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4"/>
    <p:sldMasterId id="2147483668" r:id="rId5"/>
  </p:sldMasterIdLst>
  <p:notesMasterIdLst>
    <p:notesMasterId r:id="rId169"/>
  </p:notesMasterIdLst>
  <p:handoutMasterIdLst>
    <p:handoutMasterId r:id="rId170"/>
  </p:handoutMasterIdLst>
  <p:sldIdLst>
    <p:sldId id="273" r:id="rId6"/>
    <p:sldId id="266" r:id="rId7"/>
    <p:sldId id="278" r:id="rId8"/>
    <p:sldId id="270" r:id="rId9"/>
    <p:sldId id="274" r:id="rId10"/>
    <p:sldId id="275" r:id="rId11"/>
    <p:sldId id="276" r:id="rId12"/>
    <p:sldId id="277" r:id="rId13"/>
    <p:sldId id="279" r:id="rId14"/>
    <p:sldId id="265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71" r:id="rId32"/>
    <p:sldId id="272" r:id="rId33"/>
    <p:sldId id="522" r:id="rId34"/>
    <p:sldId id="543" r:id="rId35"/>
    <p:sldId id="524" r:id="rId36"/>
    <p:sldId id="525" r:id="rId37"/>
    <p:sldId id="526" r:id="rId38"/>
    <p:sldId id="527" r:id="rId39"/>
    <p:sldId id="528" r:id="rId40"/>
    <p:sldId id="529" r:id="rId41"/>
    <p:sldId id="530" r:id="rId42"/>
    <p:sldId id="531" r:id="rId43"/>
    <p:sldId id="532" r:id="rId44"/>
    <p:sldId id="533" r:id="rId45"/>
    <p:sldId id="534" r:id="rId46"/>
    <p:sldId id="535" r:id="rId47"/>
    <p:sldId id="536" r:id="rId48"/>
    <p:sldId id="537" r:id="rId49"/>
    <p:sldId id="541" r:id="rId50"/>
    <p:sldId id="538" r:id="rId51"/>
    <p:sldId id="539" r:id="rId52"/>
    <p:sldId id="540" r:id="rId53"/>
    <p:sldId id="545" r:id="rId54"/>
    <p:sldId id="542" r:id="rId55"/>
    <p:sldId id="546" r:id="rId56"/>
    <p:sldId id="547" r:id="rId57"/>
    <p:sldId id="548" r:id="rId58"/>
    <p:sldId id="2147472878" r:id="rId59"/>
    <p:sldId id="2147472861" r:id="rId60"/>
    <p:sldId id="2147472862" r:id="rId61"/>
    <p:sldId id="2147472856" r:id="rId62"/>
    <p:sldId id="2147472860" r:id="rId63"/>
    <p:sldId id="2147472864" r:id="rId64"/>
    <p:sldId id="2145726995" r:id="rId65"/>
    <p:sldId id="2147470608" r:id="rId66"/>
    <p:sldId id="2147470404" r:id="rId67"/>
    <p:sldId id="2147470642" r:id="rId68"/>
    <p:sldId id="2147472844" r:id="rId69"/>
    <p:sldId id="2147472879" r:id="rId70"/>
    <p:sldId id="2147472880" r:id="rId71"/>
    <p:sldId id="2147470624" r:id="rId72"/>
    <p:sldId id="2147470612" r:id="rId73"/>
    <p:sldId id="2147470628" r:id="rId74"/>
    <p:sldId id="2147470631" r:id="rId75"/>
    <p:sldId id="2147472873" r:id="rId76"/>
    <p:sldId id="2147472874" r:id="rId77"/>
    <p:sldId id="2147472875" r:id="rId78"/>
    <p:sldId id="2147472850" r:id="rId79"/>
    <p:sldId id="2147472881" r:id="rId80"/>
    <p:sldId id="2147470625" r:id="rId81"/>
    <p:sldId id="2147472744" r:id="rId82"/>
    <p:sldId id="2147472752" r:id="rId83"/>
    <p:sldId id="2147472882" r:id="rId84"/>
    <p:sldId id="2147472883" r:id="rId85"/>
    <p:sldId id="2147472755" r:id="rId86"/>
    <p:sldId id="2147472889" r:id="rId87"/>
    <p:sldId id="2147470438" r:id="rId88"/>
    <p:sldId id="2147470454" r:id="rId89"/>
    <p:sldId id="2147470633" r:id="rId90"/>
    <p:sldId id="2147470634" r:id="rId91"/>
    <p:sldId id="2147472885" r:id="rId92"/>
    <p:sldId id="2147472884" r:id="rId93"/>
    <p:sldId id="2147472886" r:id="rId94"/>
    <p:sldId id="2147472887" r:id="rId95"/>
    <p:sldId id="2147472888" r:id="rId96"/>
    <p:sldId id="2147472866" r:id="rId97"/>
    <p:sldId id="2147472868" r:id="rId98"/>
    <p:sldId id="2147472867" r:id="rId99"/>
    <p:sldId id="2147472872" r:id="rId100"/>
    <p:sldId id="2147472865" r:id="rId101"/>
    <p:sldId id="2147472890" r:id="rId102"/>
    <p:sldId id="2147472891" r:id="rId103"/>
    <p:sldId id="2147472892" r:id="rId104"/>
    <p:sldId id="2147472893" r:id="rId105"/>
    <p:sldId id="2147472894" r:id="rId106"/>
    <p:sldId id="2147472895" r:id="rId107"/>
    <p:sldId id="2147472896" r:id="rId108"/>
    <p:sldId id="2147472897" r:id="rId109"/>
    <p:sldId id="2147472898" r:id="rId110"/>
    <p:sldId id="2147472899" r:id="rId111"/>
    <p:sldId id="2147472900" r:id="rId112"/>
    <p:sldId id="2147472901" r:id="rId113"/>
    <p:sldId id="2147472902" r:id="rId114"/>
    <p:sldId id="2147472903" r:id="rId115"/>
    <p:sldId id="2147472904" r:id="rId116"/>
    <p:sldId id="2147472905" r:id="rId117"/>
    <p:sldId id="2147472906" r:id="rId118"/>
    <p:sldId id="2147472907" r:id="rId119"/>
    <p:sldId id="2147472908" r:id="rId120"/>
    <p:sldId id="2147472909" r:id="rId121"/>
    <p:sldId id="2147472910" r:id="rId122"/>
    <p:sldId id="2147472911" r:id="rId123"/>
    <p:sldId id="2147472912" r:id="rId124"/>
    <p:sldId id="2147472913" r:id="rId125"/>
    <p:sldId id="2147472914" r:id="rId126"/>
    <p:sldId id="2147472915" r:id="rId127"/>
    <p:sldId id="2147472916" r:id="rId128"/>
    <p:sldId id="2147472917" r:id="rId129"/>
    <p:sldId id="2147472918" r:id="rId130"/>
    <p:sldId id="2147472919" r:id="rId131"/>
    <p:sldId id="2147472920" r:id="rId132"/>
    <p:sldId id="2147472921" r:id="rId133"/>
    <p:sldId id="2147472922" r:id="rId134"/>
    <p:sldId id="2147472923" r:id="rId135"/>
    <p:sldId id="2147472924" r:id="rId136"/>
    <p:sldId id="2147472925" r:id="rId137"/>
    <p:sldId id="303" r:id="rId138"/>
    <p:sldId id="304" r:id="rId139"/>
    <p:sldId id="305" r:id="rId140"/>
    <p:sldId id="308" r:id="rId141"/>
    <p:sldId id="2147472926" r:id="rId142"/>
    <p:sldId id="2147472927" r:id="rId143"/>
    <p:sldId id="325" r:id="rId144"/>
    <p:sldId id="326" r:id="rId145"/>
    <p:sldId id="323" r:id="rId146"/>
    <p:sldId id="321" r:id="rId147"/>
    <p:sldId id="320" r:id="rId148"/>
    <p:sldId id="319" r:id="rId149"/>
    <p:sldId id="318" r:id="rId150"/>
    <p:sldId id="316" r:id="rId151"/>
    <p:sldId id="317" r:id="rId152"/>
    <p:sldId id="314" r:id="rId153"/>
    <p:sldId id="334" r:id="rId154"/>
    <p:sldId id="338" r:id="rId155"/>
    <p:sldId id="337" r:id="rId156"/>
    <p:sldId id="336" r:id="rId157"/>
    <p:sldId id="315" r:id="rId158"/>
    <p:sldId id="327" r:id="rId159"/>
    <p:sldId id="309" r:id="rId160"/>
    <p:sldId id="312" r:id="rId161"/>
    <p:sldId id="311" r:id="rId162"/>
    <p:sldId id="310" r:id="rId163"/>
    <p:sldId id="328" r:id="rId164"/>
    <p:sldId id="329" r:id="rId165"/>
    <p:sldId id="331" r:id="rId166"/>
    <p:sldId id="333" r:id="rId167"/>
    <p:sldId id="339" r:id="rId168"/>
  </p:sldIdLst>
  <p:sldSz cx="9144000" cy="514826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92A"/>
    <a:srgbClr val="FFC82C"/>
    <a:srgbClr val="002E51"/>
    <a:srgbClr val="0037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2A6256-19A6-4032-944F-42B8F032E519}" v="6" dt="2023-12-20T00:24:07.5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091"/>
    <p:restoredTop sz="94694"/>
  </p:normalViewPr>
  <p:slideViewPr>
    <p:cSldViewPr snapToGrid="0" snapToObjects="1">
      <p:cViewPr varScale="1">
        <p:scale>
          <a:sx n="28" d="100"/>
          <a:sy n="28" d="100"/>
        </p:scale>
        <p:origin x="192" y="12"/>
      </p:cViewPr>
      <p:guideLst>
        <p:guide orient="horz" pos="162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59" Type="http://schemas.openxmlformats.org/officeDocument/2006/relationships/slide" Target="slides/slide154.xml"/><Relationship Id="rId170" Type="http://schemas.openxmlformats.org/officeDocument/2006/relationships/handoutMaster" Target="handoutMasters/handoutMaster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53" Type="http://schemas.openxmlformats.org/officeDocument/2006/relationships/slide" Target="slides/slide48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149" Type="http://schemas.openxmlformats.org/officeDocument/2006/relationships/slide" Target="slides/slide144.xml"/><Relationship Id="rId5" Type="http://schemas.openxmlformats.org/officeDocument/2006/relationships/slideMaster" Target="slideMasters/slideMaster2.xml"/><Relationship Id="rId95" Type="http://schemas.openxmlformats.org/officeDocument/2006/relationships/slide" Target="slides/slide90.xml"/><Relationship Id="rId160" Type="http://schemas.openxmlformats.org/officeDocument/2006/relationships/slide" Target="slides/slide155.xml"/><Relationship Id="rId22" Type="http://schemas.openxmlformats.org/officeDocument/2006/relationships/slide" Target="slides/slide17.xml"/><Relationship Id="rId43" Type="http://schemas.openxmlformats.org/officeDocument/2006/relationships/slide" Target="slides/slide38.xml"/><Relationship Id="rId64" Type="http://schemas.openxmlformats.org/officeDocument/2006/relationships/slide" Target="slides/slide59.xml"/><Relationship Id="rId118" Type="http://schemas.openxmlformats.org/officeDocument/2006/relationships/slide" Target="slides/slide113.xml"/><Relationship Id="rId139" Type="http://schemas.openxmlformats.org/officeDocument/2006/relationships/slide" Target="slides/slide134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71" Type="http://schemas.openxmlformats.org/officeDocument/2006/relationships/presProps" Target="presProps.xml"/><Relationship Id="rId12" Type="http://schemas.openxmlformats.org/officeDocument/2006/relationships/slide" Target="slides/slide7.xml"/><Relationship Id="rId33" Type="http://schemas.openxmlformats.org/officeDocument/2006/relationships/slide" Target="slides/slide28.xml"/><Relationship Id="rId108" Type="http://schemas.openxmlformats.org/officeDocument/2006/relationships/slide" Target="slides/slide103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5" Type="http://schemas.openxmlformats.org/officeDocument/2006/relationships/slide" Target="slides/slide70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61" Type="http://schemas.openxmlformats.org/officeDocument/2006/relationships/slide" Target="slides/slide15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151" Type="http://schemas.openxmlformats.org/officeDocument/2006/relationships/slide" Target="slides/slide146.xml"/><Relationship Id="rId156" Type="http://schemas.openxmlformats.org/officeDocument/2006/relationships/slide" Target="slides/slide151.xml"/><Relationship Id="rId172" Type="http://schemas.openxmlformats.org/officeDocument/2006/relationships/viewProps" Target="viewProps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slide" Target="slides/slide136.xml"/><Relationship Id="rId146" Type="http://schemas.openxmlformats.org/officeDocument/2006/relationships/slide" Target="slides/slide141.xml"/><Relationship Id="rId167" Type="http://schemas.openxmlformats.org/officeDocument/2006/relationships/slide" Target="slides/slide162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162" Type="http://schemas.openxmlformats.org/officeDocument/2006/relationships/slide" Target="slides/slide15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157" Type="http://schemas.openxmlformats.org/officeDocument/2006/relationships/slide" Target="slides/slide15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52" Type="http://schemas.openxmlformats.org/officeDocument/2006/relationships/slide" Target="slides/slide147.xml"/><Relationship Id="rId173" Type="http://schemas.openxmlformats.org/officeDocument/2006/relationships/theme" Target="theme/theme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168" Type="http://schemas.openxmlformats.org/officeDocument/2006/relationships/slide" Target="slides/slide163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163" Type="http://schemas.openxmlformats.org/officeDocument/2006/relationships/slide" Target="slides/slide158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openxmlformats.org/officeDocument/2006/relationships/slide" Target="slides/slide153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slide" Target="slides/slide148.xml"/><Relationship Id="rId174" Type="http://schemas.openxmlformats.org/officeDocument/2006/relationships/tableStyles" Target="tableStyles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slide" Target="slides/slide138.xml"/><Relationship Id="rId148" Type="http://schemas.openxmlformats.org/officeDocument/2006/relationships/slide" Target="slides/slide143.xml"/><Relationship Id="rId164" Type="http://schemas.openxmlformats.org/officeDocument/2006/relationships/slide" Target="slides/slide159.xml"/><Relationship Id="rId16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54" Type="http://schemas.openxmlformats.org/officeDocument/2006/relationships/slide" Target="slides/slide149.xml"/><Relationship Id="rId175" Type="http://schemas.microsoft.com/office/2016/11/relationships/changesInfo" Target="changesInfos/changesInfo1.xml"/><Relationship Id="rId16" Type="http://schemas.openxmlformats.org/officeDocument/2006/relationships/slide" Target="slides/slide11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slide" Target="slides/slide139.xml"/><Relationship Id="rId90" Type="http://schemas.openxmlformats.org/officeDocument/2006/relationships/slide" Target="slides/slide85.xml"/><Relationship Id="rId165" Type="http://schemas.openxmlformats.org/officeDocument/2006/relationships/slide" Target="slides/slide160.xml"/><Relationship Id="rId27" Type="http://schemas.openxmlformats.org/officeDocument/2006/relationships/slide" Target="slides/slide22.xml"/><Relationship Id="rId48" Type="http://schemas.openxmlformats.org/officeDocument/2006/relationships/slide" Target="slides/slide43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34" Type="http://schemas.openxmlformats.org/officeDocument/2006/relationships/slide" Target="slides/slide129.xml"/><Relationship Id="rId80" Type="http://schemas.openxmlformats.org/officeDocument/2006/relationships/slide" Target="slides/slide75.xml"/><Relationship Id="rId155" Type="http://schemas.openxmlformats.org/officeDocument/2006/relationships/slide" Target="slides/slide150.xml"/><Relationship Id="rId176" Type="http://schemas.microsoft.com/office/2015/10/relationships/revisionInfo" Target="revisionInfo.xml"/><Relationship Id="rId17" Type="http://schemas.openxmlformats.org/officeDocument/2006/relationships/slide" Target="slides/slide12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24" Type="http://schemas.openxmlformats.org/officeDocument/2006/relationships/slide" Target="slides/slide119.xml"/><Relationship Id="rId70" Type="http://schemas.openxmlformats.org/officeDocument/2006/relationships/slide" Target="slides/slide65.xml"/><Relationship Id="rId91" Type="http://schemas.openxmlformats.org/officeDocument/2006/relationships/slide" Target="slides/slide86.xml"/><Relationship Id="rId145" Type="http://schemas.openxmlformats.org/officeDocument/2006/relationships/slide" Target="slides/slide140.xml"/><Relationship Id="rId166" Type="http://schemas.openxmlformats.org/officeDocument/2006/relationships/slide" Target="slides/slide16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an Gallagher" userId="577446c3-45ae-4097-b8f0-9d862fa3a0df" providerId="ADAL" clId="{DF2A6256-19A6-4032-944F-42B8F032E519}"/>
    <pc:docChg chg="addSld delSld modSld">
      <pc:chgData name="Sean Gallagher" userId="577446c3-45ae-4097-b8f0-9d862fa3a0df" providerId="ADAL" clId="{DF2A6256-19A6-4032-944F-42B8F032E519}" dt="2023-12-20T00:24:12.168" v="6" actId="47"/>
      <pc:docMkLst>
        <pc:docMk/>
      </pc:docMkLst>
      <pc:sldChg chg="add">
        <pc:chgData name="Sean Gallagher" userId="577446c3-45ae-4097-b8f0-9d862fa3a0df" providerId="ADAL" clId="{DF2A6256-19A6-4032-944F-42B8F032E519}" dt="2023-12-20T00:20:28.264" v="0"/>
        <pc:sldMkLst>
          <pc:docMk/>
          <pc:sldMk cId="1643160523" sldId="265"/>
        </pc:sldMkLst>
      </pc:sldChg>
      <pc:sldChg chg="add">
        <pc:chgData name="Sean Gallagher" userId="577446c3-45ae-4097-b8f0-9d862fa3a0df" providerId="ADAL" clId="{DF2A6256-19A6-4032-944F-42B8F032E519}" dt="2023-12-20T00:21:26.140" v="1"/>
        <pc:sldMkLst>
          <pc:docMk/>
          <pc:sldMk cId="2865121616" sldId="271"/>
        </pc:sldMkLst>
      </pc:sldChg>
      <pc:sldChg chg="add">
        <pc:chgData name="Sean Gallagher" userId="577446c3-45ae-4097-b8f0-9d862fa3a0df" providerId="ADAL" clId="{DF2A6256-19A6-4032-944F-42B8F032E519}" dt="2023-12-20T00:21:26.140" v="1"/>
        <pc:sldMkLst>
          <pc:docMk/>
          <pc:sldMk cId="1747895508" sldId="272"/>
        </pc:sldMkLst>
      </pc:sldChg>
      <pc:sldChg chg="add">
        <pc:chgData name="Sean Gallagher" userId="577446c3-45ae-4097-b8f0-9d862fa3a0df" providerId="ADAL" clId="{DF2A6256-19A6-4032-944F-42B8F032E519}" dt="2023-12-20T00:20:28.264" v="0"/>
        <pc:sldMkLst>
          <pc:docMk/>
          <pc:sldMk cId="1528497469" sldId="279"/>
        </pc:sldMkLst>
      </pc:sldChg>
      <pc:sldChg chg="add">
        <pc:chgData name="Sean Gallagher" userId="577446c3-45ae-4097-b8f0-9d862fa3a0df" providerId="ADAL" clId="{DF2A6256-19A6-4032-944F-42B8F032E519}" dt="2023-12-20T00:20:28.264" v="0"/>
        <pc:sldMkLst>
          <pc:docMk/>
          <pc:sldMk cId="1074915076" sldId="280"/>
        </pc:sldMkLst>
      </pc:sldChg>
      <pc:sldChg chg="add">
        <pc:chgData name="Sean Gallagher" userId="577446c3-45ae-4097-b8f0-9d862fa3a0df" providerId="ADAL" clId="{DF2A6256-19A6-4032-944F-42B8F032E519}" dt="2023-12-20T00:20:28.264" v="0"/>
        <pc:sldMkLst>
          <pc:docMk/>
          <pc:sldMk cId="2224052987" sldId="281"/>
        </pc:sldMkLst>
      </pc:sldChg>
      <pc:sldChg chg="add">
        <pc:chgData name="Sean Gallagher" userId="577446c3-45ae-4097-b8f0-9d862fa3a0df" providerId="ADAL" clId="{DF2A6256-19A6-4032-944F-42B8F032E519}" dt="2023-12-20T00:20:28.264" v="0"/>
        <pc:sldMkLst>
          <pc:docMk/>
          <pc:sldMk cId="363629130" sldId="282"/>
        </pc:sldMkLst>
      </pc:sldChg>
      <pc:sldChg chg="add">
        <pc:chgData name="Sean Gallagher" userId="577446c3-45ae-4097-b8f0-9d862fa3a0df" providerId="ADAL" clId="{DF2A6256-19A6-4032-944F-42B8F032E519}" dt="2023-12-20T00:20:28.264" v="0"/>
        <pc:sldMkLst>
          <pc:docMk/>
          <pc:sldMk cId="46213593" sldId="283"/>
        </pc:sldMkLst>
      </pc:sldChg>
      <pc:sldChg chg="add">
        <pc:chgData name="Sean Gallagher" userId="577446c3-45ae-4097-b8f0-9d862fa3a0df" providerId="ADAL" clId="{DF2A6256-19A6-4032-944F-42B8F032E519}" dt="2023-12-20T00:20:28.264" v="0"/>
        <pc:sldMkLst>
          <pc:docMk/>
          <pc:sldMk cId="3431591230" sldId="284"/>
        </pc:sldMkLst>
      </pc:sldChg>
      <pc:sldChg chg="add">
        <pc:chgData name="Sean Gallagher" userId="577446c3-45ae-4097-b8f0-9d862fa3a0df" providerId="ADAL" clId="{DF2A6256-19A6-4032-944F-42B8F032E519}" dt="2023-12-20T00:20:28.264" v="0"/>
        <pc:sldMkLst>
          <pc:docMk/>
          <pc:sldMk cId="2083548850" sldId="285"/>
        </pc:sldMkLst>
      </pc:sldChg>
      <pc:sldChg chg="add">
        <pc:chgData name="Sean Gallagher" userId="577446c3-45ae-4097-b8f0-9d862fa3a0df" providerId="ADAL" clId="{DF2A6256-19A6-4032-944F-42B8F032E519}" dt="2023-12-20T00:20:28.264" v="0"/>
        <pc:sldMkLst>
          <pc:docMk/>
          <pc:sldMk cId="824378550" sldId="286"/>
        </pc:sldMkLst>
      </pc:sldChg>
      <pc:sldChg chg="add">
        <pc:chgData name="Sean Gallagher" userId="577446c3-45ae-4097-b8f0-9d862fa3a0df" providerId="ADAL" clId="{DF2A6256-19A6-4032-944F-42B8F032E519}" dt="2023-12-20T00:20:28.264" v="0"/>
        <pc:sldMkLst>
          <pc:docMk/>
          <pc:sldMk cId="3044312060" sldId="287"/>
        </pc:sldMkLst>
      </pc:sldChg>
      <pc:sldChg chg="add">
        <pc:chgData name="Sean Gallagher" userId="577446c3-45ae-4097-b8f0-9d862fa3a0df" providerId="ADAL" clId="{DF2A6256-19A6-4032-944F-42B8F032E519}" dt="2023-12-20T00:20:28.264" v="0"/>
        <pc:sldMkLst>
          <pc:docMk/>
          <pc:sldMk cId="3151320199" sldId="288"/>
        </pc:sldMkLst>
      </pc:sldChg>
      <pc:sldChg chg="add">
        <pc:chgData name="Sean Gallagher" userId="577446c3-45ae-4097-b8f0-9d862fa3a0df" providerId="ADAL" clId="{DF2A6256-19A6-4032-944F-42B8F032E519}" dt="2023-12-20T00:20:28.264" v="0"/>
        <pc:sldMkLst>
          <pc:docMk/>
          <pc:sldMk cId="2381596419" sldId="289"/>
        </pc:sldMkLst>
      </pc:sldChg>
      <pc:sldChg chg="add">
        <pc:chgData name="Sean Gallagher" userId="577446c3-45ae-4097-b8f0-9d862fa3a0df" providerId="ADAL" clId="{DF2A6256-19A6-4032-944F-42B8F032E519}" dt="2023-12-20T00:20:28.264" v="0"/>
        <pc:sldMkLst>
          <pc:docMk/>
          <pc:sldMk cId="3901095087" sldId="290"/>
        </pc:sldMkLst>
      </pc:sldChg>
      <pc:sldChg chg="add">
        <pc:chgData name="Sean Gallagher" userId="577446c3-45ae-4097-b8f0-9d862fa3a0df" providerId="ADAL" clId="{DF2A6256-19A6-4032-944F-42B8F032E519}" dt="2023-12-20T00:20:28.264" v="0"/>
        <pc:sldMkLst>
          <pc:docMk/>
          <pc:sldMk cId="564324265" sldId="291"/>
        </pc:sldMkLst>
      </pc:sldChg>
      <pc:sldChg chg="add">
        <pc:chgData name="Sean Gallagher" userId="577446c3-45ae-4097-b8f0-9d862fa3a0df" providerId="ADAL" clId="{DF2A6256-19A6-4032-944F-42B8F032E519}" dt="2023-12-20T00:20:28.264" v="0"/>
        <pc:sldMkLst>
          <pc:docMk/>
          <pc:sldMk cId="2648476615" sldId="292"/>
        </pc:sldMkLst>
      </pc:sldChg>
      <pc:sldChg chg="add">
        <pc:chgData name="Sean Gallagher" userId="577446c3-45ae-4097-b8f0-9d862fa3a0df" providerId="ADAL" clId="{DF2A6256-19A6-4032-944F-42B8F032E519}" dt="2023-12-20T00:20:28.264" v="0"/>
        <pc:sldMkLst>
          <pc:docMk/>
          <pc:sldMk cId="3760244677" sldId="293"/>
        </pc:sldMkLst>
      </pc:sldChg>
      <pc:sldChg chg="add">
        <pc:chgData name="Sean Gallagher" userId="577446c3-45ae-4097-b8f0-9d862fa3a0df" providerId="ADAL" clId="{DF2A6256-19A6-4032-944F-42B8F032E519}" dt="2023-12-20T00:20:28.264" v="0"/>
        <pc:sldMkLst>
          <pc:docMk/>
          <pc:sldMk cId="4119435668" sldId="294"/>
        </pc:sldMkLst>
      </pc:sldChg>
      <pc:sldChg chg="add">
        <pc:chgData name="Sean Gallagher" userId="577446c3-45ae-4097-b8f0-9d862fa3a0df" providerId="ADAL" clId="{DF2A6256-19A6-4032-944F-42B8F032E519}" dt="2023-12-20T00:20:28.264" v="0"/>
        <pc:sldMkLst>
          <pc:docMk/>
          <pc:sldMk cId="704251622" sldId="295"/>
        </pc:sldMkLst>
      </pc:sldChg>
      <pc:sldChg chg="add">
        <pc:chgData name="Sean Gallagher" userId="577446c3-45ae-4097-b8f0-9d862fa3a0df" providerId="ADAL" clId="{DF2A6256-19A6-4032-944F-42B8F032E519}" dt="2023-12-20T00:24:07.495" v="5"/>
        <pc:sldMkLst>
          <pc:docMk/>
          <pc:sldMk cId="2229412437" sldId="303"/>
        </pc:sldMkLst>
      </pc:sldChg>
      <pc:sldChg chg="add">
        <pc:chgData name="Sean Gallagher" userId="577446c3-45ae-4097-b8f0-9d862fa3a0df" providerId="ADAL" clId="{DF2A6256-19A6-4032-944F-42B8F032E519}" dt="2023-12-20T00:24:07.495" v="5"/>
        <pc:sldMkLst>
          <pc:docMk/>
          <pc:sldMk cId="615782909" sldId="304"/>
        </pc:sldMkLst>
      </pc:sldChg>
      <pc:sldChg chg="add">
        <pc:chgData name="Sean Gallagher" userId="577446c3-45ae-4097-b8f0-9d862fa3a0df" providerId="ADAL" clId="{DF2A6256-19A6-4032-944F-42B8F032E519}" dt="2023-12-20T00:24:07.495" v="5"/>
        <pc:sldMkLst>
          <pc:docMk/>
          <pc:sldMk cId="140533993" sldId="305"/>
        </pc:sldMkLst>
      </pc:sldChg>
      <pc:sldChg chg="add">
        <pc:chgData name="Sean Gallagher" userId="577446c3-45ae-4097-b8f0-9d862fa3a0df" providerId="ADAL" clId="{DF2A6256-19A6-4032-944F-42B8F032E519}" dt="2023-12-20T00:24:07.495" v="5"/>
        <pc:sldMkLst>
          <pc:docMk/>
          <pc:sldMk cId="245673106" sldId="308"/>
        </pc:sldMkLst>
      </pc:sldChg>
      <pc:sldChg chg="add">
        <pc:chgData name="Sean Gallagher" userId="577446c3-45ae-4097-b8f0-9d862fa3a0df" providerId="ADAL" clId="{DF2A6256-19A6-4032-944F-42B8F032E519}" dt="2023-12-20T00:24:07.495" v="5"/>
        <pc:sldMkLst>
          <pc:docMk/>
          <pc:sldMk cId="2770144436" sldId="309"/>
        </pc:sldMkLst>
      </pc:sldChg>
      <pc:sldChg chg="add">
        <pc:chgData name="Sean Gallagher" userId="577446c3-45ae-4097-b8f0-9d862fa3a0df" providerId="ADAL" clId="{DF2A6256-19A6-4032-944F-42B8F032E519}" dt="2023-12-20T00:24:07.495" v="5"/>
        <pc:sldMkLst>
          <pc:docMk/>
          <pc:sldMk cId="3679565689" sldId="310"/>
        </pc:sldMkLst>
      </pc:sldChg>
      <pc:sldChg chg="add">
        <pc:chgData name="Sean Gallagher" userId="577446c3-45ae-4097-b8f0-9d862fa3a0df" providerId="ADAL" clId="{DF2A6256-19A6-4032-944F-42B8F032E519}" dt="2023-12-20T00:24:07.495" v="5"/>
        <pc:sldMkLst>
          <pc:docMk/>
          <pc:sldMk cId="173803805" sldId="311"/>
        </pc:sldMkLst>
      </pc:sldChg>
      <pc:sldChg chg="add">
        <pc:chgData name="Sean Gallagher" userId="577446c3-45ae-4097-b8f0-9d862fa3a0df" providerId="ADAL" clId="{DF2A6256-19A6-4032-944F-42B8F032E519}" dt="2023-12-20T00:24:07.495" v="5"/>
        <pc:sldMkLst>
          <pc:docMk/>
          <pc:sldMk cId="3044293451" sldId="312"/>
        </pc:sldMkLst>
      </pc:sldChg>
      <pc:sldChg chg="add">
        <pc:chgData name="Sean Gallagher" userId="577446c3-45ae-4097-b8f0-9d862fa3a0df" providerId="ADAL" clId="{DF2A6256-19A6-4032-944F-42B8F032E519}" dt="2023-12-20T00:24:07.495" v="5"/>
        <pc:sldMkLst>
          <pc:docMk/>
          <pc:sldMk cId="4033781181" sldId="314"/>
        </pc:sldMkLst>
      </pc:sldChg>
      <pc:sldChg chg="add">
        <pc:chgData name="Sean Gallagher" userId="577446c3-45ae-4097-b8f0-9d862fa3a0df" providerId="ADAL" clId="{DF2A6256-19A6-4032-944F-42B8F032E519}" dt="2023-12-20T00:24:07.495" v="5"/>
        <pc:sldMkLst>
          <pc:docMk/>
          <pc:sldMk cId="2188496755" sldId="315"/>
        </pc:sldMkLst>
      </pc:sldChg>
      <pc:sldChg chg="add">
        <pc:chgData name="Sean Gallagher" userId="577446c3-45ae-4097-b8f0-9d862fa3a0df" providerId="ADAL" clId="{DF2A6256-19A6-4032-944F-42B8F032E519}" dt="2023-12-20T00:24:07.495" v="5"/>
        <pc:sldMkLst>
          <pc:docMk/>
          <pc:sldMk cId="3083294317" sldId="316"/>
        </pc:sldMkLst>
      </pc:sldChg>
      <pc:sldChg chg="add">
        <pc:chgData name="Sean Gallagher" userId="577446c3-45ae-4097-b8f0-9d862fa3a0df" providerId="ADAL" clId="{DF2A6256-19A6-4032-944F-42B8F032E519}" dt="2023-12-20T00:24:07.495" v="5"/>
        <pc:sldMkLst>
          <pc:docMk/>
          <pc:sldMk cId="3347212071" sldId="317"/>
        </pc:sldMkLst>
      </pc:sldChg>
      <pc:sldChg chg="add">
        <pc:chgData name="Sean Gallagher" userId="577446c3-45ae-4097-b8f0-9d862fa3a0df" providerId="ADAL" clId="{DF2A6256-19A6-4032-944F-42B8F032E519}" dt="2023-12-20T00:24:07.495" v="5"/>
        <pc:sldMkLst>
          <pc:docMk/>
          <pc:sldMk cId="2633693295" sldId="318"/>
        </pc:sldMkLst>
      </pc:sldChg>
      <pc:sldChg chg="add">
        <pc:chgData name="Sean Gallagher" userId="577446c3-45ae-4097-b8f0-9d862fa3a0df" providerId="ADAL" clId="{DF2A6256-19A6-4032-944F-42B8F032E519}" dt="2023-12-20T00:24:07.495" v="5"/>
        <pc:sldMkLst>
          <pc:docMk/>
          <pc:sldMk cId="1598774217" sldId="319"/>
        </pc:sldMkLst>
      </pc:sldChg>
      <pc:sldChg chg="add">
        <pc:chgData name="Sean Gallagher" userId="577446c3-45ae-4097-b8f0-9d862fa3a0df" providerId="ADAL" clId="{DF2A6256-19A6-4032-944F-42B8F032E519}" dt="2023-12-20T00:24:07.495" v="5"/>
        <pc:sldMkLst>
          <pc:docMk/>
          <pc:sldMk cId="2030366707" sldId="320"/>
        </pc:sldMkLst>
      </pc:sldChg>
      <pc:sldChg chg="add">
        <pc:chgData name="Sean Gallagher" userId="577446c3-45ae-4097-b8f0-9d862fa3a0df" providerId="ADAL" clId="{DF2A6256-19A6-4032-944F-42B8F032E519}" dt="2023-12-20T00:24:07.495" v="5"/>
        <pc:sldMkLst>
          <pc:docMk/>
          <pc:sldMk cId="1101972704" sldId="321"/>
        </pc:sldMkLst>
      </pc:sldChg>
      <pc:sldChg chg="add">
        <pc:chgData name="Sean Gallagher" userId="577446c3-45ae-4097-b8f0-9d862fa3a0df" providerId="ADAL" clId="{DF2A6256-19A6-4032-944F-42B8F032E519}" dt="2023-12-20T00:24:07.495" v="5"/>
        <pc:sldMkLst>
          <pc:docMk/>
          <pc:sldMk cId="2010988942" sldId="323"/>
        </pc:sldMkLst>
      </pc:sldChg>
      <pc:sldChg chg="add">
        <pc:chgData name="Sean Gallagher" userId="577446c3-45ae-4097-b8f0-9d862fa3a0df" providerId="ADAL" clId="{DF2A6256-19A6-4032-944F-42B8F032E519}" dt="2023-12-20T00:24:07.495" v="5"/>
        <pc:sldMkLst>
          <pc:docMk/>
          <pc:sldMk cId="134323104" sldId="325"/>
        </pc:sldMkLst>
      </pc:sldChg>
      <pc:sldChg chg="add">
        <pc:chgData name="Sean Gallagher" userId="577446c3-45ae-4097-b8f0-9d862fa3a0df" providerId="ADAL" clId="{DF2A6256-19A6-4032-944F-42B8F032E519}" dt="2023-12-20T00:24:07.495" v="5"/>
        <pc:sldMkLst>
          <pc:docMk/>
          <pc:sldMk cId="1835630098" sldId="326"/>
        </pc:sldMkLst>
      </pc:sldChg>
      <pc:sldChg chg="add">
        <pc:chgData name="Sean Gallagher" userId="577446c3-45ae-4097-b8f0-9d862fa3a0df" providerId="ADAL" clId="{DF2A6256-19A6-4032-944F-42B8F032E519}" dt="2023-12-20T00:24:07.495" v="5"/>
        <pc:sldMkLst>
          <pc:docMk/>
          <pc:sldMk cId="1300587579" sldId="327"/>
        </pc:sldMkLst>
      </pc:sldChg>
      <pc:sldChg chg="add">
        <pc:chgData name="Sean Gallagher" userId="577446c3-45ae-4097-b8f0-9d862fa3a0df" providerId="ADAL" clId="{DF2A6256-19A6-4032-944F-42B8F032E519}" dt="2023-12-20T00:24:07.495" v="5"/>
        <pc:sldMkLst>
          <pc:docMk/>
          <pc:sldMk cId="2027962147" sldId="328"/>
        </pc:sldMkLst>
      </pc:sldChg>
      <pc:sldChg chg="add">
        <pc:chgData name="Sean Gallagher" userId="577446c3-45ae-4097-b8f0-9d862fa3a0df" providerId="ADAL" clId="{DF2A6256-19A6-4032-944F-42B8F032E519}" dt="2023-12-20T00:24:07.495" v="5"/>
        <pc:sldMkLst>
          <pc:docMk/>
          <pc:sldMk cId="2040119438" sldId="329"/>
        </pc:sldMkLst>
      </pc:sldChg>
      <pc:sldChg chg="add">
        <pc:chgData name="Sean Gallagher" userId="577446c3-45ae-4097-b8f0-9d862fa3a0df" providerId="ADAL" clId="{DF2A6256-19A6-4032-944F-42B8F032E519}" dt="2023-12-20T00:24:07.495" v="5"/>
        <pc:sldMkLst>
          <pc:docMk/>
          <pc:sldMk cId="2641331451" sldId="331"/>
        </pc:sldMkLst>
      </pc:sldChg>
      <pc:sldChg chg="add">
        <pc:chgData name="Sean Gallagher" userId="577446c3-45ae-4097-b8f0-9d862fa3a0df" providerId="ADAL" clId="{DF2A6256-19A6-4032-944F-42B8F032E519}" dt="2023-12-20T00:24:07.495" v="5"/>
        <pc:sldMkLst>
          <pc:docMk/>
          <pc:sldMk cId="2496508378" sldId="333"/>
        </pc:sldMkLst>
      </pc:sldChg>
      <pc:sldChg chg="add">
        <pc:chgData name="Sean Gallagher" userId="577446c3-45ae-4097-b8f0-9d862fa3a0df" providerId="ADAL" clId="{DF2A6256-19A6-4032-944F-42B8F032E519}" dt="2023-12-20T00:24:07.495" v="5"/>
        <pc:sldMkLst>
          <pc:docMk/>
          <pc:sldMk cId="3680530255" sldId="334"/>
        </pc:sldMkLst>
      </pc:sldChg>
      <pc:sldChg chg="add">
        <pc:chgData name="Sean Gallagher" userId="577446c3-45ae-4097-b8f0-9d862fa3a0df" providerId="ADAL" clId="{DF2A6256-19A6-4032-944F-42B8F032E519}" dt="2023-12-20T00:24:07.495" v="5"/>
        <pc:sldMkLst>
          <pc:docMk/>
          <pc:sldMk cId="2790465187" sldId="336"/>
        </pc:sldMkLst>
      </pc:sldChg>
      <pc:sldChg chg="add">
        <pc:chgData name="Sean Gallagher" userId="577446c3-45ae-4097-b8f0-9d862fa3a0df" providerId="ADAL" clId="{DF2A6256-19A6-4032-944F-42B8F032E519}" dt="2023-12-20T00:24:07.495" v="5"/>
        <pc:sldMkLst>
          <pc:docMk/>
          <pc:sldMk cId="2932028218" sldId="337"/>
        </pc:sldMkLst>
      </pc:sldChg>
      <pc:sldChg chg="add">
        <pc:chgData name="Sean Gallagher" userId="577446c3-45ae-4097-b8f0-9d862fa3a0df" providerId="ADAL" clId="{DF2A6256-19A6-4032-944F-42B8F032E519}" dt="2023-12-20T00:24:07.495" v="5"/>
        <pc:sldMkLst>
          <pc:docMk/>
          <pc:sldMk cId="3616464875" sldId="338"/>
        </pc:sldMkLst>
      </pc:sldChg>
      <pc:sldChg chg="add">
        <pc:chgData name="Sean Gallagher" userId="577446c3-45ae-4097-b8f0-9d862fa3a0df" providerId="ADAL" clId="{DF2A6256-19A6-4032-944F-42B8F032E519}" dt="2023-12-20T00:24:07.495" v="5"/>
        <pc:sldMkLst>
          <pc:docMk/>
          <pc:sldMk cId="1077001443" sldId="339"/>
        </pc:sldMkLst>
      </pc:sldChg>
      <pc:sldChg chg="add del">
        <pc:chgData name="Sean Gallagher" userId="577446c3-45ae-4097-b8f0-9d862fa3a0df" providerId="ADAL" clId="{DF2A6256-19A6-4032-944F-42B8F032E519}" dt="2023-12-20T00:24:12.168" v="6" actId="47"/>
        <pc:sldMkLst>
          <pc:docMk/>
          <pc:sldMk cId="1288698885" sldId="340"/>
        </pc:sldMkLst>
      </pc:sldChg>
      <pc:sldChg chg="add">
        <pc:chgData name="Sean Gallagher" userId="577446c3-45ae-4097-b8f0-9d862fa3a0df" providerId="ADAL" clId="{DF2A6256-19A6-4032-944F-42B8F032E519}" dt="2023-12-20T00:21:26.140" v="1"/>
        <pc:sldMkLst>
          <pc:docMk/>
          <pc:sldMk cId="3194159739" sldId="522"/>
        </pc:sldMkLst>
      </pc:sldChg>
      <pc:sldChg chg="add">
        <pc:chgData name="Sean Gallagher" userId="577446c3-45ae-4097-b8f0-9d862fa3a0df" providerId="ADAL" clId="{DF2A6256-19A6-4032-944F-42B8F032E519}" dt="2023-12-20T00:21:26.140" v="1"/>
        <pc:sldMkLst>
          <pc:docMk/>
          <pc:sldMk cId="3282236018" sldId="524"/>
        </pc:sldMkLst>
      </pc:sldChg>
      <pc:sldChg chg="add">
        <pc:chgData name="Sean Gallagher" userId="577446c3-45ae-4097-b8f0-9d862fa3a0df" providerId="ADAL" clId="{DF2A6256-19A6-4032-944F-42B8F032E519}" dt="2023-12-20T00:21:26.140" v="1"/>
        <pc:sldMkLst>
          <pc:docMk/>
          <pc:sldMk cId="1170282078" sldId="525"/>
        </pc:sldMkLst>
      </pc:sldChg>
      <pc:sldChg chg="add">
        <pc:chgData name="Sean Gallagher" userId="577446c3-45ae-4097-b8f0-9d862fa3a0df" providerId="ADAL" clId="{DF2A6256-19A6-4032-944F-42B8F032E519}" dt="2023-12-20T00:21:26.140" v="1"/>
        <pc:sldMkLst>
          <pc:docMk/>
          <pc:sldMk cId="1049822043" sldId="526"/>
        </pc:sldMkLst>
      </pc:sldChg>
      <pc:sldChg chg="add">
        <pc:chgData name="Sean Gallagher" userId="577446c3-45ae-4097-b8f0-9d862fa3a0df" providerId="ADAL" clId="{DF2A6256-19A6-4032-944F-42B8F032E519}" dt="2023-12-20T00:21:26.140" v="1"/>
        <pc:sldMkLst>
          <pc:docMk/>
          <pc:sldMk cId="645515680" sldId="527"/>
        </pc:sldMkLst>
      </pc:sldChg>
      <pc:sldChg chg="add">
        <pc:chgData name="Sean Gallagher" userId="577446c3-45ae-4097-b8f0-9d862fa3a0df" providerId="ADAL" clId="{DF2A6256-19A6-4032-944F-42B8F032E519}" dt="2023-12-20T00:21:26.140" v="1"/>
        <pc:sldMkLst>
          <pc:docMk/>
          <pc:sldMk cId="1334650037" sldId="528"/>
        </pc:sldMkLst>
      </pc:sldChg>
      <pc:sldChg chg="add">
        <pc:chgData name="Sean Gallagher" userId="577446c3-45ae-4097-b8f0-9d862fa3a0df" providerId="ADAL" clId="{DF2A6256-19A6-4032-944F-42B8F032E519}" dt="2023-12-20T00:21:26.140" v="1"/>
        <pc:sldMkLst>
          <pc:docMk/>
          <pc:sldMk cId="18637932" sldId="529"/>
        </pc:sldMkLst>
      </pc:sldChg>
      <pc:sldChg chg="add">
        <pc:chgData name="Sean Gallagher" userId="577446c3-45ae-4097-b8f0-9d862fa3a0df" providerId="ADAL" clId="{DF2A6256-19A6-4032-944F-42B8F032E519}" dt="2023-12-20T00:21:26.140" v="1"/>
        <pc:sldMkLst>
          <pc:docMk/>
          <pc:sldMk cId="3262120817" sldId="530"/>
        </pc:sldMkLst>
      </pc:sldChg>
      <pc:sldChg chg="add">
        <pc:chgData name="Sean Gallagher" userId="577446c3-45ae-4097-b8f0-9d862fa3a0df" providerId="ADAL" clId="{DF2A6256-19A6-4032-944F-42B8F032E519}" dt="2023-12-20T00:21:26.140" v="1"/>
        <pc:sldMkLst>
          <pc:docMk/>
          <pc:sldMk cId="367848398" sldId="531"/>
        </pc:sldMkLst>
      </pc:sldChg>
      <pc:sldChg chg="add">
        <pc:chgData name="Sean Gallagher" userId="577446c3-45ae-4097-b8f0-9d862fa3a0df" providerId="ADAL" clId="{DF2A6256-19A6-4032-944F-42B8F032E519}" dt="2023-12-20T00:21:26.140" v="1"/>
        <pc:sldMkLst>
          <pc:docMk/>
          <pc:sldMk cId="2005192037" sldId="532"/>
        </pc:sldMkLst>
      </pc:sldChg>
      <pc:sldChg chg="add">
        <pc:chgData name="Sean Gallagher" userId="577446c3-45ae-4097-b8f0-9d862fa3a0df" providerId="ADAL" clId="{DF2A6256-19A6-4032-944F-42B8F032E519}" dt="2023-12-20T00:21:26.140" v="1"/>
        <pc:sldMkLst>
          <pc:docMk/>
          <pc:sldMk cId="3025292009" sldId="533"/>
        </pc:sldMkLst>
      </pc:sldChg>
      <pc:sldChg chg="add">
        <pc:chgData name="Sean Gallagher" userId="577446c3-45ae-4097-b8f0-9d862fa3a0df" providerId="ADAL" clId="{DF2A6256-19A6-4032-944F-42B8F032E519}" dt="2023-12-20T00:21:26.140" v="1"/>
        <pc:sldMkLst>
          <pc:docMk/>
          <pc:sldMk cId="422071594" sldId="534"/>
        </pc:sldMkLst>
      </pc:sldChg>
      <pc:sldChg chg="add">
        <pc:chgData name="Sean Gallagher" userId="577446c3-45ae-4097-b8f0-9d862fa3a0df" providerId="ADAL" clId="{DF2A6256-19A6-4032-944F-42B8F032E519}" dt="2023-12-20T00:21:26.140" v="1"/>
        <pc:sldMkLst>
          <pc:docMk/>
          <pc:sldMk cId="364424774" sldId="535"/>
        </pc:sldMkLst>
      </pc:sldChg>
      <pc:sldChg chg="add">
        <pc:chgData name="Sean Gallagher" userId="577446c3-45ae-4097-b8f0-9d862fa3a0df" providerId="ADAL" clId="{DF2A6256-19A6-4032-944F-42B8F032E519}" dt="2023-12-20T00:21:26.140" v="1"/>
        <pc:sldMkLst>
          <pc:docMk/>
          <pc:sldMk cId="2340348570" sldId="536"/>
        </pc:sldMkLst>
      </pc:sldChg>
      <pc:sldChg chg="add">
        <pc:chgData name="Sean Gallagher" userId="577446c3-45ae-4097-b8f0-9d862fa3a0df" providerId="ADAL" clId="{DF2A6256-19A6-4032-944F-42B8F032E519}" dt="2023-12-20T00:21:26.140" v="1"/>
        <pc:sldMkLst>
          <pc:docMk/>
          <pc:sldMk cId="2660937021" sldId="537"/>
        </pc:sldMkLst>
      </pc:sldChg>
      <pc:sldChg chg="add">
        <pc:chgData name="Sean Gallagher" userId="577446c3-45ae-4097-b8f0-9d862fa3a0df" providerId="ADAL" clId="{DF2A6256-19A6-4032-944F-42B8F032E519}" dt="2023-12-20T00:21:26.140" v="1"/>
        <pc:sldMkLst>
          <pc:docMk/>
          <pc:sldMk cId="2232625387" sldId="538"/>
        </pc:sldMkLst>
      </pc:sldChg>
      <pc:sldChg chg="add">
        <pc:chgData name="Sean Gallagher" userId="577446c3-45ae-4097-b8f0-9d862fa3a0df" providerId="ADAL" clId="{DF2A6256-19A6-4032-944F-42B8F032E519}" dt="2023-12-20T00:21:26.140" v="1"/>
        <pc:sldMkLst>
          <pc:docMk/>
          <pc:sldMk cId="1385742022" sldId="539"/>
        </pc:sldMkLst>
      </pc:sldChg>
      <pc:sldChg chg="add">
        <pc:chgData name="Sean Gallagher" userId="577446c3-45ae-4097-b8f0-9d862fa3a0df" providerId="ADAL" clId="{DF2A6256-19A6-4032-944F-42B8F032E519}" dt="2023-12-20T00:21:26.140" v="1"/>
        <pc:sldMkLst>
          <pc:docMk/>
          <pc:sldMk cId="3271823677" sldId="540"/>
        </pc:sldMkLst>
      </pc:sldChg>
      <pc:sldChg chg="add">
        <pc:chgData name="Sean Gallagher" userId="577446c3-45ae-4097-b8f0-9d862fa3a0df" providerId="ADAL" clId="{DF2A6256-19A6-4032-944F-42B8F032E519}" dt="2023-12-20T00:21:26.140" v="1"/>
        <pc:sldMkLst>
          <pc:docMk/>
          <pc:sldMk cId="1907355396" sldId="541"/>
        </pc:sldMkLst>
      </pc:sldChg>
      <pc:sldChg chg="add">
        <pc:chgData name="Sean Gallagher" userId="577446c3-45ae-4097-b8f0-9d862fa3a0df" providerId="ADAL" clId="{DF2A6256-19A6-4032-944F-42B8F032E519}" dt="2023-12-20T00:21:26.140" v="1"/>
        <pc:sldMkLst>
          <pc:docMk/>
          <pc:sldMk cId="3139681489" sldId="542"/>
        </pc:sldMkLst>
      </pc:sldChg>
      <pc:sldChg chg="add">
        <pc:chgData name="Sean Gallagher" userId="577446c3-45ae-4097-b8f0-9d862fa3a0df" providerId="ADAL" clId="{DF2A6256-19A6-4032-944F-42B8F032E519}" dt="2023-12-20T00:21:26.140" v="1"/>
        <pc:sldMkLst>
          <pc:docMk/>
          <pc:sldMk cId="2503481896" sldId="543"/>
        </pc:sldMkLst>
      </pc:sldChg>
      <pc:sldChg chg="add">
        <pc:chgData name="Sean Gallagher" userId="577446c3-45ae-4097-b8f0-9d862fa3a0df" providerId="ADAL" clId="{DF2A6256-19A6-4032-944F-42B8F032E519}" dt="2023-12-20T00:21:26.140" v="1"/>
        <pc:sldMkLst>
          <pc:docMk/>
          <pc:sldMk cId="3962035762" sldId="545"/>
        </pc:sldMkLst>
      </pc:sldChg>
      <pc:sldChg chg="add">
        <pc:chgData name="Sean Gallagher" userId="577446c3-45ae-4097-b8f0-9d862fa3a0df" providerId="ADAL" clId="{DF2A6256-19A6-4032-944F-42B8F032E519}" dt="2023-12-20T00:21:44.990" v="2"/>
        <pc:sldMkLst>
          <pc:docMk/>
          <pc:sldMk cId="656008223" sldId="546"/>
        </pc:sldMkLst>
      </pc:sldChg>
      <pc:sldChg chg="add">
        <pc:chgData name="Sean Gallagher" userId="577446c3-45ae-4097-b8f0-9d862fa3a0df" providerId="ADAL" clId="{DF2A6256-19A6-4032-944F-42B8F032E519}" dt="2023-12-20T00:21:44.990" v="2"/>
        <pc:sldMkLst>
          <pc:docMk/>
          <pc:sldMk cId="2065300542" sldId="547"/>
        </pc:sldMkLst>
      </pc:sldChg>
      <pc:sldChg chg="add">
        <pc:chgData name="Sean Gallagher" userId="577446c3-45ae-4097-b8f0-9d862fa3a0df" providerId="ADAL" clId="{DF2A6256-19A6-4032-944F-42B8F032E519}" dt="2023-12-20T00:21:44.990" v="2"/>
        <pc:sldMkLst>
          <pc:docMk/>
          <pc:sldMk cId="3973523837" sldId="548"/>
        </pc:sldMkLst>
      </pc:sldChg>
      <pc:sldChg chg="add">
        <pc:chgData name="Sean Gallagher" userId="577446c3-45ae-4097-b8f0-9d862fa3a0df" providerId="ADAL" clId="{DF2A6256-19A6-4032-944F-42B8F032E519}" dt="2023-12-20T00:21:44.990" v="2"/>
        <pc:sldMkLst>
          <pc:docMk/>
          <pc:sldMk cId="1908021307" sldId="2145726995"/>
        </pc:sldMkLst>
      </pc:sldChg>
      <pc:sldChg chg="add">
        <pc:chgData name="Sean Gallagher" userId="577446c3-45ae-4097-b8f0-9d862fa3a0df" providerId="ADAL" clId="{DF2A6256-19A6-4032-944F-42B8F032E519}" dt="2023-12-20T00:21:44.990" v="2"/>
        <pc:sldMkLst>
          <pc:docMk/>
          <pc:sldMk cId="985234468" sldId="2147470404"/>
        </pc:sldMkLst>
      </pc:sldChg>
      <pc:sldChg chg="add">
        <pc:chgData name="Sean Gallagher" userId="577446c3-45ae-4097-b8f0-9d862fa3a0df" providerId="ADAL" clId="{DF2A6256-19A6-4032-944F-42B8F032E519}" dt="2023-12-20T00:21:44.990" v="2"/>
        <pc:sldMkLst>
          <pc:docMk/>
          <pc:sldMk cId="11929388" sldId="2147470438"/>
        </pc:sldMkLst>
      </pc:sldChg>
      <pc:sldChg chg="add">
        <pc:chgData name="Sean Gallagher" userId="577446c3-45ae-4097-b8f0-9d862fa3a0df" providerId="ADAL" clId="{DF2A6256-19A6-4032-944F-42B8F032E519}" dt="2023-12-20T00:21:44.990" v="2"/>
        <pc:sldMkLst>
          <pc:docMk/>
          <pc:sldMk cId="1424111776" sldId="2147470454"/>
        </pc:sldMkLst>
      </pc:sldChg>
      <pc:sldChg chg="add">
        <pc:chgData name="Sean Gallagher" userId="577446c3-45ae-4097-b8f0-9d862fa3a0df" providerId="ADAL" clId="{DF2A6256-19A6-4032-944F-42B8F032E519}" dt="2023-12-20T00:21:44.990" v="2"/>
        <pc:sldMkLst>
          <pc:docMk/>
          <pc:sldMk cId="1408131745" sldId="2147470608"/>
        </pc:sldMkLst>
      </pc:sldChg>
      <pc:sldChg chg="add">
        <pc:chgData name="Sean Gallagher" userId="577446c3-45ae-4097-b8f0-9d862fa3a0df" providerId="ADAL" clId="{DF2A6256-19A6-4032-944F-42B8F032E519}" dt="2023-12-20T00:21:44.990" v="2"/>
        <pc:sldMkLst>
          <pc:docMk/>
          <pc:sldMk cId="1257584622" sldId="2147470612"/>
        </pc:sldMkLst>
      </pc:sldChg>
      <pc:sldChg chg="add">
        <pc:chgData name="Sean Gallagher" userId="577446c3-45ae-4097-b8f0-9d862fa3a0df" providerId="ADAL" clId="{DF2A6256-19A6-4032-944F-42B8F032E519}" dt="2023-12-20T00:21:44.990" v="2"/>
        <pc:sldMkLst>
          <pc:docMk/>
          <pc:sldMk cId="414944838" sldId="2147470624"/>
        </pc:sldMkLst>
      </pc:sldChg>
      <pc:sldChg chg="add">
        <pc:chgData name="Sean Gallagher" userId="577446c3-45ae-4097-b8f0-9d862fa3a0df" providerId="ADAL" clId="{DF2A6256-19A6-4032-944F-42B8F032E519}" dt="2023-12-20T00:21:44.990" v="2"/>
        <pc:sldMkLst>
          <pc:docMk/>
          <pc:sldMk cId="3403350850" sldId="2147470625"/>
        </pc:sldMkLst>
      </pc:sldChg>
      <pc:sldChg chg="add">
        <pc:chgData name="Sean Gallagher" userId="577446c3-45ae-4097-b8f0-9d862fa3a0df" providerId="ADAL" clId="{DF2A6256-19A6-4032-944F-42B8F032E519}" dt="2023-12-20T00:21:44.990" v="2"/>
        <pc:sldMkLst>
          <pc:docMk/>
          <pc:sldMk cId="3657318779" sldId="2147470628"/>
        </pc:sldMkLst>
      </pc:sldChg>
      <pc:sldChg chg="add">
        <pc:chgData name="Sean Gallagher" userId="577446c3-45ae-4097-b8f0-9d862fa3a0df" providerId="ADAL" clId="{DF2A6256-19A6-4032-944F-42B8F032E519}" dt="2023-12-20T00:21:44.990" v="2"/>
        <pc:sldMkLst>
          <pc:docMk/>
          <pc:sldMk cId="335871790" sldId="2147470631"/>
        </pc:sldMkLst>
      </pc:sldChg>
      <pc:sldChg chg="add">
        <pc:chgData name="Sean Gallagher" userId="577446c3-45ae-4097-b8f0-9d862fa3a0df" providerId="ADAL" clId="{DF2A6256-19A6-4032-944F-42B8F032E519}" dt="2023-12-20T00:21:44.990" v="2"/>
        <pc:sldMkLst>
          <pc:docMk/>
          <pc:sldMk cId="1461730046" sldId="2147470633"/>
        </pc:sldMkLst>
      </pc:sldChg>
      <pc:sldChg chg="add">
        <pc:chgData name="Sean Gallagher" userId="577446c3-45ae-4097-b8f0-9d862fa3a0df" providerId="ADAL" clId="{DF2A6256-19A6-4032-944F-42B8F032E519}" dt="2023-12-20T00:21:44.990" v="2"/>
        <pc:sldMkLst>
          <pc:docMk/>
          <pc:sldMk cId="1516304260" sldId="2147470634"/>
        </pc:sldMkLst>
      </pc:sldChg>
      <pc:sldChg chg="add">
        <pc:chgData name="Sean Gallagher" userId="577446c3-45ae-4097-b8f0-9d862fa3a0df" providerId="ADAL" clId="{DF2A6256-19A6-4032-944F-42B8F032E519}" dt="2023-12-20T00:21:44.990" v="2"/>
        <pc:sldMkLst>
          <pc:docMk/>
          <pc:sldMk cId="579409549" sldId="2147470642"/>
        </pc:sldMkLst>
      </pc:sldChg>
      <pc:sldChg chg="add">
        <pc:chgData name="Sean Gallagher" userId="577446c3-45ae-4097-b8f0-9d862fa3a0df" providerId="ADAL" clId="{DF2A6256-19A6-4032-944F-42B8F032E519}" dt="2023-12-20T00:21:44.990" v="2"/>
        <pc:sldMkLst>
          <pc:docMk/>
          <pc:sldMk cId="694747534" sldId="2147472744"/>
        </pc:sldMkLst>
      </pc:sldChg>
      <pc:sldChg chg="add">
        <pc:chgData name="Sean Gallagher" userId="577446c3-45ae-4097-b8f0-9d862fa3a0df" providerId="ADAL" clId="{DF2A6256-19A6-4032-944F-42B8F032E519}" dt="2023-12-20T00:21:44.990" v="2"/>
        <pc:sldMkLst>
          <pc:docMk/>
          <pc:sldMk cId="1031006249" sldId="2147472752"/>
        </pc:sldMkLst>
      </pc:sldChg>
      <pc:sldChg chg="add">
        <pc:chgData name="Sean Gallagher" userId="577446c3-45ae-4097-b8f0-9d862fa3a0df" providerId="ADAL" clId="{DF2A6256-19A6-4032-944F-42B8F032E519}" dt="2023-12-20T00:21:44.990" v="2"/>
        <pc:sldMkLst>
          <pc:docMk/>
          <pc:sldMk cId="3304883534" sldId="2147472755"/>
        </pc:sldMkLst>
      </pc:sldChg>
      <pc:sldChg chg="add">
        <pc:chgData name="Sean Gallagher" userId="577446c3-45ae-4097-b8f0-9d862fa3a0df" providerId="ADAL" clId="{DF2A6256-19A6-4032-944F-42B8F032E519}" dt="2023-12-20T00:21:44.990" v="2"/>
        <pc:sldMkLst>
          <pc:docMk/>
          <pc:sldMk cId="2321300443" sldId="2147472844"/>
        </pc:sldMkLst>
      </pc:sldChg>
      <pc:sldChg chg="add">
        <pc:chgData name="Sean Gallagher" userId="577446c3-45ae-4097-b8f0-9d862fa3a0df" providerId="ADAL" clId="{DF2A6256-19A6-4032-944F-42B8F032E519}" dt="2023-12-20T00:21:44.990" v="2"/>
        <pc:sldMkLst>
          <pc:docMk/>
          <pc:sldMk cId="1670386189" sldId="2147472850"/>
        </pc:sldMkLst>
      </pc:sldChg>
      <pc:sldChg chg="add">
        <pc:chgData name="Sean Gallagher" userId="577446c3-45ae-4097-b8f0-9d862fa3a0df" providerId="ADAL" clId="{DF2A6256-19A6-4032-944F-42B8F032E519}" dt="2023-12-20T00:21:44.990" v="2"/>
        <pc:sldMkLst>
          <pc:docMk/>
          <pc:sldMk cId="713024317" sldId="2147472856"/>
        </pc:sldMkLst>
      </pc:sldChg>
      <pc:sldChg chg="add">
        <pc:chgData name="Sean Gallagher" userId="577446c3-45ae-4097-b8f0-9d862fa3a0df" providerId="ADAL" clId="{DF2A6256-19A6-4032-944F-42B8F032E519}" dt="2023-12-20T00:21:44.990" v="2"/>
        <pc:sldMkLst>
          <pc:docMk/>
          <pc:sldMk cId="3273291739" sldId="2147472860"/>
        </pc:sldMkLst>
      </pc:sldChg>
      <pc:sldChg chg="add">
        <pc:chgData name="Sean Gallagher" userId="577446c3-45ae-4097-b8f0-9d862fa3a0df" providerId="ADAL" clId="{DF2A6256-19A6-4032-944F-42B8F032E519}" dt="2023-12-20T00:21:44.990" v="2"/>
        <pc:sldMkLst>
          <pc:docMk/>
          <pc:sldMk cId="3640959563" sldId="2147472861"/>
        </pc:sldMkLst>
      </pc:sldChg>
      <pc:sldChg chg="add">
        <pc:chgData name="Sean Gallagher" userId="577446c3-45ae-4097-b8f0-9d862fa3a0df" providerId="ADAL" clId="{DF2A6256-19A6-4032-944F-42B8F032E519}" dt="2023-12-20T00:21:44.990" v="2"/>
        <pc:sldMkLst>
          <pc:docMk/>
          <pc:sldMk cId="1585458651" sldId="2147472862"/>
        </pc:sldMkLst>
      </pc:sldChg>
      <pc:sldChg chg="add">
        <pc:chgData name="Sean Gallagher" userId="577446c3-45ae-4097-b8f0-9d862fa3a0df" providerId="ADAL" clId="{DF2A6256-19A6-4032-944F-42B8F032E519}" dt="2023-12-20T00:21:44.990" v="2"/>
        <pc:sldMkLst>
          <pc:docMk/>
          <pc:sldMk cId="3690848690" sldId="2147472864"/>
        </pc:sldMkLst>
      </pc:sldChg>
      <pc:sldChg chg="add">
        <pc:chgData name="Sean Gallagher" userId="577446c3-45ae-4097-b8f0-9d862fa3a0df" providerId="ADAL" clId="{DF2A6256-19A6-4032-944F-42B8F032E519}" dt="2023-12-20T00:21:44.990" v="2"/>
        <pc:sldMkLst>
          <pc:docMk/>
          <pc:sldMk cId="2834231606" sldId="2147472865"/>
        </pc:sldMkLst>
      </pc:sldChg>
      <pc:sldChg chg="add">
        <pc:chgData name="Sean Gallagher" userId="577446c3-45ae-4097-b8f0-9d862fa3a0df" providerId="ADAL" clId="{DF2A6256-19A6-4032-944F-42B8F032E519}" dt="2023-12-20T00:21:44.990" v="2"/>
        <pc:sldMkLst>
          <pc:docMk/>
          <pc:sldMk cId="3165072880" sldId="2147472866"/>
        </pc:sldMkLst>
      </pc:sldChg>
      <pc:sldChg chg="add">
        <pc:chgData name="Sean Gallagher" userId="577446c3-45ae-4097-b8f0-9d862fa3a0df" providerId="ADAL" clId="{DF2A6256-19A6-4032-944F-42B8F032E519}" dt="2023-12-20T00:21:44.990" v="2"/>
        <pc:sldMkLst>
          <pc:docMk/>
          <pc:sldMk cId="2804664614" sldId="2147472867"/>
        </pc:sldMkLst>
      </pc:sldChg>
      <pc:sldChg chg="add">
        <pc:chgData name="Sean Gallagher" userId="577446c3-45ae-4097-b8f0-9d862fa3a0df" providerId="ADAL" clId="{DF2A6256-19A6-4032-944F-42B8F032E519}" dt="2023-12-20T00:21:44.990" v="2"/>
        <pc:sldMkLst>
          <pc:docMk/>
          <pc:sldMk cId="2762982851" sldId="2147472868"/>
        </pc:sldMkLst>
      </pc:sldChg>
      <pc:sldChg chg="add">
        <pc:chgData name="Sean Gallagher" userId="577446c3-45ae-4097-b8f0-9d862fa3a0df" providerId="ADAL" clId="{DF2A6256-19A6-4032-944F-42B8F032E519}" dt="2023-12-20T00:21:44.990" v="2"/>
        <pc:sldMkLst>
          <pc:docMk/>
          <pc:sldMk cId="1244911765" sldId="2147472872"/>
        </pc:sldMkLst>
      </pc:sldChg>
      <pc:sldChg chg="add">
        <pc:chgData name="Sean Gallagher" userId="577446c3-45ae-4097-b8f0-9d862fa3a0df" providerId="ADAL" clId="{DF2A6256-19A6-4032-944F-42B8F032E519}" dt="2023-12-20T00:21:44.990" v="2"/>
        <pc:sldMkLst>
          <pc:docMk/>
          <pc:sldMk cId="1475498583" sldId="2147472873"/>
        </pc:sldMkLst>
      </pc:sldChg>
      <pc:sldChg chg="add">
        <pc:chgData name="Sean Gallagher" userId="577446c3-45ae-4097-b8f0-9d862fa3a0df" providerId="ADAL" clId="{DF2A6256-19A6-4032-944F-42B8F032E519}" dt="2023-12-20T00:21:44.990" v="2"/>
        <pc:sldMkLst>
          <pc:docMk/>
          <pc:sldMk cId="157218759" sldId="2147472874"/>
        </pc:sldMkLst>
      </pc:sldChg>
      <pc:sldChg chg="add">
        <pc:chgData name="Sean Gallagher" userId="577446c3-45ae-4097-b8f0-9d862fa3a0df" providerId="ADAL" clId="{DF2A6256-19A6-4032-944F-42B8F032E519}" dt="2023-12-20T00:21:44.990" v="2"/>
        <pc:sldMkLst>
          <pc:docMk/>
          <pc:sldMk cId="990800400" sldId="2147472875"/>
        </pc:sldMkLst>
      </pc:sldChg>
      <pc:sldChg chg="add">
        <pc:chgData name="Sean Gallagher" userId="577446c3-45ae-4097-b8f0-9d862fa3a0df" providerId="ADAL" clId="{DF2A6256-19A6-4032-944F-42B8F032E519}" dt="2023-12-20T00:21:44.990" v="2"/>
        <pc:sldMkLst>
          <pc:docMk/>
          <pc:sldMk cId="1534324809" sldId="2147472878"/>
        </pc:sldMkLst>
      </pc:sldChg>
      <pc:sldChg chg="add">
        <pc:chgData name="Sean Gallagher" userId="577446c3-45ae-4097-b8f0-9d862fa3a0df" providerId="ADAL" clId="{DF2A6256-19A6-4032-944F-42B8F032E519}" dt="2023-12-20T00:21:44.990" v="2"/>
        <pc:sldMkLst>
          <pc:docMk/>
          <pc:sldMk cId="3732111667" sldId="2147472879"/>
        </pc:sldMkLst>
      </pc:sldChg>
      <pc:sldChg chg="add">
        <pc:chgData name="Sean Gallagher" userId="577446c3-45ae-4097-b8f0-9d862fa3a0df" providerId="ADAL" clId="{DF2A6256-19A6-4032-944F-42B8F032E519}" dt="2023-12-20T00:21:44.990" v="2"/>
        <pc:sldMkLst>
          <pc:docMk/>
          <pc:sldMk cId="521825640" sldId="2147472880"/>
        </pc:sldMkLst>
      </pc:sldChg>
      <pc:sldChg chg="add">
        <pc:chgData name="Sean Gallagher" userId="577446c3-45ae-4097-b8f0-9d862fa3a0df" providerId="ADAL" clId="{DF2A6256-19A6-4032-944F-42B8F032E519}" dt="2023-12-20T00:21:44.990" v="2"/>
        <pc:sldMkLst>
          <pc:docMk/>
          <pc:sldMk cId="1074698395" sldId="2147472881"/>
        </pc:sldMkLst>
      </pc:sldChg>
      <pc:sldChg chg="add">
        <pc:chgData name="Sean Gallagher" userId="577446c3-45ae-4097-b8f0-9d862fa3a0df" providerId="ADAL" clId="{DF2A6256-19A6-4032-944F-42B8F032E519}" dt="2023-12-20T00:21:44.990" v="2"/>
        <pc:sldMkLst>
          <pc:docMk/>
          <pc:sldMk cId="3200040045" sldId="2147472882"/>
        </pc:sldMkLst>
      </pc:sldChg>
      <pc:sldChg chg="add">
        <pc:chgData name="Sean Gallagher" userId="577446c3-45ae-4097-b8f0-9d862fa3a0df" providerId="ADAL" clId="{DF2A6256-19A6-4032-944F-42B8F032E519}" dt="2023-12-20T00:21:44.990" v="2"/>
        <pc:sldMkLst>
          <pc:docMk/>
          <pc:sldMk cId="416244387" sldId="2147472883"/>
        </pc:sldMkLst>
      </pc:sldChg>
      <pc:sldChg chg="add">
        <pc:chgData name="Sean Gallagher" userId="577446c3-45ae-4097-b8f0-9d862fa3a0df" providerId="ADAL" clId="{DF2A6256-19A6-4032-944F-42B8F032E519}" dt="2023-12-20T00:21:44.990" v="2"/>
        <pc:sldMkLst>
          <pc:docMk/>
          <pc:sldMk cId="4146404794" sldId="2147472884"/>
        </pc:sldMkLst>
      </pc:sldChg>
      <pc:sldChg chg="add">
        <pc:chgData name="Sean Gallagher" userId="577446c3-45ae-4097-b8f0-9d862fa3a0df" providerId="ADAL" clId="{DF2A6256-19A6-4032-944F-42B8F032E519}" dt="2023-12-20T00:21:44.990" v="2"/>
        <pc:sldMkLst>
          <pc:docMk/>
          <pc:sldMk cId="313182718" sldId="2147472885"/>
        </pc:sldMkLst>
      </pc:sldChg>
      <pc:sldChg chg="add">
        <pc:chgData name="Sean Gallagher" userId="577446c3-45ae-4097-b8f0-9d862fa3a0df" providerId="ADAL" clId="{DF2A6256-19A6-4032-944F-42B8F032E519}" dt="2023-12-20T00:21:44.990" v="2"/>
        <pc:sldMkLst>
          <pc:docMk/>
          <pc:sldMk cId="2155230007" sldId="2147472886"/>
        </pc:sldMkLst>
      </pc:sldChg>
      <pc:sldChg chg="add">
        <pc:chgData name="Sean Gallagher" userId="577446c3-45ae-4097-b8f0-9d862fa3a0df" providerId="ADAL" clId="{DF2A6256-19A6-4032-944F-42B8F032E519}" dt="2023-12-20T00:21:44.990" v="2"/>
        <pc:sldMkLst>
          <pc:docMk/>
          <pc:sldMk cId="2994015778" sldId="2147472887"/>
        </pc:sldMkLst>
      </pc:sldChg>
      <pc:sldChg chg="add">
        <pc:chgData name="Sean Gallagher" userId="577446c3-45ae-4097-b8f0-9d862fa3a0df" providerId="ADAL" clId="{DF2A6256-19A6-4032-944F-42B8F032E519}" dt="2023-12-20T00:21:44.990" v="2"/>
        <pc:sldMkLst>
          <pc:docMk/>
          <pc:sldMk cId="3200226653" sldId="2147472888"/>
        </pc:sldMkLst>
      </pc:sldChg>
      <pc:sldChg chg="add">
        <pc:chgData name="Sean Gallagher" userId="577446c3-45ae-4097-b8f0-9d862fa3a0df" providerId="ADAL" clId="{DF2A6256-19A6-4032-944F-42B8F032E519}" dt="2023-12-20T00:21:44.990" v="2"/>
        <pc:sldMkLst>
          <pc:docMk/>
          <pc:sldMk cId="762654954" sldId="2147472889"/>
        </pc:sldMkLst>
      </pc:sldChg>
      <pc:sldChg chg="add">
        <pc:chgData name="Sean Gallagher" userId="577446c3-45ae-4097-b8f0-9d862fa3a0df" providerId="ADAL" clId="{DF2A6256-19A6-4032-944F-42B8F032E519}" dt="2023-12-20T00:23:25.202" v="3"/>
        <pc:sldMkLst>
          <pc:docMk/>
          <pc:sldMk cId="403205948" sldId="2147472890"/>
        </pc:sldMkLst>
      </pc:sldChg>
      <pc:sldChg chg="add">
        <pc:chgData name="Sean Gallagher" userId="577446c3-45ae-4097-b8f0-9d862fa3a0df" providerId="ADAL" clId="{DF2A6256-19A6-4032-944F-42B8F032E519}" dt="2023-12-20T00:23:25.202" v="3"/>
        <pc:sldMkLst>
          <pc:docMk/>
          <pc:sldMk cId="3613108066" sldId="2147472891"/>
        </pc:sldMkLst>
      </pc:sldChg>
      <pc:sldChg chg="add">
        <pc:chgData name="Sean Gallagher" userId="577446c3-45ae-4097-b8f0-9d862fa3a0df" providerId="ADAL" clId="{DF2A6256-19A6-4032-944F-42B8F032E519}" dt="2023-12-20T00:23:25.202" v="3"/>
        <pc:sldMkLst>
          <pc:docMk/>
          <pc:sldMk cId="1562855170" sldId="2147472892"/>
        </pc:sldMkLst>
      </pc:sldChg>
      <pc:sldChg chg="add">
        <pc:chgData name="Sean Gallagher" userId="577446c3-45ae-4097-b8f0-9d862fa3a0df" providerId="ADAL" clId="{DF2A6256-19A6-4032-944F-42B8F032E519}" dt="2023-12-20T00:23:25.202" v="3"/>
        <pc:sldMkLst>
          <pc:docMk/>
          <pc:sldMk cId="375250900" sldId="2147472893"/>
        </pc:sldMkLst>
      </pc:sldChg>
      <pc:sldChg chg="add">
        <pc:chgData name="Sean Gallagher" userId="577446c3-45ae-4097-b8f0-9d862fa3a0df" providerId="ADAL" clId="{DF2A6256-19A6-4032-944F-42B8F032E519}" dt="2023-12-20T00:23:25.202" v="3"/>
        <pc:sldMkLst>
          <pc:docMk/>
          <pc:sldMk cId="2929612412" sldId="2147472894"/>
        </pc:sldMkLst>
      </pc:sldChg>
      <pc:sldChg chg="add">
        <pc:chgData name="Sean Gallagher" userId="577446c3-45ae-4097-b8f0-9d862fa3a0df" providerId="ADAL" clId="{DF2A6256-19A6-4032-944F-42B8F032E519}" dt="2023-12-20T00:23:25.202" v="3"/>
        <pc:sldMkLst>
          <pc:docMk/>
          <pc:sldMk cId="1068070778" sldId="2147472895"/>
        </pc:sldMkLst>
      </pc:sldChg>
      <pc:sldChg chg="add">
        <pc:chgData name="Sean Gallagher" userId="577446c3-45ae-4097-b8f0-9d862fa3a0df" providerId="ADAL" clId="{DF2A6256-19A6-4032-944F-42B8F032E519}" dt="2023-12-20T00:23:25.202" v="3"/>
        <pc:sldMkLst>
          <pc:docMk/>
          <pc:sldMk cId="3587335916" sldId="2147472896"/>
        </pc:sldMkLst>
      </pc:sldChg>
      <pc:sldChg chg="add">
        <pc:chgData name="Sean Gallagher" userId="577446c3-45ae-4097-b8f0-9d862fa3a0df" providerId="ADAL" clId="{DF2A6256-19A6-4032-944F-42B8F032E519}" dt="2023-12-20T00:23:25.202" v="3"/>
        <pc:sldMkLst>
          <pc:docMk/>
          <pc:sldMk cId="2540656155" sldId="2147472897"/>
        </pc:sldMkLst>
      </pc:sldChg>
      <pc:sldChg chg="add">
        <pc:chgData name="Sean Gallagher" userId="577446c3-45ae-4097-b8f0-9d862fa3a0df" providerId="ADAL" clId="{DF2A6256-19A6-4032-944F-42B8F032E519}" dt="2023-12-20T00:23:25.202" v="3"/>
        <pc:sldMkLst>
          <pc:docMk/>
          <pc:sldMk cId="4287117341" sldId="2147472898"/>
        </pc:sldMkLst>
      </pc:sldChg>
      <pc:sldChg chg="add">
        <pc:chgData name="Sean Gallagher" userId="577446c3-45ae-4097-b8f0-9d862fa3a0df" providerId="ADAL" clId="{DF2A6256-19A6-4032-944F-42B8F032E519}" dt="2023-12-20T00:23:25.202" v="3"/>
        <pc:sldMkLst>
          <pc:docMk/>
          <pc:sldMk cId="2709238308" sldId="2147472899"/>
        </pc:sldMkLst>
      </pc:sldChg>
      <pc:sldChg chg="add">
        <pc:chgData name="Sean Gallagher" userId="577446c3-45ae-4097-b8f0-9d862fa3a0df" providerId="ADAL" clId="{DF2A6256-19A6-4032-944F-42B8F032E519}" dt="2023-12-20T00:23:25.202" v="3"/>
        <pc:sldMkLst>
          <pc:docMk/>
          <pc:sldMk cId="1825574655" sldId="2147472900"/>
        </pc:sldMkLst>
      </pc:sldChg>
      <pc:sldChg chg="add">
        <pc:chgData name="Sean Gallagher" userId="577446c3-45ae-4097-b8f0-9d862fa3a0df" providerId="ADAL" clId="{DF2A6256-19A6-4032-944F-42B8F032E519}" dt="2023-12-20T00:23:25.202" v="3"/>
        <pc:sldMkLst>
          <pc:docMk/>
          <pc:sldMk cId="3753865188" sldId="2147472901"/>
        </pc:sldMkLst>
      </pc:sldChg>
      <pc:sldChg chg="add">
        <pc:chgData name="Sean Gallagher" userId="577446c3-45ae-4097-b8f0-9d862fa3a0df" providerId="ADAL" clId="{DF2A6256-19A6-4032-944F-42B8F032E519}" dt="2023-12-20T00:23:25.202" v="3"/>
        <pc:sldMkLst>
          <pc:docMk/>
          <pc:sldMk cId="1036569929" sldId="2147472902"/>
        </pc:sldMkLst>
      </pc:sldChg>
      <pc:sldChg chg="add">
        <pc:chgData name="Sean Gallagher" userId="577446c3-45ae-4097-b8f0-9d862fa3a0df" providerId="ADAL" clId="{DF2A6256-19A6-4032-944F-42B8F032E519}" dt="2023-12-20T00:23:25.202" v="3"/>
        <pc:sldMkLst>
          <pc:docMk/>
          <pc:sldMk cId="1222657771" sldId="2147472903"/>
        </pc:sldMkLst>
      </pc:sldChg>
      <pc:sldChg chg="add">
        <pc:chgData name="Sean Gallagher" userId="577446c3-45ae-4097-b8f0-9d862fa3a0df" providerId="ADAL" clId="{DF2A6256-19A6-4032-944F-42B8F032E519}" dt="2023-12-20T00:23:49.495" v="4"/>
        <pc:sldMkLst>
          <pc:docMk/>
          <pc:sldMk cId="4031290943" sldId="2147472904"/>
        </pc:sldMkLst>
      </pc:sldChg>
      <pc:sldChg chg="add">
        <pc:chgData name="Sean Gallagher" userId="577446c3-45ae-4097-b8f0-9d862fa3a0df" providerId="ADAL" clId="{DF2A6256-19A6-4032-944F-42B8F032E519}" dt="2023-12-20T00:23:49.495" v="4"/>
        <pc:sldMkLst>
          <pc:docMk/>
          <pc:sldMk cId="2472472054" sldId="2147472905"/>
        </pc:sldMkLst>
      </pc:sldChg>
      <pc:sldChg chg="add">
        <pc:chgData name="Sean Gallagher" userId="577446c3-45ae-4097-b8f0-9d862fa3a0df" providerId="ADAL" clId="{DF2A6256-19A6-4032-944F-42B8F032E519}" dt="2023-12-20T00:23:49.495" v="4"/>
        <pc:sldMkLst>
          <pc:docMk/>
          <pc:sldMk cId="1192194888" sldId="2147472906"/>
        </pc:sldMkLst>
      </pc:sldChg>
      <pc:sldChg chg="add">
        <pc:chgData name="Sean Gallagher" userId="577446c3-45ae-4097-b8f0-9d862fa3a0df" providerId="ADAL" clId="{DF2A6256-19A6-4032-944F-42B8F032E519}" dt="2023-12-20T00:23:49.495" v="4"/>
        <pc:sldMkLst>
          <pc:docMk/>
          <pc:sldMk cId="3909275143" sldId="2147472907"/>
        </pc:sldMkLst>
      </pc:sldChg>
      <pc:sldChg chg="add">
        <pc:chgData name="Sean Gallagher" userId="577446c3-45ae-4097-b8f0-9d862fa3a0df" providerId="ADAL" clId="{DF2A6256-19A6-4032-944F-42B8F032E519}" dt="2023-12-20T00:23:49.495" v="4"/>
        <pc:sldMkLst>
          <pc:docMk/>
          <pc:sldMk cId="797555922" sldId="2147472908"/>
        </pc:sldMkLst>
      </pc:sldChg>
      <pc:sldChg chg="add">
        <pc:chgData name="Sean Gallagher" userId="577446c3-45ae-4097-b8f0-9d862fa3a0df" providerId="ADAL" clId="{DF2A6256-19A6-4032-944F-42B8F032E519}" dt="2023-12-20T00:23:49.495" v="4"/>
        <pc:sldMkLst>
          <pc:docMk/>
          <pc:sldMk cId="3776043846" sldId="2147472909"/>
        </pc:sldMkLst>
      </pc:sldChg>
      <pc:sldChg chg="add">
        <pc:chgData name="Sean Gallagher" userId="577446c3-45ae-4097-b8f0-9d862fa3a0df" providerId="ADAL" clId="{DF2A6256-19A6-4032-944F-42B8F032E519}" dt="2023-12-20T00:23:49.495" v="4"/>
        <pc:sldMkLst>
          <pc:docMk/>
          <pc:sldMk cId="3344435798" sldId="2147472910"/>
        </pc:sldMkLst>
      </pc:sldChg>
      <pc:sldChg chg="add">
        <pc:chgData name="Sean Gallagher" userId="577446c3-45ae-4097-b8f0-9d862fa3a0df" providerId="ADAL" clId="{DF2A6256-19A6-4032-944F-42B8F032E519}" dt="2023-12-20T00:23:49.495" v="4"/>
        <pc:sldMkLst>
          <pc:docMk/>
          <pc:sldMk cId="2920695648" sldId="2147472911"/>
        </pc:sldMkLst>
      </pc:sldChg>
      <pc:sldChg chg="add">
        <pc:chgData name="Sean Gallagher" userId="577446c3-45ae-4097-b8f0-9d862fa3a0df" providerId="ADAL" clId="{DF2A6256-19A6-4032-944F-42B8F032E519}" dt="2023-12-20T00:23:49.495" v="4"/>
        <pc:sldMkLst>
          <pc:docMk/>
          <pc:sldMk cId="126812709" sldId="2147472912"/>
        </pc:sldMkLst>
      </pc:sldChg>
      <pc:sldChg chg="add">
        <pc:chgData name="Sean Gallagher" userId="577446c3-45ae-4097-b8f0-9d862fa3a0df" providerId="ADAL" clId="{DF2A6256-19A6-4032-944F-42B8F032E519}" dt="2023-12-20T00:23:49.495" v="4"/>
        <pc:sldMkLst>
          <pc:docMk/>
          <pc:sldMk cId="3836099634" sldId="2147472913"/>
        </pc:sldMkLst>
      </pc:sldChg>
      <pc:sldChg chg="add">
        <pc:chgData name="Sean Gallagher" userId="577446c3-45ae-4097-b8f0-9d862fa3a0df" providerId="ADAL" clId="{DF2A6256-19A6-4032-944F-42B8F032E519}" dt="2023-12-20T00:23:49.495" v="4"/>
        <pc:sldMkLst>
          <pc:docMk/>
          <pc:sldMk cId="2440236595" sldId="2147472914"/>
        </pc:sldMkLst>
      </pc:sldChg>
      <pc:sldChg chg="add">
        <pc:chgData name="Sean Gallagher" userId="577446c3-45ae-4097-b8f0-9d862fa3a0df" providerId="ADAL" clId="{DF2A6256-19A6-4032-944F-42B8F032E519}" dt="2023-12-20T00:23:49.495" v="4"/>
        <pc:sldMkLst>
          <pc:docMk/>
          <pc:sldMk cId="2378827033" sldId="2147472915"/>
        </pc:sldMkLst>
      </pc:sldChg>
      <pc:sldChg chg="add">
        <pc:chgData name="Sean Gallagher" userId="577446c3-45ae-4097-b8f0-9d862fa3a0df" providerId="ADAL" clId="{DF2A6256-19A6-4032-944F-42B8F032E519}" dt="2023-12-20T00:23:49.495" v="4"/>
        <pc:sldMkLst>
          <pc:docMk/>
          <pc:sldMk cId="375830802" sldId="2147472916"/>
        </pc:sldMkLst>
      </pc:sldChg>
      <pc:sldChg chg="add">
        <pc:chgData name="Sean Gallagher" userId="577446c3-45ae-4097-b8f0-9d862fa3a0df" providerId="ADAL" clId="{DF2A6256-19A6-4032-944F-42B8F032E519}" dt="2023-12-20T00:23:49.495" v="4"/>
        <pc:sldMkLst>
          <pc:docMk/>
          <pc:sldMk cId="3421592499" sldId="2147472917"/>
        </pc:sldMkLst>
      </pc:sldChg>
      <pc:sldChg chg="add">
        <pc:chgData name="Sean Gallagher" userId="577446c3-45ae-4097-b8f0-9d862fa3a0df" providerId="ADAL" clId="{DF2A6256-19A6-4032-944F-42B8F032E519}" dt="2023-12-20T00:23:49.495" v="4"/>
        <pc:sldMkLst>
          <pc:docMk/>
          <pc:sldMk cId="158017383" sldId="2147472918"/>
        </pc:sldMkLst>
      </pc:sldChg>
      <pc:sldChg chg="add">
        <pc:chgData name="Sean Gallagher" userId="577446c3-45ae-4097-b8f0-9d862fa3a0df" providerId="ADAL" clId="{DF2A6256-19A6-4032-944F-42B8F032E519}" dt="2023-12-20T00:23:49.495" v="4"/>
        <pc:sldMkLst>
          <pc:docMk/>
          <pc:sldMk cId="1873252153" sldId="2147472919"/>
        </pc:sldMkLst>
      </pc:sldChg>
      <pc:sldChg chg="add">
        <pc:chgData name="Sean Gallagher" userId="577446c3-45ae-4097-b8f0-9d862fa3a0df" providerId="ADAL" clId="{DF2A6256-19A6-4032-944F-42B8F032E519}" dt="2023-12-20T00:23:49.495" v="4"/>
        <pc:sldMkLst>
          <pc:docMk/>
          <pc:sldMk cId="4230936144" sldId="2147472920"/>
        </pc:sldMkLst>
      </pc:sldChg>
      <pc:sldChg chg="add">
        <pc:chgData name="Sean Gallagher" userId="577446c3-45ae-4097-b8f0-9d862fa3a0df" providerId="ADAL" clId="{DF2A6256-19A6-4032-944F-42B8F032E519}" dt="2023-12-20T00:23:49.495" v="4"/>
        <pc:sldMkLst>
          <pc:docMk/>
          <pc:sldMk cId="4085883375" sldId="2147472921"/>
        </pc:sldMkLst>
      </pc:sldChg>
      <pc:sldChg chg="add">
        <pc:chgData name="Sean Gallagher" userId="577446c3-45ae-4097-b8f0-9d862fa3a0df" providerId="ADAL" clId="{DF2A6256-19A6-4032-944F-42B8F032E519}" dt="2023-12-20T00:23:49.495" v="4"/>
        <pc:sldMkLst>
          <pc:docMk/>
          <pc:sldMk cId="1632126423" sldId="2147472922"/>
        </pc:sldMkLst>
      </pc:sldChg>
      <pc:sldChg chg="add">
        <pc:chgData name="Sean Gallagher" userId="577446c3-45ae-4097-b8f0-9d862fa3a0df" providerId="ADAL" clId="{DF2A6256-19A6-4032-944F-42B8F032E519}" dt="2023-12-20T00:23:49.495" v="4"/>
        <pc:sldMkLst>
          <pc:docMk/>
          <pc:sldMk cId="3345991474" sldId="2147472923"/>
        </pc:sldMkLst>
      </pc:sldChg>
      <pc:sldChg chg="add">
        <pc:chgData name="Sean Gallagher" userId="577446c3-45ae-4097-b8f0-9d862fa3a0df" providerId="ADAL" clId="{DF2A6256-19A6-4032-944F-42B8F032E519}" dt="2023-12-20T00:24:07.495" v="5"/>
        <pc:sldMkLst>
          <pc:docMk/>
          <pc:sldMk cId="3287762128" sldId="2147472924"/>
        </pc:sldMkLst>
      </pc:sldChg>
      <pc:sldChg chg="add">
        <pc:chgData name="Sean Gallagher" userId="577446c3-45ae-4097-b8f0-9d862fa3a0df" providerId="ADAL" clId="{DF2A6256-19A6-4032-944F-42B8F032E519}" dt="2023-12-20T00:24:07.495" v="5"/>
        <pc:sldMkLst>
          <pc:docMk/>
          <pc:sldMk cId="1407023459" sldId="2147472925"/>
        </pc:sldMkLst>
      </pc:sldChg>
      <pc:sldChg chg="add">
        <pc:chgData name="Sean Gallagher" userId="577446c3-45ae-4097-b8f0-9d862fa3a0df" providerId="ADAL" clId="{DF2A6256-19A6-4032-944F-42B8F032E519}" dt="2023-12-20T00:24:07.495" v="5"/>
        <pc:sldMkLst>
          <pc:docMk/>
          <pc:sldMk cId="4189548021" sldId="2147472926"/>
        </pc:sldMkLst>
      </pc:sldChg>
      <pc:sldChg chg="add">
        <pc:chgData name="Sean Gallagher" userId="577446c3-45ae-4097-b8f0-9d862fa3a0df" providerId="ADAL" clId="{DF2A6256-19A6-4032-944F-42B8F032E519}" dt="2023-12-20T00:24:07.495" v="5"/>
        <pc:sldMkLst>
          <pc:docMk/>
          <pc:sldMk cId="2359618689" sldId="214747292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posadase\Library\CloudStorage\Box-Box\Meetings\2023\231114%20IDEO%20round%20table\TM%20PSA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posadase\Library\CloudStorage\Box-Box\Meetings\2023\231114%20IDEO%20round%20table\TM%20PSA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posadase\Library\CloudStorage\Box-Box\Meetings\2023\231114%20IDEO%20round%20table\TM%20PSA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38100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10"/>
            <c:spPr>
              <a:solidFill>
                <a:schemeClr val="bg2"/>
              </a:solidFill>
              <a:ln w="0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dPt>
            <c:idx val="0"/>
            <c:marker>
              <c:symbol val="circle"/>
              <c:size val="10"/>
              <c:spPr>
                <a:solidFill>
                  <a:schemeClr val="bg2"/>
                </a:solidFill>
                <a:ln w="0">
                  <a:solidFill>
                    <a:schemeClr val="accent1"/>
                  </a:solidFill>
                  <a:round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c:spPr>
            </c:marker>
            <c:bubble3D val="0"/>
            <c:spPr>
              <a:ln w="38100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AA39-0547-A2B2-9D8CDF89601A}"/>
              </c:ext>
            </c:extLst>
          </c:dPt>
          <c:xVal>
            <c:numRef>
              <c:f>Sheet1!$A$2:$A$31</c:f>
              <c:numCache>
                <c:formatCode>m/d/yy</c:formatCode>
                <c:ptCount val="30"/>
                <c:pt idx="0">
                  <c:v>44341</c:v>
                </c:pt>
                <c:pt idx="1">
                  <c:v>44405</c:v>
                </c:pt>
                <c:pt idx="2">
                  <c:v>44454</c:v>
                </c:pt>
                <c:pt idx="3">
                  <c:v>44468</c:v>
                </c:pt>
                <c:pt idx="4">
                  <c:v>44496</c:v>
                </c:pt>
                <c:pt idx="5">
                  <c:v>44510</c:v>
                </c:pt>
                <c:pt idx="6">
                  <c:v>44531</c:v>
                </c:pt>
                <c:pt idx="7">
                  <c:v>44552</c:v>
                </c:pt>
                <c:pt idx="8">
                  <c:v>44552</c:v>
                </c:pt>
                <c:pt idx="9">
                  <c:v>44580</c:v>
                </c:pt>
                <c:pt idx="10">
                  <c:v>44601</c:v>
                </c:pt>
                <c:pt idx="11">
                  <c:v>44622</c:v>
                </c:pt>
                <c:pt idx="12">
                  <c:v>44643</c:v>
                </c:pt>
                <c:pt idx="13">
                  <c:v>44685</c:v>
                </c:pt>
                <c:pt idx="14">
                  <c:v>44727</c:v>
                </c:pt>
                <c:pt idx="15">
                  <c:v>44797</c:v>
                </c:pt>
                <c:pt idx="16">
                  <c:v>44832</c:v>
                </c:pt>
                <c:pt idx="17">
                  <c:v>44846</c:v>
                </c:pt>
                <c:pt idx="18">
                  <c:v>44867</c:v>
                </c:pt>
                <c:pt idx="19">
                  <c:v>44908</c:v>
                </c:pt>
                <c:pt idx="20">
                  <c:v>44937</c:v>
                </c:pt>
                <c:pt idx="21">
                  <c:v>44958</c:v>
                </c:pt>
                <c:pt idx="22">
                  <c:v>44986</c:v>
                </c:pt>
                <c:pt idx="23">
                  <c:v>45014</c:v>
                </c:pt>
                <c:pt idx="24">
                  <c:v>45042</c:v>
                </c:pt>
                <c:pt idx="25">
                  <c:v>45070</c:v>
                </c:pt>
                <c:pt idx="26">
                  <c:v>45098</c:v>
                </c:pt>
                <c:pt idx="27">
                  <c:v>45131</c:v>
                </c:pt>
                <c:pt idx="28">
                  <c:v>45182</c:v>
                </c:pt>
                <c:pt idx="29">
                  <c:v>45224</c:v>
                </c:pt>
              </c:numCache>
            </c:numRef>
          </c:xVal>
          <c:yVal>
            <c:numRef>
              <c:f>Sheet1!$B$2:$B$31</c:f>
              <c:numCache>
                <c:formatCode>General</c:formatCode>
                <c:ptCount val="30"/>
                <c:pt idx="0">
                  <c:v>3.09</c:v>
                </c:pt>
                <c:pt idx="1">
                  <c:v>8.9600000000000009</c:v>
                </c:pt>
                <c:pt idx="2">
                  <c:v>1.1599999999999999</c:v>
                </c:pt>
                <c:pt idx="3">
                  <c:v>1.1499999999999999</c:v>
                </c:pt>
                <c:pt idx="4">
                  <c:v>2.15</c:v>
                </c:pt>
                <c:pt idx="5">
                  <c:v>2.2000000000000002</c:v>
                </c:pt>
                <c:pt idx="6">
                  <c:v>3.84</c:v>
                </c:pt>
                <c:pt idx="7">
                  <c:v>2.4300000000000002</c:v>
                </c:pt>
                <c:pt idx="8">
                  <c:v>3.07</c:v>
                </c:pt>
                <c:pt idx="9">
                  <c:v>1.9</c:v>
                </c:pt>
                <c:pt idx="10">
                  <c:v>1</c:v>
                </c:pt>
                <c:pt idx="11">
                  <c:v>0.83</c:v>
                </c:pt>
                <c:pt idx="12">
                  <c:v>0.12</c:v>
                </c:pt>
                <c:pt idx="13">
                  <c:v>7.0000000000000007E-2</c:v>
                </c:pt>
                <c:pt idx="14">
                  <c:v>0.08</c:v>
                </c:pt>
                <c:pt idx="15">
                  <c:v>0.1</c:v>
                </c:pt>
                <c:pt idx="16">
                  <c:v>0.2</c:v>
                </c:pt>
                <c:pt idx="17">
                  <c:v>0.6</c:v>
                </c:pt>
                <c:pt idx="18">
                  <c:v>0.7</c:v>
                </c:pt>
                <c:pt idx="19">
                  <c:v>0.5</c:v>
                </c:pt>
                <c:pt idx="20">
                  <c:v>0.12</c:v>
                </c:pt>
                <c:pt idx="21">
                  <c:v>0.18</c:v>
                </c:pt>
                <c:pt idx="22">
                  <c:v>0.14000000000000001</c:v>
                </c:pt>
                <c:pt idx="23">
                  <c:v>0.1</c:v>
                </c:pt>
                <c:pt idx="24">
                  <c:v>0.09</c:v>
                </c:pt>
                <c:pt idx="25">
                  <c:v>7.0000000000000007E-2</c:v>
                </c:pt>
                <c:pt idx="26">
                  <c:v>0.06</c:v>
                </c:pt>
                <c:pt idx="27">
                  <c:v>0.05</c:v>
                </c:pt>
                <c:pt idx="28">
                  <c:v>0.05</c:v>
                </c:pt>
                <c:pt idx="29">
                  <c:v>0.03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AA39-0547-A2B2-9D8CDF8960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1300064"/>
        <c:axId val="2139997823"/>
      </c:scatterChart>
      <c:valAx>
        <c:axId val="431300064"/>
        <c:scaling>
          <c:orientation val="minMax"/>
          <c:max val="44550"/>
          <c:min val="44320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-409]mmm\-yy;@" sourceLinked="0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2040000" spcFirstLastPara="1" vertOverflow="ellipsis" wrap="square" anchor="t" anchorCtr="0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2139997823"/>
        <c:crosses val="autoZero"/>
        <c:crossBetween val="midCat"/>
      </c:valAx>
      <c:valAx>
        <c:axId val="2139997823"/>
        <c:scaling>
          <c:orientation val="minMax"/>
          <c:max val="9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 sz="18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Serum PSA (ng/mL)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431300064"/>
        <c:crosses val="autoZero"/>
        <c:crossBetween val="midCat"/>
        <c:majorUnit val="3"/>
        <c:min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38100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10"/>
            <c:spPr>
              <a:solidFill>
                <a:schemeClr val="bg2"/>
              </a:solidFill>
              <a:ln w="0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dPt>
            <c:idx val="0"/>
            <c:marker>
              <c:symbol val="circle"/>
              <c:size val="10"/>
              <c:spPr>
                <a:solidFill>
                  <a:schemeClr val="bg2"/>
                </a:solidFill>
                <a:ln w="0">
                  <a:solidFill>
                    <a:schemeClr val="accent1"/>
                  </a:solidFill>
                  <a:round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c:spPr>
            </c:marker>
            <c:bubble3D val="0"/>
            <c:spPr>
              <a:ln w="38100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6CFD-3F41-9322-3A63EB7BC5AE}"/>
              </c:ext>
            </c:extLst>
          </c:dPt>
          <c:xVal>
            <c:numRef>
              <c:f>Sheet1!$A$2:$A$31</c:f>
              <c:numCache>
                <c:formatCode>m/d/yy</c:formatCode>
                <c:ptCount val="30"/>
                <c:pt idx="0">
                  <c:v>44341</c:v>
                </c:pt>
                <c:pt idx="1">
                  <c:v>44405</c:v>
                </c:pt>
                <c:pt idx="2">
                  <c:v>44454</c:v>
                </c:pt>
                <c:pt idx="3">
                  <c:v>44468</c:v>
                </c:pt>
                <c:pt idx="4">
                  <c:v>44496</c:v>
                </c:pt>
                <c:pt idx="5">
                  <c:v>44510</c:v>
                </c:pt>
                <c:pt idx="6">
                  <c:v>44531</c:v>
                </c:pt>
                <c:pt idx="7">
                  <c:v>44552</c:v>
                </c:pt>
                <c:pt idx="8">
                  <c:v>44552</c:v>
                </c:pt>
                <c:pt idx="9">
                  <c:v>44580</c:v>
                </c:pt>
                <c:pt idx="10">
                  <c:v>44601</c:v>
                </c:pt>
                <c:pt idx="11">
                  <c:v>44622</c:v>
                </c:pt>
                <c:pt idx="12">
                  <c:v>44643</c:v>
                </c:pt>
                <c:pt idx="13">
                  <c:v>44685</c:v>
                </c:pt>
                <c:pt idx="14">
                  <c:v>44727</c:v>
                </c:pt>
                <c:pt idx="15">
                  <c:v>44797</c:v>
                </c:pt>
                <c:pt idx="16">
                  <c:v>44832</c:v>
                </c:pt>
                <c:pt idx="17">
                  <c:v>44846</c:v>
                </c:pt>
                <c:pt idx="18">
                  <c:v>44867</c:v>
                </c:pt>
                <c:pt idx="19">
                  <c:v>44908</c:v>
                </c:pt>
                <c:pt idx="20">
                  <c:v>44937</c:v>
                </c:pt>
                <c:pt idx="21">
                  <c:v>44958</c:v>
                </c:pt>
                <c:pt idx="22">
                  <c:v>44986</c:v>
                </c:pt>
                <c:pt idx="23">
                  <c:v>45014</c:v>
                </c:pt>
                <c:pt idx="24">
                  <c:v>45042</c:v>
                </c:pt>
                <c:pt idx="25">
                  <c:v>45070</c:v>
                </c:pt>
                <c:pt idx="26">
                  <c:v>45098</c:v>
                </c:pt>
                <c:pt idx="27">
                  <c:v>45131</c:v>
                </c:pt>
                <c:pt idx="28">
                  <c:v>45182</c:v>
                </c:pt>
                <c:pt idx="29">
                  <c:v>45224</c:v>
                </c:pt>
              </c:numCache>
            </c:numRef>
          </c:xVal>
          <c:yVal>
            <c:numRef>
              <c:f>Sheet1!$B$2:$B$31</c:f>
              <c:numCache>
                <c:formatCode>General</c:formatCode>
                <c:ptCount val="30"/>
                <c:pt idx="0">
                  <c:v>3.09</c:v>
                </c:pt>
                <c:pt idx="1">
                  <c:v>8.9600000000000009</c:v>
                </c:pt>
                <c:pt idx="2">
                  <c:v>1.1599999999999999</c:v>
                </c:pt>
                <c:pt idx="3">
                  <c:v>1.1499999999999999</c:v>
                </c:pt>
                <c:pt idx="4">
                  <c:v>2.15</c:v>
                </c:pt>
                <c:pt idx="5">
                  <c:v>2.2000000000000002</c:v>
                </c:pt>
                <c:pt idx="6">
                  <c:v>3.84</c:v>
                </c:pt>
                <c:pt idx="7">
                  <c:v>2.4300000000000002</c:v>
                </c:pt>
                <c:pt idx="8">
                  <c:v>3.07</c:v>
                </c:pt>
                <c:pt idx="9">
                  <c:v>1.9</c:v>
                </c:pt>
                <c:pt idx="10">
                  <c:v>1</c:v>
                </c:pt>
                <c:pt idx="11">
                  <c:v>0.83</c:v>
                </c:pt>
                <c:pt idx="12">
                  <c:v>0.12</c:v>
                </c:pt>
                <c:pt idx="13">
                  <c:v>7.0000000000000007E-2</c:v>
                </c:pt>
                <c:pt idx="14">
                  <c:v>0.08</c:v>
                </c:pt>
                <c:pt idx="15">
                  <c:v>0.1</c:v>
                </c:pt>
                <c:pt idx="16">
                  <c:v>0.2</c:v>
                </c:pt>
                <c:pt idx="17">
                  <c:v>0.6</c:v>
                </c:pt>
                <c:pt idx="18">
                  <c:v>0.7</c:v>
                </c:pt>
                <c:pt idx="19">
                  <c:v>0.5</c:v>
                </c:pt>
                <c:pt idx="20">
                  <c:v>0.12</c:v>
                </c:pt>
                <c:pt idx="21">
                  <c:v>0.18</c:v>
                </c:pt>
                <c:pt idx="22">
                  <c:v>0.14000000000000001</c:v>
                </c:pt>
                <c:pt idx="23">
                  <c:v>0.1</c:v>
                </c:pt>
                <c:pt idx="24">
                  <c:v>0.09</c:v>
                </c:pt>
                <c:pt idx="25">
                  <c:v>7.0000000000000007E-2</c:v>
                </c:pt>
                <c:pt idx="26">
                  <c:v>0.06</c:v>
                </c:pt>
                <c:pt idx="27">
                  <c:v>0.05</c:v>
                </c:pt>
                <c:pt idx="28">
                  <c:v>0.05</c:v>
                </c:pt>
                <c:pt idx="29">
                  <c:v>0.03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CFD-3F41-9322-3A63EB7BC5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1300064"/>
        <c:axId val="2139997823"/>
      </c:scatterChart>
      <c:valAx>
        <c:axId val="431300064"/>
        <c:scaling>
          <c:orientation val="minMax"/>
          <c:max val="45250"/>
          <c:min val="44320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-409]mmm\-yy;@" sourceLinked="0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2040000" spcFirstLastPara="1" vertOverflow="ellipsis" wrap="square" anchor="t" anchorCtr="0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2139997823"/>
        <c:crosses val="autoZero"/>
        <c:crossBetween val="midCat"/>
      </c:valAx>
      <c:valAx>
        <c:axId val="2139997823"/>
        <c:scaling>
          <c:orientation val="minMax"/>
          <c:max val="9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 sz="180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Serum PSA (ng/mL)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431300064"/>
        <c:crosses val="autoZero"/>
        <c:crossBetween val="midCat"/>
        <c:majorUnit val="3"/>
        <c:min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38100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10"/>
            <c:spPr>
              <a:solidFill>
                <a:schemeClr val="bg2"/>
              </a:solidFill>
              <a:ln w="0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dPt>
            <c:idx val="0"/>
            <c:marker>
              <c:symbol val="circle"/>
              <c:size val="10"/>
              <c:spPr>
                <a:solidFill>
                  <a:schemeClr val="bg2"/>
                </a:solidFill>
                <a:ln w="0">
                  <a:solidFill>
                    <a:schemeClr val="accent1"/>
                  </a:solidFill>
                  <a:round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c:spPr>
            </c:marker>
            <c:bubble3D val="0"/>
            <c:spPr>
              <a:ln w="38100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6CFD-3F41-9322-3A63EB7BC5AE}"/>
              </c:ext>
            </c:extLst>
          </c:dPt>
          <c:xVal>
            <c:numRef>
              <c:f>Sheet1!$A$2:$A$31</c:f>
              <c:numCache>
                <c:formatCode>m/d/yy</c:formatCode>
                <c:ptCount val="30"/>
                <c:pt idx="0">
                  <c:v>44341</c:v>
                </c:pt>
                <c:pt idx="1">
                  <c:v>44405</c:v>
                </c:pt>
                <c:pt idx="2">
                  <c:v>44454</c:v>
                </c:pt>
                <c:pt idx="3">
                  <c:v>44468</c:v>
                </c:pt>
                <c:pt idx="4">
                  <c:v>44496</c:v>
                </c:pt>
                <c:pt idx="5">
                  <c:v>44510</c:v>
                </c:pt>
                <c:pt idx="6">
                  <c:v>44531</c:v>
                </c:pt>
                <c:pt idx="7">
                  <c:v>44552</c:v>
                </c:pt>
                <c:pt idx="8">
                  <c:v>44552</c:v>
                </c:pt>
                <c:pt idx="9">
                  <c:v>44580</c:v>
                </c:pt>
                <c:pt idx="10">
                  <c:v>44601</c:v>
                </c:pt>
                <c:pt idx="11">
                  <c:v>44622</c:v>
                </c:pt>
                <c:pt idx="12">
                  <c:v>44643</c:v>
                </c:pt>
                <c:pt idx="13">
                  <c:v>44685</c:v>
                </c:pt>
                <c:pt idx="14">
                  <c:v>44727</c:v>
                </c:pt>
                <c:pt idx="15">
                  <c:v>44797</c:v>
                </c:pt>
                <c:pt idx="16">
                  <c:v>44832</c:v>
                </c:pt>
                <c:pt idx="17">
                  <c:v>44846</c:v>
                </c:pt>
                <c:pt idx="18">
                  <c:v>44867</c:v>
                </c:pt>
                <c:pt idx="19">
                  <c:v>44908</c:v>
                </c:pt>
                <c:pt idx="20">
                  <c:v>44937</c:v>
                </c:pt>
                <c:pt idx="21">
                  <c:v>44958</c:v>
                </c:pt>
                <c:pt idx="22">
                  <c:v>44986</c:v>
                </c:pt>
                <c:pt idx="23">
                  <c:v>45014</c:v>
                </c:pt>
                <c:pt idx="24">
                  <c:v>45042</c:v>
                </c:pt>
                <c:pt idx="25">
                  <c:v>45070</c:v>
                </c:pt>
                <c:pt idx="26">
                  <c:v>45098</c:v>
                </c:pt>
                <c:pt idx="27">
                  <c:v>45131</c:v>
                </c:pt>
                <c:pt idx="28">
                  <c:v>45182</c:v>
                </c:pt>
                <c:pt idx="29">
                  <c:v>45224</c:v>
                </c:pt>
              </c:numCache>
            </c:numRef>
          </c:xVal>
          <c:yVal>
            <c:numRef>
              <c:f>Sheet1!$B$2:$B$31</c:f>
              <c:numCache>
                <c:formatCode>General</c:formatCode>
                <c:ptCount val="30"/>
                <c:pt idx="0">
                  <c:v>3.09</c:v>
                </c:pt>
                <c:pt idx="1">
                  <c:v>8.9600000000000009</c:v>
                </c:pt>
                <c:pt idx="2">
                  <c:v>1.1599999999999999</c:v>
                </c:pt>
                <c:pt idx="3">
                  <c:v>1.1499999999999999</c:v>
                </c:pt>
                <c:pt idx="4">
                  <c:v>2.15</c:v>
                </c:pt>
                <c:pt idx="5">
                  <c:v>2.2000000000000002</c:v>
                </c:pt>
                <c:pt idx="6">
                  <c:v>3.84</c:v>
                </c:pt>
                <c:pt idx="7">
                  <c:v>2.4300000000000002</c:v>
                </c:pt>
                <c:pt idx="8">
                  <c:v>3.07</c:v>
                </c:pt>
                <c:pt idx="9">
                  <c:v>1.9</c:v>
                </c:pt>
                <c:pt idx="10">
                  <c:v>1</c:v>
                </c:pt>
                <c:pt idx="11">
                  <c:v>0.83</c:v>
                </c:pt>
                <c:pt idx="12">
                  <c:v>0.12</c:v>
                </c:pt>
                <c:pt idx="13">
                  <c:v>7.0000000000000007E-2</c:v>
                </c:pt>
                <c:pt idx="14">
                  <c:v>0.08</c:v>
                </c:pt>
                <c:pt idx="15">
                  <c:v>0.1</c:v>
                </c:pt>
                <c:pt idx="16">
                  <c:v>0.2</c:v>
                </c:pt>
                <c:pt idx="17">
                  <c:v>0.6</c:v>
                </c:pt>
                <c:pt idx="18">
                  <c:v>0.7</c:v>
                </c:pt>
                <c:pt idx="19">
                  <c:v>0.5</c:v>
                </c:pt>
                <c:pt idx="20">
                  <c:v>0.12</c:v>
                </c:pt>
                <c:pt idx="21">
                  <c:v>0.18</c:v>
                </c:pt>
                <c:pt idx="22">
                  <c:v>0.14000000000000001</c:v>
                </c:pt>
                <c:pt idx="23">
                  <c:v>0.1</c:v>
                </c:pt>
                <c:pt idx="24">
                  <c:v>0.09</c:v>
                </c:pt>
                <c:pt idx="25">
                  <c:v>7.0000000000000007E-2</c:v>
                </c:pt>
                <c:pt idx="26">
                  <c:v>0.06</c:v>
                </c:pt>
                <c:pt idx="27">
                  <c:v>0.05</c:v>
                </c:pt>
                <c:pt idx="28">
                  <c:v>0.05</c:v>
                </c:pt>
                <c:pt idx="29">
                  <c:v>0.03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CFD-3F41-9322-3A63EB7BC5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1300064"/>
        <c:axId val="2139997823"/>
      </c:scatterChart>
      <c:valAx>
        <c:axId val="431300064"/>
        <c:scaling>
          <c:orientation val="minMax"/>
          <c:max val="45250"/>
          <c:min val="44320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-409]mmm\-yy;@" sourceLinked="0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2040000" spcFirstLastPara="1" vertOverflow="ellipsis" wrap="square" anchor="t" anchorCtr="0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2139997823"/>
        <c:crosses val="autoZero"/>
        <c:crossBetween val="midCat"/>
      </c:valAx>
      <c:valAx>
        <c:axId val="2139997823"/>
        <c:scaling>
          <c:orientation val="minMax"/>
          <c:max val="9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 sz="180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Serum PSA (ng/mL)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431300064"/>
        <c:crosses val="autoZero"/>
        <c:crossBetween val="midCat"/>
        <c:majorUnit val="3"/>
        <c:min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Grade ≥3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5D24D02-1002-B848-AFA7-3201073DEAE9}" type="VALUE">
                      <a:rPr lang="en-US" b="0" i="0">
                        <a:latin typeface="Arial" panose="020B0604020202020204" pitchFamily="34" charset="0"/>
                      </a:rPr>
                      <a:pPr>
                        <a:defRPr sz="900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DA8-445F-90C9-FF616EA10486}"/>
                </c:ext>
              </c:extLst>
            </c:dLbl>
            <c:dLbl>
              <c:idx val="1"/>
              <c:layout>
                <c:manualLayout>
                  <c:x val="4.2695686285880816E-2"/>
                  <c:y val="1.379260148335483E-17"/>
                </c:manualLayout>
              </c:layout>
              <c:tx>
                <c:rich>
                  <a:bodyPr/>
                  <a:lstStyle/>
                  <a:p>
                    <a:fld id="{0C029193-F937-0042-B58F-82F7D91BE150}" type="VALUE">
                      <a:rPr lang="en-US" b="0" i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DA8-445F-90C9-FF616EA10486}"/>
                </c:ext>
              </c:extLst>
            </c:dLbl>
            <c:dLbl>
              <c:idx val="2"/>
              <c:layout>
                <c:manualLayout>
                  <c:x val="3.2021764714410615E-2"/>
                  <c:y val="0"/>
                </c:manualLayout>
              </c:layout>
              <c:tx>
                <c:rich>
                  <a:bodyPr/>
                  <a:lstStyle/>
                  <a:p>
                    <a:fld id="{486EB5E8-6E3D-FB48-B6F3-9541883E388E}" type="VALUE">
                      <a:rPr lang="en-US" b="0" i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DA8-445F-90C9-FF616EA10486}"/>
                </c:ext>
              </c:extLst>
            </c:dLbl>
            <c:dLbl>
              <c:idx val="3"/>
              <c:layout>
                <c:manualLayout>
                  <c:x val="2.935328432154307E-2"/>
                  <c:y val="0"/>
                </c:manualLayout>
              </c:layout>
              <c:tx>
                <c:rich>
                  <a:bodyPr/>
                  <a:lstStyle/>
                  <a:p>
                    <a:fld id="{7B5469D2-5446-DE4B-B174-69377252CD5F}" type="VALUE">
                      <a:rPr lang="en-US" b="0" i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DA8-445F-90C9-FF616EA10486}"/>
                </c:ext>
              </c:extLst>
            </c:dLbl>
            <c:dLbl>
              <c:idx val="4"/>
              <c:layout>
                <c:manualLayout>
                  <c:x val="3.2021764714410615E-2"/>
                  <c:y val="2.758520296670966E-17"/>
                </c:manualLayout>
              </c:layout>
              <c:tx>
                <c:rich>
                  <a:bodyPr/>
                  <a:lstStyle/>
                  <a:p>
                    <a:fld id="{07C19B57-0DD2-8244-8D78-8A836641A73C}" type="VALUE">
                      <a:rPr lang="en-US" b="0" i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DDA8-445F-90C9-FF616EA10486}"/>
                </c:ext>
              </c:extLst>
            </c:dLbl>
            <c:dLbl>
              <c:idx val="5"/>
              <c:layout>
                <c:manualLayout>
                  <c:x val="3.2021764714410622E-2"/>
                  <c:y val="5.517040593341932E-17"/>
                </c:manualLayout>
              </c:layout>
              <c:tx>
                <c:rich>
                  <a:bodyPr/>
                  <a:lstStyle/>
                  <a:p>
                    <a:fld id="{08C44AF9-684E-D74E-BC7D-BD8A3FF125F2}" type="VALUE">
                      <a:rPr lang="en-US" b="0" i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DA8-445F-90C9-FF616EA10486}"/>
                </c:ext>
              </c:extLst>
            </c:dLbl>
            <c:dLbl>
              <c:idx val="6"/>
              <c:layout>
                <c:manualLayout>
                  <c:x val="3.2021764714410622E-2"/>
                  <c:y val="0"/>
                </c:manualLayout>
              </c:layout>
              <c:tx>
                <c:rich>
                  <a:bodyPr/>
                  <a:lstStyle/>
                  <a:p>
                    <a:fld id="{AC389B3A-FA1A-0C4F-AD10-7956F0B1B33F}" type="VALUE">
                      <a:rPr lang="en-US" b="0" i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DDA8-445F-90C9-FF616EA10486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DA8-445F-90C9-FF616EA10486}"/>
                </c:ext>
              </c:extLst>
            </c:dLbl>
            <c:dLbl>
              <c:idx val="8"/>
              <c:layout>
                <c:manualLayout>
                  <c:x val="2.935328432154307E-2"/>
                  <c:y val="5.517040593341932E-17"/>
                </c:manualLayout>
              </c:layout>
              <c:tx>
                <c:rich>
                  <a:bodyPr/>
                  <a:lstStyle/>
                  <a:p>
                    <a:fld id="{BF545C96-390F-DE4B-B9E8-77146FDD0C50}" type="VALUE">
                      <a:rPr lang="en-US" b="0" i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DDA8-445F-90C9-FF616EA10486}"/>
                </c:ext>
              </c:extLst>
            </c:dLbl>
            <c:dLbl>
              <c:idx val="9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3074ADE-AFF2-9043-B230-BE40D5444D77}" type="VALUE">
                      <a:rPr lang="en-US" b="0" i="0">
                        <a:latin typeface="Arial" panose="020B0604020202020204" pitchFamily="34" charset="0"/>
                      </a:rPr>
                      <a:pPr>
                        <a:defRPr sz="900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DDA8-445F-90C9-FF616EA10486}"/>
                </c:ext>
              </c:extLst>
            </c:dLbl>
            <c:dLbl>
              <c:idx val="10"/>
              <c:layout>
                <c:manualLayout>
                  <c:x val="2.6684803928675511E-2"/>
                  <c:y val="0"/>
                </c:manualLayout>
              </c:layout>
              <c:tx>
                <c:rich>
                  <a:bodyPr/>
                  <a:lstStyle/>
                  <a:p>
                    <a:fld id="{325B792B-C846-9D4A-8EBF-B9CA6B28FA47}" type="VALUE">
                      <a:rPr lang="en-US" b="0" i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DDA8-445F-90C9-FF616EA10486}"/>
                </c:ext>
              </c:extLst>
            </c:dLbl>
            <c:dLbl>
              <c:idx val="11"/>
              <c:layout>
                <c:manualLayout>
                  <c:x val="3.2021764714410615E-2"/>
                  <c:y val="1.1034081186683864E-16"/>
                </c:manualLayout>
              </c:layout>
              <c:tx>
                <c:rich>
                  <a:bodyPr/>
                  <a:lstStyle/>
                  <a:p>
                    <a:fld id="{2B5E63A6-88F6-6844-93B4-04B84377BE8C}" type="VALUE">
                      <a:rPr lang="en-US" b="0" i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DDA8-445F-90C9-FF616EA10486}"/>
                </c:ext>
              </c:extLst>
            </c:dLbl>
            <c:dLbl>
              <c:idx val="12"/>
              <c:layout>
                <c:manualLayout>
                  <c:x val="3.2021764714410622E-2"/>
                  <c:y val="0"/>
                </c:manualLayout>
              </c:layout>
              <c:tx>
                <c:rich>
                  <a:bodyPr/>
                  <a:lstStyle/>
                  <a:p>
                    <a:fld id="{45F336C3-04D8-634C-A09B-ADBC4E73292F}" type="VALUE">
                      <a:rPr lang="en-US" b="0" i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DDA8-445F-90C9-FF616EA10486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DA8-445F-90C9-FF616EA10486}"/>
                </c:ext>
              </c:extLst>
            </c:dLbl>
            <c:dLbl>
              <c:idx val="14"/>
              <c:layout>
                <c:manualLayout>
                  <c:x val="3.2021764714410615E-2"/>
                  <c:y val="0"/>
                </c:manualLayout>
              </c:layout>
              <c:tx>
                <c:rich>
                  <a:bodyPr/>
                  <a:lstStyle/>
                  <a:p>
                    <a:fld id="{A3C435BE-EAA5-EE4D-9069-C42E9D7D116F}" type="VALUE">
                      <a:rPr lang="en-US" b="0" i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DDA8-445F-90C9-FF616EA10486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DA8-445F-90C9-FF616EA10486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DDA8-445F-90C9-FF616EA10486}"/>
                </c:ext>
              </c:extLst>
            </c:dLbl>
            <c:numFmt formatCode="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Sheet1!$A$2:$A$18</c:f>
              <c:strCache>
                <c:ptCount val="17"/>
                <c:pt idx="0">
                  <c:v>Any</c:v>
                </c:pt>
                <c:pt idx="1">
                  <c:v>Anemia*</c:v>
                </c:pt>
                <c:pt idx="2">
                  <c:v>Fatigue or asthenia</c:v>
                </c:pt>
                <c:pt idx="3">
                  <c:v>Nausea</c:v>
                </c:pt>
                <c:pt idx="4">
                  <c:v>Back pain</c:v>
                </c:pt>
                <c:pt idx="5">
                  <c:v>Diarrhoea</c:v>
                </c:pt>
                <c:pt idx="6">
                  <c:v>Constipation</c:v>
                </c:pt>
                <c:pt idx="7">
                  <c:v>Decreased appetite</c:v>
                </c:pt>
                <c:pt idx="8">
                  <c:v>Vomiting</c:v>
                </c:pt>
                <c:pt idx="9">
                  <c:v>Hypertension</c:v>
                </c:pt>
                <c:pt idx="10">
                  <c:v>Arthralgia</c:v>
                </c:pt>
                <c:pt idx="11">
                  <c:v>Covid-19</c:v>
                </c:pt>
                <c:pt idx="12">
                  <c:v>Peripheral odema</c:v>
                </c:pt>
                <c:pt idx="13">
                  <c:v>Dizziness</c:v>
                </c:pt>
                <c:pt idx="14">
                  <c:v>Urinary tract infection</c:v>
                </c:pt>
                <c:pt idx="15">
                  <c:v>Cough</c:v>
                </c:pt>
                <c:pt idx="16">
                  <c:v>Hot flush</c:v>
                </c:pt>
              </c:strCache>
            </c:strRef>
          </c:cat>
          <c:val>
            <c:numRef>
              <c:f>Sheet1!$B$2:$B$18</c:f>
              <c:numCache>
                <c:formatCode>General</c:formatCode>
                <c:ptCount val="17"/>
                <c:pt idx="0">
                  <c:v>43.2</c:v>
                </c:pt>
                <c:pt idx="1">
                  <c:v>3.3</c:v>
                </c:pt>
                <c:pt idx="2">
                  <c:v>1.5</c:v>
                </c:pt>
                <c:pt idx="3">
                  <c:v>0.3</c:v>
                </c:pt>
                <c:pt idx="4">
                  <c:v>1.5</c:v>
                </c:pt>
                <c:pt idx="5">
                  <c:v>0.3</c:v>
                </c:pt>
                <c:pt idx="6">
                  <c:v>0.3</c:v>
                </c:pt>
                <c:pt idx="7">
                  <c:v>0</c:v>
                </c:pt>
                <c:pt idx="8">
                  <c:v>0.3</c:v>
                </c:pt>
                <c:pt idx="9">
                  <c:v>4.5</c:v>
                </c:pt>
                <c:pt idx="10">
                  <c:v>0.5</c:v>
                </c:pt>
                <c:pt idx="11">
                  <c:v>2</c:v>
                </c:pt>
                <c:pt idx="12">
                  <c:v>0.3</c:v>
                </c:pt>
                <c:pt idx="13">
                  <c:v>0</c:v>
                </c:pt>
                <c:pt idx="14">
                  <c:v>1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D9-4473-8D47-FAF7FA70A1E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All grade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Sheet1!$A$2:$A$18</c:f>
              <c:strCache>
                <c:ptCount val="17"/>
                <c:pt idx="0">
                  <c:v>Any</c:v>
                </c:pt>
                <c:pt idx="1">
                  <c:v>Anemia*</c:v>
                </c:pt>
                <c:pt idx="2">
                  <c:v>Fatigue or asthenia</c:v>
                </c:pt>
                <c:pt idx="3">
                  <c:v>Nausea</c:v>
                </c:pt>
                <c:pt idx="4">
                  <c:v>Back pain</c:v>
                </c:pt>
                <c:pt idx="5">
                  <c:v>Diarrhoea</c:v>
                </c:pt>
                <c:pt idx="6">
                  <c:v>Constipation</c:v>
                </c:pt>
                <c:pt idx="7">
                  <c:v>Decreased appetite</c:v>
                </c:pt>
                <c:pt idx="8">
                  <c:v>Vomiting</c:v>
                </c:pt>
                <c:pt idx="9">
                  <c:v>Hypertension</c:v>
                </c:pt>
                <c:pt idx="10">
                  <c:v>Arthralgia</c:v>
                </c:pt>
                <c:pt idx="11">
                  <c:v>Covid-19</c:v>
                </c:pt>
                <c:pt idx="12">
                  <c:v>Peripheral odema</c:v>
                </c:pt>
                <c:pt idx="13">
                  <c:v>Dizziness</c:v>
                </c:pt>
                <c:pt idx="14">
                  <c:v>Urinary tract infection</c:v>
                </c:pt>
                <c:pt idx="15">
                  <c:v>Cough</c:v>
                </c:pt>
                <c:pt idx="16">
                  <c:v>Hot flush</c:v>
                </c:pt>
              </c:strCache>
            </c:strRef>
          </c:cat>
          <c:val>
            <c:numRef>
              <c:f>Sheet1!$C$2:$C$18</c:f>
              <c:numCache>
                <c:formatCode>General</c:formatCode>
                <c:ptCount val="17"/>
                <c:pt idx="0">
                  <c:v>52.8</c:v>
                </c:pt>
                <c:pt idx="1">
                  <c:v>14.399999999999999</c:v>
                </c:pt>
                <c:pt idx="2">
                  <c:v>28.8</c:v>
                </c:pt>
                <c:pt idx="3">
                  <c:v>14.1</c:v>
                </c:pt>
                <c:pt idx="4">
                  <c:v>18.399999999999999</c:v>
                </c:pt>
                <c:pt idx="5">
                  <c:v>10.299999999999999</c:v>
                </c:pt>
                <c:pt idx="6">
                  <c:v>14.6</c:v>
                </c:pt>
                <c:pt idx="7">
                  <c:v>7.8</c:v>
                </c:pt>
                <c:pt idx="8">
                  <c:v>9</c:v>
                </c:pt>
                <c:pt idx="9">
                  <c:v>14.2</c:v>
                </c:pt>
                <c:pt idx="10">
                  <c:v>18.899999999999999</c:v>
                </c:pt>
                <c:pt idx="11">
                  <c:v>6.8000000000000007</c:v>
                </c:pt>
                <c:pt idx="12">
                  <c:v>12.299999999999999</c:v>
                </c:pt>
                <c:pt idx="13">
                  <c:v>6.8</c:v>
                </c:pt>
                <c:pt idx="14">
                  <c:v>7.8000000000000007</c:v>
                </c:pt>
                <c:pt idx="15">
                  <c:v>7.3</c:v>
                </c:pt>
                <c:pt idx="16">
                  <c:v>12.9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D9-4473-8D47-FAF7FA70A1E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numFmt formatCode="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Sheet1!$A$2:$A$18</c:f>
              <c:strCache>
                <c:ptCount val="17"/>
                <c:pt idx="0">
                  <c:v>Any</c:v>
                </c:pt>
                <c:pt idx="1">
                  <c:v>Anemia*</c:v>
                </c:pt>
                <c:pt idx="2">
                  <c:v>Fatigue or asthenia</c:v>
                </c:pt>
                <c:pt idx="3">
                  <c:v>Nausea</c:v>
                </c:pt>
                <c:pt idx="4">
                  <c:v>Back pain</c:v>
                </c:pt>
                <c:pt idx="5">
                  <c:v>Diarrhoea</c:v>
                </c:pt>
                <c:pt idx="6">
                  <c:v>Constipation</c:v>
                </c:pt>
                <c:pt idx="7">
                  <c:v>Decreased appetite</c:v>
                </c:pt>
                <c:pt idx="8">
                  <c:v>Vomiting</c:v>
                </c:pt>
                <c:pt idx="9">
                  <c:v>Hypertension</c:v>
                </c:pt>
                <c:pt idx="10">
                  <c:v>Arthralgia</c:v>
                </c:pt>
                <c:pt idx="11">
                  <c:v>Covid-19</c:v>
                </c:pt>
                <c:pt idx="12">
                  <c:v>Peripheral odema</c:v>
                </c:pt>
                <c:pt idx="13">
                  <c:v>Dizziness</c:v>
                </c:pt>
                <c:pt idx="14">
                  <c:v>Urinary tract infection</c:v>
                </c:pt>
                <c:pt idx="15">
                  <c:v>Cough</c:v>
                </c:pt>
                <c:pt idx="16">
                  <c:v>Hot flush</c:v>
                </c:pt>
              </c:strCache>
            </c:strRef>
          </c:cat>
          <c:val>
            <c:numRef>
              <c:f>Sheet1!$D$2:$D$18</c:f>
              <c:numCache>
                <c:formatCode>General</c:formatCode>
                <c:ptCount val="17"/>
                <c:pt idx="0">
                  <c:v>96</c:v>
                </c:pt>
                <c:pt idx="1">
                  <c:v>17.7</c:v>
                </c:pt>
                <c:pt idx="2">
                  <c:v>30.3</c:v>
                </c:pt>
                <c:pt idx="3">
                  <c:v>14.4</c:v>
                </c:pt>
                <c:pt idx="4">
                  <c:v>19.899999999999999</c:v>
                </c:pt>
                <c:pt idx="5">
                  <c:v>10.6</c:v>
                </c:pt>
                <c:pt idx="6">
                  <c:v>14.9</c:v>
                </c:pt>
                <c:pt idx="7">
                  <c:v>7.8</c:v>
                </c:pt>
                <c:pt idx="8">
                  <c:v>9.3000000000000007</c:v>
                </c:pt>
                <c:pt idx="9">
                  <c:v>18.7</c:v>
                </c:pt>
                <c:pt idx="10">
                  <c:v>19.399999999999999</c:v>
                </c:pt>
                <c:pt idx="11">
                  <c:v>8.8000000000000007</c:v>
                </c:pt>
                <c:pt idx="12">
                  <c:v>12.6</c:v>
                </c:pt>
                <c:pt idx="13">
                  <c:v>6.8</c:v>
                </c:pt>
                <c:pt idx="14">
                  <c:v>8.8000000000000007</c:v>
                </c:pt>
                <c:pt idx="15">
                  <c:v>7.3</c:v>
                </c:pt>
                <c:pt idx="16">
                  <c:v>12.9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ED9-4473-8D47-FAF7FA70A1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1302106095"/>
        <c:axId val="1302106511"/>
      </c:barChart>
      <c:catAx>
        <c:axId val="130210609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2106511"/>
        <c:crosses val="autoZero"/>
        <c:auto val="1"/>
        <c:lblAlgn val="ctr"/>
        <c:lblOffset val="100"/>
        <c:noMultiLvlLbl val="0"/>
      </c:catAx>
      <c:valAx>
        <c:axId val="1302106511"/>
        <c:scaling>
          <c:orientation val="minMax"/>
          <c:max val="100"/>
          <c:min val="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2106095"/>
        <c:crosses val="max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Grade ≥3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169E080-A949-5E44-AA60-640CF8E51FCC}" type="VALUE">
                      <a:rPr lang="en-US" b="0" i="0">
                        <a:latin typeface="Arial" panose="020B0604020202020204" pitchFamily="34" charset="0"/>
                      </a:rPr>
                      <a:pPr>
                        <a:defRPr sz="900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E0A-4421-B628-E6A2080B93BA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78C90E0-9B62-F44A-9278-80CD982CC76C}" type="VALUE">
                      <a:rPr lang="en-US" b="0" i="0">
                        <a:latin typeface="Arial" panose="020B0604020202020204" pitchFamily="34" charset="0"/>
                      </a:rPr>
                      <a:pPr>
                        <a:defRPr sz="900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E0A-4421-B628-E6A2080B93BA}"/>
                </c:ext>
              </c:extLst>
            </c:dLbl>
            <c:dLbl>
              <c:idx val="2"/>
              <c:layout>
                <c:manualLayout>
                  <c:x val="4.0027205893013465E-2"/>
                  <c:y val="0"/>
                </c:manualLayout>
              </c:layout>
              <c:tx>
                <c:rich>
                  <a:bodyPr/>
                  <a:lstStyle/>
                  <a:p>
                    <a:fld id="{6B232ED2-1B20-D346-8A28-E6333EC2C8B9}" type="VALUE">
                      <a:rPr lang="en-US" b="0" i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E0A-4421-B628-E6A2080B93BA}"/>
                </c:ext>
              </c:extLst>
            </c:dLbl>
            <c:dLbl>
              <c:idx val="3"/>
              <c:layout>
                <c:manualLayout>
                  <c:x val="3.2021764714410809E-2"/>
                  <c:y val="0"/>
                </c:manualLayout>
              </c:layout>
              <c:tx>
                <c:rich>
                  <a:bodyPr/>
                  <a:lstStyle/>
                  <a:p>
                    <a:fld id="{9B93AF06-0D50-4641-8D33-BE5AD6AEDF8F}" type="VALUE">
                      <a:rPr lang="en-US" b="0" i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E0A-4421-B628-E6A2080B93BA}"/>
                </c:ext>
              </c:extLst>
            </c:dLbl>
            <c:dLbl>
              <c:idx val="4"/>
              <c:layout>
                <c:manualLayout>
                  <c:x val="2.9353284321543063E-2"/>
                  <c:y val="2.758520296670966E-17"/>
                </c:manualLayout>
              </c:layout>
              <c:tx>
                <c:rich>
                  <a:bodyPr/>
                  <a:lstStyle/>
                  <a:p>
                    <a:fld id="{DD7D35CD-3DE8-5546-8F1E-EC277AC7F636}" type="VALUE">
                      <a:rPr lang="en-US" b="0" i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E0A-4421-B628-E6A2080B93BA}"/>
                </c:ext>
              </c:extLst>
            </c:dLbl>
            <c:dLbl>
              <c:idx val="5"/>
              <c:layout>
                <c:manualLayout>
                  <c:x val="2.9353284321543063E-2"/>
                  <c:y val="5.517040593341932E-17"/>
                </c:manualLayout>
              </c:layout>
              <c:tx>
                <c:rich>
                  <a:bodyPr/>
                  <a:lstStyle/>
                  <a:p>
                    <a:fld id="{2FD4DE0A-77BB-E549-BC6B-3BEE0165478F}" type="VALUE">
                      <a:rPr lang="en-US" b="0" i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E0A-4421-B628-E6A2080B93BA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E0A-4421-B628-E6A2080B93BA}"/>
                </c:ext>
              </c:extLst>
            </c:dLbl>
            <c:dLbl>
              <c:idx val="7"/>
              <c:layout>
                <c:manualLayout>
                  <c:x val="3.2021764714410809E-2"/>
                  <c:y val="0"/>
                </c:manualLayout>
              </c:layout>
              <c:tx>
                <c:rich>
                  <a:bodyPr/>
                  <a:lstStyle/>
                  <a:p>
                    <a:fld id="{FC44B07B-1157-8F4C-8F3E-B81B2BA5D857}" type="VALUE">
                      <a:rPr lang="en-US" b="0" i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E0A-4421-B628-E6A2080B93BA}"/>
                </c:ext>
              </c:extLst>
            </c:dLbl>
            <c:dLbl>
              <c:idx val="8"/>
              <c:layout>
                <c:manualLayout>
                  <c:x val="2.6684803928675706E-2"/>
                  <c:y val="5.517040593341932E-17"/>
                </c:manualLayout>
              </c:layout>
              <c:tx>
                <c:rich>
                  <a:bodyPr/>
                  <a:lstStyle/>
                  <a:p>
                    <a:fld id="{7DB55B7F-5ED1-8844-995A-F78FA40AD009}" type="VALUE">
                      <a:rPr lang="en-US" b="0" i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CE0A-4421-B628-E6A2080B93BA}"/>
                </c:ext>
              </c:extLst>
            </c:dLbl>
            <c:dLbl>
              <c:idx val="9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764D4AE-0467-4341-AE3E-463809D30E24}" type="VALUE">
                      <a:rPr lang="en-US" b="0" i="0">
                        <a:latin typeface="Arial" panose="020B0604020202020204" pitchFamily="34" charset="0"/>
                      </a:rPr>
                      <a:pPr>
                        <a:defRPr sz="900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CE0A-4421-B628-E6A2080B93BA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E0A-4421-B628-E6A2080B93BA}"/>
                </c:ext>
              </c:extLst>
            </c:dLbl>
            <c:dLbl>
              <c:idx val="11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85EE0E4-ED27-4042-83D0-2E10005F6B2E}" type="VALUE">
                      <a:rPr lang="en-US" b="0" i="0">
                        <a:latin typeface="Arial" panose="020B0604020202020204" pitchFamily="34" charset="0"/>
                      </a:rPr>
                      <a:pPr>
                        <a:defRPr sz="900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CE0A-4421-B628-E6A2080B93BA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E0A-4421-B628-E6A2080B93BA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E0A-4421-B628-E6A2080B93BA}"/>
                </c:ext>
              </c:extLst>
            </c:dLbl>
            <c:dLbl>
              <c:idx val="14"/>
              <c:layout>
                <c:manualLayout>
                  <c:x val="3.2021764714410615E-2"/>
                  <c:y val="0"/>
                </c:manualLayout>
              </c:layout>
              <c:tx>
                <c:rich>
                  <a:bodyPr/>
                  <a:lstStyle/>
                  <a:p>
                    <a:fld id="{B5937655-7D7B-1E4A-912F-99CDBE84E35C}" type="VALUE">
                      <a:rPr lang="en-US" b="0" i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CE0A-4421-B628-E6A2080B93BA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E0A-4421-B628-E6A2080B93BA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CE0A-4421-B628-E6A2080B93BA}"/>
                </c:ext>
              </c:extLst>
            </c:dLbl>
            <c:numFmt formatCode="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Sheet1!$A$2:$A$18</c:f>
              <c:strCache>
                <c:ptCount val="17"/>
                <c:pt idx="0">
                  <c:v>Any</c:v>
                </c:pt>
                <c:pt idx="1">
                  <c:v>Anemia*</c:v>
                </c:pt>
                <c:pt idx="2">
                  <c:v>Fatigue or asthenia</c:v>
                </c:pt>
                <c:pt idx="3">
                  <c:v>Nausea</c:v>
                </c:pt>
                <c:pt idx="4">
                  <c:v>Back pain</c:v>
                </c:pt>
                <c:pt idx="5">
                  <c:v>Diarrhoea</c:v>
                </c:pt>
                <c:pt idx="6">
                  <c:v>Constipation</c:v>
                </c:pt>
                <c:pt idx="7">
                  <c:v>Decreased appetite</c:v>
                </c:pt>
                <c:pt idx="8">
                  <c:v>Vomiting</c:v>
                </c:pt>
                <c:pt idx="9">
                  <c:v>Hypertension</c:v>
                </c:pt>
                <c:pt idx="10">
                  <c:v>Arthralgia</c:v>
                </c:pt>
                <c:pt idx="11">
                  <c:v>Covid-19</c:v>
                </c:pt>
                <c:pt idx="12">
                  <c:v>Peripheral odema</c:v>
                </c:pt>
                <c:pt idx="13">
                  <c:v>Dizziness</c:v>
                </c:pt>
                <c:pt idx="14">
                  <c:v>Urinary tract infection</c:v>
                </c:pt>
                <c:pt idx="15">
                  <c:v>Cough</c:v>
                </c:pt>
                <c:pt idx="16">
                  <c:v>Hot flush</c:v>
                </c:pt>
              </c:strCache>
            </c:strRef>
          </c:cat>
          <c:val>
            <c:numRef>
              <c:f>Sheet1!$B$2:$B$18</c:f>
              <c:numCache>
                <c:formatCode>General</c:formatCode>
                <c:ptCount val="17"/>
                <c:pt idx="0">
                  <c:v>55.8</c:v>
                </c:pt>
                <c:pt idx="1">
                  <c:v>16.100000000000001</c:v>
                </c:pt>
                <c:pt idx="2">
                  <c:v>2.5</c:v>
                </c:pt>
                <c:pt idx="3">
                  <c:v>0.3</c:v>
                </c:pt>
                <c:pt idx="4">
                  <c:v>1</c:v>
                </c:pt>
                <c:pt idx="5">
                  <c:v>1.3</c:v>
                </c:pt>
                <c:pt idx="6">
                  <c:v>0</c:v>
                </c:pt>
                <c:pt idx="7">
                  <c:v>1</c:v>
                </c:pt>
                <c:pt idx="8">
                  <c:v>1.5</c:v>
                </c:pt>
                <c:pt idx="9">
                  <c:v>3.8</c:v>
                </c:pt>
                <c:pt idx="10">
                  <c:v>0</c:v>
                </c:pt>
                <c:pt idx="11">
                  <c:v>3.8</c:v>
                </c:pt>
                <c:pt idx="12">
                  <c:v>0</c:v>
                </c:pt>
                <c:pt idx="13">
                  <c:v>0</c:v>
                </c:pt>
                <c:pt idx="14">
                  <c:v>2.5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D9-4473-8D47-FAF7FA70A1E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All grade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Sheet1!$A$2:$A$18</c:f>
              <c:strCache>
                <c:ptCount val="17"/>
                <c:pt idx="0">
                  <c:v>Any</c:v>
                </c:pt>
                <c:pt idx="1">
                  <c:v>Anemia*</c:v>
                </c:pt>
                <c:pt idx="2">
                  <c:v>Fatigue or asthenia</c:v>
                </c:pt>
                <c:pt idx="3">
                  <c:v>Nausea</c:v>
                </c:pt>
                <c:pt idx="4">
                  <c:v>Back pain</c:v>
                </c:pt>
                <c:pt idx="5">
                  <c:v>Diarrhoea</c:v>
                </c:pt>
                <c:pt idx="6">
                  <c:v>Constipation</c:v>
                </c:pt>
                <c:pt idx="7">
                  <c:v>Decreased appetite</c:v>
                </c:pt>
                <c:pt idx="8">
                  <c:v>Vomiting</c:v>
                </c:pt>
                <c:pt idx="9">
                  <c:v>Hypertension</c:v>
                </c:pt>
                <c:pt idx="10">
                  <c:v>Arthralgia</c:v>
                </c:pt>
                <c:pt idx="11">
                  <c:v>Covid-19</c:v>
                </c:pt>
                <c:pt idx="12">
                  <c:v>Peripheral odema</c:v>
                </c:pt>
                <c:pt idx="13">
                  <c:v>Dizziness</c:v>
                </c:pt>
                <c:pt idx="14">
                  <c:v>Urinary tract infection</c:v>
                </c:pt>
                <c:pt idx="15">
                  <c:v>Cough</c:v>
                </c:pt>
                <c:pt idx="16">
                  <c:v>Hot flush</c:v>
                </c:pt>
              </c:strCache>
            </c:strRef>
          </c:cat>
          <c:val>
            <c:numRef>
              <c:f>Sheet1!$C$2:$C$18</c:f>
              <c:numCache>
                <c:formatCode>General</c:formatCode>
                <c:ptCount val="17"/>
                <c:pt idx="0">
                  <c:v>41.900000000000006</c:v>
                </c:pt>
                <c:pt idx="1">
                  <c:v>33.6</c:v>
                </c:pt>
                <c:pt idx="2">
                  <c:v>36.200000000000003</c:v>
                </c:pt>
                <c:pt idx="3">
                  <c:v>30.4</c:v>
                </c:pt>
                <c:pt idx="4">
                  <c:v>20.6</c:v>
                </c:pt>
                <c:pt idx="5">
                  <c:v>19.3</c:v>
                </c:pt>
                <c:pt idx="6">
                  <c:v>18.600000000000001</c:v>
                </c:pt>
                <c:pt idx="7">
                  <c:v>15.600000000000001</c:v>
                </c:pt>
                <c:pt idx="8">
                  <c:v>14.1</c:v>
                </c:pt>
                <c:pt idx="9">
                  <c:v>11.5</c:v>
                </c:pt>
                <c:pt idx="10">
                  <c:v>14.6</c:v>
                </c:pt>
                <c:pt idx="11">
                  <c:v>9</c:v>
                </c:pt>
                <c:pt idx="12">
                  <c:v>12.3</c:v>
                </c:pt>
                <c:pt idx="13">
                  <c:v>12.3</c:v>
                </c:pt>
                <c:pt idx="14">
                  <c:v>9.1</c:v>
                </c:pt>
                <c:pt idx="15">
                  <c:v>11.8</c:v>
                </c:pt>
                <c:pt idx="16">
                  <c:v>8.8000000000000007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D9-4473-8D47-FAF7FA70A1E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numFmt formatCode="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Sheet1!$A$2:$A$18</c:f>
              <c:strCache>
                <c:ptCount val="17"/>
                <c:pt idx="0">
                  <c:v>Any</c:v>
                </c:pt>
                <c:pt idx="1">
                  <c:v>Anemia*</c:v>
                </c:pt>
                <c:pt idx="2">
                  <c:v>Fatigue or asthenia</c:v>
                </c:pt>
                <c:pt idx="3">
                  <c:v>Nausea</c:v>
                </c:pt>
                <c:pt idx="4">
                  <c:v>Back pain</c:v>
                </c:pt>
                <c:pt idx="5">
                  <c:v>Diarrhoea</c:v>
                </c:pt>
                <c:pt idx="6">
                  <c:v>Constipation</c:v>
                </c:pt>
                <c:pt idx="7">
                  <c:v>Decreased appetite</c:v>
                </c:pt>
                <c:pt idx="8">
                  <c:v>Vomiting</c:v>
                </c:pt>
                <c:pt idx="9">
                  <c:v>Hypertension</c:v>
                </c:pt>
                <c:pt idx="10">
                  <c:v>Arthralgia</c:v>
                </c:pt>
                <c:pt idx="11">
                  <c:v>Covid-19</c:v>
                </c:pt>
                <c:pt idx="12">
                  <c:v>Peripheral odema</c:v>
                </c:pt>
                <c:pt idx="13">
                  <c:v>Dizziness</c:v>
                </c:pt>
                <c:pt idx="14">
                  <c:v>Urinary tract infection</c:v>
                </c:pt>
                <c:pt idx="15">
                  <c:v>Cough</c:v>
                </c:pt>
                <c:pt idx="16">
                  <c:v>Hot flush</c:v>
                </c:pt>
              </c:strCache>
            </c:strRef>
          </c:cat>
          <c:val>
            <c:numRef>
              <c:f>Sheet1!$D$2:$D$18</c:f>
              <c:numCache>
                <c:formatCode>General</c:formatCode>
                <c:ptCount val="17"/>
                <c:pt idx="0">
                  <c:v>97.7</c:v>
                </c:pt>
                <c:pt idx="1">
                  <c:v>49.7</c:v>
                </c:pt>
                <c:pt idx="2">
                  <c:v>38.700000000000003</c:v>
                </c:pt>
                <c:pt idx="3">
                  <c:v>30.7</c:v>
                </c:pt>
                <c:pt idx="4">
                  <c:v>21.6</c:v>
                </c:pt>
                <c:pt idx="5">
                  <c:v>20.6</c:v>
                </c:pt>
                <c:pt idx="6">
                  <c:v>18.600000000000001</c:v>
                </c:pt>
                <c:pt idx="7">
                  <c:v>16.600000000000001</c:v>
                </c:pt>
                <c:pt idx="8">
                  <c:v>15.6</c:v>
                </c:pt>
                <c:pt idx="9">
                  <c:v>15.3</c:v>
                </c:pt>
                <c:pt idx="10">
                  <c:v>14.6</c:v>
                </c:pt>
                <c:pt idx="11">
                  <c:v>12.8</c:v>
                </c:pt>
                <c:pt idx="12">
                  <c:v>12.3</c:v>
                </c:pt>
                <c:pt idx="13">
                  <c:v>12.3</c:v>
                </c:pt>
                <c:pt idx="14">
                  <c:v>11.6</c:v>
                </c:pt>
                <c:pt idx="15">
                  <c:v>11.8</c:v>
                </c:pt>
                <c:pt idx="16">
                  <c:v>8.8000000000000007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ED9-4473-8D47-FAF7FA70A1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1302106095"/>
        <c:axId val="1302106511"/>
      </c:barChart>
      <c:catAx>
        <c:axId val="1302106095"/>
        <c:scaling>
          <c:orientation val="maxMin"/>
        </c:scaling>
        <c:delete val="0"/>
        <c:axPos val="r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2106511"/>
        <c:crosses val="autoZero"/>
        <c:auto val="1"/>
        <c:lblAlgn val="ctr"/>
        <c:lblOffset val="100"/>
        <c:noMultiLvlLbl val="0"/>
      </c:catAx>
      <c:valAx>
        <c:axId val="1302106511"/>
        <c:scaling>
          <c:orientation val="maxMin"/>
          <c:max val="100"/>
          <c:min val="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2106095"/>
        <c:crosses val="max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Grade 1-2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-3.2131301182807222E-2"/>
                  <c:y val="0"/>
                </c:manualLayout>
              </c:layout>
              <c:tx>
                <c:rich>
                  <a:bodyPr/>
                  <a:lstStyle/>
                  <a:p>
                    <a:fld id="{02E8C278-9DE5-2242-A12E-78CD9B2DA308}" type="VALUE">
                      <a:rPr lang="en-US" b="0" i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F92-43E8-9CDB-36B6CC085D9F}"/>
                </c:ext>
              </c:extLst>
            </c:dLbl>
            <c:dLbl>
              <c:idx val="7"/>
              <c:layout>
                <c:manualLayout>
                  <c:x val="-3.0057096131900784E-2"/>
                  <c:y val="0"/>
                </c:manualLayout>
              </c:layout>
              <c:tx>
                <c:rich>
                  <a:bodyPr/>
                  <a:lstStyle/>
                  <a:p>
                    <a:fld id="{479C08E5-C15D-324C-8F47-E46AEDB4DF9E}" type="VALUE">
                      <a:rPr lang="en-US" b="0" i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F92-43E8-9CDB-36B6CC085D9F}"/>
                </c:ext>
              </c:extLst>
            </c:dLbl>
            <c:numFmt formatCode="#,##0;#,##0.0" sourceLinked="0"/>
            <c:spPr>
              <a:solidFill>
                <a:schemeClr val="accent5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5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Arthralgia</c:v>
                </c:pt>
                <c:pt idx="1">
                  <c:v>Back pain</c:v>
                </c:pt>
                <c:pt idx="2">
                  <c:v>Decreased appetite</c:v>
                </c:pt>
                <c:pt idx="3">
                  <c:v>Nausea</c:v>
                </c:pt>
                <c:pt idx="4">
                  <c:v>Thrombocytopenia</c:v>
                </c:pt>
                <c:pt idx="5">
                  <c:v>Neutropenia</c:v>
                </c:pt>
                <c:pt idx="6">
                  <c:v>Fatigue</c:v>
                </c:pt>
                <c:pt idx="7">
                  <c:v>Anemia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4">
                  <c:v>-2</c:v>
                </c:pt>
                <c:pt idx="5">
                  <c:v>-1</c:v>
                </c:pt>
                <c:pt idx="7">
                  <c:v>-1.5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43-4181-BECE-3C33C8F90B8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Grade 3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3.3347194881889877E-2"/>
                  <c:y val="8.5936501967686754E-17"/>
                </c:manualLayout>
              </c:layout>
              <c:tx>
                <c:rich>
                  <a:bodyPr/>
                  <a:lstStyle/>
                  <a:p>
                    <a:fld id="{7164B865-DEE4-3444-8322-D33F3F40C4BF}" type="VALUE">
                      <a:rPr lang="en-US" b="0" i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943-4181-BECE-3C33C8F90B80}"/>
                </c:ext>
              </c:extLst>
            </c:dLbl>
            <c:dLbl>
              <c:idx val="2"/>
              <c:layout>
                <c:manualLayout>
                  <c:x val="-2.6619463582677281E-2"/>
                  <c:y val="0"/>
                </c:manualLayout>
              </c:layout>
              <c:tx>
                <c:rich>
                  <a:bodyPr/>
                  <a:lstStyle/>
                  <a:p>
                    <a:fld id="{315C6A86-E138-7841-B979-66DF6A606D29}" type="VALUE">
                      <a:rPr lang="en-US" b="0" i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2943-4181-BECE-3C33C8F90B80}"/>
                </c:ext>
              </c:extLst>
            </c:dLbl>
            <c:dLbl>
              <c:idx val="3"/>
              <c:layout>
                <c:manualLayout>
                  <c:x val="-3.3347194881889877E-2"/>
                  <c:y val="0"/>
                </c:manualLayout>
              </c:layout>
              <c:tx>
                <c:rich>
                  <a:bodyPr/>
                  <a:lstStyle/>
                  <a:p>
                    <a:fld id="{77B4B51E-449F-BF48-9CE4-87078EB6AD10}" type="VALUE">
                      <a:rPr lang="en-US" b="0" i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943-4181-BECE-3C33C8F90B80}"/>
                </c:ext>
              </c:extLst>
            </c:dLbl>
            <c:dLbl>
              <c:idx val="4"/>
              <c:layout>
                <c:manualLayout>
                  <c:x val="-4.7693056355276625E-2"/>
                  <c:y val="2.32910267360025E-7"/>
                </c:manualLayout>
              </c:layout>
              <c:tx>
                <c:rich>
                  <a:bodyPr/>
                  <a:lstStyle/>
                  <a:p>
                    <a:fld id="{9B2410D1-0E4E-034A-A44D-2ACA8500B0CE}" type="VALUE">
                      <a:rPr lang="en-US" b="0" i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2943-4181-BECE-3C33C8F90B80}"/>
                </c:ext>
              </c:extLst>
            </c:dLbl>
            <c:dLbl>
              <c:idx val="6"/>
              <c:layout>
                <c:manualLayout>
                  <c:x val="-2.7097194881889879E-2"/>
                  <c:y val="-2.1484125491921689E-17"/>
                </c:manualLayout>
              </c:layout>
              <c:tx>
                <c:rich>
                  <a:bodyPr/>
                  <a:lstStyle/>
                  <a:p>
                    <a:fld id="{B9CD943A-4C43-C143-A394-D0474C539808}" type="VALUE">
                      <a:rPr lang="en-US" b="0" i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943-4181-BECE-3C33C8F90B80}"/>
                </c:ext>
              </c:extLst>
            </c:dLbl>
            <c:numFmt formatCode="#,##0;#,##0.0" sourceLinked="0"/>
            <c:spPr>
              <a:solidFill>
                <a:srgbClr val="FBBB7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5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Arthralgia</c:v>
                </c:pt>
                <c:pt idx="1">
                  <c:v>Back pain</c:v>
                </c:pt>
                <c:pt idx="2">
                  <c:v>Decreased appetite</c:v>
                </c:pt>
                <c:pt idx="3">
                  <c:v>Nausea</c:v>
                </c:pt>
                <c:pt idx="4">
                  <c:v>Thrombocytopenia</c:v>
                </c:pt>
                <c:pt idx="5">
                  <c:v>Neutropenia</c:v>
                </c:pt>
                <c:pt idx="6">
                  <c:v>Fatigue</c:v>
                </c:pt>
                <c:pt idx="7">
                  <c:v>Anemia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1">
                  <c:v>-1.5</c:v>
                </c:pt>
                <c:pt idx="2">
                  <c:v>-1</c:v>
                </c:pt>
                <c:pt idx="3">
                  <c:v>-1.5</c:v>
                </c:pt>
                <c:pt idx="4">
                  <c:v>-5.0999999999999996</c:v>
                </c:pt>
                <c:pt idx="5">
                  <c:v>-17.7</c:v>
                </c:pt>
                <c:pt idx="6">
                  <c:v>-1.5</c:v>
                </c:pt>
                <c:pt idx="7">
                  <c:v>-39.4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943-4181-BECE-3C33C8F90B8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Grade 4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numFmt formatCode="#,##0;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5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Arthralgia</c:v>
                </c:pt>
                <c:pt idx="1">
                  <c:v>Back pain</c:v>
                </c:pt>
                <c:pt idx="2">
                  <c:v>Decreased appetite</c:v>
                </c:pt>
                <c:pt idx="3">
                  <c:v>Nausea</c:v>
                </c:pt>
                <c:pt idx="4">
                  <c:v>Thrombocytopenia</c:v>
                </c:pt>
                <c:pt idx="5">
                  <c:v>Neutropenia</c:v>
                </c:pt>
                <c:pt idx="6">
                  <c:v>Fatigue</c:v>
                </c:pt>
                <c:pt idx="7">
                  <c:v>Anemia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  <c:pt idx="0">
                  <c:v>-12.6</c:v>
                </c:pt>
                <c:pt idx="1">
                  <c:v>-18.2</c:v>
                </c:pt>
                <c:pt idx="2">
                  <c:v>-19.2</c:v>
                </c:pt>
                <c:pt idx="3">
                  <c:v>-19.2</c:v>
                </c:pt>
                <c:pt idx="4">
                  <c:v>-17.7</c:v>
                </c:pt>
                <c:pt idx="5">
                  <c:v>-13.6</c:v>
                </c:pt>
                <c:pt idx="6">
                  <c:v>-31.8</c:v>
                </c:pt>
                <c:pt idx="7">
                  <c:v>-23.7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943-4181-BECE-3C33C8F90B8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Grade 42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accent6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Arthralgia</c:v>
                </c:pt>
                <c:pt idx="1">
                  <c:v>Back pain</c:v>
                </c:pt>
                <c:pt idx="2">
                  <c:v>Decreased appetite</c:v>
                </c:pt>
                <c:pt idx="3">
                  <c:v>Nausea</c:v>
                </c:pt>
                <c:pt idx="4">
                  <c:v>Thrombocytopenia</c:v>
                </c:pt>
                <c:pt idx="5">
                  <c:v>Neutropenia</c:v>
                </c:pt>
                <c:pt idx="6">
                  <c:v>Fatigue</c:v>
                </c:pt>
                <c:pt idx="7">
                  <c:v>Anemia</c:v>
                </c:pt>
              </c:strCache>
            </c:strRef>
          </c:cat>
          <c:val>
            <c:numRef>
              <c:f>Sheet1!$E$2:$E$9</c:f>
              <c:numCache>
                <c:formatCode>General</c:formatCode>
                <c:ptCount val="8"/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943-4181-BECE-3C33C8F90B80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Grade 32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2.5000000000000001E-2"/>
                  <c:y val="-8.5936501967686754E-17"/>
                </c:manualLayout>
              </c:layout>
              <c:tx>
                <c:rich>
                  <a:bodyPr/>
                  <a:lstStyle/>
                  <a:p>
                    <a:fld id="{6374769E-F92E-45B5-9243-963DE0A89388}" type="VALUE">
                      <a:rPr lang="en-US" sz="500" b="0" i="0" smtClean="0">
                        <a:latin typeface="Arial" panose="020B0604020202020204" pitchFamily="34" charset="0"/>
                      </a:rPr>
                      <a:pPr/>
                      <a:t>[VALUE]</a:t>
                    </a:fld>
                    <a:r>
                      <a:rPr lang="en-US" sz="500" b="0" i="0" dirty="0">
                        <a:latin typeface="Arial" panose="020B0604020202020204" pitchFamily="34" charset="0"/>
                      </a:rPr>
                      <a:t>.0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2943-4181-BECE-3C33C8F90B80}"/>
                </c:ext>
              </c:extLst>
            </c:dLbl>
            <c:dLbl>
              <c:idx val="2"/>
              <c:layout>
                <c:manualLayout>
                  <c:x val="2.6562499999999885E-2"/>
                  <c:y val="0"/>
                </c:manualLayout>
              </c:layout>
              <c:tx>
                <c:rich>
                  <a:bodyPr/>
                  <a:lstStyle/>
                  <a:p>
                    <a:fld id="{CAC3D0EA-DA92-4678-9D8F-820F5982ADF1}" type="VALUE">
                      <a:rPr lang="en-US" sz="400" b="0" i="0" smtClean="0">
                        <a:latin typeface="Arial" panose="020B0604020202020204" pitchFamily="34" charset="0"/>
                      </a:rPr>
                      <a:pPr/>
                      <a:t>[VALUE]</a:t>
                    </a:fld>
                    <a:r>
                      <a:rPr lang="en-US" sz="400" b="0" i="0" dirty="0">
                        <a:latin typeface="Arial" panose="020B0604020202020204" pitchFamily="34" charset="0"/>
                      </a:rPr>
                      <a:t>.0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2943-4181-BECE-3C33C8F90B80}"/>
                </c:ext>
              </c:extLst>
            </c:dLbl>
            <c:dLbl>
              <c:idx val="3"/>
              <c:layout>
                <c:manualLayout>
                  <c:x val="2.9687499999999884E-2"/>
                  <c:y val="0"/>
                </c:manualLayout>
              </c:layout>
              <c:tx>
                <c:rich>
                  <a:bodyPr/>
                  <a:lstStyle/>
                  <a:p>
                    <a:fld id="{E676E9D5-0797-3549-9BB4-D87A32587232}" type="VALUE">
                      <a:rPr lang="en-US" b="0" i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2943-4181-BECE-3C33C8F90B80}"/>
                </c:ext>
              </c:extLst>
            </c:dLbl>
            <c:dLbl>
              <c:idx val="4"/>
              <c:layout>
                <c:manualLayout>
                  <c:x val="5.0978336860538029E-2"/>
                  <c:y val="1.0023293355839219E-3"/>
                </c:manualLayout>
              </c:layout>
              <c:tx>
                <c:rich>
                  <a:bodyPr/>
                  <a:lstStyle/>
                  <a:p>
                    <a:fld id="{D19ED701-30FA-7545-BF89-E5C4CA1C5D20}" type="VALUE">
                      <a:rPr lang="en-US" b="0" i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019172120316408E-2"/>
                      <c:h val="3.74999505065681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2943-4181-BECE-3C33C8F90B80}"/>
                </c:ext>
              </c:extLst>
            </c:dLbl>
            <c:dLbl>
              <c:idx val="6"/>
              <c:layout>
                <c:manualLayout>
                  <c:x val="3.0797192528460231E-2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4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400" b="0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</a:rPr>
                      <a:t>1.0</a:t>
                    </a:r>
                  </a:p>
                </c:rich>
              </c:tx>
              <c:spPr>
                <a:solidFill>
                  <a:srgbClr val="A3A3A3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2943-4181-BECE-3C33C8F90B80}"/>
                </c:ext>
              </c:extLst>
            </c:dLbl>
            <c:dLbl>
              <c:idx val="7"/>
              <c:layout>
                <c:manualLayout>
                  <c:x val="4.8188793828797104E-3"/>
                  <c:y val="0"/>
                </c:manualLayout>
              </c:layout>
              <c:tx>
                <c:rich>
                  <a:bodyPr/>
                  <a:lstStyle/>
                  <a:p>
                    <a:fld id="{6F15A8FC-9BED-6B47-87E9-CA3793B369B0}" type="VALUE">
                      <a:rPr lang="en-US" b="0" i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F92-43E8-9CDB-36B6CC085D9F}"/>
                </c:ext>
              </c:extLst>
            </c:dLbl>
            <c:spPr>
              <a:solidFill>
                <a:srgbClr val="A3A3A3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5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Arthralgia</c:v>
                </c:pt>
                <c:pt idx="1">
                  <c:v>Back pain</c:v>
                </c:pt>
                <c:pt idx="2">
                  <c:v>Decreased appetite</c:v>
                </c:pt>
                <c:pt idx="3">
                  <c:v>Nausea</c:v>
                </c:pt>
                <c:pt idx="4">
                  <c:v>Thrombocytopenia</c:v>
                </c:pt>
                <c:pt idx="5">
                  <c:v>Neutropenia</c:v>
                </c:pt>
                <c:pt idx="6">
                  <c:v>Fatigue</c:v>
                </c:pt>
                <c:pt idx="7">
                  <c:v>Anemia</c:v>
                </c:pt>
              </c:strCache>
            </c:strRef>
          </c:cat>
          <c:val>
            <c:numRef>
              <c:f>Sheet1!$F$2:$F$9</c:f>
              <c:numCache>
                <c:formatCode>General</c:formatCode>
                <c:ptCount val="8"/>
                <c:pt idx="1">
                  <c:v>1</c:v>
                </c:pt>
                <c:pt idx="2">
                  <c:v>1</c:v>
                </c:pt>
                <c:pt idx="3">
                  <c:v>0.5</c:v>
                </c:pt>
                <c:pt idx="4">
                  <c:v>0.5</c:v>
                </c:pt>
                <c:pt idx="6">
                  <c:v>1</c:v>
                </c:pt>
                <c:pt idx="7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943-4181-BECE-3C33C8F90B80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Grade 1-22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2.5956685104255698E-2"/>
                  <c:y val="-1.0845729492605897E-16"/>
                </c:manualLayout>
              </c:layout>
              <c:tx>
                <c:rich>
                  <a:bodyPr/>
                  <a:lstStyle/>
                  <a:p>
                    <a:fld id="{CAC30382-6FB4-6C4C-884F-25153E643CA3}" type="VALUE">
                      <a:rPr lang="en-US" b="0" i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2-2943-4181-BECE-3C33C8F90B80}"/>
                </c:ext>
              </c:extLst>
            </c:dLbl>
            <c:dLbl>
              <c:idx val="3"/>
              <c:layout>
                <c:manualLayout>
                  <c:x val="2.2731830310940861E-2"/>
                  <c:y val="-1.0845729492605897E-16"/>
                </c:manualLayout>
              </c:layout>
              <c:tx>
                <c:rich>
                  <a:bodyPr/>
                  <a:lstStyle/>
                  <a:p>
                    <a:fld id="{C33E7941-16FB-504F-B27D-08A4A78F3D97}" type="VALUE">
                      <a:rPr lang="en-US" b="0" i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F92-43E8-9CDB-36B6CC085D9F}"/>
                </c:ext>
              </c:extLst>
            </c:dLbl>
            <c:dLbl>
              <c:idx val="4"/>
              <c:layout>
                <c:manualLayout>
                  <c:x val="2.7220718503937007E-3"/>
                  <c:y val="0"/>
                </c:manualLayout>
              </c:layout>
              <c:tx>
                <c:rich>
                  <a:bodyPr/>
                  <a:lstStyle/>
                  <a:p>
                    <a:fld id="{B4DCEEE2-ED6A-FA44-8C46-3141096CDB43}" type="VALUE">
                      <a:rPr lang="en-US" b="0" i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2943-4181-BECE-3C33C8F90B80}"/>
                </c:ext>
              </c:extLst>
            </c:dLbl>
            <c:dLbl>
              <c:idx val="5"/>
              <c:layout>
                <c:manualLayout>
                  <c:x val="3.9580643661893004E-2"/>
                  <c:y val="-2.957960395472317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5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16E3C94-0233-CE46-A0B7-9B1D89762D61}" type="VALUE">
                      <a:rPr lang="en-US" sz="500" b="0" i="0">
                        <a:latin typeface="Arial" panose="020B0604020202020204" pitchFamily="34" charset="0"/>
                      </a:rPr>
                      <a:pPr>
                        <a:defRPr sz="500"/>
                      </a:pPr>
                      <a:t>[VALUE]</a:t>
                    </a:fld>
                    <a:endParaRPr lang="en-US"/>
                  </a:p>
                </c:rich>
              </c:tx>
              <c:spPr>
                <a:solidFill>
                  <a:srgbClr val="E0E0E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5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2943-4181-BECE-3C33C8F90B80}"/>
                </c:ext>
              </c:extLst>
            </c:dLbl>
            <c:dLbl>
              <c:idx val="7"/>
              <c:layout>
                <c:manualLayout>
                  <c:x val="6.5398264254824742E-3"/>
                  <c:y val="0"/>
                </c:manualLayout>
              </c:layout>
              <c:tx>
                <c:rich>
                  <a:bodyPr/>
                  <a:lstStyle/>
                  <a:p>
                    <a:fld id="{20D1D953-E5E2-6A42-AA77-7453C32EC84B}" type="VALUE">
                      <a:rPr lang="en-US" b="0" i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F92-43E8-9CDB-36B6CC085D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5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Arthralgia</c:v>
                </c:pt>
                <c:pt idx="1">
                  <c:v>Back pain</c:v>
                </c:pt>
                <c:pt idx="2">
                  <c:v>Decreased appetite</c:v>
                </c:pt>
                <c:pt idx="3">
                  <c:v>Nausea</c:v>
                </c:pt>
                <c:pt idx="4">
                  <c:v>Thrombocytopenia</c:v>
                </c:pt>
                <c:pt idx="5">
                  <c:v>Neutropenia</c:v>
                </c:pt>
                <c:pt idx="6">
                  <c:v>Fatigue</c:v>
                </c:pt>
                <c:pt idx="7">
                  <c:v>Anemia</c:v>
                </c:pt>
              </c:strCache>
            </c:strRef>
          </c:cat>
          <c:val>
            <c:numRef>
              <c:f>Sheet1!$G$2:$G$9</c:f>
              <c:numCache>
                <c:formatCode>General</c:formatCode>
                <c:ptCount val="8"/>
                <c:pt idx="0">
                  <c:v>22.1</c:v>
                </c:pt>
                <c:pt idx="1">
                  <c:v>21.1</c:v>
                </c:pt>
                <c:pt idx="2">
                  <c:v>13.1</c:v>
                </c:pt>
                <c:pt idx="3">
                  <c:v>16.600000000000001</c:v>
                </c:pt>
                <c:pt idx="4">
                  <c:v>2</c:v>
                </c:pt>
                <c:pt idx="5">
                  <c:v>5.5</c:v>
                </c:pt>
                <c:pt idx="6">
                  <c:v>25.6</c:v>
                </c:pt>
                <c:pt idx="7">
                  <c:v>11.1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2943-4181-BECE-3C33C8F90B8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218653503"/>
        <c:axId val="1218652255"/>
      </c:barChart>
      <c:catAx>
        <c:axId val="121865350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8652255"/>
        <c:crosses val="autoZero"/>
        <c:auto val="1"/>
        <c:lblAlgn val="ctr"/>
        <c:lblOffset val="100"/>
        <c:noMultiLvlLbl val="0"/>
      </c:catAx>
      <c:valAx>
        <c:axId val="1218652255"/>
        <c:scaling>
          <c:orientation val="minMax"/>
          <c:min val="-80"/>
        </c:scaling>
        <c:delete val="0"/>
        <c:axPos val="b"/>
        <c:numFmt formatCode="#,##0;#,##0" sourceLinked="0"/>
        <c:majorTickMark val="out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86535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Grade 1-2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6"/>
              <c:layout>
                <c:manualLayout>
                  <c:x val="-2.8153750884642604E-2"/>
                  <c:y val="2.3016596579973474E-7"/>
                </c:manualLayout>
              </c:layout>
              <c:tx>
                <c:rich>
                  <a:bodyPr/>
                  <a:lstStyle/>
                  <a:p>
                    <a:fld id="{909D4BB3-1793-8741-A2E3-EBF475021995}" type="VALUE">
                      <a:rPr lang="en-US" b="0" i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602-42E2-A086-B17CDEA10E29}"/>
                </c:ext>
              </c:extLst>
            </c:dLbl>
            <c:numFmt formatCode="#,##0;#,##0.0" sourceLinked="0"/>
            <c:spPr>
              <a:solidFill>
                <a:schemeClr val="accent5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5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Nausea</c:v>
                </c:pt>
                <c:pt idx="1">
                  <c:v>Decreased appetite</c:v>
                </c:pt>
                <c:pt idx="2">
                  <c:v>Back pain</c:v>
                </c:pt>
                <c:pt idx="3">
                  <c:v>Leukopenia</c:v>
                </c:pt>
                <c:pt idx="4">
                  <c:v>Thrombocytopenia</c:v>
                </c:pt>
                <c:pt idx="5">
                  <c:v>Fatigue</c:v>
                </c:pt>
                <c:pt idx="6">
                  <c:v>Neutropenia</c:v>
                </c:pt>
                <c:pt idx="7">
                  <c:v>Anemia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4">
                  <c:v>-2.2999999999999998</c:v>
                </c:pt>
                <c:pt idx="6">
                  <c:v>-1.3</c:v>
                </c:pt>
                <c:pt idx="7">
                  <c:v>-3.3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55-4981-98FB-12369FC2F05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Grade 3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6374911535739645E-2"/>
                  <c:y val="2.3016596577293988E-7"/>
                </c:manualLayout>
              </c:layout>
              <c:tx>
                <c:rich>
                  <a:bodyPr/>
                  <a:lstStyle/>
                  <a:p>
                    <a:fld id="{7F8A694B-63AA-414F-B688-734A43E41966}" type="VALUE">
                      <a:rPr lang="en-US" b="0" i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C55-4981-98FB-12369FC2F05A}"/>
                </c:ext>
              </c:extLst>
            </c:dLbl>
            <c:dLbl>
              <c:idx val="1"/>
              <c:layout>
                <c:manualLayout>
                  <c:x val="-3.3347194881889877E-2"/>
                  <c:y val="8.5936501967686754E-17"/>
                </c:manualLayout>
              </c:layout>
              <c:tx>
                <c:rich>
                  <a:bodyPr/>
                  <a:lstStyle/>
                  <a:p>
                    <a:fld id="{F43649B6-8D3D-E94B-8DD0-749DED696C10}" type="VALUE">
                      <a:rPr lang="en-US" b="0" i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3C55-4981-98FB-12369FC2F05A}"/>
                </c:ext>
              </c:extLst>
            </c:dLbl>
            <c:dLbl>
              <c:idx val="2"/>
              <c:layout>
                <c:manualLayout>
                  <c:x val="-3.1113411181882603E-2"/>
                  <c:y val="2.3016596577293988E-7"/>
                </c:manualLayout>
              </c:layout>
              <c:tx>
                <c:rich>
                  <a:bodyPr/>
                  <a:lstStyle/>
                  <a:p>
                    <a:fld id="{3E31324D-AC92-624D-BDB2-24265CFA7773}" type="VALUE">
                      <a:rPr lang="en-US" b="0" i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C55-4981-98FB-12369FC2F05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D8A83355-A947-334A-B7E9-BC6F0A7B9601}" type="VALUE">
                      <a:rPr lang="en-US" b="0" i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3C55-4981-98FB-12369FC2F05A}"/>
                </c:ext>
              </c:extLst>
            </c:dLbl>
            <c:dLbl>
              <c:idx val="4"/>
              <c:layout>
                <c:manualLayout>
                  <c:x val="-4.287413877952756E-2"/>
                  <c:y val="0"/>
                </c:manualLayout>
              </c:layout>
              <c:tx>
                <c:rich>
                  <a:bodyPr/>
                  <a:lstStyle/>
                  <a:p>
                    <a:fld id="{58459B91-8D00-5543-AFDC-BE4D200F4D9D}" type="VALUE">
                      <a:rPr lang="en-US" b="0" i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C55-4981-98FB-12369FC2F05A}"/>
                </c:ext>
              </c:extLst>
            </c:dLbl>
            <c:dLbl>
              <c:idx val="5"/>
              <c:layout>
                <c:manualLayout>
                  <c:x val="-3.8106510969568297E-2"/>
                  <c:y val="4.6033193154587976E-7"/>
                </c:manualLayout>
              </c:layout>
              <c:tx>
                <c:rich>
                  <a:bodyPr/>
                  <a:lstStyle/>
                  <a:p>
                    <a:fld id="{111DAA1C-7FD1-4C44-B1DD-4EC074D639D0}" type="VALUE">
                      <a:rPr lang="en-US" b="0" i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3C55-4981-98FB-12369FC2F05A}"/>
                </c:ext>
              </c:extLst>
            </c:dLbl>
            <c:dLbl>
              <c:idx val="6"/>
              <c:layout>
                <c:manualLayout>
                  <c:x val="-2.7097194881889879E-2"/>
                  <c:y val="-2.1484125491921689E-17"/>
                </c:manualLayout>
              </c:layout>
              <c:tx>
                <c:rich>
                  <a:bodyPr/>
                  <a:lstStyle/>
                  <a:p>
                    <a:fld id="{7C0B8550-5CA2-A945-913D-97BF5EF14DA0}" type="VALUE">
                      <a:rPr lang="en-US" b="0" i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C55-4981-98FB-12369FC2F05A}"/>
                </c:ext>
              </c:extLst>
            </c:dLbl>
            <c:numFmt formatCode="#,##0;#,##0.0" sourceLinked="0"/>
            <c:spPr>
              <a:solidFill>
                <a:srgbClr val="FBBB7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5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Nausea</c:v>
                </c:pt>
                <c:pt idx="1">
                  <c:v>Decreased appetite</c:v>
                </c:pt>
                <c:pt idx="2">
                  <c:v>Back pain</c:v>
                </c:pt>
                <c:pt idx="3">
                  <c:v>Leukopenia</c:v>
                </c:pt>
                <c:pt idx="4">
                  <c:v>Thrombocytopenia</c:v>
                </c:pt>
                <c:pt idx="5">
                  <c:v>Fatigue</c:v>
                </c:pt>
                <c:pt idx="6">
                  <c:v>Neutropenia</c:v>
                </c:pt>
                <c:pt idx="7">
                  <c:v>Anemia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-0.5</c:v>
                </c:pt>
                <c:pt idx="1">
                  <c:v>-1.3</c:v>
                </c:pt>
                <c:pt idx="2">
                  <c:v>-2.5</c:v>
                </c:pt>
                <c:pt idx="3">
                  <c:v>-6.3</c:v>
                </c:pt>
                <c:pt idx="4">
                  <c:v>-5</c:v>
                </c:pt>
                <c:pt idx="5">
                  <c:v>-4</c:v>
                </c:pt>
                <c:pt idx="6">
                  <c:v>-17.100000000000001</c:v>
                </c:pt>
                <c:pt idx="7">
                  <c:v>-43.2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C55-4981-98FB-12369FC2F05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Grade 4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numFmt formatCode="#,##0;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5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Nausea</c:v>
                </c:pt>
                <c:pt idx="1">
                  <c:v>Decreased appetite</c:v>
                </c:pt>
                <c:pt idx="2">
                  <c:v>Back pain</c:v>
                </c:pt>
                <c:pt idx="3">
                  <c:v>Leukopenia</c:v>
                </c:pt>
                <c:pt idx="4">
                  <c:v>Thrombocytopenia</c:v>
                </c:pt>
                <c:pt idx="5">
                  <c:v>Fatigue</c:v>
                </c:pt>
                <c:pt idx="6">
                  <c:v>Neutropenia</c:v>
                </c:pt>
                <c:pt idx="7">
                  <c:v>Anemia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  <c:pt idx="0">
                  <c:v>-20.100000000000001</c:v>
                </c:pt>
                <c:pt idx="1">
                  <c:v>-20.399999999999999</c:v>
                </c:pt>
                <c:pt idx="2">
                  <c:v>-19.600000000000001</c:v>
                </c:pt>
                <c:pt idx="3">
                  <c:v>-15.8</c:v>
                </c:pt>
                <c:pt idx="4">
                  <c:v>-17.3</c:v>
                </c:pt>
                <c:pt idx="5">
                  <c:v>-29.6</c:v>
                </c:pt>
                <c:pt idx="6">
                  <c:v>-17.3</c:v>
                </c:pt>
                <c:pt idx="7">
                  <c:v>-19.3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C55-4981-98FB-12369FC2F05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Grade 42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2.9687499999999884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C55-4981-98FB-12369FC2F05A}"/>
                </c:ext>
              </c:extLst>
            </c:dLbl>
            <c:dLbl>
              <c:idx val="4"/>
              <c:layout>
                <c:manualLayout>
                  <c:x val="5.7231953290870489E-2"/>
                  <c:y val="2.7519333365710011E-2"/>
                </c:manualLayout>
              </c:layout>
              <c:tx>
                <c:rich>
                  <a:bodyPr/>
                  <a:lstStyle/>
                  <a:p>
                    <a:fld id="{126917CA-3E7D-384E-AA41-5AC4630B5A20}" type="VALUE">
                      <a:rPr lang="en-US" b="0" i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6044409058740271E-2"/>
                      <c:h val="3.750002013952200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3C55-4981-98FB-12369FC2F05A}"/>
                </c:ext>
              </c:extLst>
            </c:dLbl>
            <c:dLbl>
              <c:idx val="6"/>
              <c:layout>
                <c:manualLayout>
                  <c:x val="7.2656311515748029E-2"/>
                  <c:y val="-2.745589196029303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5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FB28040-1991-9248-9E30-C49A002E8F1C}" type="VALUE">
                      <a:rPr lang="en-US" sz="500" b="0" i="0">
                        <a:latin typeface="Arial" panose="020B0604020202020204" pitchFamily="34" charset="0"/>
                      </a:rPr>
                      <a:pPr>
                        <a:defRPr sz="500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solidFill>
                  <a:srgbClr val="666666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5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198437499999999E-2"/>
                      <c:h val="3.922270280041862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3C55-4981-98FB-12369FC2F05A}"/>
                </c:ext>
              </c:extLst>
            </c:dLbl>
            <c:spPr>
              <a:solidFill>
                <a:schemeClr val="accent6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5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Nausea</c:v>
                </c:pt>
                <c:pt idx="1">
                  <c:v>Decreased appetite</c:v>
                </c:pt>
                <c:pt idx="2">
                  <c:v>Back pain</c:v>
                </c:pt>
                <c:pt idx="3">
                  <c:v>Leukopenia</c:v>
                </c:pt>
                <c:pt idx="4">
                  <c:v>Thrombocytopenia</c:v>
                </c:pt>
                <c:pt idx="5">
                  <c:v>Fatigue</c:v>
                </c:pt>
                <c:pt idx="6">
                  <c:v>Neutropenia</c:v>
                </c:pt>
                <c:pt idx="7">
                  <c:v>Anemia</c:v>
                </c:pt>
              </c:strCache>
            </c:strRef>
          </c:cat>
          <c:val>
            <c:numRef>
              <c:f>Sheet1!$E$2:$E$9</c:f>
              <c:numCache>
                <c:formatCode>General</c:formatCode>
                <c:ptCount val="8"/>
                <c:pt idx="4">
                  <c:v>0.2</c:v>
                </c:pt>
                <c:pt idx="6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C55-4981-98FB-12369FC2F05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Grade 32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8749999999999885E-2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5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538C2D9-9185-8549-8073-DCA61D257D80}" type="VALUE">
                      <a:rPr lang="en-US" sz="500" b="0" i="0">
                        <a:latin typeface="Arial" panose="020B0604020202020204" pitchFamily="34" charset="0"/>
                      </a:rPr>
                      <a:pPr>
                        <a:defRPr sz="500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solidFill>
                  <a:srgbClr val="A3A3A3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5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3C55-4981-98FB-12369FC2F05A}"/>
                </c:ext>
              </c:extLst>
            </c:dLbl>
            <c:dLbl>
              <c:idx val="1"/>
              <c:layout>
                <c:manualLayout>
                  <c:x val="2.5000000000000001E-2"/>
                  <c:y val="-8.5936501967686754E-1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5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374769E-F92E-45B5-9243-963DE0A89388}" type="VALUE">
                      <a:rPr lang="en-US" sz="500" b="0" i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</a:rPr>
                      <a:pPr>
                        <a:defRPr sz="500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r>
                      <a:rPr lang="en-US" sz="500" b="0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</a:rPr>
                      <a:t>.0</a:t>
                    </a:r>
                  </a:p>
                </c:rich>
              </c:tx>
              <c:spPr>
                <a:solidFill>
                  <a:srgbClr val="A3A3A3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5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3C55-4981-98FB-12369FC2F05A}"/>
                </c:ext>
              </c:extLst>
            </c:dLbl>
            <c:dLbl>
              <c:idx val="2"/>
              <c:layout>
                <c:manualLayout>
                  <c:x val="2.6562499999999885E-2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5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AC3D0EA-DA92-4678-9D8F-820F5982ADF1}" type="VALUE">
                      <a:rPr lang="en-US" sz="500" b="0" i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</a:rPr>
                      <a:pPr>
                        <a:defRPr sz="500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r>
                      <a:rPr lang="en-US" sz="500" b="0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</a:rPr>
                      <a:t>.0</a:t>
                    </a:r>
                  </a:p>
                </c:rich>
              </c:tx>
              <c:spPr>
                <a:solidFill>
                  <a:srgbClr val="A3A3A3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5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3C55-4981-98FB-12369FC2F05A}"/>
                </c:ext>
              </c:extLst>
            </c:dLbl>
            <c:dLbl>
              <c:idx val="4"/>
              <c:layout>
                <c:manualLayout>
                  <c:x val="5.0297416843595025E-2"/>
                  <c:y val="-2.907157263888277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5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13173A6-71BF-634D-971E-757EFBCC61A6}" type="VALUE">
                      <a:rPr lang="en-US" sz="500" b="0" i="0">
                        <a:latin typeface="Arial" panose="020B0604020202020204" pitchFamily="34" charset="0"/>
                      </a:rPr>
                      <a:pPr>
                        <a:defRPr sz="500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solidFill>
                  <a:srgbClr val="A3A3A3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5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3C55-4981-98FB-12369FC2F05A}"/>
                </c:ext>
              </c:extLst>
            </c:dLbl>
            <c:dLbl>
              <c:idx val="5"/>
              <c:layout>
                <c:manualLayout>
                  <c:x val="2.8125000000000001E-2"/>
                  <c:y val="-4.7938305190897128E-1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5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2D99A2D-5843-4C12-B06E-0B5D8E487C84}" type="VALUE">
                      <a:rPr lang="en-US" sz="500" b="0" i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</a:rPr>
                      <a:pPr>
                        <a:defRPr sz="500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r>
                      <a:rPr lang="en-US" sz="500" b="0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</a:rPr>
                      <a:t>.0</a:t>
                    </a:r>
                  </a:p>
                </c:rich>
              </c:tx>
              <c:spPr>
                <a:solidFill>
                  <a:srgbClr val="A3A3A3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5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2-3C55-4981-98FB-12369FC2F05A}"/>
                </c:ext>
              </c:extLst>
            </c:dLbl>
            <c:dLbl>
              <c:idx val="6"/>
              <c:layout>
                <c:manualLayout>
                  <c:x val="6.8362880396319881E-2"/>
                  <c:y val="2.353354933642001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5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9998B88-A4D4-4E6E-B491-C70F4D55E3A6}" type="VALUE">
                      <a:rPr lang="en-US" sz="500" b="0" i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</a:rPr>
                      <a:pPr>
                        <a:defRPr sz="500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r>
                      <a:rPr lang="en-US" sz="500" b="0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</a:rPr>
                      <a:t>.0</a:t>
                    </a:r>
                  </a:p>
                </c:rich>
              </c:tx>
              <c:spPr>
                <a:solidFill>
                  <a:srgbClr val="A3A3A3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5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3C55-4981-98FB-12369FC2F05A}"/>
                </c:ext>
              </c:extLst>
            </c:dLbl>
            <c:dLbl>
              <c:idx val="7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5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2EA0885-740C-8B4F-BCA4-04D60C039D62}" type="VALUE">
                      <a:rPr lang="en-US" sz="500" b="0" i="0">
                        <a:latin typeface="Arial" panose="020B0604020202020204" pitchFamily="34" charset="0"/>
                      </a:rPr>
                      <a:pPr>
                        <a:defRPr sz="500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solidFill>
                  <a:srgbClr val="A3A3A3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5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4-3C55-4981-98FB-12369FC2F05A}"/>
                </c:ext>
              </c:extLst>
            </c:dLbl>
            <c:spPr>
              <a:solidFill>
                <a:srgbClr val="A3A3A3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5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Nausea</c:v>
                </c:pt>
                <c:pt idx="1">
                  <c:v>Decreased appetite</c:v>
                </c:pt>
                <c:pt idx="2">
                  <c:v>Back pain</c:v>
                </c:pt>
                <c:pt idx="3">
                  <c:v>Leukopenia</c:v>
                </c:pt>
                <c:pt idx="4">
                  <c:v>Thrombocytopenia</c:v>
                </c:pt>
                <c:pt idx="5">
                  <c:v>Fatigue</c:v>
                </c:pt>
                <c:pt idx="6">
                  <c:v>Neutropenia</c:v>
                </c:pt>
                <c:pt idx="7">
                  <c:v>Anemia</c:v>
                </c:pt>
              </c:strCache>
            </c:strRef>
          </c:cat>
          <c:val>
            <c:numRef>
              <c:f>Sheet1!$F$2:$F$9</c:f>
              <c:numCache>
                <c:formatCode>General</c:formatCode>
                <c:ptCount val="8"/>
                <c:pt idx="0">
                  <c:v>0.7</c:v>
                </c:pt>
                <c:pt idx="1">
                  <c:v>1</c:v>
                </c:pt>
                <c:pt idx="2">
                  <c:v>1</c:v>
                </c:pt>
                <c:pt idx="4">
                  <c:v>0.7</c:v>
                </c:pt>
                <c:pt idx="5">
                  <c:v>2</c:v>
                </c:pt>
                <c:pt idx="6">
                  <c:v>1</c:v>
                </c:pt>
                <c:pt idx="7">
                  <c:v>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3C55-4981-98FB-12369FC2F05A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Grade 1-22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9799539985845719E-2"/>
                  <c:y val="0"/>
                </c:manualLayout>
              </c:layout>
              <c:tx>
                <c:rich>
                  <a:bodyPr/>
                  <a:lstStyle/>
                  <a:p>
                    <a:fld id="{977D57DB-8D14-9A4C-BA06-0981087C3D12}" type="VALUE">
                      <a:rPr lang="en-US" b="0" i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C-3C55-4981-98FB-12369FC2F05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b="0" i="0" dirty="0">
                        <a:latin typeface="Arial" panose="020B0604020202020204" pitchFamily="34" charset="0"/>
                      </a:rPr>
                      <a:t>17.0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6-3C55-4981-98FB-12369FC2F05A}"/>
                </c:ext>
              </c:extLst>
            </c:dLbl>
            <c:dLbl>
              <c:idx val="3"/>
              <c:layout>
                <c:manualLayout>
                  <c:x val="-9.1289370078740154E-5"/>
                  <c:y val="0"/>
                </c:manualLayout>
              </c:layout>
              <c:tx>
                <c:rich>
                  <a:bodyPr/>
                  <a:lstStyle/>
                  <a:p>
                    <a:fld id="{176E61B1-7B6E-5445-95BA-B87F6CF7070F}" type="VALUE">
                      <a:rPr lang="en-US" b="0" i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7-3C55-4981-98FB-12369FC2F05A}"/>
                </c:ext>
              </c:extLst>
            </c:dLbl>
            <c:dLbl>
              <c:idx val="4"/>
              <c:layout>
                <c:manualLayout>
                  <c:x val="2.7220718503937007E-3"/>
                  <c:y val="0"/>
                </c:manualLayout>
              </c:layout>
              <c:tx>
                <c:rich>
                  <a:bodyPr/>
                  <a:lstStyle/>
                  <a:p>
                    <a:fld id="{78DDD5BB-C63E-3C41-A387-3A8FBC7BC420}" type="VALUE">
                      <a:rPr lang="en-US" b="0" i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8-3C55-4981-98FB-12369FC2F05A}"/>
                </c:ext>
              </c:extLst>
            </c:dLbl>
            <c:dLbl>
              <c:idx val="5"/>
              <c:layout>
                <c:manualLayout>
                  <c:x val="5.8484251968503936E-3"/>
                  <c:y val="0"/>
                </c:manualLayout>
              </c:layout>
              <c:tx>
                <c:rich>
                  <a:bodyPr/>
                  <a:lstStyle/>
                  <a:p>
                    <a:fld id="{D0BD8ED1-7704-4F43-9CA1-ABF9E23F155C}" type="VALUE">
                      <a:rPr lang="en-US" b="0" i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9-3C55-4981-98FB-12369FC2F05A}"/>
                </c:ext>
              </c:extLst>
            </c:dLbl>
            <c:dLbl>
              <c:idx val="6"/>
              <c:layout>
                <c:manualLayout>
                  <c:x val="2.7235482283463419E-3"/>
                  <c:y val="0"/>
                </c:manualLayout>
              </c:layout>
              <c:tx>
                <c:rich>
                  <a:bodyPr/>
                  <a:lstStyle/>
                  <a:p>
                    <a:fld id="{318F644A-1DA1-0942-92C5-B422C09C26F8}" type="VALUE">
                      <a:rPr lang="en-US" b="0" i="0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A-3C55-4981-98FB-12369FC2F0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5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Nausea</c:v>
                </c:pt>
                <c:pt idx="1">
                  <c:v>Decreased appetite</c:v>
                </c:pt>
                <c:pt idx="2">
                  <c:v>Back pain</c:v>
                </c:pt>
                <c:pt idx="3">
                  <c:v>Leukopenia</c:v>
                </c:pt>
                <c:pt idx="4">
                  <c:v>Thrombocytopenia</c:v>
                </c:pt>
                <c:pt idx="5">
                  <c:v>Fatigue</c:v>
                </c:pt>
                <c:pt idx="6">
                  <c:v>Neutropenia</c:v>
                </c:pt>
                <c:pt idx="7">
                  <c:v>Anemia</c:v>
                </c:pt>
              </c:strCache>
            </c:strRef>
          </c:cat>
          <c:val>
            <c:numRef>
              <c:f>Sheet1!$G$2:$G$9</c:f>
              <c:numCache>
                <c:formatCode>General</c:formatCode>
                <c:ptCount val="8"/>
                <c:pt idx="0">
                  <c:v>11.7</c:v>
                </c:pt>
                <c:pt idx="1">
                  <c:v>14.7</c:v>
                </c:pt>
                <c:pt idx="2">
                  <c:v>17</c:v>
                </c:pt>
                <c:pt idx="3">
                  <c:v>4.5</c:v>
                </c:pt>
                <c:pt idx="4">
                  <c:v>2.5</c:v>
                </c:pt>
                <c:pt idx="5">
                  <c:v>27.4</c:v>
                </c:pt>
                <c:pt idx="6">
                  <c:v>5.5</c:v>
                </c:pt>
                <c:pt idx="7">
                  <c:v>13.2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3C55-4981-98FB-12369FC2F05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218653503"/>
        <c:axId val="1218652255"/>
      </c:barChart>
      <c:catAx>
        <c:axId val="121865350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8652255"/>
        <c:crosses val="autoZero"/>
        <c:auto val="1"/>
        <c:lblAlgn val="ctr"/>
        <c:lblOffset val="100"/>
        <c:noMultiLvlLbl val="0"/>
      </c:catAx>
      <c:valAx>
        <c:axId val="1218652255"/>
        <c:scaling>
          <c:orientation val="minMax"/>
          <c:min val="-80"/>
        </c:scaling>
        <c:delete val="0"/>
        <c:axPos val="b"/>
        <c:numFmt formatCode="#,##0;#,##0" sourceLinked="0"/>
        <c:majorTickMark val="out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86535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529649470045753"/>
          <c:y val="4.2743246087509588E-2"/>
          <c:w val="0.81468866084362401"/>
          <c:h val="0.71366797528611636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Sheet1!$A$2:$A$7</c:f>
              <c:numCache>
                <c:formatCode>General</c:formatCode>
                <c:ptCount val="6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97B-46E7-A9EE-742D55A8EE5F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Sheet1!$A$2:$A$7</c:f>
              <c:numCache>
                <c:formatCode>General</c:formatCode>
                <c:ptCount val="6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97B-46E7-A9EE-742D55A8EE5F}"/>
            </c:ext>
          </c:extLst>
        </c:ser>
        <c:ser>
          <c:idx val="3"/>
          <c:order val="2"/>
          <c:tx>
            <c:strRef>
              <c:f>Sheet1!$D$1</c:f>
              <c:strCache>
                <c:ptCount val="1"/>
                <c:pt idx="0">
                  <c:v>Column3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Sheet1!$A$2:$A$7</c:f>
              <c:numCache>
                <c:formatCode>General</c:formatCode>
                <c:ptCount val="6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</c:numCache>
            </c:numRef>
          </c:cat>
          <c:val>
            <c:numRef>
              <c:f>Sheet1!$D$2:$D$7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97B-46E7-A9EE-742D55A8EE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52644984"/>
        <c:axId val="452774136"/>
      </c:lineChart>
      <c:catAx>
        <c:axId val="4526449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0" i="0" dirty="0">
                    <a:latin typeface="Arial" panose="020B0604020202020204" pitchFamily="34" charset="0"/>
                  </a:rPr>
                  <a:t>Months from randomization</a:t>
                </a:r>
              </a:p>
            </c:rich>
          </c:tx>
          <c:layout>
            <c:manualLayout>
              <c:xMode val="edge"/>
              <c:yMode val="edge"/>
              <c:x val="0.34404052464753382"/>
              <c:y val="0.9027683963947499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2774136"/>
        <c:crosses val="autoZero"/>
        <c:auto val="1"/>
        <c:lblAlgn val="ctr"/>
        <c:lblOffset val="100"/>
        <c:noMultiLvlLbl val="0"/>
      </c:catAx>
      <c:valAx>
        <c:axId val="452774136"/>
        <c:scaling>
          <c:orientation val="minMax"/>
          <c:max val="1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dirty="0">
                    <a:latin typeface="Arial" panose="020B0604020202020204" pitchFamily="34" charset="0"/>
                  </a:rPr>
                  <a:t>Patients without event (%)</a:t>
                </a:r>
              </a:p>
            </c:rich>
          </c:tx>
          <c:layout>
            <c:manualLayout>
              <c:xMode val="edge"/>
              <c:yMode val="edge"/>
              <c:x val="0"/>
              <c:y val="0.10184167291654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2644984"/>
        <c:crosses val="autoZero"/>
        <c:crossBetween val="midCat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2"/>
    <cs:fontRef idx="minor">
      <a:schemeClr val="tx2"/>
    </cs:fontRef>
    <cs:spPr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spPr>
      <a:ln>
        <a:solidFill>
          <a:schemeClr val="tx2">
            <a:lumMod val="40000"/>
            <a:lumOff val="6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2"/>
    <cs:fontRef idx="minor">
      <a:schemeClr val="tx2"/>
    </cs:fontRef>
    <cs:spPr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spPr>
      <a:ln>
        <a:solidFill>
          <a:schemeClr val="tx2">
            <a:lumMod val="40000"/>
            <a:lumOff val="6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4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2"/>
    <cs:fontRef idx="minor">
      <a:schemeClr val="tx2"/>
    </cs:fontRef>
    <cs:spPr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spPr>
      <a:ln>
        <a:solidFill>
          <a:schemeClr val="tx2">
            <a:lumMod val="40000"/>
            <a:lumOff val="6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0.66053</cdr:x>
      <cdr:y>0.28431</cdr:y>
    </cdr:from>
    <cdr:to>
      <cdr:x>0.91789</cdr:x>
      <cdr:y>0.37208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EE99F102-5D5D-8630-F4D7-926AC4614F9A}"/>
            </a:ext>
          </a:extLst>
        </cdr:cNvPr>
        <cdr:cNvSpPr txBox="1"/>
      </cdr:nvSpPr>
      <cdr:spPr>
        <a:xfrm xmlns:a="http://schemas.openxmlformats.org/drawingml/2006/main">
          <a:off x="5314760" y="639631"/>
          <a:ext cx="2070781" cy="1974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dirty="0">
              <a:latin typeface="Arial" panose="020B0604020202020204" pitchFamily="34" charset="0"/>
            </a:rPr>
            <a:t>Docetaxel + CBDA</a:t>
          </a:r>
          <a:endParaRPr lang="en-US" sz="1100" dirty="0"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0.73188</cdr:x>
      <cdr:y>0.38354</cdr:y>
    </cdr:from>
    <cdr:to>
      <cdr:x>0.73188</cdr:x>
      <cdr:y>0.4848</cdr:y>
    </cdr:to>
    <cdr:cxnSp macro="">
      <cdr:nvCxnSpPr>
        <cdr:cNvPr id="6" name="Straight Arrow Connector 5">
          <a:extLst xmlns:a="http://schemas.openxmlformats.org/drawingml/2006/main">
            <a:ext uri="{FF2B5EF4-FFF2-40B4-BE49-F238E27FC236}">
              <a16:creationId xmlns:a16="http://schemas.microsoft.com/office/drawing/2014/main" id="{CD9CB903-9086-B9A3-98AA-DA3F465B6505}"/>
            </a:ext>
          </a:extLst>
        </cdr:cNvPr>
        <cdr:cNvCxnSpPr/>
      </cdr:nvCxnSpPr>
      <cdr:spPr>
        <a:xfrm xmlns:a="http://schemas.openxmlformats.org/drawingml/2006/main">
          <a:off x="5888860" y="862877"/>
          <a:ext cx="0" cy="227812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2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0.30271</cdr:x>
      <cdr:y>0</cdr:y>
    </cdr:from>
    <cdr:to>
      <cdr:x>0.44092</cdr:x>
      <cdr:y>0.05172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1DE00187-3ECD-3C6C-A722-F01DCC018440}"/>
            </a:ext>
          </a:extLst>
        </cdr:cNvPr>
        <cdr:cNvSpPr txBox="1"/>
      </cdr:nvSpPr>
      <cdr:spPr>
        <a:xfrm xmlns:a="http://schemas.openxmlformats.org/drawingml/2006/main">
          <a:off x="2435716" y="-2071211"/>
          <a:ext cx="1112071" cy="1163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dirty="0">
              <a:latin typeface="Arial" panose="020B0604020202020204" pitchFamily="34" charset="0"/>
            </a:rPr>
            <a:t>Start ADT</a:t>
          </a:r>
          <a:endParaRPr lang="en-US" sz="1100" dirty="0">
            <a:latin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0.20699</cdr:x>
      <cdr:y>0.2431</cdr:y>
    </cdr:from>
    <cdr:to>
      <cdr:x>0.4922</cdr:x>
      <cdr:y>0.30893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EE99F102-5D5D-8630-F4D7-926AC4614F9A}"/>
            </a:ext>
          </a:extLst>
        </cdr:cNvPr>
        <cdr:cNvSpPr txBox="1"/>
      </cdr:nvSpPr>
      <cdr:spPr>
        <a:xfrm xmlns:a="http://schemas.openxmlformats.org/drawingml/2006/main">
          <a:off x="1665478" y="914683"/>
          <a:ext cx="2294890" cy="2476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dirty="0">
              <a:latin typeface="Arial" panose="020B0604020202020204" pitchFamily="34" charset="0"/>
            </a:rPr>
            <a:t>Docetaxel + CBDA</a:t>
          </a:r>
          <a:endParaRPr lang="en-US" sz="1100" dirty="0"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</cdr:x>
      <cdr:y>0.51254</cdr:y>
    </cdr:from>
    <cdr:to>
      <cdr:x>0.77854</cdr:x>
      <cdr:y>0.56713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333A8D79-927B-F9C2-5247-61FE21BD0B5D}"/>
            </a:ext>
          </a:extLst>
        </cdr:cNvPr>
        <cdr:cNvSpPr txBox="1"/>
      </cdr:nvSpPr>
      <cdr:spPr>
        <a:xfrm xmlns:a="http://schemas.openxmlformats.org/drawingml/2006/main">
          <a:off x="4023121" y="1928510"/>
          <a:ext cx="2241175" cy="2053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dirty="0">
              <a:latin typeface="Arial" panose="020B0604020202020204" pitchFamily="34" charset="0"/>
            </a:rPr>
            <a:t>WBRT: Brain </a:t>
          </a:r>
          <a:r>
            <a:rPr lang="en-US" dirty="0">
              <a:latin typeface="Arial" panose="020B0604020202020204" pitchFamily="34" charset="0"/>
              <a:sym typeface="Wingdings" pitchFamily="2" charset="2"/>
            </a:rPr>
            <a:t> olaparib</a:t>
          </a:r>
          <a:endParaRPr lang="en-US" sz="1100" dirty="0"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0.58593</cdr:x>
      <cdr:y>0.57598</cdr:y>
    </cdr:from>
    <cdr:to>
      <cdr:x>0.58593</cdr:x>
      <cdr:y>0.64741</cdr:y>
    </cdr:to>
    <cdr:cxnSp macro="">
      <cdr:nvCxnSpPr>
        <cdr:cNvPr id="5" name="Straight Arrow Connector 4">
          <a:extLst xmlns:a="http://schemas.openxmlformats.org/drawingml/2006/main">
            <a:ext uri="{FF2B5EF4-FFF2-40B4-BE49-F238E27FC236}">
              <a16:creationId xmlns:a16="http://schemas.microsoft.com/office/drawing/2014/main" id="{B112823C-9CDA-E468-310E-E56FB7659D5F}"/>
            </a:ext>
          </a:extLst>
        </cdr:cNvPr>
        <cdr:cNvCxnSpPr/>
      </cdr:nvCxnSpPr>
      <cdr:spPr>
        <a:xfrm xmlns:a="http://schemas.openxmlformats.org/drawingml/2006/main">
          <a:off x="4714521" y="2167214"/>
          <a:ext cx="0" cy="268765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2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0.28391</cdr:x>
      <cdr:y>0.30194</cdr:y>
    </cdr:from>
    <cdr:to>
      <cdr:x>0.28391</cdr:x>
      <cdr:y>0.4032</cdr:y>
    </cdr:to>
    <cdr:cxnSp macro="">
      <cdr:nvCxnSpPr>
        <cdr:cNvPr id="6" name="Straight Arrow Connector 5">
          <a:extLst xmlns:a="http://schemas.openxmlformats.org/drawingml/2006/main">
            <a:ext uri="{FF2B5EF4-FFF2-40B4-BE49-F238E27FC236}">
              <a16:creationId xmlns:a16="http://schemas.microsoft.com/office/drawing/2014/main" id="{CD9CB903-9086-B9A3-98AA-DA3F465B6505}"/>
            </a:ext>
          </a:extLst>
        </cdr:cNvPr>
        <cdr:cNvCxnSpPr/>
      </cdr:nvCxnSpPr>
      <cdr:spPr>
        <a:xfrm xmlns:a="http://schemas.openxmlformats.org/drawingml/2006/main">
          <a:off x="2284407" y="1136103"/>
          <a:ext cx="0" cy="381005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2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0.10551</cdr:x>
      <cdr:y>0</cdr:y>
    </cdr:from>
    <cdr:to>
      <cdr:x>0.24372</cdr:x>
      <cdr:y>0.05172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1DE00187-3ECD-3C6C-A722-F01DCC018440}"/>
            </a:ext>
          </a:extLst>
        </cdr:cNvPr>
        <cdr:cNvSpPr txBox="1"/>
      </cdr:nvSpPr>
      <cdr:spPr>
        <a:xfrm xmlns:a="http://schemas.openxmlformats.org/drawingml/2006/main">
          <a:off x="848950" y="-743787"/>
          <a:ext cx="1112071" cy="1946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dirty="0">
              <a:latin typeface="Arial" panose="020B0604020202020204" pitchFamily="34" charset="0"/>
            </a:rPr>
            <a:t>Start ADT</a:t>
          </a:r>
          <a:endParaRPr lang="en-US" sz="1100" dirty="0">
            <a:latin typeface="Arial" panose="020B060402020202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0.22758</cdr:x>
      <cdr:y>0.21351</cdr:y>
    </cdr:from>
    <cdr:to>
      <cdr:x>0.5156</cdr:x>
      <cdr:y>0.34492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EE99F102-5D5D-8630-F4D7-926AC4614F9A}"/>
            </a:ext>
          </a:extLst>
        </cdr:cNvPr>
        <cdr:cNvSpPr txBox="1"/>
      </cdr:nvSpPr>
      <cdr:spPr>
        <a:xfrm xmlns:a="http://schemas.openxmlformats.org/drawingml/2006/main">
          <a:off x="1831168" y="385679"/>
          <a:ext cx="2317457" cy="2373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dirty="0">
              <a:latin typeface="Arial" panose="020B0604020202020204" pitchFamily="34" charset="0"/>
            </a:rPr>
            <a:t>Docetaxel + CBDA</a:t>
          </a:r>
          <a:endParaRPr lang="en-US" sz="1100" dirty="0"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0.43337</cdr:x>
      <cdr:y>0.38966</cdr:y>
    </cdr:from>
    <cdr:to>
      <cdr:x>0.77297</cdr:x>
      <cdr:y>0.46403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333A8D79-927B-F9C2-5247-61FE21BD0B5D}"/>
            </a:ext>
          </a:extLst>
        </cdr:cNvPr>
        <cdr:cNvSpPr txBox="1"/>
      </cdr:nvSpPr>
      <cdr:spPr>
        <a:xfrm xmlns:a="http://schemas.openxmlformats.org/drawingml/2006/main">
          <a:off x="3486984" y="703884"/>
          <a:ext cx="2732490" cy="1343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dirty="0">
              <a:latin typeface="Arial" panose="020B0604020202020204" pitchFamily="34" charset="0"/>
            </a:rPr>
            <a:t>WBRT: Brain </a:t>
          </a:r>
          <a:r>
            <a:rPr lang="en-US" dirty="0">
              <a:latin typeface="Arial" panose="020B0604020202020204" pitchFamily="34" charset="0"/>
              <a:sym typeface="Wingdings" pitchFamily="2" charset="2"/>
            </a:rPr>
            <a:t> olaparib</a:t>
          </a:r>
          <a:endParaRPr lang="en-US" sz="1100" dirty="0"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0.13002</cdr:x>
      <cdr:y>0.00739</cdr:y>
    </cdr:from>
    <cdr:to>
      <cdr:x>0.26823</cdr:x>
      <cdr:y>0.05911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1DE00187-3ECD-3C6C-A722-F01DCC018440}"/>
            </a:ext>
          </a:extLst>
        </cdr:cNvPr>
        <cdr:cNvSpPr txBox="1"/>
      </cdr:nvSpPr>
      <cdr:spPr>
        <a:xfrm xmlns:a="http://schemas.openxmlformats.org/drawingml/2006/main">
          <a:off x="1394897" y="37071"/>
          <a:ext cx="1482811" cy="2594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dirty="0">
              <a:latin typeface="Arial" panose="020B0604020202020204" pitchFamily="34" charset="0"/>
            </a:rPr>
            <a:t>Start ADT</a:t>
          </a:r>
          <a:endParaRPr lang="en-US" sz="1100" dirty="0">
            <a:latin typeface="Arial" panose="020B06040202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261D6C-14C5-3A44-8E3A-4D465321ED47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34FCD-2836-494B-A704-E09BD83791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801401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80E03-59A3-E642-9C0D-E919381BCDC5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96171-A15F-AF4E-B7C5-E1453CAAF64D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ptodate.com/contents/cisplatin-drug-information?search=trimodal+therapy+bladder&amp;topicRef=98344&amp;source=see_link" TargetMode="External"/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uptodate.com/contents/gemcitabine-drug-information?search=trimodal+therapy+bladder&amp;topicRef=98344&amp;source=see_link" TargetMode="External"/><Relationship Id="rId5" Type="http://schemas.openxmlformats.org/officeDocument/2006/relationships/hyperlink" Target="https://www.uptodate.com/contents/paclitaxel-conventional-drug-information?search=trimodal+therapy+bladder&amp;topicRef=98344&amp;source=see_link" TargetMode="External"/><Relationship Id="rId4" Type="http://schemas.openxmlformats.org/officeDocument/2006/relationships/hyperlink" Target="https://www.uptodate.com/contents/mitomycin-drug-information?search=trimodal+therapy+bladder&amp;topicRef=98344&amp;source=see_link" TargetMode="Externa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CEE132-DF7C-475A-AF92-E9781165BCFC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9784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CEE132-DF7C-475A-AF92-E9781165BCFC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14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6" name="Google Shape;316;p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39234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95563" y="565150"/>
            <a:ext cx="5021262" cy="2827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GB" sz="1300"/>
          </a:p>
        </p:txBody>
      </p:sp>
    </p:spTree>
    <p:extLst>
      <p:ext uri="{BB962C8B-B14F-4D97-AF65-F5344CB8AC3E}">
        <p14:creationId xmlns:p14="http://schemas.microsoft.com/office/powerpoint/2010/main" val="13452334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C346B-06F2-6141-895E-093C6600B49F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47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Times"/>
              </a:rPr>
              <a:t>Background: Treatment (</a:t>
            </a:r>
            <a:r>
              <a:rPr lang="en-US" dirty="0" err="1">
                <a:effectLst/>
                <a:latin typeface="Times"/>
              </a:rPr>
              <a:t>tx</a:t>
            </a:r>
            <a:r>
              <a:rPr lang="en-US" dirty="0">
                <a:effectLst/>
                <a:latin typeface="Times"/>
              </a:rPr>
              <a:t>) options are limited in NMIBC that recurs after intravesical</a:t>
            </a:r>
          </a:p>
          <a:p>
            <a:r>
              <a:rPr lang="en-US" dirty="0">
                <a:effectLst/>
                <a:latin typeface="Times"/>
              </a:rPr>
              <a:t>chemotherapy or bacillus Calmette-</a:t>
            </a:r>
            <a:r>
              <a:rPr lang="en-US" dirty="0" err="1">
                <a:effectLst/>
                <a:latin typeface="Times"/>
              </a:rPr>
              <a:t>Guérin</a:t>
            </a:r>
            <a:r>
              <a:rPr lang="en-US" dirty="0">
                <a:effectLst/>
                <a:latin typeface="Times"/>
              </a:rPr>
              <a:t> (BCG). TAR-210 is a novel intravesical drug</a:t>
            </a:r>
          </a:p>
          <a:p>
            <a:r>
              <a:rPr lang="en-US" dirty="0">
                <a:effectLst/>
                <a:latin typeface="Times"/>
              </a:rPr>
              <a:t>delivery system designed to provide local, continuous release of </a:t>
            </a:r>
            <a:r>
              <a:rPr lang="en-US" dirty="0" err="1">
                <a:effectLst/>
                <a:latin typeface="Times"/>
              </a:rPr>
              <a:t>erda</a:t>
            </a:r>
            <a:r>
              <a:rPr lang="en-US" dirty="0">
                <a:effectLst/>
                <a:latin typeface="Times"/>
              </a:rPr>
              <a:t> (selective pan-</a:t>
            </a:r>
          </a:p>
          <a:p>
            <a:r>
              <a:rPr lang="en-US" dirty="0">
                <a:effectLst/>
                <a:latin typeface="Times"/>
              </a:rPr>
              <a:t>FGFR tyrosine kinase inhibitor) within the bladder while limiting systemic toxicities.</a:t>
            </a:r>
          </a:p>
          <a:p>
            <a:r>
              <a:rPr lang="en-US" dirty="0">
                <a:effectLst/>
                <a:latin typeface="Times"/>
              </a:rPr>
              <a:t>This open-label, multicenter phase 1 study (NCT05316155) evaluates the safety, PK,</a:t>
            </a:r>
          </a:p>
          <a:p>
            <a:r>
              <a:rPr lang="en-US" dirty="0">
                <a:effectLst/>
                <a:latin typeface="Times"/>
              </a:rPr>
              <a:t>and ef</a:t>
            </a:r>
            <a:r>
              <a:rPr lang="en-US" dirty="0">
                <a:effectLst/>
                <a:latin typeface="Helvetica" pitchFamily="2" charset="0"/>
              </a:rPr>
              <a:t>fi</a:t>
            </a:r>
            <a:r>
              <a:rPr lang="en-US" dirty="0">
                <a:effectLst/>
                <a:latin typeface="Times"/>
              </a:rPr>
              <a:t>cacy of TAR-210 in pts with NMIBC whose tumors harbor select </a:t>
            </a:r>
            <a:r>
              <a:rPr lang="en-US" dirty="0" err="1">
                <a:effectLst/>
                <a:latin typeface="Times"/>
              </a:rPr>
              <a:t>FGFRalt</a:t>
            </a:r>
            <a:r>
              <a:rPr lang="en-US" dirty="0">
                <a:effectLst/>
                <a:latin typeface="Times"/>
              </a:rPr>
              <a:t>.</a:t>
            </a:r>
          </a:p>
          <a:p>
            <a:endParaRPr lang="en-US" dirty="0">
              <a:effectLst/>
              <a:latin typeface="Times"/>
            </a:endParaRPr>
          </a:p>
          <a:p>
            <a:r>
              <a:rPr lang="en-US" dirty="0">
                <a:effectLst/>
                <a:latin typeface="Times"/>
              </a:rPr>
              <a:t>Methods: </a:t>
            </a:r>
            <a:r>
              <a:rPr lang="en-US" dirty="0" err="1">
                <a:effectLst/>
                <a:latin typeface="Times"/>
              </a:rPr>
              <a:t>FGFRalt</a:t>
            </a:r>
            <a:r>
              <a:rPr lang="en-US" dirty="0">
                <a:effectLst/>
                <a:latin typeface="Times"/>
              </a:rPr>
              <a:t> were identi</a:t>
            </a:r>
            <a:r>
              <a:rPr lang="en-US" dirty="0">
                <a:effectLst/>
                <a:latin typeface="Helvetica" pitchFamily="2" charset="0"/>
              </a:rPr>
              <a:t>fi</a:t>
            </a:r>
            <a:r>
              <a:rPr lang="en-US" dirty="0">
                <a:effectLst/>
                <a:latin typeface="Times"/>
              </a:rPr>
              <a:t>ed in tumor tissue or urine cell-free DNA. Cohort 1</a:t>
            </a:r>
          </a:p>
          <a:p>
            <a:r>
              <a:rPr lang="en-US" dirty="0">
                <a:effectLst/>
                <a:latin typeface="Times"/>
              </a:rPr>
              <a:t>(C1) pts had recurrent, BCG-experienced high-risk NMIBC (high-grade Ta/T1; papillary</a:t>
            </a:r>
          </a:p>
          <a:p>
            <a:r>
              <a:rPr lang="en-US" dirty="0">
                <a:effectLst/>
                <a:latin typeface="Times"/>
              </a:rPr>
              <a:t>only) and refused or were ineligible for radical cystectomy. Cohort 3 (C3) pts had</a:t>
            </a:r>
          </a:p>
          <a:p>
            <a:r>
              <a:rPr lang="en-US" dirty="0">
                <a:effectLst/>
                <a:latin typeface="Times"/>
              </a:rPr>
              <a:t>recurrent, intermediate-risk NMIBC (Ta/T1) with history of only low-grade papillary</a:t>
            </a:r>
          </a:p>
          <a:p>
            <a:r>
              <a:rPr lang="en-US" dirty="0">
                <a:effectLst/>
                <a:latin typeface="Times"/>
              </a:rPr>
              <a:t>disease. Before </a:t>
            </a:r>
            <a:r>
              <a:rPr lang="en-US" dirty="0" err="1">
                <a:effectLst/>
                <a:latin typeface="Times"/>
              </a:rPr>
              <a:t>tx</a:t>
            </a:r>
            <a:r>
              <a:rPr lang="en-US" dirty="0">
                <a:effectLst/>
                <a:latin typeface="Times"/>
              </a:rPr>
              <a:t>, C1 pts must have all visible disease resected; C3 requires the</a:t>
            </a:r>
          </a:p>
          <a:p>
            <a:r>
              <a:rPr lang="en-US" dirty="0">
                <a:effectLst/>
                <a:latin typeface="Times"/>
              </a:rPr>
              <a:t>presence of visible tumors. TAR-210 systems with 2 different </a:t>
            </a:r>
            <a:r>
              <a:rPr lang="en-US" dirty="0" err="1">
                <a:effectLst/>
                <a:latin typeface="Times"/>
              </a:rPr>
              <a:t>erda</a:t>
            </a:r>
            <a:r>
              <a:rPr lang="en-US" dirty="0">
                <a:effectLst/>
                <a:latin typeface="Times"/>
              </a:rPr>
              <a:t> release rates were</a:t>
            </a:r>
          </a:p>
          <a:p>
            <a:r>
              <a:rPr lang="en-US" dirty="0">
                <a:effectLst/>
                <a:latin typeface="Times"/>
              </a:rPr>
              <a:t>evaluated. Response is assessed every 3 </a:t>
            </a:r>
            <a:r>
              <a:rPr lang="en-US" dirty="0" err="1">
                <a:effectLst/>
                <a:latin typeface="Times"/>
              </a:rPr>
              <a:t>mo</a:t>
            </a:r>
            <a:r>
              <a:rPr lang="en-US" dirty="0">
                <a:effectLst/>
                <a:latin typeface="Times"/>
              </a:rPr>
              <a:t> with continued </a:t>
            </a:r>
            <a:r>
              <a:rPr lang="en-US" dirty="0" err="1">
                <a:effectLst/>
                <a:latin typeface="Times"/>
              </a:rPr>
              <a:t>tx</a:t>
            </a:r>
            <a:r>
              <a:rPr lang="en-US" dirty="0">
                <a:effectLst/>
                <a:latin typeface="Times"/>
              </a:rPr>
              <a:t> for up to 1 year if</a:t>
            </a:r>
          </a:p>
          <a:p>
            <a:r>
              <a:rPr lang="en-US" dirty="0">
                <a:effectLst/>
                <a:latin typeface="Times"/>
              </a:rPr>
              <a:t>recurrence-free (RF) (C1) or in complete response (CR) (C3).</a:t>
            </a:r>
          </a:p>
          <a:p>
            <a:r>
              <a:rPr lang="en-US" dirty="0">
                <a:effectLst/>
                <a:latin typeface="Times"/>
              </a:rPr>
              <a:t>Results: As of Aug 29, 2023, 16 pts in C1 and 27 pts in C3 have been treated; 11 and</a:t>
            </a:r>
          </a:p>
          <a:p>
            <a:r>
              <a:rPr lang="en-US" dirty="0">
                <a:effectLst/>
                <a:latin typeface="Times"/>
              </a:rPr>
              <a:t>15 pts, respectively, had </a:t>
            </a:r>
            <a:r>
              <a:rPr lang="en-US" dirty="0">
                <a:effectLst/>
                <a:latin typeface="Helvetica" pitchFamily="2" charset="0"/>
              </a:rPr>
              <a:t> </a:t>
            </a:r>
            <a:r>
              <a:rPr lang="en-US" dirty="0">
                <a:effectLst/>
                <a:latin typeface="Times"/>
              </a:rPr>
              <a:t>1 response assessment. 82% in C1 were RF; 87% in C3</a:t>
            </a:r>
          </a:p>
          <a:p>
            <a:r>
              <a:rPr lang="en-US" dirty="0">
                <a:effectLst/>
                <a:latin typeface="Times"/>
              </a:rPr>
              <a:t>achieved CR (Table). Most common </a:t>
            </a:r>
            <a:r>
              <a:rPr lang="en-US" dirty="0" err="1">
                <a:effectLst/>
                <a:latin typeface="Times"/>
              </a:rPr>
              <a:t>tx</a:t>
            </a:r>
            <a:r>
              <a:rPr lang="en-US" dirty="0">
                <a:effectLst/>
                <a:latin typeface="Times"/>
              </a:rPr>
              <a:t>-related AEs were grade 1/2 lower urinary tract</a:t>
            </a:r>
          </a:p>
          <a:p>
            <a:r>
              <a:rPr lang="en-US" dirty="0">
                <a:effectLst/>
                <a:latin typeface="Times"/>
              </a:rPr>
              <a:t>AEs. There were no dose-limiting toxicities, no deaths, 2 pts discontinued due to AEs</a:t>
            </a:r>
          </a:p>
          <a:p>
            <a:r>
              <a:rPr lang="en-US" dirty="0">
                <a:effectLst/>
                <a:latin typeface="Times"/>
              </a:rPr>
              <a:t>of low-grade urinary symptoms, and 1 </a:t>
            </a:r>
            <a:r>
              <a:rPr lang="en-US" dirty="0" err="1">
                <a:effectLst/>
                <a:latin typeface="Times"/>
              </a:rPr>
              <a:t>pt</a:t>
            </a:r>
            <a:r>
              <a:rPr lang="en-US" dirty="0">
                <a:effectLst/>
                <a:latin typeface="Times"/>
              </a:rPr>
              <a:t> had serious AEs of pyelonephritis and sepsis.</a:t>
            </a:r>
          </a:p>
          <a:p>
            <a:r>
              <a:rPr lang="en-US" dirty="0">
                <a:effectLst/>
                <a:latin typeface="Times"/>
              </a:rPr>
              <a:t>PK showed sustained </a:t>
            </a:r>
            <a:r>
              <a:rPr lang="en-US" dirty="0" err="1">
                <a:effectLst/>
                <a:latin typeface="Times"/>
              </a:rPr>
              <a:t>erda</a:t>
            </a:r>
            <a:r>
              <a:rPr lang="en-US" dirty="0">
                <a:effectLst/>
                <a:latin typeface="Times"/>
              </a:rPr>
              <a:t> concentrations in urine, with very low plasma exposures.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8122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ffectLst/>
              <a:latin typeface="Times"/>
            </a:endParaRPr>
          </a:p>
          <a:p>
            <a:r>
              <a:rPr lang="en-US" dirty="0">
                <a:effectLst/>
                <a:latin typeface="Times"/>
              </a:rPr>
              <a:t>Methods: </a:t>
            </a:r>
            <a:r>
              <a:rPr lang="en-US" dirty="0" err="1">
                <a:effectLst/>
                <a:latin typeface="Times"/>
              </a:rPr>
              <a:t>FGFRalt</a:t>
            </a:r>
            <a:r>
              <a:rPr lang="en-US" dirty="0">
                <a:effectLst/>
                <a:latin typeface="Times"/>
              </a:rPr>
              <a:t> were identi</a:t>
            </a:r>
            <a:r>
              <a:rPr lang="en-US" dirty="0">
                <a:effectLst/>
                <a:latin typeface="Helvetica" pitchFamily="2" charset="0"/>
              </a:rPr>
              <a:t>fi</a:t>
            </a:r>
            <a:r>
              <a:rPr lang="en-US" dirty="0">
                <a:effectLst/>
                <a:latin typeface="Times"/>
              </a:rPr>
              <a:t>ed in tumor tissue or urine cell-free DNA. Cohort 1</a:t>
            </a:r>
          </a:p>
          <a:p>
            <a:r>
              <a:rPr lang="en-US" dirty="0">
                <a:effectLst/>
                <a:latin typeface="Times"/>
              </a:rPr>
              <a:t>(C1) pts had recurrent, BCG-experienced high-risk NMIBC (high-grade Ta/T1; papillary</a:t>
            </a:r>
          </a:p>
          <a:p>
            <a:r>
              <a:rPr lang="en-US" dirty="0">
                <a:effectLst/>
                <a:latin typeface="Times"/>
              </a:rPr>
              <a:t>only) and refused or were ineligible for radical cystectomy. Cohort 3 (C3) pts had</a:t>
            </a:r>
          </a:p>
          <a:p>
            <a:r>
              <a:rPr lang="en-US" dirty="0">
                <a:effectLst/>
                <a:latin typeface="Times"/>
              </a:rPr>
              <a:t>recurrent, intermediate-risk NMIBC (Ta/T1) with history of only low-grade papillary</a:t>
            </a:r>
          </a:p>
          <a:p>
            <a:r>
              <a:rPr lang="en-US" dirty="0">
                <a:effectLst/>
                <a:latin typeface="Times"/>
              </a:rPr>
              <a:t>disease. Before </a:t>
            </a:r>
            <a:r>
              <a:rPr lang="en-US" dirty="0" err="1">
                <a:effectLst/>
                <a:latin typeface="Times"/>
              </a:rPr>
              <a:t>tx</a:t>
            </a:r>
            <a:r>
              <a:rPr lang="en-US" dirty="0">
                <a:effectLst/>
                <a:latin typeface="Times"/>
              </a:rPr>
              <a:t>, C1 pts must have all visible disease resected; C3 requires the</a:t>
            </a:r>
          </a:p>
          <a:p>
            <a:r>
              <a:rPr lang="en-US" dirty="0">
                <a:effectLst/>
                <a:latin typeface="Times"/>
              </a:rPr>
              <a:t>presence of visible tumors. TAR-210 systems with 2 different </a:t>
            </a:r>
            <a:r>
              <a:rPr lang="en-US" dirty="0" err="1">
                <a:effectLst/>
                <a:latin typeface="Times"/>
              </a:rPr>
              <a:t>erda</a:t>
            </a:r>
            <a:r>
              <a:rPr lang="en-US" dirty="0">
                <a:effectLst/>
                <a:latin typeface="Times"/>
              </a:rPr>
              <a:t> release rates were</a:t>
            </a:r>
          </a:p>
          <a:p>
            <a:r>
              <a:rPr lang="en-US" dirty="0">
                <a:effectLst/>
                <a:latin typeface="Times"/>
              </a:rPr>
              <a:t>evaluated. Response is assessed every 3 </a:t>
            </a:r>
            <a:r>
              <a:rPr lang="en-US" dirty="0" err="1">
                <a:effectLst/>
                <a:latin typeface="Times"/>
              </a:rPr>
              <a:t>mo</a:t>
            </a:r>
            <a:r>
              <a:rPr lang="en-US" dirty="0">
                <a:effectLst/>
                <a:latin typeface="Times"/>
              </a:rPr>
              <a:t> with continued </a:t>
            </a:r>
            <a:r>
              <a:rPr lang="en-US" dirty="0" err="1">
                <a:effectLst/>
                <a:latin typeface="Times"/>
              </a:rPr>
              <a:t>tx</a:t>
            </a:r>
            <a:r>
              <a:rPr lang="en-US" dirty="0">
                <a:effectLst/>
                <a:latin typeface="Times"/>
              </a:rPr>
              <a:t> for up to 1 year if</a:t>
            </a:r>
          </a:p>
          <a:p>
            <a:r>
              <a:rPr lang="en-US" dirty="0">
                <a:effectLst/>
                <a:latin typeface="Times"/>
              </a:rPr>
              <a:t>recurrence-free (RF) (C1) or in complete response (CR) (C3).</a:t>
            </a:r>
          </a:p>
          <a:p>
            <a:r>
              <a:rPr lang="en-US" dirty="0">
                <a:effectLst/>
                <a:latin typeface="Times"/>
              </a:rPr>
              <a:t>Results: As of Aug 29, 2023, 16 pts in C1 and 27 pts in C3 have been treated; 11 and</a:t>
            </a:r>
          </a:p>
          <a:p>
            <a:r>
              <a:rPr lang="en-US" dirty="0">
                <a:effectLst/>
                <a:latin typeface="Times"/>
              </a:rPr>
              <a:t>15 pts, respectively, had </a:t>
            </a:r>
            <a:r>
              <a:rPr lang="en-US" dirty="0">
                <a:effectLst/>
                <a:latin typeface="Helvetica" pitchFamily="2" charset="0"/>
              </a:rPr>
              <a:t> </a:t>
            </a:r>
            <a:r>
              <a:rPr lang="en-US" dirty="0">
                <a:effectLst/>
                <a:latin typeface="Times"/>
              </a:rPr>
              <a:t>1 response assessment. 82% in C1 were RF; 87% in C3</a:t>
            </a:r>
          </a:p>
          <a:p>
            <a:r>
              <a:rPr lang="en-US" dirty="0">
                <a:effectLst/>
                <a:latin typeface="Times"/>
              </a:rPr>
              <a:t>achieved CR (Table). Most common </a:t>
            </a:r>
            <a:r>
              <a:rPr lang="en-US" dirty="0" err="1">
                <a:effectLst/>
                <a:latin typeface="Times"/>
              </a:rPr>
              <a:t>tx</a:t>
            </a:r>
            <a:r>
              <a:rPr lang="en-US" dirty="0">
                <a:effectLst/>
                <a:latin typeface="Times"/>
              </a:rPr>
              <a:t>-related AEs were grade 1/2 lower urinary tract</a:t>
            </a:r>
          </a:p>
          <a:p>
            <a:r>
              <a:rPr lang="en-US" dirty="0">
                <a:effectLst/>
                <a:latin typeface="Times"/>
              </a:rPr>
              <a:t>AEs. There were no dose-limiting toxicities, no deaths, 2 pts discontinued due to AEs</a:t>
            </a:r>
          </a:p>
          <a:p>
            <a:r>
              <a:rPr lang="en-US" dirty="0">
                <a:effectLst/>
                <a:latin typeface="Times"/>
              </a:rPr>
              <a:t>of low-grade urinary symptoms, and 1 </a:t>
            </a:r>
            <a:r>
              <a:rPr lang="en-US" dirty="0" err="1">
                <a:effectLst/>
                <a:latin typeface="Times"/>
              </a:rPr>
              <a:t>pt</a:t>
            </a:r>
            <a:r>
              <a:rPr lang="en-US" dirty="0">
                <a:effectLst/>
                <a:latin typeface="Times"/>
              </a:rPr>
              <a:t> had serious AEs of pyelonephritis and sepsis.</a:t>
            </a:r>
          </a:p>
          <a:p>
            <a:r>
              <a:rPr lang="en-US" dirty="0">
                <a:effectLst/>
                <a:latin typeface="Times"/>
              </a:rPr>
              <a:t>PK showed sustained </a:t>
            </a:r>
            <a:r>
              <a:rPr lang="en-US" dirty="0" err="1">
                <a:effectLst/>
                <a:latin typeface="Times"/>
              </a:rPr>
              <a:t>erda</a:t>
            </a:r>
            <a:r>
              <a:rPr lang="en-US" dirty="0">
                <a:effectLst/>
                <a:latin typeface="Times"/>
              </a:rPr>
              <a:t> concentrations in urine, with very low plasma exposures.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102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1521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Times"/>
              </a:rPr>
              <a:t>Results: As of Aug 29, 2023, 16 pts in C1 and 27 pts in C3 have been treated; 11 and</a:t>
            </a:r>
          </a:p>
          <a:p>
            <a:r>
              <a:rPr lang="en-US" dirty="0">
                <a:effectLst/>
                <a:latin typeface="Times"/>
              </a:rPr>
              <a:t>15 pts, respectively, had </a:t>
            </a:r>
            <a:r>
              <a:rPr lang="en-US" dirty="0">
                <a:effectLst/>
                <a:latin typeface="Helvetica" pitchFamily="2" charset="0"/>
              </a:rPr>
              <a:t> </a:t>
            </a:r>
            <a:r>
              <a:rPr lang="en-US" dirty="0">
                <a:effectLst/>
                <a:latin typeface="Times"/>
              </a:rPr>
              <a:t>1 response assessment. 82% in C1 were RF; 87% in C3</a:t>
            </a:r>
          </a:p>
          <a:p>
            <a:r>
              <a:rPr lang="en-US" dirty="0">
                <a:effectLst/>
                <a:latin typeface="Times"/>
              </a:rPr>
              <a:t>achieved CR (Table). Most common </a:t>
            </a:r>
            <a:r>
              <a:rPr lang="en-US" dirty="0" err="1">
                <a:effectLst/>
                <a:latin typeface="Times"/>
              </a:rPr>
              <a:t>tx</a:t>
            </a:r>
            <a:r>
              <a:rPr lang="en-US" dirty="0">
                <a:effectLst/>
                <a:latin typeface="Times"/>
              </a:rPr>
              <a:t>-related AEs were grade 1/2 lower urinary tract</a:t>
            </a:r>
          </a:p>
          <a:p>
            <a:r>
              <a:rPr lang="en-US" dirty="0">
                <a:effectLst/>
                <a:latin typeface="Times"/>
              </a:rPr>
              <a:t>AEs. There were no dose-limiting toxicities, no deaths, 2 pts discontinued due to AEs</a:t>
            </a:r>
          </a:p>
          <a:p>
            <a:r>
              <a:rPr lang="en-US" dirty="0">
                <a:effectLst/>
                <a:latin typeface="Times"/>
              </a:rPr>
              <a:t>of low-grade urinary symptoms, and 1 </a:t>
            </a:r>
            <a:r>
              <a:rPr lang="en-US" dirty="0" err="1">
                <a:effectLst/>
                <a:latin typeface="Times"/>
              </a:rPr>
              <a:t>pt</a:t>
            </a:r>
            <a:r>
              <a:rPr lang="en-US" dirty="0">
                <a:effectLst/>
                <a:latin typeface="Times"/>
              </a:rPr>
              <a:t> had serious AEs of pyelonephritis and sepsis.</a:t>
            </a:r>
          </a:p>
          <a:p>
            <a:r>
              <a:rPr lang="en-US" dirty="0">
                <a:effectLst/>
                <a:latin typeface="Times"/>
              </a:rPr>
              <a:t>PK showed sustained </a:t>
            </a:r>
            <a:r>
              <a:rPr lang="en-US" dirty="0" err="1">
                <a:effectLst/>
                <a:latin typeface="Times"/>
              </a:rPr>
              <a:t>erda</a:t>
            </a:r>
            <a:r>
              <a:rPr lang="en-US" dirty="0">
                <a:effectLst/>
                <a:latin typeface="Times"/>
              </a:rPr>
              <a:t> concentrations in urine, with very low plasma exposures.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103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5591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Times"/>
              </a:rPr>
              <a:t>TAR-210 appears safe and well tolerated with predominantly low-grade</a:t>
            </a:r>
          </a:p>
          <a:p>
            <a:r>
              <a:rPr lang="en-US" dirty="0">
                <a:effectLst/>
                <a:latin typeface="Times"/>
              </a:rPr>
              <a:t>urinary system AEs and high CR rate and RF survival in pts with NMIBC with </a:t>
            </a:r>
            <a:r>
              <a:rPr lang="en-US" dirty="0" err="1">
                <a:effectLst/>
                <a:latin typeface="Times"/>
              </a:rPr>
              <a:t>FGFRalt</a:t>
            </a:r>
            <a:r>
              <a:rPr lang="en-US" dirty="0">
                <a:effectLst/>
                <a:latin typeface="Times"/>
              </a:rPr>
              <a:t>.</a:t>
            </a:r>
          </a:p>
          <a:p>
            <a:r>
              <a:rPr lang="en-US" dirty="0">
                <a:effectLst/>
                <a:latin typeface="Times"/>
              </a:rPr>
              <a:t>Results justify further study of targeted </a:t>
            </a:r>
            <a:r>
              <a:rPr lang="en-US" dirty="0" err="1">
                <a:effectLst/>
                <a:latin typeface="Times"/>
              </a:rPr>
              <a:t>tx</a:t>
            </a:r>
            <a:r>
              <a:rPr lang="en-US" dirty="0">
                <a:effectLst/>
                <a:latin typeface="Times"/>
              </a:rPr>
              <a:t> of </a:t>
            </a:r>
            <a:r>
              <a:rPr lang="en-US" dirty="0" err="1">
                <a:effectLst/>
                <a:latin typeface="Times"/>
              </a:rPr>
              <a:t>erda</a:t>
            </a:r>
            <a:r>
              <a:rPr lang="en-US" dirty="0">
                <a:effectLst/>
                <a:latin typeface="Times"/>
              </a:rPr>
              <a:t> using a novel intravesical delivery</a:t>
            </a:r>
          </a:p>
          <a:p>
            <a:r>
              <a:rPr lang="en-US" dirty="0">
                <a:effectLst/>
                <a:latin typeface="Times"/>
              </a:rPr>
              <a:t>system in early-stage bladder cancer.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104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291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4685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Times"/>
              </a:rPr>
              <a:t>Background: Pts with BCG-unresponsive HR NMIBC are at high risk of disease progression</a:t>
            </a:r>
          </a:p>
          <a:p>
            <a:r>
              <a:rPr lang="en-US" dirty="0">
                <a:effectLst/>
                <a:latin typeface="Times"/>
              </a:rPr>
              <a:t>with limited treatment (</a:t>
            </a:r>
            <a:r>
              <a:rPr lang="en-US" dirty="0" err="1">
                <a:effectLst/>
                <a:latin typeface="Times"/>
              </a:rPr>
              <a:t>tx</a:t>
            </a:r>
            <a:r>
              <a:rPr lang="en-US" dirty="0">
                <a:effectLst/>
                <a:latin typeface="Times"/>
              </a:rPr>
              <a:t>) options. TAR-200, an intravesical drug delivery</a:t>
            </a:r>
          </a:p>
          <a:p>
            <a:r>
              <a:rPr lang="en-US" dirty="0">
                <a:effectLst/>
                <a:latin typeface="Times"/>
              </a:rPr>
              <a:t>system, provides sustained release of gemcitabine in the bladder over many days.</a:t>
            </a:r>
          </a:p>
          <a:p>
            <a:r>
              <a:rPr lang="en-US" dirty="0">
                <a:effectLst/>
                <a:latin typeface="Times"/>
              </a:rPr>
              <a:t>SunRISe-1 (NCT04640623) is an ongoing, randomized, </a:t>
            </a:r>
            <a:r>
              <a:rPr lang="en-US" dirty="0" err="1">
                <a:effectLst/>
                <a:latin typeface="Times"/>
              </a:rPr>
              <a:t>ph</a:t>
            </a:r>
            <a:r>
              <a:rPr lang="en-US" dirty="0">
                <a:effectLst/>
                <a:latin typeface="Times"/>
              </a:rPr>
              <a:t> 2b study assessing ef</a:t>
            </a:r>
            <a:r>
              <a:rPr lang="en-US" dirty="0">
                <a:effectLst/>
                <a:latin typeface="Helvetica" pitchFamily="2" charset="0"/>
              </a:rPr>
              <a:t>fi</a:t>
            </a:r>
            <a:r>
              <a:rPr lang="en-US" dirty="0">
                <a:effectLst/>
                <a:latin typeface="Times"/>
              </a:rPr>
              <a:t>cacy</a:t>
            </a:r>
          </a:p>
          <a:p>
            <a:r>
              <a:rPr lang="en-US" dirty="0">
                <a:effectLst/>
                <a:latin typeface="Times"/>
              </a:rPr>
              <a:t>and safety of TAR-200 + </a:t>
            </a:r>
            <a:r>
              <a:rPr lang="en-US" dirty="0" err="1">
                <a:effectLst/>
                <a:latin typeface="Times"/>
              </a:rPr>
              <a:t>cetrelimab</a:t>
            </a:r>
            <a:r>
              <a:rPr lang="en-US" dirty="0">
                <a:effectLst/>
                <a:latin typeface="Times"/>
              </a:rPr>
              <a:t> (anti-PD1) (Cohort 1 [C1]), TAR-200 alone (C2), or</a:t>
            </a:r>
          </a:p>
          <a:p>
            <a:r>
              <a:rPr lang="en-US" dirty="0" err="1">
                <a:effectLst/>
                <a:latin typeface="Times"/>
              </a:rPr>
              <a:t>cetrelimab</a:t>
            </a:r>
            <a:r>
              <a:rPr lang="en-US" dirty="0">
                <a:effectLst/>
                <a:latin typeface="Times"/>
              </a:rPr>
              <a:t> alone (C3) in pts with BCG-unresponsive HR NMIBC ineligible for or</a:t>
            </a:r>
          </a:p>
          <a:p>
            <a:r>
              <a:rPr lang="en-US" dirty="0">
                <a:effectLst/>
                <a:latin typeface="Times"/>
              </a:rPr>
              <a:t>refusing radical cystectomy. We report results from C2.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105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9250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Times"/>
              </a:rPr>
              <a:t>Background: Treatment (</a:t>
            </a:r>
            <a:r>
              <a:rPr lang="en-US" dirty="0" err="1">
                <a:effectLst/>
                <a:latin typeface="Times"/>
              </a:rPr>
              <a:t>tx</a:t>
            </a:r>
            <a:r>
              <a:rPr lang="en-US" dirty="0">
                <a:effectLst/>
                <a:latin typeface="Times"/>
              </a:rPr>
              <a:t>) options are limited in NMIBC that recurs after intravesical</a:t>
            </a:r>
          </a:p>
          <a:p>
            <a:r>
              <a:rPr lang="en-US" dirty="0">
                <a:effectLst/>
                <a:latin typeface="Times"/>
              </a:rPr>
              <a:t>chemotherapy or bacillus Calmette-</a:t>
            </a:r>
            <a:r>
              <a:rPr lang="en-US" dirty="0" err="1">
                <a:effectLst/>
                <a:latin typeface="Times"/>
              </a:rPr>
              <a:t>Guérin</a:t>
            </a:r>
            <a:r>
              <a:rPr lang="en-US" dirty="0">
                <a:effectLst/>
                <a:latin typeface="Times"/>
              </a:rPr>
              <a:t> (BCG). TAR-210 is a novel intravesical drug</a:t>
            </a:r>
          </a:p>
          <a:p>
            <a:r>
              <a:rPr lang="en-US" dirty="0">
                <a:effectLst/>
                <a:latin typeface="Times"/>
              </a:rPr>
              <a:t>delivery system designed to provide local, continuous release of </a:t>
            </a:r>
            <a:r>
              <a:rPr lang="en-US" dirty="0" err="1">
                <a:effectLst/>
                <a:latin typeface="Times"/>
              </a:rPr>
              <a:t>erda</a:t>
            </a:r>
            <a:r>
              <a:rPr lang="en-US" dirty="0">
                <a:effectLst/>
                <a:latin typeface="Times"/>
              </a:rPr>
              <a:t> (selective pan-</a:t>
            </a:r>
          </a:p>
          <a:p>
            <a:r>
              <a:rPr lang="en-US" dirty="0">
                <a:effectLst/>
                <a:latin typeface="Times"/>
              </a:rPr>
              <a:t>FGFR tyrosine kinase inhibitor) within the bladder while limiting systemic toxicities.</a:t>
            </a:r>
          </a:p>
          <a:p>
            <a:r>
              <a:rPr lang="en-US" dirty="0">
                <a:effectLst/>
                <a:latin typeface="Times"/>
              </a:rPr>
              <a:t>This open-label, multicenter phase 1 study (NCT05316155) evaluates the safety, PK,</a:t>
            </a:r>
          </a:p>
          <a:p>
            <a:r>
              <a:rPr lang="en-US" dirty="0">
                <a:effectLst/>
                <a:latin typeface="Times"/>
              </a:rPr>
              <a:t>and ef</a:t>
            </a:r>
            <a:r>
              <a:rPr lang="en-US" dirty="0">
                <a:effectLst/>
                <a:latin typeface="Helvetica" pitchFamily="2" charset="0"/>
              </a:rPr>
              <a:t>fi</a:t>
            </a:r>
            <a:r>
              <a:rPr lang="en-US" dirty="0">
                <a:effectLst/>
                <a:latin typeface="Times"/>
              </a:rPr>
              <a:t>cacy of TAR-210 in pts with NMIBC whose tumors harbor select </a:t>
            </a:r>
            <a:r>
              <a:rPr lang="en-US" dirty="0" err="1">
                <a:effectLst/>
                <a:latin typeface="Times"/>
              </a:rPr>
              <a:t>FGFRalt</a:t>
            </a:r>
            <a:r>
              <a:rPr lang="en-US" dirty="0">
                <a:effectLst/>
                <a:latin typeface="Times"/>
              </a:rPr>
              <a:t>.</a:t>
            </a:r>
          </a:p>
          <a:p>
            <a:endParaRPr lang="en-US" dirty="0">
              <a:effectLst/>
              <a:latin typeface="Times"/>
            </a:endParaRPr>
          </a:p>
          <a:p>
            <a:r>
              <a:rPr lang="en-US" dirty="0">
                <a:effectLst/>
                <a:latin typeface="Times"/>
              </a:rPr>
              <a:t>Methods: </a:t>
            </a:r>
            <a:r>
              <a:rPr lang="en-US" dirty="0" err="1">
                <a:effectLst/>
                <a:latin typeface="Times"/>
              </a:rPr>
              <a:t>FGFRalt</a:t>
            </a:r>
            <a:r>
              <a:rPr lang="en-US" dirty="0">
                <a:effectLst/>
                <a:latin typeface="Times"/>
              </a:rPr>
              <a:t> were identi</a:t>
            </a:r>
            <a:r>
              <a:rPr lang="en-US" dirty="0">
                <a:effectLst/>
                <a:latin typeface="Helvetica" pitchFamily="2" charset="0"/>
              </a:rPr>
              <a:t>fi</a:t>
            </a:r>
            <a:r>
              <a:rPr lang="en-US" dirty="0">
                <a:effectLst/>
                <a:latin typeface="Times"/>
              </a:rPr>
              <a:t>ed in tumor tissue or urine cell-free DNA. Cohort 1</a:t>
            </a:r>
          </a:p>
          <a:p>
            <a:r>
              <a:rPr lang="en-US" dirty="0">
                <a:effectLst/>
                <a:latin typeface="Times"/>
              </a:rPr>
              <a:t>(C1) pts had recurrent, BCG-experienced high-risk NMIBC (high-grade Ta/T1; papillary</a:t>
            </a:r>
          </a:p>
          <a:p>
            <a:r>
              <a:rPr lang="en-US" dirty="0">
                <a:effectLst/>
                <a:latin typeface="Times"/>
              </a:rPr>
              <a:t>only) and refused or were ineligible for radical cystectomy. Cohort 3 (C3) pts had</a:t>
            </a:r>
          </a:p>
          <a:p>
            <a:r>
              <a:rPr lang="en-US" dirty="0">
                <a:effectLst/>
                <a:latin typeface="Times"/>
              </a:rPr>
              <a:t>recurrent, intermediate-risk NMIBC (Ta/T1) with history of only low-grade papillary</a:t>
            </a:r>
          </a:p>
          <a:p>
            <a:r>
              <a:rPr lang="en-US" dirty="0">
                <a:effectLst/>
                <a:latin typeface="Times"/>
              </a:rPr>
              <a:t>disease. Before </a:t>
            </a:r>
            <a:r>
              <a:rPr lang="en-US" dirty="0" err="1">
                <a:effectLst/>
                <a:latin typeface="Times"/>
              </a:rPr>
              <a:t>tx</a:t>
            </a:r>
            <a:r>
              <a:rPr lang="en-US" dirty="0">
                <a:effectLst/>
                <a:latin typeface="Times"/>
              </a:rPr>
              <a:t>, C1 pts must have all visible disease resected; C3 requires the</a:t>
            </a:r>
          </a:p>
          <a:p>
            <a:r>
              <a:rPr lang="en-US" dirty="0">
                <a:effectLst/>
                <a:latin typeface="Times"/>
              </a:rPr>
              <a:t>presence of visible tumors. TAR-210 systems with 2 different </a:t>
            </a:r>
            <a:r>
              <a:rPr lang="en-US" dirty="0" err="1">
                <a:effectLst/>
                <a:latin typeface="Times"/>
              </a:rPr>
              <a:t>erda</a:t>
            </a:r>
            <a:r>
              <a:rPr lang="en-US" dirty="0">
                <a:effectLst/>
                <a:latin typeface="Times"/>
              </a:rPr>
              <a:t> release rates were</a:t>
            </a:r>
          </a:p>
          <a:p>
            <a:r>
              <a:rPr lang="en-US" dirty="0">
                <a:effectLst/>
                <a:latin typeface="Times"/>
              </a:rPr>
              <a:t>evaluated. Response is assessed every 3 </a:t>
            </a:r>
            <a:r>
              <a:rPr lang="en-US" dirty="0" err="1">
                <a:effectLst/>
                <a:latin typeface="Times"/>
              </a:rPr>
              <a:t>mo</a:t>
            </a:r>
            <a:r>
              <a:rPr lang="en-US" dirty="0">
                <a:effectLst/>
                <a:latin typeface="Times"/>
              </a:rPr>
              <a:t> with continued </a:t>
            </a:r>
            <a:r>
              <a:rPr lang="en-US" dirty="0" err="1">
                <a:effectLst/>
                <a:latin typeface="Times"/>
              </a:rPr>
              <a:t>tx</a:t>
            </a:r>
            <a:r>
              <a:rPr lang="en-US" dirty="0">
                <a:effectLst/>
                <a:latin typeface="Times"/>
              </a:rPr>
              <a:t> for up to 1 year if</a:t>
            </a:r>
          </a:p>
          <a:p>
            <a:r>
              <a:rPr lang="en-US" dirty="0">
                <a:effectLst/>
                <a:latin typeface="Times"/>
              </a:rPr>
              <a:t>recurrence-free (RF) (C1) or in complete response (CR) (C3).</a:t>
            </a:r>
          </a:p>
          <a:p>
            <a:r>
              <a:rPr lang="en-US" dirty="0">
                <a:effectLst/>
                <a:latin typeface="Times"/>
              </a:rPr>
              <a:t>Results: As of Aug 29, 2023, 16 pts in C1 and 27 pts in C3 have been treated; 11 and</a:t>
            </a:r>
          </a:p>
          <a:p>
            <a:r>
              <a:rPr lang="en-US" dirty="0">
                <a:effectLst/>
                <a:latin typeface="Times"/>
              </a:rPr>
              <a:t>15 pts, respectively, had </a:t>
            </a:r>
            <a:r>
              <a:rPr lang="en-US" dirty="0">
                <a:effectLst/>
                <a:latin typeface="Helvetica" pitchFamily="2" charset="0"/>
              </a:rPr>
              <a:t> </a:t>
            </a:r>
            <a:r>
              <a:rPr lang="en-US" dirty="0">
                <a:effectLst/>
                <a:latin typeface="Times"/>
              </a:rPr>
              <a:t>1 response assessment. 82% in C1 were RF; 87% in C3</a:t>
            </a:r>
          </a:p>
          <a:p>
            <a:r>
              <a:rPr lang="en-US" dirty="0">
                <a:effectLst/>
                <a:latin typeface="Times"/>
              </a:rPr>
              <a:t>achieved CR (Table). Most common </a:t>
            </a:r>
            <a:r>
              <a:rPr lang="en-US" dirty="0" err="1">
                <a:effectLst/>
                <a:latin typeface="Times"/>
              </a:rPr>
              <a:t>tx</a:t>
            </a:r>
            <a:r>
              <a:rPr lang="en-US" dirty="0">
                <a:effectLst/>
                <a:latin typeface="Times"/>
              </a:rPr>
              <a:t>-related AEs were grade 1/2 lower urinary tract</a:t>
            </a:r>
          </a:p>
          <a:p>
            <a:r>
              <a:rPr lang="en-US" dirty="0">
                <a:effectLst/>
                <a:latin typeface="Times"/>
              </a:rPr>
              <a:t>AEs. There were no dose-limiting toxicities, no deaths, 2 pts discontinued due to AEs</a:t>
            </a:r>
          </a:p>
          <a:p>
            <a:r>
              <a:rPr lang="en-US" dirty="0">
                <a:effectLst/>
                <a:latin typeface="Times"/>
              </a:rPr>
              <a:t>of low-grade urinary symptoms, and 1 </a:t>
            </a:r>
            <a:r>
              <a:rPr lang="en-US" dirty="0" err="1">
                <a:effectLst/>
                <a:latin typeface="Times"/>
              </a:rPr>
              <a:t>pt</a:t>
            </a:r>
            <a:r>
              <a:rPr lang="en-US" dirty="0">
                <a:effectLst/>
                <a:latin typeface="Times"/>
              </a:rPr>
              <a:t> had serious AEs of pyelonephritis and sepsis.</a:t>
            </a:r>
          </a:p>
          <a:p>
            <a:r>
              <a:rPr lang="en-US" dirty="0">
                <a:effectLst/>
                <a:latin typeface="Times"/>
              </a:rPr>
              <a:t>PK showed sustained </a:t>
            </a:r>
            <a:r>
              <a:rPr lang="en-US" dirty="0" err="1">
                <a:effectLst/>
                <a:latin typeface="Times"/>
              </a:rPr>
              <a:t>erda</a:t>
            </a:r>
            <a:r>
              <a:rPr lang="en-US" dirty="0">
                <a:effectLst/>
                <a:latin typeface="Times"/>
              </a:rPr>
              <a:t> concentrations in urine, with very low plasma exposures.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106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3963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Times"/>
              </a:rPr>
              <a:t>Background: Pts with BCG-unresponsive HR NMIBC are at high risk of disease progression</a:t>
            </a:r>
          </a:p>
          <a:p>
            <a:r>
              <a:rPr lang="en-US" dirty="0">
                <a:effectLst/>
                <a:latin typeface="Times"/>
              </a:rPr>
              <a:t>with limited treatment (</a:t>
            </a:r>
            <a:r>
              <a:rPr lang="en-US" dirty="0" err="1">
                <a:effectLst/>
                <a:latin typeface="Times"/>
              </a:rPr>
              <a:t>tx</a:t>
            </a:r>
            <a:r>
              <a:rPr lang="en-US" dirty="0">
                <a:effectLst/>
                <a:latin typeface="Times"/>
              </a:rPr>
              <a:t>) options. TAR-200, an intravesical drug delivery</a:t>
            </a:r>
          </a:p>
          <a:p>
            <a:r>
              <a:rPr lang="en-US" dirty="0">
                <a:effectLst/>
                <a:latin typeface="Times"/>
              </a:rPr>
              <a:t>system, provides sustained release of gemcitabine in the bladder over many days.</a:t>
            </a:r>
          </a:p>
          <a:p>
            <a:r>
              <a:rPr lang="en-US" dirty="0">
                <a:effectLst/>
                <a:latin typeface="Times"/>
              </a:rPr>
              <a:t>SunRISe-1 (NCT04640623) is an ongoing, randomized, </a:t>
            </a:r>
            <a:r>
              <a:rPr lang="en-US" dirty="0" err="1">
                <a:effectLst/>
                <a:latin typeface="Times"/>
              </a:rPr>
              <a:t>ph</a:t>
            </a:r>
            <a:r>
              <a:rPr lang="en-US" dirty="0">
                <a:effectLst/>
                <a:latin typeface="Times"/>
              </a:rPr>
              <a:t> 2b study assessing ef</a:t>
            </a:r>
            <a:r>
              <a:rPr lang="en-US" dirty="0">
                <a:effectLst/>
                <a:latin typeface="Helvetica" pitchFamily="2" charset="0"/>
              </a:rPr>
              <a:t>fi</a:t>
            </a:r>
            <a:r>
              <a:rPr lang="en-US" dirty="0">
                <a:effectLst/>
                <a:latin typeface="Times"/>
              </a:rPr>
              <a:t>cacy</a:t>
            </a:r>
          </a:p>
          <a:p>
            <a:r>
              <a:rPr lang="en-US" dirty="0">
                <a:effectLst/>
                <a:latin typeface="Times"/>
              </a:rPr>
              <a:t>and safety of TAR-200 + </a:t>
            </a:r>
            <a:r>
              <a:rPr lang="en-US" dirty="0" err="1">
                <a:effectLst/>
                <a:latin typeface="Times"/>
              </a:rPr>
              <a:t>cetrelimab</a:t>
            </a:r>
            <a:r>
              <a:rPr lang="en-US" dirty="0">
                <a:effectLst/>
                <a:latin typeface="Times"/>
              </a:rPr>
              <a:t> (anti-PD1) (Cohort 1 [C1]), TAR-200 alone (C2), or</a:t>
            </a:r>
          </a:p>
          <a:p>
            <a:r>
              <a:rPr lang="en-US" dirty="0" err="1">
                <a:effectLst/>
                <a:latin typeface="Times"/>
              </a:rPr>
              <a:t>cetrelimab</a:t>
            </a:r>
            <a:r>
              <a:rPr lang="en-US" dirty="0">
                <a:effectLst/>
                <a:latin typeface="Times"/>
              </a:rPr>
              <a:t> alone (C3) in pts with BCG-unresponsive HR NMIBC ineligible for or</a:t>
            </a:r>
          </a:p>
          <a:p>
            <a:r>
              <a:rPr lang="en-US" dirty="0">
                <a:effectLst/>
                <a:latin typeface="Times"/>
              </a:rPr>
              <a:t>refusing radical cystectomy. We report results from C2.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107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7512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Times"/>
              </a:rPr>
              <a:t>Methods: Eligible pts aged </a:t>
            </a:r>
            <a:r>
              <a:rPr lang="en-US" dirty="0">
                <a:effectLst/>
                <a:latin typeface="Helvetica" pitchFamily="2" charset="0"/>
              </a:rPr>
              <a:t> </a:t>
            </a:r>
            <a:r>
              <a:rPr lang="en-US" dirty="0">
                <a:effectLst/>
                <a:latin typeface="Times"/>
              </a:rPr>
              <a:t>18 y had histologically con</a:t>
            </a:r>
            <a:r>
              <a:rPr lang="en-US" dirty="0">
                <a:effectLst/>
                <a:latin typeface="Helvetica" pitchFamily="2" charset="0"/>
              </a:rPr>
              <a:t>fi</a:t>
            </a:r>
            <a:r>
              <a:rPr lang="en-US" dirty="0">
                <a:effectLst/>
                <a:latin typeface="Times"/>
              </a:rPr>
              <a:t>rmed carcinoma in situ (CIS)</a:t>
            </a:r>
          </a:p>
          <a:p>
            <a:r>
              <a:rPr lang="en-US" dirty="0">
                <a:effectLst/>
                <a:latin typeface="Times"/>
              </a:rPr>
              <a:t>papillary disease (high-grade Ta, any T1), ECOG performance status 0-2, and</a:t>
            </a:r>
          </a:p>
          <a:p>
            <a:r>
              <a:rPr lang="en-US" dirty="0">
                <a:effectLst/>
                <a:latin typeface="Times"/>
              </a:rPr>
              <a:t>persistent or recurrent HR NMIBC with last dose of BCG </a:t>
            </a:r>
            <a:r>
              <a:rPr lang="en-US" dirty="0">
                <a:effectLst/>
                <a:latin typeface="Helvetica" pitchFamily="2" charset="0"/>
              </a:rPr>
              <a:t> </a:t>
            </a:r>
            <a:r>
              <a:rPr lang="en-US" dirty="0">
                <a:effectLst/>
                <a:latin typeface="Times"/>
              </a:rPr>
              <a:t>12 </a:t>
            </a:r>
            <a:r>
              <a:rPr lang="en-US" dirty="0" err="1">
                <a:effectLst/>
                <a:latin typeface="Times"/>
              </a:rPr>
              <a:t>mo</a:t>
            </a:r>
            <a:r>
              <a:rPr lang="en-US" dirty="0">
                <a:effectLst/>
                <a:latin typeface="Times"/>
              </a:rPr>
              <a:t> prior to CIS diagnosis.</a:t>
            </a:r>
          </a:p>
          <a:p>
            <a:r>
              <a:rPr lang="en-US" dirty="0">
                <a:effectLst/>
                <a:latin typeface="Times"/>
              </a:rPr>
              <a:t>TAR-200 was dosed Q3W through </a:t>
            </a:r>
            <a:r>
              <a:rPr lang="en-US" dirty="0" err="1">
                <a:effectLst/>
                <a:latin typeface="Times"/>
              </a:rPr>
              <a:t>Wk</a:t>
            </a:r>
            <a:r>
              <a:rPr lang="en-US" dirty="0">
                <a:effectLst/>
                <a:latin typeface="Times"/>
              </a:rPr>
              <a:t> 24, then Q12W until </a:t>
            </a:r>
            <a:r>
              <a:rPr lang="en-US" dirty="0" err="1">
                <a:effectLst/>
                <a:latin typeface="Times"/>
              </a:rPr>
              <a:t>Wk</a:t>
            </a:r>
            <a:r>
              <a:rPr lang="en-US" dirty="0">
                <a:effectLst/>
                <a:latin typeface="Times"/>
              </a:rPr>
              <a:t> 96. Response</a:t>
            </a:r>
          </a:p>
          <a:p>
            <a:r>
              <a:rPr lang="en-US" dirty="0">
                <a:effectLst/>
                <a:latin typeface="Times"/>
              </a:rPr>
              <a:t>assessments: cystoscopy and centrally assessed urine cytology, CT/MRI, and bladder</a:t>
            </a:r>
          </a:p>
          <a:p>
            <a:r>
              <a:rPr lang="en-US" dirty="0">
                <a:effectLst/>
                <a:latin typeface="Times"/>
              </a:rPr>
              <a:t>biopsy (at </a:t>
            </a:r>
            <a:r>
              <a:rPr lang="en-US" dirty="0" err="1">
                <a:effectLst/>
                <a:latin typeface="Times"/>
              </a:rPr>
              <a:t>Wk</a:t>
            </a:r>
            <a:r>
              <a:rPr lang="en-US" dirty="0">
                <a:effectLst/>
                <a:latin typeface="Times"/>
              </a:rPr>
              <a:t> 24, 48, and as clinically indicated). Primary end point: overall complete</a:t>
            </a:r>
          </a:p>
          <a:p>
            <a:r>
              <a:rPr lang="en-US" dirty="0">
                <a:effectLst/>
                <a:latin typeface="Times"/>
              </a:rPr>
              <a:t>response (CR) rate. Secondary end points: duration of response (DOR), overall survival,</a:t>
            </a:r>
          </a:p>
          <a:p>
            <a:r>
              <a:rPr lang="en-US" dirty="0">
                <a:effectLst/>
                <a:latin typeface="Times"/>
              </a:rPr>
              <a:t>safety, and tolerability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108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2834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Times"/>
              </a:rPr>
              <a:t>Results: At 24 Aug 2023 data cutoff, 54 pts (median age, 71 y; range, 40-85; 33% with</a:t>
            </a:r>
          </a:p>
          <a:p>
            <a:r>
              <a:rPr lang="en-US" dirty="0">
                <a:effectLst/>
                <a:latin typeface="Times"/>
              </a:rPr>
              <a:t>concurrent papillary disease) received TAR-200 monotherapy. 30 pts were ef</a:t>
            </a:r>
            <a:r>
              <a:rPr lang="en-US" dirty="0">
                <a:effectLst/>
                <a:latin typeface="Helvetica" pitchFamily="2" charset="0"/>
              </a:rPr>
              <a:t>fi</a:t>
            </a:r>
            <a:r>
              <a:rPr lang="en-US" dirty="0">
                <a:effectLst/>
                <a:latin typeface="Times"/>
              </a:rPr>
              <a:t>cacy</a:t>
            </a:r>
          </a:p>
          <a:p>
            <a:r>
              <a:rPr lang="en-US" dirty="0">
                <a:effectLst/>
                <a:latin typeface="Times"/>
              </a:rPr>
              <a:t>evaluable. Centrally con</a:t>
            </a:r>
            <a:r>
              <a:rPr lang="en-US" dirty="0">
                <a:effectLst/>
                <a:latin typeface="Helvetica" pitchFamily="2" charset="0"/>
              </a:rPr>
              <a:t>fi</a:t>
            </a:r>
            <a:r>
              <a:rPr lang="en-US" dirty="0">
                <a:effectLst/>
                <a:latin typeface="Times"/>
              </a:rPr>
              <a:t>rmed CR by urine cytology and/or biopsy was achieved in</a:t>
            </a:r>
          </a:p>
          <a:p>
            <a:r>
              <a:rPr lang="en-US" dirty="0">
                <a:effectLst/>
                <a:latin typeface="Times"/>
              </a:rPr>
              <a:t>23/30 pts (77%; 95% CI, 58-90). </a:t>
            </a:r>
          </a:p>
          <a:p>
            <a:r>
              <a:rPr lang="en-US" dirty="0">
                <a:effectLst/>
                <a:latin typeface="Times"/>
              </a:rPr>
              <a:t>Median DOR was not reached (median follow-up in</a:t>
            </a:r>
          </a:p>
          <a:p>
            <a:r>
              <a:rPr lang="en-US" dirty="0">
                <a:effectLst/>
                <a:latin typeface="Times"/>
              </a:rPr>
              <a:t>responders, 48 </a:t>
            </a:r>
            <a:r>
              <a:rPr lang="en-US" dirty="0" err="1">
                <a:effectLst/>
                <a:latin typeface="Times"/>
              </a:rPr>
              <a:t>wks</a:t>
            </a:r>
            <a:r>
              <a:rPr lang="en-US" dirty="0">
                <a:effectLst/>
                <a:latin typeface="Times"/>
              </a:rPr>
              <a:t>; range, 12-121); 21/23 responders remain in CR with 11/11 and 6/</a:t>
            </a:r>
          </a:p>
          <a:p>
            <a:r>
              <a:rPr lang="en-US" dirty="0">
                <a:effectLst/>
                <a:latin typeface="Times"/>
              </a:rPr>
              <a:t>6 having response </a:t>
            </a:r>
            <a:r>
              <a:rPr lang="en-US" dirty="0">
                <a:effectLst/>
                <a:latin typeface="Helvetica" pitchFamily="2" charset="0"/>
              </a:rPr>
              <a:t> </a:t>
            </a:r>
            <a:r>
              <a:rPr lang="en-US" dirty="0">
                <a:effectLst/>
                <a:latin typeface="Times"/>
              </a:rPr>
              <a:t>6 </a:t>
            </a:r>
            <a:r>
              <a:rPr lang="en-US" dirty="0" err="1">
                <a:effectLst/>
                <a:latin typeface="Times"/>
              </a:rPr>
              <a:t>mo</a:t>
            </a:r>
            <a:r>
              <a:rPr lang="en-US" dirty="0">
                <a:effectLst/>
                <a:latin typeface="Times"/>
              </a:rPr>
              <a:t> and </a:t>
            </a:r>
            <a:r>
              <a:rPr lang="en-US" dirty="0">
                <a:effectLst/>
                <a:latin typeface="Helvetica" pitchFamily="2" charset="0"/>
              </a:rPr>
              <a:t> </a:t>
            </a:r>
            <a:r>
              <a:rPr lang="en-US" dirty="0">
                <a:effectLst/>
                <a:latin typeface="Times"/>
              </a:rPr>
              <a:t>12 </a:t>
            </a:r>
            <a:r>
              <a:rPr lang="en-US" dirty="0" err="1">
                <a:effectLst/>
                <a:latin typeface="Times"/>
              </a:rPr>
              <a:t>mo</a:t>
            </a:r>
            <a:r>
              <a:rPr lang="en-US" dirty="0">
                <a:effectLst/>
                <a:latin typeface="Times"/>
              </a:rPr>
              <a:t> from CR, respectively. CR rate by investigator</a:t>
            </a:r>
          </a:p>
          <a:p>
            <a:r>
              <a:rPr lang="en-US" dirty="0">
                <a:effectLst/>
                <a:latin typeface="Times"/>
              </a:rPr>
              <a:t>assessment was comparable with central results. 29 pts (54%) had </a:t>
            </a:r>
            <a:r>
              <a:rPr lang="en-US" dirty="0" err="1">
                <a:effectLst/>
                <a:latin typeface="Times"/>
              </a:rPr>
              <a:t>tx</a:t>
            </a:r>
            <a:r>
              <a:rPr lang="en-US" dirty="0">
                <a:effectLst/>
                <a:latin typeface="Times"/>
              </a:rPr>
              <a:t>-related adverse</a:t>
            </a:r>
          </a:p>
          <a:p>
            <a:r>
              <a:rPr lang="en-US" dirty="0">
                <a:effectLst/>
                <a:latin typeface="Times"/>
              </a:rPr>
              <a:t>events (TRAEs); most common (</a:t>
            </a:r>
            <a:r>
              <a:rPr lang="en-US" dirty="0">
                <a:effectLst/>
                <a:latin typeface="Helvetica" pitchFamily="2" charset="0"/>
              </a:rPr>
              <a:t> </a:t>
            </a:r>
            <a:r>
              <a:rPr lang="en-US" dirty="0">
                <a:effectLst/>
                <a:latin typeface="Times"/>
              </a:rPr>
              <a:t>10%) were pollakiuria, dysuria, and micturition</a:t>
            </a:r>
          </a:p>
          <a:p>
            <a:r>
              <a:rPr lang="en-US" dirty="0">
                <a:effectLst/>
                <a:latin typeface="Times"/>
              </a:rPr>
              <a:t>urgency. 4 pts (7%) had Gr </a:t>
            </a:r>
            <a:r>
              <a:rPr lang="en-US" dirty="0">
                <a:effectLst/>
                <a:latin typeface="Helvetica" pitchFamily="2" charset="0"/>
              </a:rPr>
              <a:t> </a:t>
            </a:r>
            <a:r>
              <a:rPr lang="en-US" dirty="0">
                <a:effectLst/>
                <a:latin typeface="Times"/>
              </a:rPr>
              <a:t>3 TRAEs; 1 (2%) had serious TRAE; 2 (4%) had TRAEs</a:t>
            </a:r>
          </a:p>
          <a:p>
            <a:r>
              <a:rPr lang="en-US" dirty="0">
                <a:effectLst/>
                <a:latin typeface="Times"/>
              </a:rPr>
              <a:t>leading to discontinuation. No deaths were reported.</a:t>
            </a:r>
          </a:p>
          <a:p>
            <a:endParaRPr lang="en-US" dirty="0">
              <a:effectLst/>
              <a:latin typeface="Times"/>
            </a:endParaRPr>
          </a:p>
          <a:p>
            <a:r>
              <a:rPr lang="en-US" dirty="0">
                <a:effectLst/>
                <a:latin typeface="Times"/>
              </a:rPr>
              <a:t>Conclusions: In SunRISe-1, TAR-200 monotherapy is associated with an unprecedented</a:t>
            </a:r>
          </a:p>
          <a:p>
            <a:r>
              <a:rPr lang="en-US" dirty="0">
                <a:effectLst/>
                <a:latin typeface="Times"/>
              </a:rPr>
              <a:t>CR rate, durable responses, and a favorable tolerability pro</a:t>
            </a:r>
            <a:r>
              <a:rPr lang="en-US" dirty="0">
                <a:effectLst/>
                <a:latin typeface="Helvetica" pitchFamily="2" charset="0"/>
              </a:rPr>
              <a:t>fi</a:t>
            </a:r>
            <a:r>
              <a:rPr lang="en-US" dirty="0">
                <a:effectLst/>
                <a:latin typeface="Times"/>
              </a:rPr>
              <a:t>le in pts with</a:t>
            </a:r>
          </a:p>
          <a:p>
            <a:r>
              <a:rPr lang="en-US" dirty="0">
                <a:effectLst/>
                <a:latin typeface="Times"/>
              </a:rPr>
              <a:t>BCG-unresponsive CIS, supporting its continued investigation in HR NMIBC.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109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0725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Times"/>
              </a:rPr>
              <a:t>29 pts (54%) had </a:t>
            </a:r>
            <a:r>
              <a:rPr lang="en-US" dirty="0" err="1">
                <a:effectLst/>
                <a:latin typeface="Times"/>
              </a:rPr>
              <a:t>tx</a:t>
            </a:r>
            <a:r>
              <a:rPr lang="en-US" dirty="0">
                <a:effectLst/>
                <a:latin typeface="Times"/>
              </a:rPr>
              <a:t>-related adverse</a:t>
            </a:r>
          </a:p>
          <a:p>
            <a:r>
              <a:rPr lang="en-US" dirty="0">
                <a:effectLst/>
                <a:latin typeface="Times"/>
              </a:rPr>
              <a:t>events (TRAEs); most common (</a:t>
            </a:r>
            <a:r>
              <a:rPr lang="en-US" dirty="0">
                <a:effectLst/>
                <a:latin typeface="Helvetica" pitchFamily="2" charset="0"/>
              </a:rPr>
              <a:t> </a:t>
            </a:r>
            <a:r>
              <a:rPr lang="en-US" dirty="0">
                <a:effectLst/>
                <a:latin typeface="Times"/>
              </a:rPr>
              <a:t>10%) were pollakiuria, dysuria, and micturition</a:t>
            </a:r>
          </a:p>
          <a:p>
            <a:r>
              <a:rPr lang="en-US" dirty="0">
                <a:effectLst/>
                <a:latin typeface="Times"/>
              </a:rPr>
              <a:t>urgency. 4 pts (7%) had Gr </a:t>
            </a:r>
            <a:r>
              <a:rPr lang="en-US" dirty="0">
                <a:effectLst/>
                <a:latin typeface="Helvetica" pitchFamily="2" charset="0"/>
              </a:rPr>
              <a:t> </a:t>
            </a:r>
            <a:r>
              <a:rPr lang="en-US" dirty="0">
                <a:effectLst/>
                <a:latin typeface="Times"/>
              </a:rPr>
              <a:t>3 TRAEs; 1 (2%) had serious TRAE; 2 (4%) had TRAEs</a:t>
            </a:r>
          </a:p>
          <a:p>
            <a:r>
              <a:rPr lang="en-US" dirty="0">
                <a:effectLst/>
                <a:latin typeface="Times"/>
              </a:rPr>
              <a:t>leading to discontinuation. No deaths were reported.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6215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common malignancy of the urinary system</a:t>
            </a:r>
          </a:p>
          <a:p>
            <a:r>
              <a:rPr lang="en-US" dirty="0"/>
              <a:t>Urothelial is predominant histology in United States and Europe, 90% of all bladder cancers</a:t>
            </a:r>
          </a:p>
          <a:p>
            <a:r>
              <a:rPr lang="en-US" dirty="0"/>
              <a:t>~1/3 are muscle invasive</a:t>
            </a:r>
          </a:p>
          <a:p>
            <a:r>
              <a:rPr lang="en-US" dirty="0"/>
              <a:t>Smoking is a modifiable risk factor, &gt;30 pack years is considered a high-risk factor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389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The remaining 30 percent of patients have muscle-invasive bladder cancer, including cancer involving the muscularis propria (T2), </a:t>
            </a:r>
            <a:r>
              <a:rPr lang="en-US" b="0" i="0" dirty="0" err="1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perivesical</a:t>
            </a:r>
            <a:r>
              <a:rPr lang="en-US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 tissue (T3), or adjacent pelvic organs/structures (T4).</a:t>
            </a:r>
          </a:p>
          <a:p>
            <a:r>
              <a:rPr lang="en-US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Radical cystectomy remains the cornerstone of curative treatment for muscle-invasive urothelial bladder cancer. Radical cystectomy involves removal of the bladder (in combination with removal of the uterus/ovaries/fallopian tubes and possibly a portion of the vagina in women and the prostate and seminal vesicles in men), pelvic lymph node dissection, and reconstruction of the urinary tract.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6700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What are the treatment goals for MIBC? Optimize survival, prevent pelvic failures and distant metastases, maintain QOL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Multidisciplinary involvement in organ preservation for cancer treatment in</a:t>
            </a:r>
            <a:r>
              <a:rPr lang="en-US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 multiple cancers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51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There have been six NRG/RTOG studies demonstrated the efficacy of chemoradiation as part of a bladder-preserving </a:t>
            </a:r>
            <a:r>
              <a:rPr lang="en-US" b="0" i="0" dirty="0" err="1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trimodality</a:t>
            </a:r>
            <a:r>
              <a:rPr lang="en-US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 therapy (TMT) approach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2048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Median follow up of 7.8 years for survivors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5 year and 10 year OS rates are 57% and 37% respectively </a:t>
            </a:r>
          </a:p>
          <a:p>
            <a:pPr algn="l"/>
            <a:r>
              <a:rPr lang="en-US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However, most deaths were not attributable to bladder cancer, which was the cause of death in only 24 percent of patients who had died by year 5.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80% of patients retained an intact bladder at 5 years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 of this with a late grade ≥3 GU and GI toxicity of 5.7% and 1.9%, respectively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Patients &gt;75 had excellent compliance with 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1805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In an observational study of 475 patients with cT2-T4a muscle-invasive bladder cancer (of whom 90 percent had cT2 to T3a disease) were treated at the Massachusetts General Hospital between 1986 and 2013 on various institutional and RTOG protocols</a:t>
            </a:r>
          </a:p>
          <a:p>
            <a:r>
              <a:rPr lang="en-US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median follow-up of approximately seven years for surviving patients</a:t>
            </a:r>
          </a:p>
          <a:p>
            <a:r>
              <a:rPr lang="en-US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complete response rate following chemoradiation was 75 percent for all patients and 83 percent for patients with cT2 disease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Decreased rates of RC from increased CR…evolving criteria for patient selection (hydronephrosis started as an exclusion criteria with RTOG 9506, completeness in </a:t>
            </a:r>
            <a:r>
              <a:rPr lang="en-US" dirty="0" err="1"/>
              <a:t>turbt</a:t>
            </a:r>
            <a:r>
              <a:rPr lang="en-US" dirty="0"/>
              <a:t> technique, advances in RT (CT</a:t>
            </a:r>
            <a:r>
              <a:rPr lang="en-US" baseline="0" dirty="0"/>
              <a:t> planning, 3D conformal RT, IMRT, IGRT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8666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5622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2E51"/>
                </a:solidFill>
              </a:rPr>
              <a:t>&lt;7 cm, no bilateral hydronephrosis, no extensive or multifocal CIS</a:t>
            </a:r>
            <a:endParaRPr lang="en-US" altLang="en-US" b="0" dirty="0">
              <a:latin typeface="Calibri" pitchFamily="34" charset="0"/>
              <a:ea typeface="ＭＳ Ｐゴシック" pitchFamily="34" charset="-128"/>
            </a:endParaRPr>
          </a:p>
          <a:p>
            <a:pPr>
              <a:defRPr/>
            </a:pPr>
            <a:r>
              <a:rPr lang="en-US" altLang="en-US" b="0" dirty="0">
                <a:latin typeface="Calibri" pitchFamily="34" charset="0"/>
                <a:ea typeface="ＭＳ Ｐゴシック" pitchFamily="34" charset="-128"/>
              </a:rPr>
              <a:t>Salvage cystectomy performed in 38 pts (13%) treated with TMT</a:t>
            </a:r>
            <a:endParaRPr lang="en-CA" altLang="en-US" b="0" dirty="0">
              <a:latin typeface="Calibri" pitchFamily="34" charset="0"/>
              <a:ea typeface="ＭＳ Ｐゴシック" pitchFamily="34" charset="-128"/>
            </a:endParaRPr>
          </a:p>
          <a:p>
            <a:pPr>
              <a:defRPr/>
            </a:pPr>
            <a:r>
              <a:rPr lang="en-US" altLang="en-US" b="0" dirty="0">
                <a:latin typeface="Calibri" pitchFamily="34" charset="0"/>
                <a:ea typeface="ＭＳ Ｐゴシック" pitchFamily="34" charset="-128"/>
              </a:rPr>
              <a:t>NMIBC recurrence occurred in 21% treated with TMT</a:t>
            </a:r>
          </a:p>
          <a:p>
            <a:pPr>
              <a:defRPr/>
            </a:pPr>
            <a:r>
              <a:rPr lang="en-US" altLang="en-US" b="0" dirty="0">
                <a:latin typeface="Calibri" pitchFamily="34" charset="0"/>
                <a:ea typeface="ＭＳ Ｐゴシック" pitchFamily="34" charset="-128"/>
              </a:rPr>
              <a:t>Final </a:t>
            </a:r>
            <a:r>
              <a:rPr lang="en-US" altLang="en-US" b="0" dirty="0" err="1">
                <a:latin typeface="Calibri" pitchFamily="34" charset="0"/>
                <a:ea typeface="ＭＳ Ｐゴシック" pitchFamily="34" charset="-128"/>
              </a:rPr>
              <a:t>pT</a:t>
            </a:r>
            <a:r>
              <a:rPr lang="en-US" altLang="en-US" b="0" dirty="0">
                <a:latin typeface="Calibri" pitchFamily="34" charset="0"/>
                <a:ea typeface="ＭＳ Ｐゴシック" pitchFamily="34" charset="-128"/>
              </a:rPr>
              <a:t> stage in whole cohort of 421 pts with RC: </a:t>
            </a:r>
          </a:p>
          <a:p>
            <a:pPr marL="0" indent="0">
              <a:buNone/>
              <a:defRPr/>
            </a:pPr>
            <a:r>
              <a:rPr lang="en-US" altLang="en-US" b="0" dirty="0">
                <a:latin typeface="Calibri" pitchFamily="34" charset="0"/>
                <a:ea typeface="ＭＳ Ｐゴシック" pitchFamily="34" charset="-128"/>
              </a:rPr>
              <a:t>           -pT0 14%, pT1 7%, pT2 29%, pT3-4 42%, N+ 24%</a:t>
            </a:r>
          </a:p>
          <a:p>
            <a:pPr>
              <a:defRPr/>
            </a:pPr>
            <a:r>
              <a:rPr lang="en-US" altLang="en-US" b="0" dirty="0">
                <a:latin typeface="Calibri" pitchFamily="34" charset="0"/>
                <a:ea typeface="ＭＳ Ｐゴシック" pitchFamily="34" charset="-128"/>
              </a:rPr>
              <a:t>Peri-RC mortality in whole cohort of 421 pts with RC: 2.1%</a:t>
            </a:r>
          </a:p>
          <a:p>
            <a:pPr>
              <a:defRPr/>
            </a:pPr>
            <a:r>
              <a:rPr lang="en-US" altLang="en-US" b="0" dirty="0">
                <a:latin typeface="Calibri" pitchFamily="34" charset="0"/>
                <a:ea typeface="ＭＳ Ｐゴシック" pitchFamily="34" charset="-128"/>
              </a:rPr>
              <a:t>Median lymph nodes removed in whole cohort of 421 pts with RC: 40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6445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2800" dirty="0"/>
              <a:t>30% patients underwent cystectomy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2800" dirty="0"/>
              <a:t>32% chemoradiation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2800" dirty="0"/>
              <a:t>Remaining patients receiving palliation, surveillance or intravesical therapy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2800" dirty="0"/>
              <a:t>Of the 80 patients wo underwent RT:</a:t>
            </a:r>
          </a:p>
          <a:p>
            <a:pPr marL="633413" lvl="1" indent="-176213">
              <a:buFont typeface="Arial" panose="020B0604020202020204" pitchFamily="34" charset="0"/>
              <a:buChar char="•"/>
            </a:pPr>
            <a:r>
              <a:rPr lang="en-US" sz="2800" dirty="0"/>
              <a:t> 24 (30%) were deemed unfit for RC based on co-morbidities</a:t>
            </a:r>
          </a:p>
          <a:p>
            <a:pPr marL="633413" lvl="1" indent="-176213">
              <a:buFont typeface="Arial" panose="020B0604020202020204" pitchFamily="34" charset="0"/>
              <a:buChar char="•"/>
            </a:pPr>
            <a:r>
              <a:rPr lang="en-US" sz="2800" dirty="0"/>
              <a:t>56 (70%) were candidates for RC but chose bladder preservation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2800" dirty="0"/>
              <a:t>No difference in OS or DSS on MVA with median FU of 6.61 years</a:t>
            </a:r>
          </a:p>
          <a:p>
            <a:pPr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8960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altLang="en-US" sz="2400" b="1" dirty="0">
                <a:solidFill>
                  <a:schemeClr val="tx1"/>
                </a:solidFill>
              </a:rPr>
              <a:t>BC2001 UK multicenter RCT </a:t>
            </a:r>
            <a:r>
              <a:rPr lang="en-US" altLang="en-US" sz="2400" dirty="0">
                <a:solidFill>
                  <a:schemeClr val="tx1"/>
                </a:solidFill>
              </a:rPr>
              <a:t>(James NEJM 2012)</a:t>
            </a:r>
            <a:endParaRPr lang="en-US" sz="2400" b="1" dirty="0">
              <a:solidFill>
                <a:schemeClr val="tx1"/>
              </a:solidFill>
              <a:latin typeface="Palatino Linotype" charset="0"/>
              <a:cs typeface="Frutiger 55 Roman" charset="0"/>
            </a:endParaRP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Palatino Linotype" charset="0"/>
                <a:cs typeface="Frutiger 55 Roman" charset="0"/>
              </a:rPr>
              <a:t>Ph III, N=360, c</a:t>
            </a:r>
            <a:r>
              <a:rPr lang="en-US" sz="2400" dirty="0">
                <a:solidFill>
                  <a:schemeClr val="tx1"/>
                </a:solidFill>
              </a:rPr>
              <a:t>T2-T4aN0</a:t>
            </a:r>
            <a:r>
              <a:rPr lang="en-US" sz="2400" dirty="0">
                <a:solidFill>
                  <a:schemeClr val="tx1"/>
                </a:solidFill>
                <a:latin typeface="Palatino Linotype" charset="0"/>
                <a:cs typeface="Frutiger 55 Roman" charset="0"/>
              </a:rPr>
              <a:t>, </a:t>
            </a:r>
            <a:r>
              <a:rPr lang="en-US" altLang="en-US" sz="2400" dirty="0">
                <a:solidFill>
                  <a:schemeClr val="tx1"/>
                </a:solidFill>
              </a:rPr>
              <a:t>adenocarcinoma, TCC, SCC included</a:t>
            </a:r>
          </a:p>
          <a:p>
            <a:pPr lvl="1">
              <a:lnSpc>
                <a:spcPct val="90000"/>
              </a:lnSpc>
              <a:buFont typeface="Arial" charset="0"/>
              <a:buChar char="•"/>
            </a:pPr>
            <a:r>
              <a:rPr lang="en-US" altLang="en-US" dirty="0">
                <a:solidFill>
                  <a:schemeClr val="tx1"/>
                </a:solidFill>
              </a:rPr>
              <a:t>Mostly elderly patients NOT cisplatin eligible (median age 72)</a:t>
            </a:r>
          </a:p>
          <a:p>
            <a:pPr lvl="1">
              <a:lnSpc>
                <a:spcPct val="90000"/>
              </a:lnSpc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  <a:latin typeface="Palatino Linotype" charset="0"/>
                <a:cs typeface="Frutiger 55 Roman" charset="0"/>
              </a:rPr>
              <a:t>Median FU 70months</a:t>
            </a:r>
          </a:p>
          <a:p>
            <a:r>
              <a:rPr lang="en-US" altLang="en-US" sz="2400" dirty="0">
                <a:solidFill>
                  <a:schemeClr val="tx1"/>
                </a:solidFill>
              </a:rPr>
              <a:t>→ RT alone 55Gy/20fx or 64Gy/32fx </a:t>
            </a:r>
            <a:r>
              <a:rPr lang="en-US" altLang="en-US" sz="2400" i="1" dirty="0">
                <a:solidFill>
                  <a:schemeClr val="tx1"/>
                </a:solidFill>
              </a:rPr>
              <a:t>(</a:t>
            </a:r>
            <a:r>
              <a:rPr lang="en-US" sz="2400" i="1" dirty="0">
                <a:solidFill>
                  <a:schemeClr val="tx1"/>
                </a:solidFill>
                <a:latin typeface="Palatino Linotype" charset="0"/>
                <a:cs typeface="Frutiger 55 Roman" charset="0"/>
              </a:rPr>
              <a:t>physician choice)</a:t>
            </a:r>
            <a:endParaRPr lang="en-US" altLang="en-US" sz="2400" dirty="0">
              <a:solidFill>
                <a:schemeClr val="tx1"/>
              </a:solidFill>
            </a:endParaRPr>
          </a:p>
          <a:p>
            <a:r>
              <a:rPr lang="en-US" altLang="en-US" sz="2400" dirty="0">
                <a:solidFill>
                  <a:schemeClr val="tx1"/>
                </a:solidFill>
              </a:rPr>
              <a:t>→ RT + </a:t>
            </a:r>
            <a:r>
              <a:rPr lang="en-US" altLang="en-US" sz="2400" b="1" dirty="0">
                <a:solidFill>
                  <a:schemeClr val="tx1"/>
                </a:solidFill>
              </a:rPr>
              <a:t>chemo (5FU/MMC, not cis-based)</a:t>
            </a:r>
            <a:endParaRPr lang="en-US" sz="2400" b="1" dirty="0">
              <a:solidFill>
                <a:schemeClr val="tx1"/>
              </a:solidFill>
              <a:latin typeface="Palatino Linotype" charset="0"/>
              <a:cs typeface="Frutiger 55 Roman" charset="0"/>
            </a:endParaRPr>
          </a:p>
          <a:p>
            <a:r>
              <a:rPr lang="en-US" altLang="en-US" sz="2400" dirty="0">
                <a:solidFill>
                  <a:schemeClr val="tx1"/>
                </a:solidFill>
              </a:rPr>
              <a:t>Part of a </a:t>
            </a:r>
            <a:r>
              <a:rPr lang="en-US" sz="2400" i="1" dirty="0">
                <a:solidFill>
                  <a:schemeClr val="tx1"/>
                </a:solidFill>
              </a:rPr>
              <a:t>2x2 random design reduced high-dose vs std-dose </a:t>
            </a:r>
          </a:p>
          <a:p>
            <a:r>
              <a:rPr lang="en-US" altLang="en-US" sz="2400" dirty="0">
                <a:solidFill>
                  <a:schemeClr val="tx1"/>
                </a:solidFill>
              </a:rPr>
              <a:t>No mid treatment cystoscopy (all definitive therapy)</a:t>
            </a:r>
          </a:p>
          <a:p>
            <a:r>
              <a:rPr lang="en-US" altLang="en-US" sz="2400" i="1" dirty="0">
                <a:solidFill>
                  <a:schemeClr val="tx1"/>
                </a:solidFill>
              </a:rPr>
              <a:t>No elective nodal irradiation </a:t>
            </a:r>
            <a:r>
              <a:rPr lang="en-US" altLang="en-US" sz="2400" dirty="0">
                <a:solidFill>
                  <a:schemeClr val="tx1"/>
                </a:solidFill>
              </a:rPr>
              <a:t>(can salvage with cystectomy + PLND)</a:t>
            </a:r>
          </a:p>
          <a:p>
            <a:r>
              <a:rPr lang="en-US" sz="2400" dirty="0"/>
              <a:t>CRT improved locoregional control (HR 0.61, p=0.004) </a:t>
            </a:r>
          </a:p>
          <a:p>
            <a:r>
              <a:rPr lang="en-US" sz="2400" dirty="0"/>
              <a:t>CRT improved invasive locoregional control (HR 0.55, p=0.006)</a:t>
            </a:r>
          </a:p>
          <a:p>
            <a:r>
              <a:rPr lang="en-US" sz="2400" dirty="0"/>
              <a:t>BCSS was improved at 2+ years with CRT vs RT alone (p=0.019)</a:t>
            </a:r>
          </a:p>
          <a:p>
            <a:r>
              <a:rPr lang="en-US" sz="2400" dirty="0"/>
              <a:t>CRT decreased salvage cystectomy rate (14% CRT vs 22% RT, p=0.034)</a:t>
            </a:r>
          </a:p>
          <a:p>
            <a:r>
              <a:rPr lang="en-US" sz="2400" dirty="0"/>
              <a:t>No SS difference in DFS, MFS or OS</a:t>
            </a:r>
          </a:p>
          <a:p>
            <a:endParaRPr lang="en-US" altLang="en-US" sz="24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3142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Cisplatin-based chemotherapy is generally favored in North America, since these are the regimens that have been evaluated by the NRG/RTOG</a:t>
            </a:r>
          </a:p>
          <a:p>
            <a:r>
              <a:rPr lang="en-US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For patients with poor performance status or impaired kidney function where </a:t>
            </a:r>
            <a:r>
              <a:rPr lang="en-US" b="0" i="0" u="none" strike="noStrike" dirty="0">
                <a:solidFill>
                  <a:srgbClr val="005B92"/>
                </a:solidFill>
                <a:effectLst/>
                <a:latin typeface="Noto Sans" panose="020B0502040504020204" pitchFamily="34" charset="0"/>
                <a:hlinkClick r:id="rId3"/>
              </a:rPr>
              <a:t>cisplatin</a:t>
            </a:r>
            <a:r>
              <a:rPr lang="en-US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 is contraindicated, we offer the combination of 5-FU plus </a:t>
            </a:r>
            <a:r>
              <a:rPr lang="en-US" b="0" i="0" u="none" strike="noStrike" dirty="0">
                <a:solidFill>
                  <a:srgbClr val="005B92"/>
                </a:solidFill>
                <a:effectLst/>
                <a:latin typeface="Noto Sans" panose="020B0502040504020204" pitchFamily="34" charset="0"/>
                <a:hlinkClick r:id="rId4"/>
              </a:rPr>
              <a:t>mitomycin</a:t>
            </a:r>
            <a:r>
              <a:rPr lang="en-US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.</a:t>
            </a:r>
            <a:endParaRPr lang="en-US" dirty="0"/>
          </a:p>
          <a:p>
            <a:r>
              <a:rPr lang="en-US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Single-agent </a:t>
            </a:r>
            <a:r>
              <a:rPr lang="en-US" b="0" i="0" u="none" strike="noStrike" dirty="0">
                <a:solidFill>
                  <a:srgbClr val="005B92"/>
                </a:solidFill>
                <a:effectLst/>
                <a:latin typeface="Noto Sans" panose="020B0502040504020204" pitchFamily="34" charset="0"/>
                <a:hlinkClick r:id="rId5"/>
              </a:rPr>
              <a:t>paclitaxel</a:t>
            </a:r>
            <a:r>
              <a:rPr lang="en-US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 is another option as used in RTOG 0524</a:t>
            </a:r>
            <a:endParaRPr lang="en-US" dirty="0"/>
          </a:p>
          <a:p>
            <a:r>
              <a:rPr lang="en-US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Another potential alternative to </a:t>
            </a:r>
            <a:r>
              <a:rPr lang="en-US" b="0" i="0" u="none" strike="noStrike" dirty="0">
                <a:solidFill>
                  <a:srgbClr val="005B92"/>
                </a:solidFill>
                <a:effectLst/>
                <a:latin typeface="Noto Sans" panose="020B0502040504020204" pitchFamily="34" charset="0"/>
                <a:hlinkClick r:id="rId3"/>
              </a:rPr>
              <a:t>cisplatin</a:t>
            </a:r>
            <a:r>
              <a:rPr lang="en-US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 is single-agent </a:t>
            </a:r>
            <a:r>
              <a:rPr lang="en-US" b="0" i="0" u="none" strike="noStrike" dirty="0">
                <a:solidFill>
                  <a:srgbClr val="005B92"/>
                </a:solidFill>
                <a:effectLst/>
                <a:latin typeface="Noto Sans" panose="020B0502040504020204" pitchFamily="34" charset="0"/>
                <a:hlinkClick r:id="rId6"/>
              </a:rPr>
              <a:t>gemcitabine</a:t>
            </a:r>
            <a:r>
              <a:rPr lang="en-US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, which was evaluated in several prospective studies</a:t>
            </a:r>
          </a:p>
          <a:p>
            <a:r>
              <a:rPr lang="en-US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In the phase II RTOG 07-12 trial, 70 patients (66 evaluable) with muscle-invasive bladder cancer were randomly assigned to concurrent chemoradiation with either cisplatin plus FU with twice-daily RT or low-dose gemcitabine (27 mg/m</a:t>
            </a:r>
            <a:r>
              <a:rPr lang="en-US" b="0" i="0" baseline="3000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2</a:t>
            </a:r>
            <a:r>
              <a:rPr lang="en-US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 twice per week) with once-daily RT</a:t>
            </a:r>
          </a:p>
          <a:p>
            <a:r>
              <a:rPr lang="en-US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Another approach being studied uses an inhaled mixture of carbon dioxide and oxygen (CON) immediately before and during RT to minimize </a:t>
            </a:r>
            <a:r>
              <a:rPr lang="en-US" b="0" i="0" dirty="0" err="1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radioresistance</a:t>
            </a:r>
            <a:r>
              <a:rPr lang="en-US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 due to tumor hypoxia.</a:t>
            </a:r>
          </a:p>
          <a:p>
            <a:r>
              <a:rPr lang="en-US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In the Bladder Carbogen Nicotinamide (BCON) trial, 333 patients with locally advanced bladder cancer were randomly assigned to CON plus RT or RT alone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7889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0" dirty="0"/>
              <a:t>16+ trials looking at immunotherapy + RT in bladder cancer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1164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152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6649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5691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2800" dirty="0"/>
              <a:t>30% patients underwent cystectomy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2800" dirty="0"/>
              <a:t>32% chemoradiation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2800" dirty="0"/>
              <a:t>Remaining patients receiving palliation, surveillance or intravesical therapy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2800" dirty="0"/>
              <a:t>Of the 80 patients wo underwent RT:</a:t>
            </a:r>
          </a:p>
          <a:p>
            <a:pPr marL="633413" lvl="1" indent="-176213">
              <a:buFont typeface="Arial" panose="020B0604020202020204" pitchFamily="34" charset="0"/>
              <a:buChar char="•"/>
            </a:pPr>
            <a:r>
              <a:rPr lang="en-US" sz="2800" dirty="0"/>
              <a:t> 24 (30%) were deemed unfit for RC based on co-morbidities</a:t>
            </a:r>
          </a:p>
          <a:p>
            <a:pPr marL="633413" lvl="1" indent="-176213">
              <a:buFont typeface="Arial" panose="020B0604020202020204" pitchFamily="34" charset="0"/>
              <a:buChar char="•"/>
            </a:pPr>
            <a:r>
              <a:rPr lang="en-US" sz="2800" dirty="0"/>
              <a:t>56 (70%) were candidates for RC but chose bladder preservation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2800" dirty="0"/>
              <a:t>No difference in OS or DSS on MVA with median FU of 6.61 years</a:t>
            </a:r>
          </a:p>
          <a:p>
            <a:pPr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6155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5720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7564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6" name="Google Shape;316;p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31447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6" name="Google Shape;316;p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64387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6" name="Google Shape;316;p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42365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CEE132-DF7C-475A-AF92-E9781165BCFC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63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CEE132-DF7C-475A-AF92-E9781165BCFC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87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249681"/>
            <a:ext cx="6400800" cy="265175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32080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8328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44550"/>
            <a:ext cx="7772400" cy="31472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327938" y="4574471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2FE04F-9BC8-93E4-4B8F-E49A63AAB782}"/>
              </a:ext>
            </a:extLst>
          </p:cNvPr>
          <p:cNvGrpSpPr/>
          <p:nvPr userDrawn="1"/>
        </p:nvGrpSpPr>
        <p:grpSpPr>
          <a:xfrm>
            <a:off x="7046258" y="4596899"/>
            <a:ext cx="2017058" cy="655288"/>
            <a:chOff x="9593709" y="3989"/>
            <a:chExt cx="2590402" cy="841552"/>
          </a:xfrm>
        </p:grpSpPr>
        <p:sp>
          <p:nvSpPr>
            <p:cNvPr id="5" name="AutoShape 73">
              <a:extLst>
                <a:ext uri="{FF2B5EF4-FFF2-40B4-BE49-F238E27FC236}">
                  <a16:creationId xmlns:a16="http://schemas.microsoft.com/office/drawing/2014/main" id="{2A85A966-290C-B65E-95A4-BDE0487E228C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9593709" y="3989"/>
              <a:ext cx="2590402" cy="841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 i="0" dirty="0">
                <a:latin typeface="Arial" panose="020B0604020202020204" pitchFamily="34" charset="0"/>
              </a:endParaRPr>
            </a:p>
          </p:txBody>
        </p:sp>
        <p:sp>
          <p:nvSpPr>
            <p:cNvPr id="6" name="Freeform 75">
              <a:extLst>
                <a:ext uri="{FF2B5EF4-FFF2-40B4-BE49-F238E27FC236}">
                  <a16:creationId xmlns:a16="http://schemas.microsoft.com/office/drawing/2014/main" id="{22976BD0-23A5-32DD-5D1E-A2D382DF9DE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294564" y="193338"/>
              <a:ext cx="356345" cy="284024"/>
            </a:xfrm>
            <a:custGeom>
              <a:avLst/>
              <a:gdLst>
                <a:gd name="T0" fmla="*/ 34 w 114"/>
                <a:gd name="T1" fmla="*/ 54 h 90"/>
                <a:gd name="T2" fmla="*/ 20 w 114"/>
                <a:gd name="T3" fmla="*/ 49 h 90"/>
                <a:gd name="T4" fmla="*/ 20 w 114"/>
                <a:gd name="T5" fmla="*/ 21 h 90"/>
                <a:gd name="T6" fmla="*/ 48 w 114"/>
                <a:gd name="T7" fmla="*/ 21 h 90"/>
                <a:gd name="T8" fmla="*/ 53 w 114"/>
                <a:gd name="T9" fmla="*/ 25 h 90"/>
                <a:gd name="T10" fmla="*/ 47 w 114"/>
                <a:gd name="T11" fmla="*/ 31 h 90"/>
                <a:gd name="T12" fmla="*/ 43 w 114"/>
                <a:gd name="T13" fmla="*/ 26 h 90"/>
                <a:gd name="T14" fmla="*/ 26 w 114"/>
                <a:gd name="T15" fmla="*/ 26 h 90"/>
                <a:gd name="T16" fmla="*/ 26 w 114"/>
                <a:gd name="T17" fmla="*/ 43 h 90"/>
                <a:gd name="T18" fmla="*/ 34 w 114"/>
                <a:gd name="T19" fmla="*/ 46 h 90"/>
                <a:gd name="T20" fmla="*/ 43 w 114"/>
                <a:gd name="T21" fmla="*/ 43 h 90"/>
                <a:gd name="T22" fmla="*/ 48 w 114"/>
                <a:gd name="T23" fmla="*/ 49 h 90"/>
                <a:gd name="T24" fmla="*/ 34 w 114"/>
                <a:gd name="T25" fmla="*/ 54 h 90"/>
                <a:gd name="T26" fmla="*/ 34 w 114"/>
                <a:gd name="T27" fmla="*/ 69 h 90"/>
                <a:gd name="T28" fmla="*/ 10 w 114"/>
                <a:gd name="T29" fmla="*/ 59 h 90"/>
                <a:gd name="T30" fmla="*/ 0 w 114"/>
                <a:gd name="T31" fmla="*/ 35 h 90"/>
                <a:gd name="T32" fmla="*/ 10 w 114"/>
                <a:gd name="T33" fmla="*/ 10 h 90"/>
                <a:gd name="T34" fmla="*/ 34 w 114"/>
                <a:gd name="T35" fmla="*/ 0 h 90"/>
                <a:gd name="T36" fmla="*/ 59 w 114"/>
                <a:gd name="T37" fmla="*/ 10 h 90"/>
                <a:gd name="T38" fmla="*/ 63 w 114"/>
                <a:gd name="T39" fmla="*/ 14 h 90"/>
                <a:gd name="T40" fmla="*/ 57 w 114"/>
                <a:gd name="T41" fmla="*/ 20 h 90"/>
                <a:gd name="T42" fmla="*/ 53 w 114"/>
                <a:gd name="T43" fmla="*/ 16 h 90"/>
                <a:gd name="T44" fmla="*/ 34 w 114"/>
                <a:gd name="T45" fmla="*/ 8 h 90"/>
                <a:gd name="T46" fmla="*/ 16 w 114"/>
                <a:gd name="T47" fmla="*/ 16 h 90"/>
                <a:gd name="T48" fmla="*/ 8 w 114"/>
                <a:gd name="T49" fmla="*/ 35 h 90"/>
                <a:gd name="T50" fmla="*/ 16 w 114"/>
                <a:gd name="T51" fmla="*/ 53 h 90"/>
                <a:gd name="T52" fmla="*/ 34 w 114"/>
                <a:gd name="T53" fmla="*/ 61 h 90"/>
                <a:gd name="T54" fmla="*/ 53 w 114"/>
                <a:gd name="T55" fmla="*/ 53 h 90"/>
                <a:gd name="T56" fmla="*/ 61 w 114"/>
                <a:gd name="T57" fmla="*/ 46 h 90"/>
                <a:gd name="T58" fmla="*/ 67 w 114"/>
                <a:gd name="T59" fmla="*/ 52 h 90"/>
                <a:gd name="T60" fmla="*/ 59 w 114"/>
                <a:gd name="T61" fmla="*/ 59 h 90"/>
                <a:gd name="T62" fmla="*/ 34 w 114"/>
                <a:gd name="T63" fmla="*/ 69 h 90"/>
                <a:gd name="T64" fmla="*/ 79 w 114"/>
                <a:gd name="T65" fmla="*/ 75 h 90"/>
                <a:gd name="T66" fmla="*/ 65 w 114"/>
                <a:gd name="T67" fmla="*/ 70 h 90"/>
                <a:gd name="T68" fmla="*/ 61 w 114"/>
                <a:gd name="T69" fmla="*/ 66 h 90"/>
                <a:gd name="T70" fmla="*/ 67 w 114"/>
                <a:gd name="T71" fmla="*/ 60 h 90"/>
                <a:gd name="T72" fmla="*/ 71 w 114"/>
                <a:gd name="T73" fmla="*/ 64 h 90"/>
                <a:gd name="T74" fmla="*/ 87 w 114"/>
                <a:gd name="T75" fmla="*/ 64 h 90"/>
                <a:gd name="T76" fmla="*/ 87 w 114"/>
                <a:gd name="T77" fmla="*/ 47 h 90"/>
                <a:gd name="T78" fmla="*/ 71 w 114"/>
                <a:gd name="T79" fmla="*/ 47 h 90"/>
                <a:gd name="T80" fmla="*/ 65 w 114"/>
                <a:gd name="T81" fmla="*/ 42 h 90"/>
                <a:gd name="T82" fmla="*/ 79 w 114"/>
                <a:gd name="T83" fmla="*/ 36 h 90"/>
                <a:gd name="T84" fmla="*/ 93 w 114"/>
                <a:gd name="T85" fmla="*/ 42 h 90"/>
                <a:gd name="T86" fmla="*/ 93 w 114"/>
                <a:gd name="T87" fmla="*/ 70 h 90"/>
                <a:gd name="T88" fmla="*/ 79 w 114"/>
                <a:gd name="T89" fmla="*/ 75 h 90"/>
                <a:gd name="T90" fmla="*/ 79 w 114"/>
                <a:gd name="T91" fmla="*/ 90 h 90"/>
                <a:gd name="T92" fmla="*/ 54 w 114"/>
                <a:gd name="T93" fmla="*/ 80 h 90"/>
                <a:gd name="T94" fmla="*/ 50 w 114"/>
                <a:gd name="T95" fmla="*/ 76 h 90"/>
                <a:gd name="T96" fmla="*/ 56 w 114"/>
                <a:gd name="T97" fmla="*/ 70 h 90"/>
                <a:gd name="T98" fmla="*/ 60 w 114"/>
                <a:gd name="T99" fmla="*/ 75 h 90"/>
                <a:gd name="T100" fmla="*/ 79 w 114"/>
                <a:gd name="T101" fmla="*/ 82 h 90"/>
                <a:gd name="T102" fmla="*/ 98 w 114"/>
                <a:gd name="T103" fmla="*/ 75 h 90"/>
                <a:gd name="T104" fmla="*/ 106 w 114"/>
                <a:gd name="T105" fmla="*/ 56 h 90"/>
                <a:gd name="T106" fmla="*/ 98 w 114"/>
                <a:gd name="T107" fmla="*/ 37 h 90"/>
                <a:gd name="T108" fmla="*/ 60 w 114"/>
                <a:gd name="T109" fmla="*/ 37 h 90"/>
                <a:gd name="T110" fmla="*/ 52 w 114"/>
                <a:gd name="T111" fmla="*/ 44 h 90"/>
                <a:gd name="T112" fmla="*/ 47 w 114"/>
                <a:gd name="T113" fmla="*/ 39 h 90"/>
                <a:gd name="T114" fmla="*/ 54 w 114"/>
                <a:gd name="T115" fmla="*/ 31 h 90"/>
                <a:gd name="T116" fmla="*/ 104 w 114"/>
                <a:gd name="T117" fmla="*/ 31 h 90"/>
                <a:gd name="T118" fmla="*/ 114 w 114"/>
                <a:gd name="T119" fmla="*/ 56 h 90"/>
                <a:gd name="T120" fmla="*/ 104 w 114"/>
                <a:gd name="T121" fmla="*/ 80 h 90"/>
                <a:gd name="T122" fmla="*/ 79 w 114"/>
                <a:gd name="T123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4" h="90">
                  <a:moveTo>
                    <a:pt x="34" y="54"/>
                  </a:moveTo>
                  <a:cubicBezTo>
                    <a:pt x="29" y="54"/>
                    <a:pt x="24" y="53"/>
                    <a:pt x="20" y="49"/>
                  </a:cubicBezTo>
                  <a:cubicBezTo>
                    <a:pt x="13" y="41"/>
                    <a:pt x="13" y="28"/>
                    <a:pt x="20" y="21"/>
                  </a:cubicBezTo>
                  <a:cubicBezTo>
                    <a:pt x="28" y="13"/>
                    <a:pt x="41" y="13"/>
                    <a:pt x="48" y="21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38" y="22"/>
                    <a:pt x="31" y="22"/>
                    <a:pt x="26" y="26"/>
                  </a:cubicBezTo>
                  <a:cubicBezTo>
                    <a:pt x="22" y="31"/>
                    <a:pt x="22" y="38"/>
                    <a:pt x="26" y="43"/>
                  </a:cubicBezTo>
                  <a:cubicBezTo>
                    <a:pt x="28" y="45"/>
                    <a:pt x="31" y="46"/>
                    <a:pt x="34" y="46"/>
                  </a:cubicBezTo>
                  <a:cubicBezTo>
                    <a:pt x="37" y="46"/>
                    <a:pt x="40" y="45"/>
                    <a:pt x="43" y="43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5" y="53"/>
                    <a:pt x="39" y="54"/>
                    <a:pt x="34" y="54"/>
                  </a:cubicBezTo>
                  <a:moveTo>
                    <a:pt x="34" y="69"/>
                  </a:moveTo>
                  <a:cubicBezTo>
                    <a:pt x="25" y="69"/>
                    <a:pt x="16" y="66"/>
                    <a:pt x="10" y="59"/>
                  </a:cubicBezTo>
                  <a:cubicBezTo>
                    <a:pt x="3" y="53"/>
                    <a:pt x="0" y="44"/>
                    <a:pt x="0" y="35"/>
                  </a:cubicBezTo>
                  <a:cubicBezTo>
                    <a:pt x="0" y="25"/>
                    <a:pt x="3" y="17"/>
                    <a:pt x="10" y="10"/>
                  </a:cubicBezTo>
                  <a:cubicBezTo>
                    <a:pt x="16" y="3"/>
                    <a:pt x="25" y="0"/>
                    <a:pt x="34" y="0"/>
                  </a:cubicBezTo>
                  <a:cubicBezTo>
                    <a:pt x="44" y="0"/>
                    <a:pt x="52" y="3"/>
                    <a:pt x="59" y="10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48" y="11"/>
                    <a:pt x="41" y="8"/>
                    <a:pt x="34" y="8"/>
                  </a:cubicBezTo>
                  <a:cubicBezTo>
                    <a:pt x="27" y="8"/>
                    <a:pt x="21" y="11"/>
                    <a:pt x="16" y="16"/>
                  </a:cubicBezTo>
                  <a:cubicBezTo>
                    <a:pt x="11" y="21"/>
                    <a:pt x="8" y="28"/>
                    <a:pt x="8" y="35"/>
                  </a:cubicBezTo>
                  <a:cubicBezTo>
                    <a:pt x="8" y="42"/>
                    <a:pt x="11" y="48"/>
                    <a:pt x="16" y="53"/>
                  </a:cubicBezTo>
                  <a:cubicBezTo>
                    <a:pt x="21" y="58"/>
                    <a:pt x="27" y="61"/>
                    <a:pt x="34" y="61"/>
                  </a:cubicBezTo>
                  <a:cubicBezTo>
                    <a:pt x="41" y="61"/>
                    <a:pt x="48" y="58"/>
                    <a:pt x="53" y="53"/>
                  </a:cubicBezTo>
                  <a:cubicBezTo>
                    <a:pt x="61" y="46"/>
                    <a:pt x="61" y="46"/>
                    <a:pt x="61" y="46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59" y="59"/>
                    <a:pt x="59" y="59"/>
                    <a:pt x="59" y="59"/>
                  </a:cubicBezTo>
                  <a:cubicBezTo>
                    <a:pt x="52" y="66"/>
                    <a:pt x="44" y="69"/>
                    <a:pt x="34" y="69"/>
                  </a:cubicBezTo>
                  <a:moveTo>
                    <a:pt x="79" y="75"/>
                  </a:moveTo>
                  <a:cubicBezTo>
                    <a:pt x="74" y="75"/>
                    <a:pt x="69" y="74"/>
                    <a:pt x="65" y="70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67" y="60"/>
                    <a:pt x="67" y="60"/>
                    <a:pt x="67" y="60"/>
                  </a:cubicBezTo>
                  <a:cubicBezTo>
                    <a:pt x="71" y="64"/>
                    <a:pt x="71" y="64"/>
                    <a:pt x="71" y="64"/>
                  </a:cubicBezTo>
                  <a:cubicBezTo>
                    <a:pt x="75" y="68"/>
                    <a:pt x="83" y="68"/>
                    <a:pt x="87" y="64"/>
                  </a:cubicBezTo>
                  <a:cubicBezTo>
                    <a:pt x="92" y="59"/>
                    <a:pt x="92" y="52"/>
                    <a:pt x="87" y="47"/>
                  </a:cubicBezTo>
                  <a:cubicBezTo>
                    <a:pt x="83" y="43"/>
                    <a:pt x="75" y="43"/>
                    <a:pt x="71" y="47"/>
                  </a:cubicBezTo>
                  <a:cubicBezTo>
                    <a:pt x="65" y="42"/>
                    <a:pt x="65" y="42"/>
                    <a:pt x="65" y="42"/>
                  </a:cubicBezTo>
                  <a:cubicBezTo>
                    <a:pt x="69" y="38"/>
                    <a:pt x="74" y="36"/>
                    <a:pt x="79" y="36"/>
                  </a:cubicBezTo>
                  <a:cubicBezTo>
                    <a:pt x="84" y="36"/>
                    <a:pt x="89" y="38"/>
                    <a:pt x="93" y="42"/>
                  </a:cubicBezTo>
                  <a:cubicBezTo>
                    <a:pt x="101" y="49"/>
                    <a:pt x="101" y="62"/>
                    <a:pt x="93" y="70"/>
                  </a:cubicBezTo>
                  <a:cubicBezTo>
                    <a:pt x="89" y="74"/>
                    <a:pt x="84" y="75"/>
                    <a:pt x="79" y="75"/>
                  </a:cubicBezTo>
                  <a:moveTo>
                    <a:pt x="79" y="90"/>
                  </a:moveTo>
                  <a:cubicBezTo>
                    <a:pt x="70" y="90"/>
                    <a:pt x="61" y="87"/>
                    <a:pt x="54" y="80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6" y="70"/>
                    <a:pt x="56" y="70"/>
                    <a:pt x="56" y="70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5" y="80"/>
                    <a:pt x="72" y="82"/>
                    <a:pt x="79" y="82"/>
                  </a:cubicBezTo>
                  <a:cubicBezTo>
                    <a:pt x="86" y="82"/>
                    <a:pt x="93" y="80"/>
                    <a:pt x="98" y="75"/>
                  </a:cubicBezTo>
                  <a:cubicBezTo>
                    <a:pt x="103" y="69"/>
                    <a:pt x="106" y="63"/>
                    <a:pt x="106" y="56"/>
                  </a:cubicBezTo>
                  <a:cubicBezTo>
                    <a:pt x="106" y="49"/>
                    <a:pt x="103" y="42"/>
                    <a:pt x="98" y="37"/>
                  </a:cubicBezTo>
                  <a:cubicBezTo>
                    <a:pt x="87" y="27"/>
                    <a:pt x="70" y="27"/>
                    <a:pt x="60" y="37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47" y="39"/>
                    <a:pt x="47" y="39"/>
                    <a:pt x="47" y="39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68" y="18"/>
                    <a:pt x="90" y="18"/>
                    <a:pt x="104" y="31"/>
                  </a:cubicBezTo>
                  <a:cubicBezTo>
                    <a:pt x="110" y="38"/>
                    <a:pt x="114" y="46"/>
                    <a:pt x="114" y="56"/>
                  </a:cubicBezTo>
                  <a:cubicBezTo>
                    <a:pt x="114" y="65"/>
                    <a:pt x="110" y="74"/>
                    <a:pt x="104" y="80"/>
                  </a:cubicBezTo>
                  <a:cubicBezTo>
                    <a:pt x="97" y="87"/>
                    <a:pt x="88" y="90"/>
                    <a:pt x="79" y="90"/>
                  </a:cubicBezTo>
                </a:path>
              </a:pathLst>
            </a:custGeom>
            <a:solidFill>
              <a:srgbClr val="FD0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 i="0" dirty="0">
                <a:latin typeface="Arial" panose="020B0604020202020204" pitchFamily="34" charset="0"/>
              </a:endParaRPr>
            </a:p>
          </p:txBody>
        </p:sp>
        <p:sp>
          <p:nvSpPr>
            <p:cNvPr id="7" name="Freeform 76">
              <a:extLst>
                <a:ext uri="{FF2B5EF4-FFF2-40B4-BE49-F238E27FC236}">
                  <a16:creationId xmlns:a16="http://schemas.microsoft.com/office/drawing/2014/main" id="{254213CF-3B2C-1C19-C605-25C8B625CF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10080" y="193338"/>
              <a:ext cx="128863" cy="138067"/>
            </a:xfrm>
            <a:custGeom>
              <a:avLst/>
              <a:gdLst>
                <a:gd name="T0" fmla="*/ 41 w 41"/>
                <a:gd name="T1" fmla="*/ 10 h 44"/>
                <a:gd name="T2" fmla="*/ 33 w 41"/>
                <a:gd name="T3" fmla="*/ 14 h 44"/>
                <a:gd name="T4" fmla="*/ 22 w 41"/>
                <a:gd name="T5" fmla="*/ 8 h 44"/>
                <a:gd name="T6" fmla="*/ 9 w 41"/>
                <a:gd name="T7" fmla="*/ 22 h 44"/>
                <a:gd name="T8" fmla="*/ 22 w 41"/>
                <a:gd name="T9" fmla="*/ 36 h 44"/>
                <a:gd name="T10" fmla="*/ 33 w 41"/>
                <a:gd name="T11" fmla="*/ 30 h 44"/>
                <a:gd name="T12" fmla="*/ 40 w 41"/>
                <a:gd name="T13" fmla="*/ 35 h 44"/>
                <a:gd name="T14" fmla="*/ 23 w 41"/>
                <a:gd name="T15" fmla="*/ 44 h 44"/>
                <a:gd name="T16" fmla="*/ 0 w 41"/>
                <a:gd name="T17" fmla="*/ 22 h 44"/>
                <a:gd name="T18" fmla="*/ 23 w 41"/>
                <a:gd name="T19" fmla="*/ 0 h 44"/>
                <a:gd name="T20" fmla="*/ 41 w 41"/>
                <a:gd name="T21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4">
                  <a:moveTo>
                    <a:pt x="41" y="10"/>
                  </a:moveTo>
                  <a:cubicBezTo>
                    <a:pt x="33" y="14"/>
                    <a:pt x="33" y="14"/>
                    <a:pt x="33" y="14"/>
                  </a:cubicBezTo>
                  <a:cubicBezTo>
                    <a:pt x="31" y="10"/>
                    <a:pt x="27" y="8"/>
                    <a:pt x="22" y="8"/>
                  </a:cubicBezTo>
                  <a:cubicBezTo>
                    <a:pt x="15" y="8"/>
                    <a:pt x="9" y="14"/>
                    <a:pt x="9" y="22"/>
                  </a:cubicBezTo>
                  <a:cubicBezTo>
                    <a:pt x="9" y="31"/>
                    <a:pt x="15" y="36"/>
                    <a:pt x="22" y="36"/>
                  </a:cubicBezTo>
                  <a:cubicBezTo>
                    <a:pt x="27" y="36"/>
                    <a:pt x="31" y="34"/>
                    <a:pt x="33" y="30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37" y="41"/>
                    <a:pt x="30" y="44"/>
                    <a:pt x="23" y="44"/>
                  </a:cubicBezTo>
                  <a:cubicBezTo>
                    <a:pt x="10" y="44"/>
                    <a:pt x="0" y="35"/>
                    <a:pt x="0" y="22"/>
                  </a:cubicBezTo>
                  <a:cubicBezTo>
                    <a:pt x="0" y="9"/>
                    <a:pt x="10" y="0"/>
                    <a:pt x="23" y="0"/>
                  </a:cubicBezTo>
                  <a:cubicBezTo>
                    <a:pt x="30" y="0"/>
                    <a:pt x="37" y="4"/>
                    <a:pt x="41" y="10"/>
                  </a:cubicBezTo>
                </a:path>
              </a:pathLst>
            </a:custGeom>
            <a:solidFill>
              <a:srgbClr val="767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 i="0" dirty="0">
                <a:latin typeface="Arial" panose="020B0604020202020204" pitchFamily="34" charset="0"/>
              </a:endParaRPr>
            </a:p>
          </p:txBody>
        </p:sp>
        <p:sp>
          <p:nvSpPr>
            <p:cNvPr id="8" name="Freeform 77">
              <a:extLst>
                <a:ext uri="{FF2B5EF4-FFF2-40B4-BE49-F238E27FC236}">
                  <a16:creationId xmlns:a16="http://schemas.microsoft.com/office/drawing/2014/main" id="{94423818-2211-E719-169A-FC44D5A852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48148" y="234101"/>
              <a:ext cx="90730" cy="97304"/>
            </a:xfrm>
            <a:custGeom>
              <a:avLst/>
              <a:gdLst>
                <a:gd name="T0" fmla="*/ 29 w 29"/>
                <a:gd name="T1" fmla="*/ 16 h 31"/>
                <a:gd name="T2" fmla="*/ 28 w 29"/>
                <a:gd name="T3" fmla="*/ 18 h 31"/>
                <a:gd name="T4" fmla="*/ 8 w 29"/>
                <a:gd name="T5" fmla="*/ 18 h 31"/>
                <a:gd name="T6" fmla="*/ 15 w 29"/>
                <a:gd name="T7" fmla="*/ 24 h 31"/>
                <a:gd name="T8" fmla="*/ 23 w 29"/>
                <a:gd name="T9" fmla="*/ 21 h 31"/>
                <a:gd name="T10" fmla="*/ 27 w 29"/>
                <a:gd name="T11" fmla="*/ 27 h 31"/>
                <a:gd name="T12" fmla="*/ 15 w 29"/>
                <a:gd name="T13" fmla="*/ 31 h 31"/>
                <a:gd name="T14" fmla="*/ 0 w 29"/>
                <a:gd name="T15" fmla="*/ 16 h 31"/>
                <a:gd name="T16" fmla="*/ 14 w 29"/>
                <a:gd name="T17" fmla="*/ 0 h 31"/>
                <a:gd name="T18" fmla="*/ 29 w 29"/>
                <a:gd name="T19" fmla="*/ 16 h 31"/>
                <a:gd name="T20" fmla="*/ 8 w 29"/>
                <a:gd name="T21" fmla="*/ 13 h 31"/>
                <a:gd name="T22" fmla="*/ 21 w 29"/>
                <a:gd name="T23" fmla="*/ 13 h 31"/>
                <a:gd name="T24" fmla="*/ 14 w 29"/>
                <a:gd name="T25" fmla="*/ 7 h 31"/>
                <a:gd name="T26" fmla="*/ 8 w 29"/>
                <a:gd name="T27" fmla="*/ 1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31">
                  <a:moveTo>
                    <a:pt x="29" y="16"/>
                  </a:moveTo>
                  <a:cubicBezTo>
                    <a:pt x="29" y="16"/>
                    <a:pt x="28" y="18"/>
                    <a:pt x="2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9" y="22"/>
                    <a:pt x="11" y="24"/>
                    <a:pt x="15" y="24"/>
                  </a:cubicBezTo>
                  <a:cubicBezTo>
                    <a:pt x="18" y="24"/>
                    <a:pt x="20" y="23"/>
                    <a:pt x="23" y="21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4" y="30"/>
                    <a:pt x="20" y="31"/>
                    <a:pt x="15" y="31"/>
                  </a:cubicBezTo>
                  <a:cubicBezTo>
                    <a:pt x="6" y="31"/>
                    <a:pt x="0" y="25"/>
                    <a:pt x="0" y="16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3" y="0"/>
                    <a:pt x="29" y="6"/>
                    <a:pt x="29" y="16"/>
                  </a:cubicBezTo>
                  <a:moveTo>
                    <a:pt x="8" y="13"/>
                  </a:moveTo>
                  <a:cubicBezTo>
                    <a:pt x="21" y="13"/>
                    <a:pt x="21" y="13"/>
                    <a:pt x="21" y="13"/>
                  </a:cubicBezTo>
                  <a:cubicBezTo>
                    <a:pt x="20" y="9"/>
                    <a:pt x="18" y="7"/>
                    <a:pt x="14" y="7"/>
                  </a:cubicBezTo>
                  <a:cubicBezTo>
                    <a:pt x="11" y="7"/>
                    <a:pt x="8" y="9"/>
                    <a:pt x="8" y="13"/>
                  </a:cubicBezTo>
                </a:path>
              </a:pathLst>
            </a:custGeom>
            <a:solidFill>
              <a:srgbClr val="767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 i="0" dirty="0">
                <a:latin typeface="Arial" panose="020B0604020202020204" pitchFamily="34" charset="0"/>
              </a:endParaRPr>
            </a:p>
          </p:txBody>
        </p:sp>
        <p:sp>
          <p:nvSpPr>
            <p:cNvPr id="9" name="Freeform 78">
              <a:extLst>
                <a:ext uri="{FF2B5EF4-FFF2-40B4-BE49-F238E27FC236}">
                  <a16:creationId xmlns:a16="http://schemas.microsoft.com/office/drawing/2014/main" id="{47316F90-E765-1092-AFD0-76089C5A3A4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948082" y="193338"/>
              <a:ext cx="97304" cy="138067"/>
            </a:xfrm>
            <a:custGeom>
              <a:avLst/>
              <a:gdLst>
                <a:gd name="T0" fmla="*/ 23 w 31"/>
                <a:gd name="T1" fmla="*/ 17 h 44"/>
                <a:gd name="T2" fmla="*/ 23 w 31"/>
                <a:gd name="T3" fmla="*/ 0 h 44"/>
                <a:gd name="T4" fmla="*/ 31 w 31"/>
                <a:gd name="T5" fmla="*/ 0 h 44"/>
                <a:gd name="T6" fmla="*/ 31 w 31"/>
                <a:gd name="T7" fmla="*/ 43 h 44"/>
                <a:gd name="T8" fmla="*/ 23 w 31"/>
                <a:gd name="T9" fmla="*/ 43 h 44"/>
                <a:gd name="T10" fmla="*/ 23 w 31"/>
                <a:gd name="T11" fmla="*/ 40 h 44"/>
                <a:gd name="T12" fmla="*/ 15 w 31"/>
                <a:gd name="T13" fmla="*/ 44 h 44"/>
                <a:gd name="T14" fmla="*/ 0 w 31"/>
                <a:gd name="T15" fmla="*/ 29 h 44"/>
                <a:gd name="T16" fmla="*/ 15 w 31"/>
                <a:gd name="T17" fmla="*/ 13 h 44"/>
                <a:gd name="T18" fmla="*/ 23 w 31"/>
                <a:gd name="T19" fmla="*/ 17 h 44"/>
                <a:gd name="T20" fmla="*/ 8 w 31"/>
                <a:gd name="T21" fmla="*/ 29 h 44"/>
                <a:gd name="T22" fmla="*/ 16 w 31"/>
                <a:gd name="T23" fmla="*/ 37 h 44"/>
                <a:gd name="T24" fmla="*/ 24 w 31"/>
                <a:gd name="T25" fmla="*/ 29 h 44"/>
                <a:gd name="T26" fmla="*/ 16 w 31"/>
                <a:gd name="T27" fmla="*/ 21 h 44"/>
                <a:gd name="T28" fmla="*/ 8 w 31"/>
                <a:gd name="T29" fmla="*/ 2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44">
                  <a:moveTo>
                    <a:pt x="23" y="17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1" y="42"/>
                    <a:pt x="19" y="44"/>
                    <a:pt x="15" y="44"/>
                  </a:cubicBezTo>
                  <a:cubicBezTo>
                    <a:pt x="7" y="44"/>
                    <a:pt x="0" y="37"/>
                    <a:pt x="0" y="29"/>
                  </a:cubicBezTo>
                  <a:cubicBezTo>
                    <a:pt x="0" y="20"/>
                    <a:pt x="7" y="13"/>
                    <a:pt x="15" y="13"/>
                  </a:cubicBezTo>
                  <a:cubicBezTo>
                    <a:pt x="18" y="13"/>
                    <a:pt x="21" y="15"/>
                    <a:pt x="23" y="17"/>
                  </a:cubicBezTo>
                  <a:moveTo>
                    <a:pt x="8" y="29"/>
                  </a:moveTo>
                  <a:cubicBezTo>
                    <a:pt x="8" y="33"/>
                    <a:pt x="11" y="37"/>
                    <a:pt x="16" y="37"/>
                  </a:cubicBezTo>
                  <a:cubicBezTo>
                    <a:pt x="20" y="37"/>
                    <a:pt x="24" y="33"/>
                    <a:pt x="24" y="29"/>
                  </a:cubicBezTo>
                  <a:cubicBezTo>
                    <a:pt x="24" y="24"/>
                    <a:pt x="20" y="21"/>
                    <a:pt x="16" y="21"/>
                  </a:cubicBezTo>
                  <a:cubicBezTo>
                    <a:pt x="11" y="21"/>
                    <a:pt x="8" y="24"/>
                    <a:pt x="8" y="29"/>
                  </a:cubicBezTo>
                </a:path>
              </a:pathLst>
            </a:custGeom>
            <a:solidFill>
              <a:srgbClr val="767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 i="0" dirty="0">
                <a:latin typeface="Arial" panose="020B0604020202020204" pitchFamily="34" charset="0"/>
              </a:endParaRPr>
            </a:p>
          </p:txBody>
        </p:sp>
        <p:sp>
          <p:nvSpPr>
            <p:cNvPr id="10" name="Freeform 79">
              <a:extLst>
                <a:ext uri="{FF2B5EF4-FFF2-40B4-BE49-F238E27FC236}">
                  <a16:creationId xmlns:a16="http://schemas.microsoft.com/office/drawing/2014/main" id="{EB7D07F3-F331-F205-7290-55BCD10CE0B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61165" y="234101"/>
              <a:ext cx="93360" cy="97304"/>
            </a:xfrm>
            <a:custGeom>
              <a:avLst/>
              <a:gdLst>
                <a:gd name="T0" fmla="*/ 30 w 30"/>
                <a:gd name="T1" fmla="*/ 30 h 31"/>
                <a:gd name="T2" fmla="*/ 23 w 30"/>
                <a:gd name="T3" fmla="*/ 30 h 31"/>
                <a:gd name="T4" fmla="*/ 23 w 30"/>
                <a:gd name="T5" fmla="*/ 27 h 31"/>
                <a:gd name="T6" fmla="*/ 14 w 30"/>
                <a:gd name="T7" fmla="*/ 31 h 31"/>
                <a:gd name="T8" fmla="*/ 0 w 30"/>
                <a:gd name="T9" fmla="*/ 16 h 31"/>
                <a:gd name="T10" fmla="*/ 14 w 30"/>
                <a:gd name="T11" fmla="*/ 0 h 31"/>
                <a:gd name="T12" fmla="*/ 23 w 30"/>
                <a:gd name="T13" fmla="*/ 4 h 31"/>
                <a:gd name="T14" fmla="*/ 23 w 30"/>
                <a:gd name="T15" fmla="*/ 1 h 31"/>
                <a:gd name="T16" fmla="*/ 30 w 30"/>
                <a:gd name="T17" fmla="*/ 1 h 31"/>
                <a:gd name="T18" fmla="*/ 30 w 30"/>
                <a:gd name="T19" fmla="*/ 30 h 31"/>
                <a:gd name="T20" fmla="*/ 8 w 30"/>
                <a:gd name="T21" fmla="*/ 16 h 31"/>
                <a:gd name="T22" fmla="*/ 15 w 30"/>
                <a:gd name="T23" fmla="*/ 24 h 31"/>
                <a:gd name="T24" fmla="*/ 23 w 30"/>
                <a:gd name="T25" fmla="*/ 16 h 31"/>
                <a:gd name="T26" fmla="*/ 15 w 30"/>
                <a:gd name="T27" fmla="*/ 8 h 31"/>
                <a:gd name="T28" fmla="*/ 8 w 30"/>
                <a:gd name="T29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1">
                  <a:moveTo>
                    <a:pt x="30" y="30"/>
                  </a:moveTo>
                  <a:cubicBezTo>
                    <a:pt x="23" y="30"/>
                    <a:pt x="23" y="30"/>
                    <a:pt x="23" y="3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1" y="29"/>
                    <a:pt x="18" y="31"/>
                    <a:pt x="14" y="31"/>
                  </a:cubicBezTo>
                  <a:cubicBezTo>
                    <a:pt x="6" y="31"/>
                    <a:pt x="0" y="24"/>
                    <a:pt x="0" y="16"/>
                  </a:cubicBezTo>
                  <a:cubicBezTo>
                    <a:pt x="0" y="7"/>
                    <a:pt x="6" y="0"/>
                    <a:pt x="14" y="0"/>
                  </a:cubicBezTo>
                  <a:cubicBezTo>
                    <a:pt x="18" y="0"/>
                    <a:pt x="21" y="2"/>
                    <a:pt x="23" y="4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30"/>
                    <a:pt x="30" y="30"/>
                    <a:pt x="30" y="30"/>
                  </a:cubicBezTo>
                  <a:moveTo>
                    <a:pt x="8" y="16"/>
                  </a:moveTo>
                  <a:cubicBezTo>
                    <a:pt x="8" y="20"/>
                    <a:pt x="11" y="24"/>
                    <a:pt x="15" y="24"/>
                  </a:cubicBezTo>
                  <a:cubicBezTo>
                    <a:pt x="20" y="24"/>
                    <a:pt x="23" y="20"/>
                    <a:pt x="23" y="16"/>
                  </a:cubicBezTo>
                  <a:cubicBezTo>
                    <a:pt x="23" y="11"/>
                    <a:pt x="20" y="8"/>
                    <a:pt x="15" y="8"/>
                  </a:cubicBezTo>
                  <a:cubicBezTo>
                    <a:pt x="11" y="8"/>
                    <a:pt x="8" y="11"/>
                    <a:pt x="8" y="16"/>
                  </a:cubicBezTo>
                </a:path>
              </a:pathLst>
            </a:custGeom>
            <a:solidFill>
              <a:srgbClr val="767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 i="0" dirty="0">
                <a:latin typeface="Arial" panose="020B0604020202020204" pitchFamily="34" charset="0"/>
              </a:endParaRPr>
            </a:p>
          </p:txBody>
        </p:sp>
        <p:sp>
          <p:nvSpPr>
            <p:cNvPr id="11" name="Freeform 80">
              <a:extLst>
                <a:ext uri="{FF2B5EF4-FFF2-40B4-BE49-F238E27FC236}">
                  <a16:creationId xmlns:a16="http://schemas.microsoft.com/office/drawing/2014/main" id="{8327E357-AA61-26CB-4E18-5C9B125600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76879" y="234101"/>
              <a:ext cx="61801" cy="94675"/>
            </a:xfrm>
            <a:custGeom>
              <a:avLst/>
              <a:gdLst>
                <a:gd name="T0" fmla="*/ 20 w 20"/>
                <a:gd name="T1" fmla="*/ 1 h 30"/>
                <a:gd name="T2" fmla="*/ 19 w 20"/>
                <a:gd name="T3" fmla="*/ 9 h 30"/>
                <a:gd name="T4" fmla="*/ 14 w 20"/>
                <a:gd name="T5" fmla="*/ 8 h 30"/>
                <a:gd name="T6" fmla="*/ 8 w 20"/>
                <a:gd name="T7" fmla="*/ 14 h 30"/>
                <a:gd name="T8" fmla="*/ 8 w 20"/>
                <a:gd name="T9" fmla="*/ 30 h 30"/>
                <a:gd name="T10" fmla="*/ 0 w 20"/>
                <a:gd name="T11" fmla="*/ 30 h 30"/>
                <a:gd name="T12" fmla="*/ 0 w 20"/>
                <a:gd name="T13" fmla="*/ 1 h 30"/>
                <a:gd name="T14" fmla="*/ 8 w 20"/>
                <a:gd name="T15" fmla="*/ 1 h 30"/>
                <a:gd name="T16" fmla="*/ 8 w 20"/>
                <a:gd name="T17" fmla="*/ 4 h 30"/>
                <a:gd name="T18" fmla="*/ 16 w 20"/>
                <a:gd name="T19" fmla="*/ 0 h 30"/>
                <a:gd name="T20" fmla="*/ 20 w 20"/>
                <a:gd name="T21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30">
                  <a:moveTo>
                    <a:pt x="20" y="1"/>
                  </a:moveTo>
                  <a:cubicBezTo>
                    <a:pt x="19" y="9"/>
                    <a:pt x="19" y="9"/>
                    <a:pt x="19" y="9"/>
                  </a:cubicBezTo>
                  <a:cubicBezTo>
                    <a:pt x="18" y="8"/>
                    <a:pt x="16" y="8"/>
                    <a:pt x="14" y="8"/>
                  </a:cubicBezTo>
                  <a:cubicBezTo>
                    <a:pt x="11" y="8"/>
                    <a:pt x="8" y="10"/>
                    <a:pt x="8" y="14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0" y="1"/>
                    <a:pt x="12" y="0"/>
                    <a:pt x="16" y="0"/>
                  </a:cubicBezTo>
                  <a:cubicBezTo>
                    <a:pt x="18" y="0"/>
                    <a:pt x="19" y="0"/>
                    <a:pt x="20" y="1"/>
                  </a:cubicBezTo>
                </a:path>
              </a:pathLst>
            </a:custGeom>
            <a:solidFill>
              <a:srgbClr val="767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 i="0" dirty="0">
                <a:latin typeface="Arial" panose="020B0604020202020204" pitchFamily="34" charset="0"/>
              </a:endParaRPr>
            </a:p>
          </p:txBody>
        </p:sp>
        <p:sp>
          <p:nvSpPr>
            <p:cNvPr id="12" name="Freeform 81">
              <a:extLst>
                <a:ext uri="{FF2B5EF4-FFF2-40B4-BE49-F238E27FC236}">
                  <a16:creationId xmlns:a16="http://schemas.microsoft.com/office/drawing/2014/main" id="{2F45477C-1F86-FB04-4E91-EBC65B1DFD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45255" y="234101"/>
              <a:ext cx="81525" cy="97304"/>
            </a:xfrm>
            <a:custGeom>
              <a:avLst/>
              <a:gdLst>
                <a:gd name="T0" fmla="*/ 23 w 26"/>
                <a:gd name="T1" fmla="*/ 9 h 31"/>
                <a:gd name="T2" fmla="*/ 13 w 26"/>
                <a:gd name="T3" fmla="*/ 7 h 31"/>
                <a:gd name="T4" fmla="*/ 9 w 26"/>
                <a:gd name="T5" fmla="*/ 9 h 31"/>
                <a:gd name="T6" fmla="*/ 14 w 26"/>
                <a:gd name="T7" fmla="*/ 12 h 31"/>
                <a:gd name="T8" fmla="*/ 16 w 26"/>
                <a:gd name="T9" fmla="*/ 12 h 31"/>
                <a:gd name="T10" fmla="*/ 26 w 26"/>
                <a:gd name="T11" fmla="*/ 21 h 31"/>
                <a:gd name="T12" fmla="*/ 13 w 26"/>
                <a:gd name="T13" fmla="*/ 31 h 31"/>
                <a:gd name="T14" fmla="*/ 0 w 26"/>
                <a:gd name="T15" fmla="*/ 28 h 31"/>
                <a:gd name="T16" fmla="*/ 3 w 26"/>
                <a:gd name="T17" fmla="*/ 22 h 31"/>
                <a:gd name="T18" fmla="*/ 13 w 26"/>
                <a:gd name="T19" fmla="*/ 24 h 31"/>
                <a:gd name="T20" fmla="*/ 18 w 26"/>
                <a:gd name="T21" fmla="*/ 22 h 31"/>
                <a:gd name="T22" fmla="*/ 13 w 26"/>
                <a:gd name="T23" fmla="*/ 19 h 31"/>
                <a:gd name="T24" fmla="*/ 11 w 26"/>
                <a:gd name="T25" fmla="*/ 19 h 31"/>
                <a:gd name="T26" fmla="*/ 1 w 26"/>
                <a:gd name="T27" fmla="*/ 10 h 31"/>
                <a:gd name="T28" fmla="*/ 13 w 26"/>
                <a:gd name="T29" fmla="*/ 0 h 31"/>
                <a:gd name="T30" fmla="*/ 25 w 26"/>
                <a:gd name="T31" fmla="*/ 3 h 31"/>
                <a:gd name="T32" fmla="*/ 23 w 26"/>
                <a:gd name="T33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31">
                  <a:moveTo>
                    <a:pt x="23" y="9"/>
                  </a:moveTo>
                  <a:cubicBezTo>
                    <a:pt x="20" y="8"/>
                    <a:pt x="17" y="7"/>
                    <a:pt x="13" y="7"/>
                  </a:cubicBezTo>
                  <a:cubicBezTo>
                    <a:pt x="10" y="7"/>
                    <a:pt x="9" y="8"/>
                    <a:pt x="9" y="9"/>
                  </a:cubicBezTo>
                  <a:cubicBezTo>
                    <a:pt x="9" y="11"/>
                    <a:pt x="11" y="12"/>
                    <a:pt x="14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3" y="13"/>
                    <a:pt x="26" y="16"/>
                    <a:pt x="26" y="21"/>
                  </a:cubicBezTo>
                  <a:cubicBezTo>
                    <a:pt x="26" y="27"/>
                    <a:pt x="21" y="31"/>
                    <a:pt x="13" y="31"/>
                  </a:cubicBezTo>
                  <a:cubicBezTo>
                    <a:pt x="9" y="31"/>
                    <a:pt x="4" y="30"/>
                    <a:pt x="0" y="28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5" y="23"/>
                    <a:pt x="8" y="24"/>
                    <a:pt x="13" y="24"/>
                  </a:cubicBezTo>
                  <a:cubicBezTo>
                    <a:pt x="16" y="24"/>
                    <a:pt x="18" y="23"/>
                    <a:pt x="18" y="22"/>
                  </a:cubicBezTo>
                  <a:cubicBezTo>
                    <a:pt x="18" y="20"/>
                    <a:pt x="17" y="19"/>
                    <a:pt x="13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4" y="18"/>
                    <a:pt x="1" y="15"/>
                    <a:pt x="1" y="10"/>
                  </a:cubicBezTo>
                  <a:cubicBezTo>
                    <a:pt x="1" y="4"/>
                    <a:pt x="5" y="0"/>
                    <a:pt x="13" y="0"/>
                  </a:cubicBezTo>
                  <a:cubicBezTo>
                    <a:pt x="18" y="0"/>
                    <a:pt x="21" y="1"/>
                    <a:pt x="25" y="3"/>
                  </a:cubicBezTo>
                  <a:cubicBezTo>
                    <a:pt x="23" y="9"/>
                    <a:pt x="23" y="9"/>
                    <a:pt x="23" y="9"/>
                  </a:cubicBezTo>
                </a:path>
              </a:pathLst>
            </a:custGeom>
            <a:solidFill>
              <a:srgbClr val="767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 i="0" dirty="0">
                <a:latin typeface="Arial" panose="020B0604020202020204" pitchFamily="34" charset="0"/>
              </a:endParaRPr>
            </a:p>
          </p:txBody>
        </p:sp>
        <p:sp>
          <p:nvSpPr>
            <p:cNvPr id="13" name="Freeform 82">
              <a:extLst>
                <a:ext uri="{FF2B5EF4-FFF2-40B4-BE49-F238E27FC236}">
                  <a16:creationId xmlns:a16="http://schemas.microsoft.com/office/drawing/2014/main" id="{2E228BBA-EE09-565E-4BB8-9CD82369FC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83322" y="193338"/>
              <a:ext cx="109139" cy="138067"/>
            </a:xfrm>
            <a:custGeom>
              <a:avLst/>
              <a:gdLst>
                <a:gd name="T0" fmla="*/ 30 w 35"/>
                <a:gd name="T1" fmla="*/ 12 h 44"/>
                <a:gd name="T2" fmla="*/ 18 w 35"/>
                <a:gd name="T3" fmla="*/ 8 h 44"/>
                <a:gd name="T4" fmla="*/ 10 w 35"/>
                <a:gd name="T5" fmla="*/ 13 h 44"/>
                <a:gd name="T6" fmla="*/ 19 w 35"/>
                <a:gd name="T7" fmla="*/ 18 h 44"/>
                <a:gd name="T8" fmla="*/ 21 w 35"/>
                <a:gd name="T9" fmla="*/ 18 h 44"/>
                <a:gd name="T10" fmla="*/ 35 w 35"/>
                <a:gd name="T11" fmla="*/ 30 h 44"/>
                <a:gd name="T12" fmla="*/ 17 w 35"/>
                <a:gd name="T13" fmla="*/ 44 h 44"/>
                <a:gd name="T14" fmla="*/ 0 w 35"/>
                <a:gd name="T15" fmla="*/ 38 h 44"/>
                <a:gd name="T16" fmla="*/ 4 w 35"/>
                <a:gd name="T17" fmla="*/ 32 h 44"/>
                <a:gd name="T18" fmla="*/ 17 w 35"/>
                <a:gd name="T19" fmla="*/ 36 h 44"/>
                <a:gd name="T20" fmla="*/ 26 w 35"/>
                <a:gd name="T21" fmla="*/ 31 h 44"/>
                <a:gd name="T22" fmla="*/ 17 w 35"/>
                <a:gd name="T23" fmla="*/ 26 h 44"/>
                <a:gd name="T24" fmla="*/ 14 w 35"/>
                <a:gd name="T25" fmla="*/ 26 h 44"/>
                <a:gd name="T26" fmla="*/ 1 w 35"/>
                <a:gd name="T27" fmla="*/ 14 h 44"/>
                <a:gd name="T28" fmla="*/ 18 w 35"/>
                <a:gd name="T29" fmla="*/ 0 h 44"/>
                <a:gd name="T30" fmla="*/ 34 w 35"/>
                <a:gd name="T31" fmla="*/ 5 h 44"/>
                <a:gd name="T32" fmla="*/ 30 w 35"/>
                <a:gd name="T33" fmla="*/ 1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44">
                  <a:moveTo>
                    <a:pt x="30" y="12"/>
                  </a:moveTo>
                  <a:cubicBezTo>
                    <a:pt x="27" y="10"/>
                    <a:pt x="23" y="8"/>
                    <a:pt x="18" y="8"/>
                  </a:cubicBezTo>
                  <a:cubicBezTo>
                    <a:pt x="14" y="8"/>
                    <a:pt x="10" y="10"/>
                    <a:pt x="10" y="13"/>
                  </a:cubicBezTo>
                  <a:cubicBezTo>
                    <a:pt x="10" y="16"/>
                    <a:pt x="14" y="17"/>
                    <a:pt x="19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9" y="20"/>
                    <a:pt x="35" y="23"/>
                    <a:pt x="35" y="30"/>
                  </a:cubicBezTo>
                  <a:cubicBezTo>
                    <a:pt x="35" y="40"/>
                    <a:pt x="26" y="44"/>
                    <a:pt x="17" y="44"/>
                  </a:cubicBezTo>
                  <a:cubicBezTo>
                    <a:pt x="11" y="44"/>
                    <a:pt x="4" y="42"/>
                    <a:pt x="0" y="38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7" y="34"/>
                    <a:pt x="12" y="36"/>
                    <a:pt x="17" y="36"/>
                  </a:cubicBezTo>
                  <a:cubicBezTo>
                    <a:pt x="22" y="36"/>
                    <a:pt x="26" y="34"/>
                    <a:pt x="26" y="31"/>
                  </a:cubicBezTo>
                  <a:cubicBezTo>
                    <a:pt x="26" y="28"/>
                    <a:pt x="23" y="27"/>
                    <a:pt x="17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7" y="25"/>
                    <a:pt x="1" y="21"/>
                    <a:pt x="1" y="14"/>
                  </a:cubicBezTo>
                  <a:cubicBezTo>
                    <a:pt x="1" y="5"/>
                    <a:pt x="9" y="0"/>
                    <a:pt x="18" y="0"/>
                  </a:cubicBezTo>
                  <a:cubicBezTo>
                    <a:pt x="24" y="0"/>
                    <a:pt x="29" y="2"/>
                    <a:pt x="34" y="5"/>
                  </a:cubicBezTo>
                  <a:cubicBezTo>
                    <a:pt x="30" y="12"/>
                    <a:pt x="30" y="12"/>
                    <a:pt x="30" y="12"/>
                  </a:cubicBezTo>
                </a:path>
              </a:pathLst>
            </a:custGeom>
            <a:solidFill>
              <a:srgbClr val="767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 i="0" dirty="0">
                <a:latin typeface="Arial" panose="020B0604020202020204" pitchFamily="34" charset="0"/>
              </a:endParaRPr>
            </a:p>
          </p:txBody>
        </p:sp>
        <p:sp>
          <p:nvSpPr>
            <p:cNvPr id="14" name="Oval 83">
              <a:extLst>
                <a:ext uri="{FF2B5EF4-FFF2-40B4-BE49-F238E27FC236}">
                  <a16:creationId xmlns:a16="http://schemas.microsoft.com/office/drawing/2014/main" id="{5C86450D-E638-2C2A-F10C-37AA936A37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505610" y="189393"/>
              <a:ext cx="31558" cy="31558"/>
            </a:xfrm>
            <a:prstGeom prst="ellipse">
              <a:avLst/>
            </a:prstGeom>
            <a:solidFill>
              <a:srgbClr val="767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 i="0" dirty="0">
                <a:latin typeface="Arial" panose="020B0604020202020204" pitchFamily="34" charset="0"/>
              </a:endParaRPr>
            </a:p>
          </p:txBody>
        </p:sp>
        <p:sp>
          <p:nvSpPr>
            <p:cNvPr id="15" name="Rectangle 84">
              <a:extLst>
                <a:ext uri="{FF2B5EF4-FFF2-40B4-BE49-F238E27FC236}">
                  <a16:creationId xmlns:a16="http://schemas.microsoft.com/office/drawing/2014/main" id="{D1FBE2F6-2517-D8B9-C471-74ECF20FFF6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508240" y="236731"/>
              <a:ext cx="24984" cy="92045"/>
            </a:xfrm>
            <a:prstGeom prst="rect">
              <a:avLst/>
            </a:prstGeom>
            <a:solidFill>
              <a:srgbClr val="767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 i="0" dirty="0">
                <a:latin typeface="Arial" panose="020B0604020202020204" pitchFamily="34" charset="0"/>
              </a:endParaRPr>
            </a:p>
          </p:txBody>
        </p:sp>
        <p:sp>
          <p:nvSpPr>
            <p:cNvPr id="16" name="Freeform 85">
              <a:extLst>
                <a:ext uri="{FF2B5EF4-FFF2-40B4-BE49-F238E27FC236}">
                  <a16:creationId xmlns:a16="http://schemas.microsoft.com/office/drawing/2014/main" id="{8D5C1256-1E74-13D3-EB94-863941B72F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55577" y="234101"/>
              <a:ext cx="84155" cy="94675"/>
            </a:xfrm>
            <a:custGeom>
              <a:avLst/>
              <a:gdLst>
                <a:gd name="T0" fmla="*/ 27 w 27"/>
                <a:gd name="T1" fmla="*/ 12 h 30"/>
                <a:gd name="T2" fmla="*/ 27 w 27"/>
                <a:gd name="T3" fmla="*/ 30 h 30"/>
                <a:gd name="T4" fmla="*/ 20 w 27"/>
                <a:gd name="T5" fmla="*/ 30 h 30"/>
                <a:gd name="T6" fmla="*/ 20 w 27"/>
                <a:gd name="T7" fmla="*/ 14 h 30"/>
                <a:gd name="T8" fmla="*/ 14 w 27"/>
                <a:gd name="T9" fmla="*/ 8 h 30"/>
                <a:gd name="T10" fmla="*/ 8 w 27"/>
                <a:gd name="T11" fmla="*/ 14 h 30"/>
                <a:gd name="T12" fmla="*/ 8 w 27"/>
                <a:gd name="T13" fmla="*/ 30 h 30"/>
                <a:gd name="T14" fmla="*/ 0 w 27"/>
                <a:gd name="T15" fmla="*/ 30 h 30"/>
                <a:gd name="T16" fmla="*/ 0 w 27"/>
                <a:gd name="T17" fmla="*/ 1 h 30"/>
                <a:gd name="T18" fmla="*/ 7 w 27"/>
                <a:gd name="T19" fmla="*/ 1 h 30"/>
                <a:gd name="T20" fmla="*/ 7 w 27"/>
                <a:gd name="T21" fmla="*/ 4 h 30"/>
                <a:gd name="T22" fmla="*/ 16 w 27"/>
                <a:gd name="T23" fmla="*/ 0 h 30"/>
                <a:gd name="T24" fmla="*/ 27 w 27"/>
                <a:gd name="T25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30">
                  <a:moveTo>
                    <a:pt x="27" y="12"/>
                  </a:moveTo>
                  <a:cubicBezTo>
                    <a:pt x="27" y="30"/>
                    <a:pt x="27" y="30"/>
                    <a:pt x="27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0"/>
                    <a:pt x="17" y="8"/>
                    <a:pt x="14" y="8"/>
                  </a:cubicBezTo>
                  <a:cubicBezTo>
                    <a:pt x="10" y="8"/>
                    <a:pt x="8" y="10"/>
                    <a:pt x="8" y="14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0" y="1"/>
                    <a:pt x="13" y="0"/>
                    <a:pt x="16" y="0"/>
                  </a:cubicBezTo>
                  <a:cubicBezTo>
                    <a:pt x="23" y="0"/>
                    <a:pt x="27" y="5"/>
                    <a:pt x="27" y="12"/>
                  </a:cubicBezTo>
                </a:path>
              </a:pathLst>
            </a:custGeom>
            <a:solidFill>
              <a:srgbClr val="767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 i="0" dirty="0">
                <a:latin typeface="Arial" panose="020B0604020202020204" pitchFamily="34" charset="0"/>
              </a:endParaRPr>
            </a:p>
          </p:txBody>
        </p:sp>
        <p:sp>
          <p:nvSpPr>
            <p:cNvPr id="17" name="Freeform 86">
              <a:extLst>
                <a:ext uri="{FF2B5EF4-FFF2-40B4-BE49-F238E27FC236}">
                  <a16:creationId xmlns:a16="http://schemas.microsoft.com/office/drawing/2014/main" id="{1C1D998C-AEFD-08AE-32D5-119D64DD4E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655512" y="234101"/>
              <a:ext cx="97304" cy="97304"/>
            </a:xfrm>
            <a:custGeom>
              <a:avLst/>
              <a:gdLst>
                <a:gd name="T0" fmla="*/ 31 w 31"/>
                <a:gd name="T1" fmla="*/ 30 h 31"/>
                <a:gd name="T2" fmla="*/ 23 w 31"/>
                <a:gd name="T3" fmla="*/ 30 h 31"/>
                <a:gd name="T4" fmla="*/ 23 w 31"/>
                <a:gd name="T5" fmla="*/ 27 h 31"/>
                <a:gd name="T6" fmla="*/ 14 w 31"/>
                <a:gd name="T7" fmla="*/ 31 h 31"/>
                <a:gd name="T8" fmla="*/ 0 w 31"/>
                <a:gd name="T9" fmla="*/ 16 h 31"/>
                <a:gd name="T10" fmla="*/ 14 w 31"/>
                <a:gd name="T11" fmla="*/ 0 h 31"/>
                <a:gd name="T12" fmla="*/ 23 w 31"/>
                <a:gd name="T13" fmla="*/ 4 h 31"/>
                <a:gd name="T14" fmla="*/ 23 w 31"/>
                <a:gd name="T15" fmla="*/ 1 h 31"/>
                <a:gd name="T16" fmla="*/ 31 w 31"/>
                <a:gd name="T17" fmla="*/ 1 h 31"/>
                <a:gd name="T18" fmla="*/ 31 w 31"/>
                <a:gd name="T19" fmla="*/ 30 h 31"/>
                <a:gd name="T20" fmla="*/ 8 w 31"/>
                <a:gd name="T21" fmla="*/ 16 h 31"/>
                <a:gd name="T22" fmla="*/ 16 w 31"/>
                <a:gd name="T23" fmla="*/ 24 h 31"/>
                <a:gd name="T24" fmla="*/ 23 w 31"/>
                <a:gd name="T25" fmla="*/ 16 h 31"/>
                <a:gd name="T26" fmla="*/ 16 w 31"/>
                <a:gd name="T27" fmla="*/ 8 h 31"/>
                <a:gd name="T28" fmla="*/ 8 w 31"/>
                <a:gd name="T29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31">
                  <a:moveTo>
                    <a:pt x="31" y="30"/>
                  </a:moveTo>
                  <a:cubicBezTo>
                    <a:pt x="23" y="30"/>
                    <a:pt x="23" y="30"/>
                    <a:pt x="23" y="3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1" y="29"/>
                    <a:pt x="18" y="31"/>
                    <a:pt x="14" y="31"/>
                  </a:cubicBezTo>
                  <a:cubicBezTo>
                    <a:pt x="6" y="31"/>
                    <a:pt x="0" y="24"/>
                    <a:pt x="0" y="16"/>
                  </a:cubicBezTo>
                  <a:cubicBezTo>
                    <a:pt x="0" y="7"/>
                    <a:pt x="6" y="0"/>
                    <a:pt x="14" y="0"/>
                  </a:cubicBezTo>
                  <a:cubicBezTo>
                    <a:pt x="18" y="0"/>
                    <a:pt x="21" y="2"/>
                    <a:pt x="23" y="4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30"/>
                    <a:pt x="31" y="30"/>
                    <a:pt x="31" y="30"/>
                  </a:cubicBezTo>
                  <a:moveTo>
                    <a:pt x="8" y="16"/>
                  </a:moveTo>
                  <a:cubicBezTo>
                    <a:pt x="8" y="20"/>
                    <a:pt x="11" y="24"/>
                    <a:pt x="16" y="24"/>
                  </a:cubicBezTo>
                  <a:cubicBezTo>
                    <a:pt x="20" y="24"/>
                    <a:pt x="23" y="20"/>
                    <a:pt x="23" y="16"/>
                  </a:cubicBezTo>
                  <a:cubicBezTo>
                    <a:pt x="23" y="11"/>
                    <a:pt x="20" y="8"/>
                    <a:pt x="16" y="8"/>
                  </a:cubicBezTo>
                  <a:cubicBezTo>
                    <a:pt x="11" y="8"/>
                    <a:pt x="8" y="11"/>
                    <a:pt x="8" y="16"/>
                  </a:cubicBezTo>
                </a:path>
              </a:pathLst>
            </a:custGeom>
            <a:solidFill>
              <a:srgbClr val="767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 i="0" dirty="0">
                <a:latin typeface="Arial" panose="020B0604020202020204" pitchFamily="34" charset="0"/>
              </a:endParaRPr>
            </a:p>
          </p:txBody>
        </p:sp>
        <p:sp>
          <p:nvSpPr>
            <p:cNvPr id="18" name="Oval 87">
              <a:extLst>
                <a:ext uri="{FF2B5EF4-FFF2-40B4-BE49-F238E27FC236}">
                  <a16:creationId xmlns:a16="http://schemas.microsoft.com/office/drawing/2014/main" id="{29DEAA47-D3F3-C646-38BA-3968A076CD8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768595" y="189393"/>
              <a:ext cx="30243" cy="31558"/>
            </a:xfrm>
            <a:prstGeom prst="ellipse">
              <a:avLst/>
            </a:prstGeom>
            <a:solidFill>
              <a:srgbClr val="767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 i="0" dirty="0">
                <a:latin typeface="Arial" panose="020B0604020202020204" pitchFamily="34" charset="0"/>
              </a:endParaRPr>
            </a:p>
          </p:txBody>
        </p:sp>
        <p:sp>
          <p:nvSpPr>
            <p:cNvPr id="19" name="Rectangle 88">
              <a:extLst>
                <a:ext uri="{FF2B5EF4-FFF2-40B4-BE49-F238E27FC236}">
                  <a16:creationId xmlns:a16="http://schemas.microsoft.com/office/drawing/2014/main" id="{A3ACABA3-FA37-99CB-9C89-0B77BF1F628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771225" y="236731"/>
              <a:ext cx="24984" cy="92045"/>
            </a:xfrm>
            <a:prstGeom prst="rect">
              <a:avLst/>
            </a:prstGeom>
            <a:solidFill>
              <a:srgbClr val="767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 i="0" dirty="0">
                <a:latin typeface="Arial" panose="020B0604020202020204" pitchFamily="34" charset="0"/>
              </a:endParaRPr>
            </a:p>
          </p:txBody>
        </p:sp>
        <p:sp>
          <p:nvSpPr>
            <p:cNvPr id="20" name="Freeform 89">
              <a:extLst>
                <a:ext uri="{FF2B5EF4-FFF2-40B4-BE49-F238E27FC236}">
                  <a16:creationId xmlns:a16="http://schemas.microsoft.com/office/drawing/2014/main" id="{4CFC5705-1151-D929-2F63-FBDF3A78C9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32434" y="382687"/>
              <a:ext cx="74951" cy="84155"/>
            </a:xfrm>
            <a:custGeom>
              <a:avLst/>
              <a:gdLst>
                <a:gd name="T0" fmla="*/ 13 w 24"/>
                <a:gd name="T1" fmla="*/ 3 h 27"/>
                <a:gd name="T2" fmla="*/ 3 w 24"/>
                <a:gd name="T3" fmla="*/ 13 h 27"/>
                <a:gd name="T4" fmla="*/ 13 w 24"/>
                <a:gd name="T5" fmla="*/ 24 h 27"/>
                <a:gd name="T6" fmla="*/ 22 w 24"/>
                <a:gd name="T7" fmla="*/ 20 h 27"/>
                <a:gd name="T8" fmla="*/ 24 w 24"/>
                <a:gd name="T9" fmla="*/ 22 h 27"/>
                <a:gd name="T10" fmla="*/ 13 w 24"/>
                <a:gd name="T11" fmla="*/ 27 h 27"/>
                <a:gd name="T12" fmla="*/ 0 w 24"/>
                <a:gd name="T13" fmla="*/ 13 h 27"/>
                <a:gd name="T14" fmla="*/ 13 w 24"/>
                <a:gd name="T15" fmla="*/ 0 h 27"/>
                <a:gd name="T16" fmla="*/ 24 w 24"/>
                <a:gd name="T17" fmla="*/ 5 h 27"/>
                <a:gd name="T18" fmla="*/ 22 w 24"/>
                <a:gd name="T19" fmla="*/ 7 h 27"/>
                <a:gd name="T20" fmla="*/ 13 w 24"/>
                <a:gd name="T21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7">
                  <a:moveTo>
                    <a:pt x="13" y="3"/>
                  </a:moveTo>
                  <a:cubicBezTo>
                    <a:pt x="7" y="3"/>
                    <a:pt x="3" y="7"/>
                    <a:pt x="3" y="13"/>
                  </a:cubicBezTo>
                  <a:cubicBezTo>
                    <a:pt x="3" y="20"/>
                    <a:pt x="7" y="24"/>
                    <a:pt x="13" y="24"/>
                  </a:cubicBezTo>
                  <a:cubicBezTo>
                    <a:pt x="17" y="24"/>
                    <a:pt x="20" y="22"/>
                    <a:pt x="22" y="20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2" y="25"/>
                    <a:pt x="18" y="27"/>
                    <a:pt x="13" y="27"/>
                  </a:cubicBezTo>
                  <a:cubicBezTo>
                    <a:pt x="5" y="27"/>
                    <a:pt x="0" y="21"/>
                    <a:pt x="0" y="13"/>
                  </a:cubicBezTo>
                  <a:cubicBezTo>
                    <a:pt x="0" y="5"/>
                    <a:pt x="5" y="0"/>
                    <a:pt x="13" y="0"/>
                  </a:cubicBezTo>
                  <a:cubicBezTo>
                    <a:pt x="18" y="0"/>
                    <a:pt x="22" y="2"/>
                    <a:pt x="24" y="5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0" y="4"/>
                    <a:pt x="17" y="3"/>
                    <a:pt x="13" y="3"/>
                  </a:cubicBezTo>
                  <a:close/>
                </a:path>
              </a:pathLst>
            </a:custGeom>
            <a:solidFill>
              <a:srgbClr val="767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 i="0" dirty="0">
                <a:latin typeface="Arial" panose="020B0604020202020204" pitchFamily="34" charset="0"/>
              </a:endParaRPr>
            </a:p>
          </p:txBody>
        </p:sp>
        <p:sp>
          <p:nvSpPr>
            <p:cNvPr id="21" name="Freeform 90">
              <a:extLst>
                <a:ext uri="{FF2B5EF4-FFF2-40B4-BE49-F238E27FC236}">
                  <a16:creationId xmlns:a16="http://schemas.microsoft.com/office/drawing/2014/main" id="{92E850D7-D6F2-13C2-F775-8DC3773758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23164" y="403726"/>
              <a:ext cx="59172" cy="63116"/>
            </a:xfrm>
            <a:custGeom>
              <a:avLst/>
              <a:gdLst>
                <a:gd name="T0" fmla="*/ 19 w 19"/>
                <a:gd name="T1" fmla="*/ 1 h 20"/>
                <a:gd name="T2" fmla="*/ 19 w 19"/>
                <a:gd name="T3" fmla="*/ 20 h 20"/>
                <a:gd name="T4" fmla="*/ 16 w 19"/>
                <a:gd name="T5" fmla="*/ 20 h 20"/>
                <a:gd name="T6" fmla="*/ 16 w 19"/>
                <a:gd name="T7" fmla="*/ 16 h 20"/>
                <a:gd name="T8" fmla="*/ 9 w 19"/>
                <a:gd name="T9" fmla="*/ 20 h 20"/>
                <a:gd name="T10" fmla="*/ 0 w 19"/>
                <a:gd name="T11" fmla="*/ 10 h 20"/>
                <a:gd name="T12" fmla="*/ 9 w 19"/>
                <a:gd name="T13" fmla="*/ 0 h 20"/>
                <a:gd name="T14" fmla="*/ 16 w 19"/>
                <a:gd name="T15" fmla="*/ 4 h 20"/>
                <a:gd name="T16" fmla="*/ 16 w 19"/>
                <a:gd name="T17" fmla="*/ 1 h 20"/>
                <a:gd name="T18" fmla="*/ 19 w 19"/>
                <a:gd name="T19" fmla="*/ 1 h 20"/>
                <a:gd name="T20" fmla="*/ 16 w 19"/>
                <a:gd name="T21" fmla="*/ 10 h 20"/>
                <a:gd name="T22" fmla="*/ 9 w 19"/>
                <a:gd name="T23" fmla="*/ 3 h 20"/>
                <a:gd name="T24" fmla="*/ 3 w 19"/>
                <a:gd name="T25" fmla="*/ 10 h 20"/>
                <a:gd name="T26" fmla="*/ 9 w 19"/>
                <a:gd name="T27" fmla="*/ 17 h 20"/>
                <a:gd name="T28" fmla="*/ 16 w 19"/>
                <a:gd name="T2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20">
                  <a:moveTo>
                    <a:pt x="19" y="1"/>
                  </a:moveTo>
                  <a:cubicBezTo>
                    <a:pt x="19" y="20"/>
                    <a:pt x="19" y="20"/>
                    <a:pt x="19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9"/>
                    <a:pt x="12" y="20"/>
                    <a:pt x="9" y="20"/>
                  </a:cubicBezTo>
                  <a:cubicBezTo>
                    <a:pt x="3" y="20"/>
                    <a:pt x="0" y="16"/>
                    <a:pt x="0" y="10"/>
                  </a:cubicBezTo>
                  <a:cubicBezTo>
                    <a:pt x="0" y="5"/>
                    <a:pt x="3" y="0"/>
                    <a:pt x="9" y="0"/>
                  </a:cubicBezTo>
                  <a:cubicBezTo>
                    <a:pt x="12" y="0"/>
                    <a:pt x="15" y="2"/>
                    <a:pt x="16" y="4"/>
                  </a:cubicBezTo>
                  <a:cubicBezTo>
                    <a:pt x="16" y="1"/>
                    <a:pt x="16" y="1"/>
                    <a:pt x="16" y="1"/>
                  </a:cubicBezTo>
                  <a:lnTo>
                    <a:pt x="19" y="1"/>
                  </a:lnTo>
                  <a:close/>
                  <a:moveTo>
                    <a:pt x="16" y="10"/>
                  </a:moveTo>
                  <a:cubicBezTo>
                    <a:pt x="16" y="6"/>
                    <a:pt x="13" y="3"/>
                    <a:pt x="9" y="3"/>
                  </a:cubicBezTo>
                  <a:cubicBezTo>
                    <a:pt x="5" y="3"/>
                    <a:pt x="3" y="6"/>
                    <a:pt x="3" y="10"/>
                  </a:cubicBezTo>
                  <a:cubicBezTo>
                    <a:pt x="3" y="14"/>
                    <a:pt x="5" y="17"/>
                    <a:pt x="9" y="17"/>
                  </a:cubicBezTo>
                  <a:cubicBezTo>
                    <a:pt x="13" y="17"/>
                    <a:pt x="16" y="14"/>
                    <a:pt x="16" y="10"/>
                  </a:cubicBezTo>
                  <a:close/>
                </a:path>
              </a:pathLst>
            </a:custGeom>
            <a:solidFill>
              <a:srgbClr val="767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 i="0" dirty="0">
                <a:latin typeface="Arial" panose="020B0604020202020204" pitchFamily="34" charset="0"/>
              </a:endParaRPr>
            </a:p>
          </p:txBody>
        </p:sp>
        <p:sp>
          <p:nvSpPr>
            <p:cNvPr id="22" name="Freeform 91">
              <a:extLst>
                <a:ext uri="{FF2B5EF4-FFF2-40B4-BE49-F238E27FC236}">
                  <a16:creationId xmlns:a16="http://schemas.microsoft.com/office/drawing/2014/main" id="{76F38799-EFAC-DCE2-E522-D5D3E35981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02059" y="403726"/>
              <a:ext cx="52597" cy="63116"/>
            </a:xfrm>
            <a:custGeom>
              <a:avLst/>
              <a:gdLst>
                <a:gd name="T0" fmla="*/ 17 w 17"/>
                <a:gd name="T1" fmla="*/ 8 h 20"/>
                <a:gd name="T2" fmla="*/ 17 w 17"/>
                <a:gd name="T3" fmla="*/ 20 h 20"/>
                <a:gd name="T4" fmla="*/ 14 w 17"/>
                <a:gd name="T5" fmla="*/ 20 h 20"/>
                <a:gd name="T6" fmla="*/ 14 w 17"/>
                <a:gd name="T7" fmla="*/ 9 h 20"/>
                <a:gd name="T8" fmla="*/ 8 w 17"/>
                <a:gd name="T9" fmla="*/ 3 h 20"/>
                <a:gd name="T10" fmla="*/ 3 w 17"/>
                <a:gd name="T11" fmla="*/ 9 h 20"/>
                <a:gd name="T12" fmla="*/ 3 w 17"/>
                <a:gd name="T13" fmla="*/ 20 h 20"/>
                <a:gd name="T14" fmla="*/ 0 w 17"/>
                <a:gd name="T15" fmla="*/ 20 h 20"/>
                <a:gd name="T16" fmla="*/ 0 w 17"/>
                <a:gd name="T17" fmla="*/ 1 h 20"/>
                <a:gd name="T18" fmla="*/ 3 w 17"/>
                <a:gd name="T19" fmla="*/ 1 h 20"/>
                <a:gd name="T20" fmla="*/ 3 w 17"/>
                <a:gd name="T21" fmla="*/ 3 h 20"/>
                <a:gd name="T22" fmla="*/ 9 w 17"/>
                <a:gd name="T23" fmla="*/ 0 h 20"/>
                <a:gd name="T24" fmla="*/ 17 w 17"/>
                <a:gd name="T25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20">
                  <a:moveTo>
                    <a:pt x="17" y="8"/>
                  </a:moveTo>
                  <a:cubicBezTo>
                    <a:pt x="17" y="20"/>
                    <a:pt x="17" y="20"/>
                    <a:pt x="17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5"/>
                    <a:pt x="11" y="3"/>
                    <a:pt x="8" y="3"/>
                  </a:cubicBezTo>
                  <a:cubicBezTo>
                    <a:pt x="5" y="3"/>
                    <a:pt x="3" y="5"/>
                    <a:pt x="3" y="9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1"/>
                    <a:pt x="7" y="0"/>
                    <a:pt x="9" y="0"/>
                  </a:cubicBezTo>
                  <a:cubicBezTo>
                    <a:pt x="13" y="0"/>
                    <a:pt x="17" y="3"/>
                    <a:pt x="17" y="8"/>
                  </a:cubicBezTo>
                  <a:close/>
                </a:path>
              </a:pathLst>
            </a:custGeom>
            <a:solidFill>
              <a:srgbClr val="767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 i="0" dirty="0">
                <a:latin typeface="Arial" panose="020B0604020202020204" pitchFamily="34" charset="0"/>
              </a:endParaRPr>
            </a:p>
          </p:txBody>
        </p:sp>
        <p:sp>
          <p:nvSpPr>
            <p:cNvPr id="23" name="Freeform 92">
              <a:extLst>
                <a:ext uri="{FF2B5EF4-FFF2-40B4-BE49-F238E27FC236}">
                  <a16:creationId xmlns:a16="http://schemas.microsoft.com/office/drawing/2014/main" id="{8A1A8013-22CC-0D3A-4A1A-1BA1B54813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70436" y="403726"/>
              <a:ext cx="52597" cy="63116"/>
            </a:xfrm>
            <a:custGeom>
              <a:avLst/>
              <a:gdLst>
                <a:gd name="T0" fmla="*/ 10 w 17"/>
                <a:gd name="T1" fmla="*/ 3 h 20"/>
                <a:gd name="T2" fmla="*/ 3 w 17"/>
                <a:gd name="T3" fmla="*/ 10 h 20"/>
                <a:gd name="T4" fmla="*/ 10 w 17"/>
                <a:gd name="T5" fmla="*/ 17 h 20"/>
                <a:gd name="T6" fmla="*/ 15 w 17"/>
                <a:gd name="T7" fmla="*/ 15 h 20"/>
                <a:gd name="T8" fmla="*/ 17 w 17"/>
                <a:gd name="T9" fmla="*/ 16 h 20"/>
                <a:gd name="T10" fmla="*/ 10 w 17"/>
                <a:gd name="T11" fmla="*/ 20 h 20"/>
                <a:gd name="T12" fmla="*/ 0 w 17"/>
                <a:gd name="T13" fmla="*/ 10 h 20"/>
                <a:gd name="T14" fmla="*/ 10 w 17"/>
                <a:gd name="T15" fmla="*/ 0 h 20"/>
                <a:gd name="T16" fmla="*/ 17 w 17"/>
                <a:gd name="T17" fmla="*/ 4 h 20"/>
                <a:gd name="T18" fmla="*/ 15 w 17"/>
                <a:gd name="T19" fmla="*/ 6 h 20"/>
                <a:gd name="T20" fmla="*/ 10 w 17"/>
                <a:gd name="T21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20">
                  <a:moveTo>
                    <a:pt x="10" y="3"/>
                  </a:moveTo>
                  <a:cubicBezTo>
                    <a:pt x="6" y="3"/>
                    <a:pt x="3" y="6"/>
                    <a:pt x="3" y="10"/>
                  </a:cubicBezTo>
                  <a:cubicBezTo>
                    <a:pt x="3" y="14"/>
                    <a:pt x="6" y="17"/>
                    <a:pt x="10" y="17"/>
                  </a:cubicBezTo>
                  <a:cubicBezTo>
                    <a:pt x="12" y="17"/>
                    <a:pt x="14" y="16"/>
                    <a:pt x="15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6" y="19"/>
                    <a:pt x="13" y="20"/>
                    <a:pt x="10" y="20"/>
                  </a:cubicBezTo>
                  <a:cubicBezTo>
                    <a:pt x="4" y="20"/>
                    <a:pt x="0" y="16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3" y="0"/>
                    <a:pt x="16" y="2"/>
                    <a:pt x="17" y="4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4" y="4"/>
                    <a:pt x="12" y="3"/>
                    <a:pt x="10" y="3"/>
                  </a:cubicBezTo>
                  <a:close/>
                </a:path>
              </a:pathLst>
            </a:custGeom>
            <a:solidFill>
              <a:srgbClr val="767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 i="0" dirty="0">
                <a:latin typeface="Arial" panose="020B0604020202020204" pitchFamily="34" charset="0"/>
              </a:endParaRPr>
            </a:p>
          </p:txBody>
        </p:sp>
        <p:sp>
          <p:nvSpPr>
            <p:cNvPr id="24" name="Freeform 93">
              <a:extLst>
                <a:ext uri="{FF2B5EF4-FFF2-40B4-BE49-F238E27FC236}">
                  <a16:creationId xmlns:a16="http://schemas.microsoft.com/office/drawing/2014/main" id="{2539C80A-277B-6F0B-BB7A-2DD374B3F9B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38812" y="403726"/>
              <a:ext cx="56542" cy="63116"/>
            </a:xfrm>
            <a:custGeom>
              <a:avLst/>
              <a:gdLst>
                <a:gd name="T0" fmla="*/ 18 w 18"/>
                <a:gd name="T1" fmla="*/ 10 h 20"/>
                <a:gd name="T2" fmla="*/ 18 w 18"/>
                <a:gd name="T3" fmla="*/ 11 h 20"/>
                <a:gd name="T4" fmla="*/ 3 w 18"/>
                <a:gd name="T5" fmla="*/ 11 h 20"/>
                <a:gd name="T6" fmla="*/ 10 w 18"/>
                <a:gd name="T7" fmla="*/ 18 h 20"/>
                <a:gd name="T8" fmla="*/ 15 w 18"/>
                <a:gd name="T9" fmla="*/ 15 h 20"/>
                <a:gd name="T10" fmla="*/ 17 w 18"/>
                <a:gd name="T11" fmla="*/ 16 h 20"/>
                <a:gd name="T12" fmla="*/ 10 w 18"/>
                <a:gd name="T13" fmla="*/ 20 h 20"/>
                <a:gd name="T14" fmla="*/ 0 w 18"/>
                <a:gd name="T15" fmla="*/ 10 h 20"/>
                <a:gd name="T16" fmla="*/ 9 w 18"/>
                <a:gd name="T17" fmla="*/ 0 h 20"/>
                <a:gd name="T18" fmla="*/ 18 w 18"/>
                <a:gd name="T19" fmla="*/ 10 h 20"/>
                <a:gd name="T20" fmla="*/ 3 w 18"/>
                <a:gd name="T21" fmla="*/ 9 h 20"/>
                <a:gd name="T22" fmla="*/ 16 w 18"/>
                <a:gd name="T23" fmla="*/ 9 h 20"/>
                <a:gd name="T24" fmla="*/ 9 w 18"/>
                <a:gd name="T25" fmla="*/ 3 h 20"/>
                <a:gd name="T26" fmla="*/ 3 w 18"/>
                <a:gd name="T27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0">
                  <a:moveTo>
                    <a:pt x="18" y="10"/>
                  </a:moveTo>
                  <a:cubicBezTo>
                    <a:pt x="18" y="11"/>
                    <a:pt x="18" y="11"/>
                    <a:pt x="18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5"/>
                    <a:pt x="6" y="18"/>
                    <a:pt x="10" y="18"/>
                  </a:cubicBezTo>
                  <a:cubicBezTo>
                    <a:pt x="12" y="18"/>
                    <a:pt x="14" y="16"/>
                    <a:pt x="15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6" y="19"/>
                    <a:pt x="13" y="20"/>
                    <a:pt x="10" y="20"/>
                  </a:cubicBezTo>
                  <a:cubicBezTo>
                    <a:pt x="4" y="20"/>
                    <a:pt x="0" y="16"/>
                    <a:pt x="0" y="10"/>
                  </a:cubicBezTo>
                  <a:cubicBezTo>
                    <a:pt x="0" y="5"/>
                    <a:pt x="4" y="0"/>
                    <a:pt x="9" y="0"/>
                  </a:cubicBezTo>
                  <a:cubicBezTo>
                    <a:pt x="15" y="0"/>
                    <a:pt x="18" y="5"/>
                    <a:pt x="18" y="10"/>
                  </a:cubicBezTo>
                  <a:close/>
                  <a:moveTo>
                    <a:pt x="3" y="9"/>
                  </a:moveTo>
                  <a:cubicBezTo>
                    <a:pt x="16" y="9"/>
                    <a:pt x="16" y="9"/>
                    <a:pt x="16" y="9"/>
                  </a:cubicBezTo>
                  <a:cubicBezTo>
                    <a:pt x="15" y="6"/>
                    <a:pt x="13" y="3"/>
                    <a:pt x="9" y="3"/>
                  </a:cubicBezTo>
                  <a:cubicBezTo>
                    <a:pt x="6" y="3"/>
                    <a:pt x="3" y="5"/>
                    <a:pt x="3" y="9"/>
                  </a:cubicBezTo>
                  <a:close/>
                </a:path>
              </a:pathLst>
            </a:custGeom>
            <a:solidFill>
              <a:srgbClr val="767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 i="0" dirty="0">
                <a:latin typeface="Arial" panose="020B0604020202020204" pitchFamily="34" charset="0"/>
              </a:endParaRPr>
            </a:p>
          </p:txBody>
        </p:sp>
        <p:sp>
          <p:nvSpPr>
            <p:cNvPr id="25" name="Freeform 94">
              <a:extLst>
                <a:ext uri="{FF2B5EF4-FFF2-40B4-BE49-F238E27FC236}">
                  <a16:creationId xmlns:a16="http://schemas.microsoft.com/office/drawing/2014/main" id="{B4538C47-7B67-5119-E6C5-424850DF12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13762" y="403726"/>
              <a:ext cx="28928" cy="63116"/>
            </a:xfrm>
            <a:custGeom>
              <a:avLst/>
              <a:gdLst>
                <a:gd name="T0" fmla="*/ 9 w 9"/>
                <a:gd name="T1" fmla="*/ 0 h 20"/>
                <a:gd name="T2" fmla="*/ 9 w 9"/>
                <a:gd name="T3" fmla="*/ 3 h 20"/>
                <a:gd name="T4" fmla="*/ 3 w 9"/>
                <a:gd name="T5" fmla="*/ 10 h 20"/>
                <a:gd name="T6" fmla="*/ 3 w 9"/>
                <a:gd name="T7" fmla="*/ 20 h 20"/>
                <a:gd name="T8" fmla="*/ 0 w 9"/>
                <a:gd name="T9" fmla="*/ 20 h 20"/>
                <a:gd name="T10" fmla="*/ 0 w 9"/>
                <a:gd name="T11" fmla="*/ 1 h 20"/>
                <a:gd name="T12" fmla="*/ 3 w 9"/>
                <a:gd name="T13" fmla="*/ 1 h 20"/>
                <a:gd name="T14" fmla="*/ 3 w 9"/>
                <a:gd name="T15" fmla="*/ 4 h 20"/>
                <a:gd name="T16" fmla="*/ 9 w 9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20">
                  <a:moveTo>
                    <a:pt x="9" y="0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7" y="3"/>
                    <a:pt x="3" y="5"/>
                    <a:pt x="3" y="1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2"/>
                    <a:pt x="7" y="1"/>
                    <a:pt x="9" y="0"/>
                  </a:cubicBezTo>
                  <a:close/>
                </a:path>
              </a:pathLst>
            </a:custGeom>
            <a:solidFill>
              <a:srgbClr val="767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 i="0" dirty="0">
                <a:latin typeface="Arial" panose="020B0604020202020204" pitchFamily="34" charset="0"/>
              </a:endParaRPr>
            </a:p>
          </p:txBody>
        </p:sp>
        <p:sp>
          <p:nvSpPr>
            <p:cNvPr id="26" name="Freeform 95">
              <a:extLst>
                <a:ext uri="{FF2B5EF4-FFF2-40B4-BE49-F238E27FC236}">
                  <a16:creationId xmlns:a16="http://schemas.microsoft.com/office/drawing/2014/main" id="{501A3698-0A9B-D10C-47A8-7A86C226A3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86083" y="382687"/>
              <a:ext cx="74951" cy="84155"/>
            </a:xfrm>
            <a:custGeom>
              <a:avLst/>
              <a:gdLst>
                <a:gd name="T0" fmla="*/ 13 w 24"/>
                <a:gd name="T1" fmla="*/ 3 h 27"/>
                <a:gd name="T2" fmla="*/ 3 w 24"/>
                <a:gd name="T3" fmla="*/ 13 h 27"/>
                <a:gd name="T4" fmla="*/ 13 w 24"/>
                <a:gd name="T5" fmla="*/ 24 h 27"/>
                <a:gd name="T6" fmla="*/ 22 w 24"/>
                <a:gd name="T7" fmla="*/ 20 h 27"/>
                <a:gd name="T8" fmla="*/ 24 w 24"/>
                <a:gd name="T9" fmla="*/ 22 h 27"/>
                <a:gd name="T10" fmla="*/ 13 w 24"/>
                <a:gd name="T11" fmla="*/ 27 h 27"/>
                <a:gd name="T12" fmla="*/ 0 w 24"/>
                <a:gd name="T13" fmla="*/ 13 h 27"/>
                <a:gd name="T14" fmla="*/ 13 w 24"/>
                <a:gd name="T15" fmla="*/ 0 h 27"/>
                <a:gd name="T16" fmla="*/ 24 w 24"/>
                <a:gd name="T17" fmla="*/ 5 h 27"/>
                <a:gd name="T18" fmla="*/ 22 w 24"/>
                <a:gd name="T19" fmla="*/ 7 h 27"/>
                <a:gd name="T20" fmla="*/ 13 w 24"/>
                <a:gd name="T21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7">
                  <a:moveTo>
                    <a:pt x="13" y="3"/>
                  </a:moveTo>
                  <a:cubicBezTo>
                    <a:pt x="7" y="3"/>
                    <a:pt x="3" y="7"/>
                    <a:pt x="3" y="13"/>
                  </a:cubicBezTo>
                  <a:cubicBezTo>
                    <a:pt x="3" y="20"/>
                    <a:pt x="7" y="24"/>
                    <a:pt x="13" y="24"/>
                  </a:cubicBezTo>
                  <a:cubicBezTo>
                    <a:pt x="17" y="24"/>
                    <a:pt x="20" y="22"/>
                    <a:pt x="22" y="20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2" y="25"/>
                    <a:pt x="18" y="27"/>
                    <a:pt x="13" y="27"/>
                  </a:cubicBezTo>
                  <a:cubicBezTo>
                    <a:pt x="5" y="27"/>
                    <a:pt x="0" y="21"/>
                    <a:pt x="0" y="13"/>
                  </a:cubicBezTo>
                  <a:cubicBezTo>
                    <a:pt x="0" y="5"/>
                    <a:pt x="5" y="0"/>
                    <a:pt x="13" y="0"/>
                  </a:cubicBezTo>
                  <a:cubicBezTo>
                    <a:pt x="18" y="0"/>
                    <a:pt x="22" y="2"/>
                    <a:pt x="24" y="5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0" y="4"/>
                    <a:pt x="17" y="3"/>
                    <a:pt x="13" y="3"/>
                  </a:cubicBezTo>
                  <a:close/>
                </a:path>
              </a:pathLst>
            </a:custGeom>
            <a:solidFill>
              <a:srgbClr val="767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 i="0" dirty="0">
                <a:latin typeface="Arial" panose="020B0604020202020204" pitchFamily="34" charset="0"/>
              </a:endParaRPr>
            </a:p>
          </p:txBody>
        </p:sp>
        <p:sp>
          <p:nvSpPr>
            <p:cNvPr id="27" name="Freeform 96">
              <a:extLst>
                <a:ext uri="{FF2B5EF4-FFF2-40B4-BE49-F238E27FC236}">
                  <a16:creationId xmlns:a16="http://schemas.microsoft.com/office/drawing/2014/main" id="{03584DD6-27E0-C34E-162B-025B808AA3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276813" y="403726"/>
              <a:ext cx="56542" cy="63116"/>
            </a:xfrm>
            <a:custGeom>
              <a:avLst/>
              <a:gdLst>
                <a:gd name="T0" fmla="*/ 18 w 18"/>
                <a:gd name="T1" fmla="*/ 10 h 20"/>
                <a:gd name="T2" fmla="*/ 18 w 18"/>
                <a:gd name="T3" fmla="*/ 11 h 20"/>
                <a:gd name="T4" fmla="*/ 3 w 18"/>
                <a:gd name="T5" fmla="*/ 11 h 20"/>
                <a:gd name="T6" fmla="*/ 9 w 18"/>
                <a:gd name="T7" fmla="*/ 18 h 20"/>
                <a:gd name="T8" fmla="*/ 15 w 18"/>
                <a:gd name="T9" fmla="*/ 15 h 20"/>
                <a:gd name="T10" fmla="*/ 17 w 18"/>
                <a:gd name="T11" fmla="*/ 16 h 20"/>
                <a:gd name="T12" fmla="*/ 9 w 18"/>
                <a:gd name="T13" fmla="*/ 20 h 20"/>
                <a:gd name="T14" fmla="*/ 0 w 18"/>
                <a:gd name="T15" fmla="*/ 10 h 20"/>
                <a:gd name="T16" fmla="*/ 9 w 18"/>
                <a:gd name="T17" fmla="*/ 0 h 20"/>
                <a:gd name="T18" fmla="*/ 18 w 18"/>
                <a:gd name="T19" fmla="*/ 10 h 20"/>
                <a:gd name="T20" fmla="*/ 3 w 18"/>
                <a:gd name="T21" fmla="*/ 9 h 20"/>
                <a:gd name="T22" fmla="*/ 16 w 18"/>
                <a:gd name="T23" fmla="*/ 9 h 20"/>
                <a:gd name="T24" fmla="*/ 9 w 18"/>
                <a:gd name="T25" fmla="*/ 3 h 20"/>
                <a:gd name="T26" fmla="*/ 3 w 18"/>
                <a:gd name="T27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0">
                  <a:moveTo>
                    <a:pt x="18" y="10"/>
                  </a:moveTo>
                  <a:cubicBezTo>
                    <a:pt x="18" y="11"/>
                    <a:pt x="18" y="11"/>
                    <a:pt x="18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5"/>
                    <a:pt x="6" y="18"/>
                    <a:pt x="9" y="18"/>
                  </a:cubicBezTo>
                  <a:cubicBezTo>
                    <a:pt x="12" y="18"/>
                    <a:pt x="14" y="16"/>
                    <a:pt x="15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6" y="19"/>
                    <a:pt x="13" y="20"/>
                    <a:pt x="9" y="20"/>
                  </a:cubicBezTo>
                  <a:cubicBezTo>
                    <a:pt x="4" y="20"/>
                    <a:pt x="0" y="16"/>
                    <a:pt x="0" y="10"/>
                  </a:cubicBezTo>
                  <a:cubicBezTo>
                    <a:pt x="0" y="5"/>
                    <a:pt x="4" y="0"/>
                    <a:pt x="9" y="0"/>
                  </a:cubicBezTo>
                  <a:cubicBezTo>
                    <a:pt x="15" y="0"/>
                    <a:pt x="18" y="5"/>
                    <a:pt x="18" y="10"/>
                  </a:cubicBezTo>
                  <a:close/>
                  <a:moveTo>
                    <a:pt x="3" y="9"/>
                  </a:moveTo>
                  <a:cubicBezTo>
                    <a:pt x="16" y="9"/>
                    <a:pt x="16" y="9"/>
                    <a:pt x="16" y="9"/>
                  </a:cubicBezTo>
                  <a:cubicBezTo>
                    <a:pt x="15" y="6"/>
                    <a:pt x="13" y="3"/>
                    <a:pt x="9" y="3"/>
                  </a:cubicBezTo>
                  <a:cubicBezTo>
                    <a:pt x="5" y="3"/>
                    <a:pt x="3" y="5"/>
                    <a:pt x="3" y="9"/>
                  </a:cubicBezTo>
                  <a:close/>
                </a:path>
              </a:pathLst>
            </a:custGeom>
            <a:solidFill>
              <a:srgbClr val="767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 i="0" dirty="0">
                <a:latin typeface="Arial" panose="020B0604020202020204" pitchFamily="34" charset="0"/>
              </a:endParaRPr>
            </a:p>
          </p:txBody>
        </p:sp>
        <p:sp>
          <p:nvSpPr>
            <p:cNvPr id="28" name="Freeform 97">
              <a:extLst>
                <a:ext uri="{FF2B5EF4-FFF2-40B4-BE49-F238E27FC236}">
                  <a16:creationId xmlns:a16="http://schemas.microsoft.com/office/drawing/2014/main" id="{8BF09167-110F-E99A-2B54-9D10F9B23D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51764" y="403726"/>
              <a:ext cx="49967" cy="63116"/>
            </a:xfrm>
            <a:custGeom>
              <a:avLst/>
              <a:gdLst>
                <a:gd name="T0" fmla="*/ 16 w 16"/>
                <a:gd name="T1" fmla="*/ 8 h 20"/>
                <a:gd name="T2" fmla="*/ 16 w 16"/>
                <a:gd name="T3" fmla="*/ 20 h 20"/>
                <a:gd name="T4" fmla="*/ 13 w 16"/>
                <a:gd name="T5" fmla="*/ 20 h 20"/>
                <a:gd name="T6" fmla="*/ 13 w 16"/>
                <a:gd name="T7" fmla="*/ 9 h 20"/>
                <a:gd name="T8" fmla="*/ 8 w 16"/>
                <a:gd name="T9" fmla="*/ 3 h 20"/>
                <a:gd name="T10" fmla="*/ 3 w 16"/>
                <a:gd name="T11" fmla="*/ 9 h 20"/>
                <a:gd name="T12" fmla="*/ 3 w 16"/>
                <a:gd name="T13" fmla="*/ 20 h 20"/>
                <a:gd name="T14" fmla="*/ 0 w 16"/>
                <a:gd name="T15" fmla="*/ 20 h 20"/>
                <a:gd name="T16" fmla="*/ 0 w 16"/>
                <a:gd name="T17" fmla="*/ 1 h 20"/>
                <a:gd name="T18" fmla="*/ 3 w 16"/>
                <a:gd name="T19" fmla="*/ 1 h 20"/>
                <a:gd name="T20" fmla="*/ 3 w 16"/>
                <a:gd name="T21" fmla="*/ 3 h 20"/>
                <a:gd name="T22" fmla="*/ 9 w 16"/>
                <a:gd name="T23" fmla="*/ 0 h 20"/>
                <a:gd name="T24" fmla="*/ 16 w 16"/>
                <a:gd name="T25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20">
                  <a:moveTo>
                    <a:pt x="16" y="8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5"/>
                    <a:pt x="11" y="3"/>
                    <a:pt x="8" y="3"/>
                  </a:cubicBezTo>
                  <a:cubicBezTo>
                    <a:pt x="5" y="3"/>
                    <a:pt x="3" y="5"/>
                    <a:pt x="3" y="9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3" y="0"/>
                    <a:pt x="16" y="3"/>
                    <a:pt x="16" y="8"/>
                  </a:cubicBezTo>
                  <a:close/>
                </a:path>
              </a:pathLst>
            </a:custGeom>
            <a:solidFill>
              <a:srgbClr val="767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 i="0" dirty="0">
                <a:latin typeface="Arial" panose="020B0604020202020204" pitchFamily="34" charset="0"/>
              </a:endParaRPr>
            </a:p>
          </p:txBody>
        </p:sp>
        <p:sp>
          <p:nvSpPr>
            <p:cNvPr id="29" name="Freeform 98">
              <a:extLst>
                <a:ext uri="{FF2B5EF4-FFF2-40B4-BE49-F238E27FC236}">
                  <a16:creationId xmlns:a16="http://schemas.microsoft.com/office/drawing/2014/main" id="{311F4B35-7570-E387-0C72-674E668CEC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17510" y="387947"/>
              <a:ext cx="31558" cy="78896"/>
            </a:xfrm>
            <a:custGeom>
              <a:avLst/>
              <a:gdLst>
                <a:gd name="T0" fmla="*/ 6 w 10"/>
                <a:gd name="T1" fmla="*/ 8 h 25"/>
                <a:gd name="T2" fmla="*/ 6 w 10"/>
                <a:gd name="T3" fmla="*/ 20 h 25"/>
                <a:gd name="T4" fmla="*/ 9 w 10"/>
                <a:gd name="T5" fmla="*/ 22 h 25"/>
                <a:gd name="T6" fmla="*/ 10 w 10"/>
                <a:gd name="T7" fmla="*/ 22 h 25"/>
                <a:gd name="T8" fmla="*/ 10 w 10"/>
                <a:gd name="T9" fmla="*/ 25 h 25"/>
                <a:gd name="T10" fmla="*/ 7 w 10"/>
                <a:gd name="T11" fmla="*/ 25 h 25"/>
                <a:gd name="T12" fmla="*/ 3 w 10"/>
                <a:gd name="T13" fmla="*/ 20 h 25"/>
                <a:gd name="T14" fmla="*/ 3 w 10"/>
                <a:gd name="T15" fmla="*/ 8 h 25"/>
                <a:gd name="T16" fmla="*/ 0 w 10"/>
                <a:gd name="T17" fmla="*/ 8 h 25"/>
                <a:gd name="T18" fmla="*/ 0 w 10"/>
                <a:gd name="T19" fmla="*/ 6 h 25"/>
                <a:gd name="T20" fmla="*/ 3 w 10"/>
                <a:gd name="T21" fmla="*/ 6 h 25"/>
                <a:gd name="T22" fmla="*/ 3 w 10"/>
                <a:gd name="T23" fmla="*/ 0 h 25"/>
                <a:gd name="T24" fmla="*/ 6 w 10"/>
                <a:gd name="T25" fmla="*/ 0 h 25"/>
                <a:gd name="T26" fmla="*/ 6 w 10"/>
                <a:gd name="T27" fmla="*/ 6 h 25"/>
                <a:gd name="T28" fmla="*/ 10 w 10"/>
                <a:gd name="T29" fmla="*/ 6 h 25"/>
                <a:gd name="T30" fmla="*/ 10 w 10"/>
                <a:gd name="T31" fmla="*/ 8 h 25"/>
                <a:gd name="T32" fmla="*/ 6 w 10"/>
                <a:gd name="T33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25">
                  <a:moveTo>
                    <a:pt x="6" y="8"/>
                  </a:moveTo>
                  <a:cubicBezTo>
                    <a:pt x="6" y="20"/>
                    <a:pt x="6" y="20"/>
                    <a:pt x="6" y="20"/>
                  </a:cubicBezTo>
                  <a:cubicBezTo>
                    <a:pt x="6" y="22"/>
                    <a:pt x="7" y="22"/>
                    <a:pt x="9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5" y="25"/>
                    <a:pt x="3" y="23"/>
                    <a:pt x="3" y="20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8"/>
                    <a:pt x="10" y="8"/>
                    <a:pt x="10" y="8"/>
                  </a:cubicBezTo>
                  <a:lnTo>
                    <a:pt x="6" y="8"/>
                  </a:lnTo>
                  <a:close/>
                </a:path>
              </a:pathLst>
            </a:custGeom>
            <a:solidFill>
              <a:srgbClr val="767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 i="0" dirty="0">
                <a:latin typeface="Arial" panose="020B0604020202020204" pitchFamily="34" charset="0"/>
              </a:endParaRPr>
            </a:p>
          </p:txBody>
        </p:sp>
        <p:sp>
          <p:nvSpPr>
            <p:cNvPr id="30" name="Freeform 99">
              <a:extLst>
                <a:ext uri="{FF2B5EF4-FFF2-40B4-BE49-F238E27FC236}">
                  <a16:creationId xmlns:a16="http://schemas.microsoft.com/office/drawing/2014/main" id="{C7469F5D-1262-19E1-C0FF-FEFD1EA47A1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64847" y="403726"/>
              <a:ext cx="56542" cy="63116"/>
            </a:xfrm>
            <a:custGeom>
              <a:avLst/>
              <a:gdLst>
                <a:gd name="T0" fmla="*/ 18 w 18"/>
                <a:gd name="T1" fmla="*/ 10 h 20"/>
                <a:gd name="T2" fmla="*/ 18 w 18"/>
                <a:gd name="T3" fmla="*/ 11 h 20"/>
                <a:gd name="T4" fmla="*/ 3 w 18"/>
                <a:gd name="T5" fmla="*/ 11 h 20"/>
                <a:gd name="T6" fmla="*/ 9 w 18"/>
                <a:gd name="T7" fmla="*/ 18 h 20"/>
                <a:gd name="T8" fmla="*/ 15 w 18"/>
                <a:gd name="T9" fmla="*/ 15 h 20"/>
                <a:gd name="T10" fmla="*/ 17 w 18"/>
                <a:gd name="T11" fmla="*/ 16 h 20"/>
                <a:gd name="T12" fmla="*/ 9 w 18"/>
                <a:gd name="T13" fmla="*/ 20 h 20"/>
                <a:gd name="T14" fmla="*/ 0 w 18"/>
                <a:gd name="T15" fmla="*/ 10 h 20"/>
                <a:gd name="T16" fmla="*/ 9 w 18"/>
                <a:gd name="T17" fmla="*/ 0 h 20"/>
                <a:gd name="T18" fmla="*/ 18 w 18"/>
                <a:gd name="T19" fmla="*/ 10 h 20"/>
                <a:gd name="T20" fmla="*/ 3 w 18"/>
                <a:gd name="T21" fmla="*/ 9 h 20"/>
                <a:gd name="T22" fmla="*/ 15 w 18"/>
                <a:gd name="T23" fmla="*/ 9 h 20"/>
                <a:gd name="T24" fmla="*/ 9 w 18"/>
                <a:gd name="T25" fmla="*/ 3 h 20"/>
                <a:gd name="T26" fmla="*/ 3 w 18"/>
                <a:gd name="T27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0">
                  <a:moveTo>
                    <a:pt x="18" y="10"/>
                  </a:moveTo>
                  <a:cubicBezTo>
                    <a:pt x="18" y="11"/>
                    <a:pt x="18" y="11"/>
                    <a:pt x="18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5"/>
                    <a:pt x="6" y="18"/>
                    <a:pt x="9" y="18"/>
                  </a:cubicBezTo>
                  <a:cubicBezTo>
                    <a:pt x="12" y="18"/>
                    <a:pt x="14" y="16"/>
                    <a:pt x="15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6" y="19"/>
                    <a:pt x="13" y="20"/>
                    <a:pt x="9" y="20"/>
                  </a:cubicBezTo>
                  <a:cubicBezTo>
                    <a:pt x="4" y="20"/>
                    <a:pt x="0" y="16"/>
                    <a:pt x="0" y="10"/>
                  </a:cubicBezTo>
                  <a:cubicBezTo>
                    <a:pt x="0" y="5"/>
                    <a:pt x="3" y="0"/>
                    <a:pt x="9" y="0"/>
                  </a:cubicBezTo>
                  <a:cubicBezTo>
                    <a:pt x="15" y="0"/>
                    <a:pt x="18" y="5"/>
                    <a:pt x="18" y="10"/>
                  </a:cubicBezTo>
                  <a:close/>
                  <a:moveTo>
                    <a:pt x="3" y="9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15" y="6"/>
                    <a:pt x="13" y="3"/>
                    <a:pt x="9" y="3"/>
                  </a:cubicBezTo>
                  <a:cubicBezTo>
                    <a:pt x="5" y="3"/>
                    <a:pt x="3" y="5"/>
                    <a:pt x="3" y="9"/>
                  </a:cubicBezTo>
                  <a:close/>
                </a:path>
              </a:pathLst>
            </a:custGeom>
            <a:solidFill>
              <a:srgbClr val="767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 i="0" dirty="0">
                <a:latin typeface="Arial" panose="020B0604020202020204" pitchFamily="34" charset="0"/>
              </a:endParaRPr>
            </a:p>
          </p:txBody>
        </p:sp>
        <p:sp>
          <p:nvSpPr>
            <p:cNvPr id="31" name="Freeform 100">
              <a:extLst>
                <a:ext uri="{FF2B5EF4-FFF2-40B4-BE49-F238E27FC236}">
                  <a16:creationId xmlns:a16="http://schemas.microsoft.com/office/drawing/2014/main" id="{12D56441-4678-7D71-9124-FDF88312A0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39798" y="403726"/>
              <a:ext cx="27613" cy="63116"/>
            </a:xfrm>
            <a:custGeom>
              <a:avLst/>
              <a:gdLst>
                <a:gd name="T0" fmla="*/ 9 w 9"/>
                <a:gd name="T1" fmla="*/ 0 h 20"/>
                <a:gd name="T2" fmla="*/ 9 w 9"/>
                <a:gd name="T3" fmla="*/ 3 h 20"/>
                <a:gd name="T4" fmla="*/ 3 w 9"/>
                <a:gd name="T5" fmla="*/ 10 h 20"/>
                <a:gd name="T6" fmla="*/ 3 w 9"/>
                <a:gd name="T7" fmla="*/ 20 h 20"/>
                <a:gd name="T8" fmla="*/ 0 w 9"/>
                <a:gd name="T9" fmla="*/ 20 h 20"/>
                <a:gd name="T10" fmla="*/ 0 w 9"/>
                <a:gd name="T11" fmla="*/ 1 h 20"/>
                <a:gd name="T12" fmla="*/ 3 w 9"/>
                <a:gd name="T13" fmla="*/ 1 h 20"/>
                <a:gd name="T14" fmla="*/ 3 w 9"/>
                <a:gd name="T15" fmla="*/ 4 h 20"/>
                <a:gd name="T16" fmla="*/ 9 w 9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20">
                  <a:moveTo>
                    <a:pt x="9" y="0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6" y="3"/>
                    <a:pt x="3" y="5"/>
                    <a:pt x="3" y="1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2"/>
                    <a:pt x="7" y="1"/>
                    <a:pt x="9" y="0"/>
                  </a:cubicBezTo>
                  <a:close/>
                </a:path>
              </a:pathLst>
            </a:custGeom>
            <a:solidFill>
              <a:srgbClr val="767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 i="0" dirty="0">
                <a:latin typeface="Arial" panose="020B0604020202020204" pitchFamily="34" charset="0"/>
              </a:endParaRPr>
            </a:p>
          </p:txBody>
        </p:sp>
      </p:grpSp>
      <p:pic>
        <p:nvPicPr>
          <p:cNvPr id="32" name="Picture 10" descr="Amazon.com - Lt Blue Prostate Cancer Ribbon Awareness - Die Cut Vinyl  Window Decal/Sticker for Car/Truck">
            <a:extLst>
              <a:ext uri="{FF2B5EF4-FFF2-40B4-BE49-F238E27FC236}">
                <a16:creationId xmlns:a16="http://schemas.microsoft.com/office/drawing/2014/main" id="{3AC2A171-B4AC-8105-91BC-EBDD0306A5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65" b="98470" l="4563" r="95152">
                        <a14:foregroundMark x1="30989" y1="9448" x2="30989" y2="9448"/>
                        <a14:foregroundMark x1="31179" y1="9248" x2="47148" y2="7452"/>
                        <a14:foregroundMark x1="47148" y1="7452" x2="61882" y2="8649"/>
                        <a14:foregroundMark x1="61882" y1="8649" x2="69297" y2="10845"/>
                        <a14:foregroundMark x1="26426" y1="15436" x2="22814" y2="27545"/>
                        <a14:foregroundMark x1="22814" y1="27545" x2="24620" y2="38257"/>
                        <a14:foregroundMark x1="24620" y1="38257" x2="32224" y2="42116"/>
                        <a14:foregroundMark x1="39354" y1="4591" x2="59886" y2="4059"/>
                        <a14:foregroundMark x1="47433" y1="1065" x2="52281" y2="1397"/>
                        <a14:foregroundMark x1="4278" y1="69128" x2="4563" y2="80106"/>
                        <a14:foregroundMark x1="4563" y1="80106" x2="14449" y2="88357"/>
                        <a14:foregroundMark x1="11882" y1="93679" x2="13688" y2="91351"/>
                        <a14:foregroundMark x1="61407" y1="60945" x2="84411" y2="81038"/>
                        <a14:foregroundMark x1="84411" y1="81038" x2="90209" y2="92748"/>
                        <a14:foregroundMark x1="90209" y1="92748" x2="75190" y2="84631"/>
                        <a14:foregroundMark x1="94962" y1="74850" x2="95247" y2="76780"/>
                        <a14:foregroundMark x1="83270" y1="98470" x2="83270" y2="97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2070" y="4661383"/>
            <a:ext cx="250464" cy="35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36E8D240-2A60-B9E5-618D-C20793645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695496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34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8315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dder/R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6B5E6D9-A130-A85C-4BEC-0AEA726874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7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97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1D1E0C4-497D-B719-A531-EF18537B06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41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4DB8FDD-4B4D-2D77-1C61-26744F17FE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66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B1B96D6-1054-EAFB-18A2-98214F3B82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270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65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E77DDD1-27EC-62E0-3AE9-D48E2F8586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02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8ED179C-DAF3-58C7-AF60-40726C521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90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F4D702C-5DAD-37D9-1048-A82F5E818E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15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CB0EEE4-9DF7-C036-5017-BB6D675257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75" y="12699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044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7C270E77-EA86-094A-28E0-3F97BD736A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75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98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44550"/>
            <a:ext cx="7772400" cy="31472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73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blue and white card&#10;&#10;Description automatically generated">
            <a:extLst>
              <a:ext uri="{FF2B5EF4-FFF2-40B4-BE49-F238E27FC236}">
                <a16:creationId xmlns:a16="http://schemas.microsoft.com/office/drawing/2014/main" id="{B8F1D679-6C5D-ADD5-C9F6-A2E76137E1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5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62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695496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34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7909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464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018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563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  <a:prstGeom prst="rect">
            <a:avLst/>
          </a:prstGeom>
        </p:spPr>
        <p:txBody>
          <a:bodyPr anchor="b"/>
          <a:lstStyle>
            <a:lvl1pPr algn="l">
              <a:defRPr sz="2000" b="0" i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54497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479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65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365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897632" y="4593882"/>
            <a:ext cx="3903712" cy="41751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871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dder/R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6B5E6D9-A130-A85C-4BEC-0AEA726874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7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16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4E353A3F-6669-74D7-5DD1-78C6CF0FCD1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71692" y="0"/>
            <a:ext cx="9215692" cy="5196626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2870"/>
            <a:ext cx="7772400" cy="27423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872288" y="594360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0809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80" r:id="rId9"/>
    <p:sldLayoutId id="2147483681" r:id="rId10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i="0">
          <a:solidFill>
            <a:schemeClr val="bg1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1185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8" r:id="rId2"/>
    <p:sldLayoutId id="2147483677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4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3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6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5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7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9.jp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3.emf"/><Relationship Id="rId4" Type="http://schemas.openxmlformats.org/officeDocument/2006/relationships/image" Target="../media/image152.emf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3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emf"/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3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7" Type="http://schemas.microsoft.com/office/2007/relationships/hdphoto" Target="../media/hdphoto4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0.png"/><Relationship Id="rId5" Type="http://schemas.microsoft.com/office/2007/relationships/hdphoto" Target="../media/hdphoto3.wdp"/><Relationship Id="rId4" Type="http://schemas.openxmlformats.org/officeDocument/2006/relationships/image" Target="../media/image1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1.emf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3.emf"/><Relationship Id="rId4" Type="http://schemas.openxmlformats.org/officeDocument/2006/relationships/image" Target="../media/image162.emf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4.jp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5.emf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6.emf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7.emf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8.emf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9.emf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0.emf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2.emf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4.emf"/><Relationship Id="rId4" Type="http://schemas.openxmlformats.org/officeDocument/2006/relationships/image" Target="../media/image173.emf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5.emf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7.jpeg"/><Relationship Id="rId4" Type="http://schemas.openxmlformats.org/officeDocument/2006/relationships/image" Target="../media/image176.emf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emf"/><Relationship Id="rId1" Type="http://schemas.openxmlformats.org/officeDocument/2006/relationships/slideLayout" Target="../slideLayouts/slideLayout3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emf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1.emf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2.emf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4.emf"/><Relationship Id="rId4" Type="http://schemas.openxmlformats.org/officeDocument/2006/relationships/image" Target="../media/image183.emf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6.emf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7.emf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8.emf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tiff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tiff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1.pn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3.jpeg"/><Relationship Id="rId11" Type="http://schemas.openxmlformats.org/officeDocument/2006/relationships/image" Target="../media/image118.tiff"/><Relationship Id="rId5" Type="http://schemas.openxmlformats.org/officeDocument/2006/relationships/image" Target="../media/image112.jpeg"/><Relationship Id="rId10" Type="http://schemas.openxmlformats.org/officeDocument/2006/relationships/image" Target="../media/image117.tiff"/><Relationship Id="rId4" Type="http://schemas.microsoft.com/office/2007/relationships/hdphoto" Target="../media/hdphoto2.wdp"/><Relationship Id="rId9" Type="http://schemas.openxmlformats.org/officeDocument/2006/relationships/image" Target="../media/image116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11B7A1-BD6B-7FF9-D2A8-478F47D6C8D8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C82C"/>
                </a:solidFill>
                <a:latin typeface="Corporate A Medium" panose="02000503080000020004" pitchFamily="2" charset="0"/>
              </a:rPr>
              <a:t>PROSTATE / BLADDER CANCER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99275E-5264-31AB-209A-92E5E29A5422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November 30, 2023</a:t>
            </a:r>
          </a:p>
        </p:txBody>
      </p:sp>
    </p:spTree>
    <p:extLst>
      <p:ext uri="{BB962C8B-B14F-4D97-AF65-F5344CB8AC3E}">
        <p14:creationId xmlns:p14="http://schemas.microsoft.com/office/powerpoint/2010/main" val="4181591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764771" y="1798064"/>
            <a:ext cx="7614458" cy="2204975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Jun Gong, MD</a:t>
            </a:r>
          </a:p>
          <a:p>
            <a:r>
              <a:rPr lang="en-US" dirty="0">
                <a:solidFill>
                  <a:srgbClr val="002E51"/>
                </a:solidFill>
              </a:rPr>
              <a:t>Associate Professor, Medicine</a:t>
            </a:r>
          </a:p>
          <a:p>
            <a:r>
              <a:rPr lang="en-US" dirty="0">
                <a:solidFill>
                  <a:srgbClr val="002E51"/>
                </a:solidFill>
              </a:rPr>
              <a:t>Division of Medical Oncology</a:t>
            </a:r>
          </a:p>
          <a:p>
            <a:r>
              <a:rPr lang="en-US" dirty="0">
                <a:solidFill>
                  <a:srgbClr val="002E51"/>
                </a:solidFill>
              </a:rPr>
              <a:t>Cedars-Sinai Medical Center</a:t>
            </a:r>
          </a:p>
          <a:p>
            <a:r>
              <a:rPr lang="en-US" dirty="0">
                <a:solidFill>
                  <a:srgbClr val="002E51"/>
                </a:solidFill>
              </a:rPr>
              <a:t>Los Angeles, CA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786936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Management of metastatic hormone-sensitive prostate cancer</a:t>
            </a:r>
          </a:p>
        </p:txBody>
      </p:sp>
    </p:spTree>
    <p:extLst>
      <p:ext uri="{BB962C8B-B14F-4D97-AF65-F5344CB8AC3E}">
        <p14:creationId xmlns:p14="http://schemas.microsoft.com/office/powerpoint/2010/main" val="164316052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w Chemotherapy Delivery Device in Bladder Cancer | Cancer Today">
            <a:extLst>
              <a:ext uri="{FF2B5EF4-FFF2-40B4-BE49-F238E27FC236}">
                <a16:creationId xmlns:a16="http://schemas.microsoft.com/office/drawing/2014/main" id="{56DAA13F-96C7-6B75-BA8A-38A769966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69" y="1117600"/>
            <a:ext cx="3200261" cy="293624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31" name="Content Placeholder 2">
            <a:extLst>
              <a:ext uri="{FF2B5EF4-FFF2-40B4-BE49-F238E27FC236}">
                <a16:creationId xmlns:a16="http://schemas.microsoft.com/office/drawing/2014/main" id="{C8CC709C-72BE-8051-0281-70039FED3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722184"/>
            <a:ext cx="3810000" cy="2936240"/>
          </a:xfrm>
        </p:spPr>
        <p:txBody>
          <a:bodyPr/>
          <a:lstStyle/>
          <a:p>
            <a:r>
              <a:rPr lang="en-US" dirty="0"/>
              <a:t>Temporary intravesical implant</a:t>
            </a:r>
          </a:p>
          <a:p>
            <a:r>
              <a:rPr lang="en-US" dirty="0"/>
              <a:t>Gradual continuous release of Erdafitinib</a:t>
            </a:r>
          </a:p>
          <a:p>
            <a:r>
              <a:rPr lang="en-US" dirty="0"/>
              <a:t>Erdafitinib - selective pan-FGFR tyrosine kinase inhibitor</a:t>
            </a:r>
          </a:p>
        </p:txBody>
      </p:sp>
      <p:sp>
        <p:nvSpPr>
          <p:cNvPr id="1033" name="Title 3">
            <a:extLst>
              <a:ext uri="{FF2B5EF4-FFF2-40B4-BE49-F238E27FC236}">
                <a16:creationId xmlns:a16="http://schemas.microsoft.com/office/drawing/2014/main" id="{F0B4B0AA-6D2F-0D13-6071-693027A77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695496"/>
          </a:xfrm>
        </p:spPr>
        <p:txBody>
          <a:bodyPr/>
          <a:lstStyle/>
          <a:p>
            <a:r>
              <a:rPr lang="en-US" dirty="0"/>
              <a:t>TAR-210</a:t>
            </a:r>
          </a:p>
        </p:txBody>
      </p:sp>
    </p:spTree>
    <p:extLst>
      <p:ext uri="{BB962C8B-B14F-4D97-AF65-F5344CB8AC3E}">
        <p14:creationId xmlns:p14="http://schemas.microsoft.com/office/powerpoint/2010/main" val="37525090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2E51"/>
                </a:solidFill>
              </a:rPr>
              <a:t>Safety and Tolerability</a:t>
            </a:r>
          </a:p>
          <a:p>
            <a:r>
              <a:rPr lang="en-US" dirty="0">
                <a:solidFill>
                  <a:srgbClr val="002E51"/>
                </a:solidFill>
              </a:rPr>
              <a:t>Efficacy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48202" y="1106011"/>
            <a:ext cx="3810000" cy="2936240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002E5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Phase 1 Study</a:t>
            </a:r>
          </a:p>
        </p:txBody>
      </p:sp>
    </p:spTree>
    <p:extLst>
      <p:ext uri="{BB962C8B-B14F-4D97-AF65-F5344CB8AC3E}">
        <p14:creationId xmlns:p14="http://schemas.microsoft.com/office/powerpoint/2010/main" val="292961241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44843" y="1168401"/>
            <a:ext cx="8699157" cy="291592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All patients with FGFR alterations detected in tumor tissue or cell free DNA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Cohorts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Cohort 1 - recurrent, BCG-experienced high-risk NMIBC (high-grade Ta/T1; papillary only). Tumor resected (n=16)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Cohort 3 - (C3) recurrent, intermediate-risk NMIBC (Ta/T1) with history of only low-grade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papillarydisease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Tumors unresected. (n=21)</a:t>
            </a:r>
            <a:endParaRPr lang="en-US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002E5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1040936"/>
          </a:xfrm>
        </p:spPr>
        <p:txBody>
          <a:bodyPr/>
          <a:lstStyle/>
          <a:p>
            <a:r>
              <a:rPr lang="en-US" b="1" dirty="0"/>
              <a:t>Patient Population</a:t>
            </a:r>
          </a:p>
        </p:txBody>
      </p:sp>
    </p:spTree>
    <p:extLst>
      <p:ext uri="{BB962C8B-B14F-4D97-AF65-F5344CB8AC3E}">
        <p14:creationId xmlns:p14="http://schemas.microsoft.com/office/powerpoint/2010/main" val="106807077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5" descr="A screenshot of a report&#10;&#10;Description automatically generated">
            <a:extLst>
              <a:ext uri="{FF2B5EF4-FFF2-40B4-BE49-F238E27FC236}">
                <a16:creationId xmlns:a16="http://schemas.microsoft.com/office/drawing/2014/main" id="{3456E1C5-EB45-822A-8A60-49F686432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66202" y="315069"/>
            <a:ext cx="5611596" cy="370365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33591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902043" y="847125"/>
            <a:ext cx="6400800" cy="291592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E51"/>
                </a:solidFill>
              </a:rPr>
              <a:t>Most common </a:t>
            </a:r>
            <a:r>
              <a:rPr lang="en-US" dirty="0" err="1">
                <a:solidFill>
                  <a:srgbClr val="002E51"/>
                </a:solidFill>
              </a:rPr>
              <a:t>tx</a:t>
            </a:r>
            <a:r>
              <a:rPr lang="en-US" dirty="0">
                <a:solidFill>
                  <a:srgbClr val="002E51"/>
                </a:solidFill>
              </a:rPr>
              <a:t>-related AEs were grade 1-2 lower urinary tract AEs.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E51"/>
                </a:solidFill>
              </a:rPr>
              <a:t>There were no dose- limiting toxicities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E51"/>
                </a:solidFill>
              </a:rPr>
              <a:t>No deaths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E51"/>
                </a:solidFill>
              </a:rPr>
              <a:t>2 pts discontinued due to ASs of low-grade urinary symptoms, and 1 </a:t>
            </a:r>
            <a:r>
              <a:rPr lang="en-US" dirty="0" err="1">
                <a:solidFill>
                  <a:srgbClr val="002E51"/>
                </a:solidFill>
              </a:rPr>
              <a:t>pt</a:t>
            </a:r>
            <a:r>
              <a:rPr lang="en-US" dirty="0">
                <a:solidFill>
                  <a:srgbClr val="002E51"/>
                </a:solidFill>
              </a:rPr>
              <a:t> had serious AEs of pyelonephritis and sepsis</a:t>
            </a:r>
          </a:p>
          <a:p>
            <a:endParaRPr lang="en-US" dirty="0">
              <a:solidFill>
                <a:srgbClr val="002E5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1040936"/>
          </a:xfrm>
        </p:spPr>
        <p:txBody>
          <a:bodyPr/>
          <a:lstStyle/>
          <a:p>
            <a:r>
              <a:rPr lang="en-US" sz="3200" b="1" dirty="0"/>
              <a:t>Adverse Effect</a:t>
            </a:r>
          </a:p>
        </p:txBody>
      </p:sp>
    </p:spTree>
    <p:extLst>
      <p:ext uri="{BB962C8B-B14F-4D97-AF65-F5344CB8AC3E}">
        <p14:creationId xmlns:p14="http://schemas.microsoft.com/office/powerpoint/2010/main" val="254065615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618565"/>
            <a:ext cx="9144000" cy="2581835"/>
          </a:xfrm>
        </p:spPr>
        <p:txBody>
          <a:bodyPr/>
          <a:lstStyle/>
          <a:p>
            <a:r>
              <a:rPr lang="en-US" sz="3200" dirty="0">
                <a:effectLst/>
                <a:latin typeface="Helvetica" pitchFamily="2" charset="0"/>
              </a:rPr>
              <a:t>Results from SunRISe-1 in patients (Pts) with bacillus </a:t>
            </a:r>
            <a:r>
              <a:rPr lang="en-US" sz="3200" dirty="0" err="1">
                <a:effectLst/>
                <a:latin typeface="Helvetica" pitchFamily="2" charset="0"/>
              </a:rPr>
              <a:t>CalmetteeGuérin</a:t>
            </a:r>
            <a:r>
              <a:rPr lang="en-US" sz="3200" dirty="0">
                <a:effectLst/>
                <a:latin typeface="Helvetica" pitchFamily="2" charset="0"/>
              </a:rPr>
              <a:t> (BCG) unresponsive high-risk non</a:t>
            </a:r>
            <a:r>
              <a:rPr lang="en-US" sz="3200" dirty="0">
                <a:latin typeface="Helvetica" pitchFamily="2" charset="0"/>
              </a:rPr>
              <a:t> </a:t>
            </a:r>
            <a:r>
              <a:rPr lang="en-US" sz="3200" dirty="0">
                <a:effectLst/>
                <a:latin typeface="Helvetica" pitchFamily="2" charset="0"/>
              </a:rPr>
              <a:t>muscle-invasive bladder cancer (HR NMIBC) receiving TAR-200 monotherapy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428711734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SCO 2021: A Phase 3, Multicenter, Randomized Study Evaluating the Efficacy  of TAR-200 in Combination with Cetrelimab Versus Concurrent  Chemoradiotherapy in Participants with Muscle-Invasive Urothelial Carcinoma  of the Bladder">
            <a:extLst>
              <a:ext uri="{FF2B5EF4-FFF2-40B4-BE49-F238E27FC236}">
                <a16:creationId xmlns:a16="http://schemas.microsoft.com/office/drawing/2014/main" id="{06F0AFF9-F354-D3E1-36A9-2536D6602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" y="1599882"/>
            <a:ext cx="3810000" cy="197167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31" name="Content Placeholder 2">
            <a:extLst>
              <a:ext uri="{FF2B5EF4-FFF2-40B4-BE49-F238E27FC236}">
                <a16:creationId xmlns:a16="http://schemas.microsoft.com/office/drawing/2014/main" id="{C8CC709C-72BE-8051-0281-70039FED3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117600"/>
            <a:ext cx="3810000" cy="2936240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Temporary intravesical implant</a:t>
            </a:r>
          </a:p>
          <a:p>
            <a:r>
              <a:rPr lang="en-US" dirty="0"/>
              <a:t>Gradual continuous release of gemcitabine</a:t>
            </a:r>
          </a:p>
        </p:txBody>
      </p:sp>
      <p:sp>
        <p:nvSpPr>
          <p:cNvPr id="1033" name="Title 3">
            <a:extLst>
              <a:ext uri="{FF2B5EF4-FFF2-40B4-BE49-F238E27FC236}">
                <a16:creationId xmlns:a16="http://schemas.microsoft.com/office/drawing/2014/main" id="{F0B4B0AA-6D2F-0D13-6071-693027A77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695496"/>
          </a:xfrm>
        </p:spPr>
        <p:txBody>
          <a:bodyPr>
            <a:normAutofit/>
          </a:bodyPr>
          <a:lstStyle/>
          <a:p>
            <a:r>
              <a:rPr lang="en-US" dirty="0"/>
              <a:t>TAR-200</a:t>
            </a:r>
          </a:p>
        </p:txBody>
      </p:sp>
    </p:spTree>
    <p:extLst>
      <p:ext uri="{BB962C8B-B14F-4D97-AF65-F5344CB8AC3E}">
        <p14:creationId xmlns:p14="http://schemas.microsoft.com/office/powerpoint/2010/main" val="270923830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2E51"/>
                </a:solidFill>
              </a:rPr>
              <a:t>Safety </a:t>
            </a:r>
          </a:p>
          <a:p>
            <a:r>
              <a:rPr lang="en-US" dirty="0">
                <a:solidFill>
                  <a:srgbClr val="002E51"/>
                </a:solidFill>
              </a:rPr>
              <a:t>Efficacy</a:t>
            </a:r>
          </a:p>
          <a:p>
            <a:pPr lvl="1"/>
            <a:r>
              <a:rPr lang="en-US" dirty="0">
                <a:solidFill>
                  <a:srgbClr val="002E51"/>
                </a:solidFill>
              </a:rPr>
              <a:t>Complete response Rates (CR)</a:t>
            </a:r>
          </a:p>
          <a:p>
            <a:pPr lvl="1"/>
            <a:r>
              <a:rPr lang="en-US" dirty="0">
                <a:solidFill>
                  <a:srgbClr val="002E51"/>
                </a:solidFill>
              </a:rPr>
              <a:t>Durations of CR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48202" y="1106011"/>
            <a:ext cx="3810000" cy="2936240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002E5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Phase 2b Study</a:t>
            </a:r>
          </a:p>
        </p:txBody>
      </p:sp>
    </p:spTree>
    <p:extLst>
      <p:ext uri="{BB962C8B-B14F-4D97-AF65-F5344CB8AC3E}">
        <p14:creationId xmlns:p14="http://schemas.microsoft.com/office/powerpoint/2010/main" val="182557465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44843" y="1168401"/>
            <a:ext cx="7463481" cy="291592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CIS with or without any papillary disease (high grade Ta or T1)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ECOG performance status 0-2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Persistent or recurrent HR NMIBC with last dose of BCG 12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prior to CIS diagnosis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002E5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1040936"/>
          </a:xfrm>
        </p:spPr>
        <p:txBody>
          <a:bodyPr/>
          <a:lstStyle/>
          <a:p>
            <a:r>
              <a:rPr lang="en-US" b="1" dirty="0"/>
              <a:t>Patient Population</a:t>
            </a:r>
          </a:p>
        </p:txBody>
      </p:sp>
    </p:spTree>
    <p:extLst>
      <p:ext uri="{BB962C8B-B14F-4D97-AF65-F5344CB8AC3E}">
        <p14:creationId xmlns:p14="http://schemas.microsoft.com/office/powerpoint/2010/main" val="375386518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44843" y="1168401"/>
            <a:ext cx="7463481" cy="291592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 54  (33% with concurrent papillary disease)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patients were efficacy evaluable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77% CR – median follow up 48 weeks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21 responders all demonstrate no recurrence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 6 months – 11 months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 12 months – 6 patients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002E5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1040936"/>
          </a:xfrm>
        </p:spPr>
        <p:txBody>
          <a:bodyPr/>
          <a:lstStyle/>
          <a:p>
            <a:r>
              <a:rPr lang="en-US" b="1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1036569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Disclosures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3D33BD-2E7D-5DBD-36BD-C6D21B38FA4B}"/>
              </a:ext>
            </a:extLst>
          </p:cNvPr>
          <p:cNvSpPr txBox="1"/>
          <p:nvPr/>
        </p:nvSpPr>
        <p:spPr>
          <a:xfrm>
            <a:off x="692034" y="1305037"/>
            <a:ext cx="7579129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Consulting/Advisory - Eisai,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Exelixis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Janssen Biotech,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Myovant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/Pfizer, EMD Serono, Incyte, AVEO, Bayer, Seagen, Elsevier, Taiho Pharmaceutical</a:t>
            </a:r>
          </a:p>
        </p:txBody>
      </p:sp>
    </p:spTree>
    <p:extLst>
      <p:ext uri="{BB962C8B-B14F-4D97-AF65-F5344CB8AC3E}">
        <p14:creationId xmlns:p14="http://schemas.microsoft.com/office/powerpoint/2010/main" val="107491507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902043" y="847125"/>
            <a:ext cx="6400800" cy="291592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E51"/>
                </a:solidFill>
              </a:rPr>
              <a:t>29 pts (54%) had </a:t>
            </a:r>
            <a:r>
              <a:rPr lang="en-US" b="1" dirty="0" err="1">
                <a:solidFill>
                  <a:srgbClr val="002E51"/>
                </a:solidFill>
              </a:rPr>
              <a:t>tx</a:t>
            </a:r>
            <a:r>
              <a:rPr lang="en-US" b="1" dirty="0">
                <a:solidFill>
                  <a:srgbClr val="002E51"/>
                </a:solidFill>
              </a:rPr>
              <a:t>-related adverse events (TRAEs)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E51"/>
                </a:solidFill>
              </a:rPr>
              <a:t>10% pollakiuria, dysuria, and micturition urgency.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E51"/>
                </a:solidFill>
              </a:rPr>
              <a:t>4 pts (7%) had grade 3 TRAEs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E51"/>
                </a:solidFill>
              </a:rPr>
              <a:t>1 (2%) had serious TRAE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E51"/>
                </a:solidFill>
              </a:rPr>
              <a:t>2 (4%) had TRAEs leading to discontinuation.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E51"/>
                </a:solidFill>
              </a:rPr>
              <a:t>No deaths were reported.</a:t>
            </a:r>
          </a:p>
          <a:p>
            <a:endParaRPr lang="en-US" b="1" dirty="0">
              <a:solidFill>
                <a:srgbClr val="002E5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1040936"/>
          </a:xfrm>
        </p:spPr>
        <p:txBody>
          <a:bodyPr/>
          <a:lstStyle/>
          <a:p>
            <a:r>
              <a:rPr lang="en-US" sz="3200" b="1" dirty="0"/>
              <a:t>Adverse Effect</a:t>
            </a:r>
          </a:p>
        </p:txBody>
      </p:sp>
    </p:spTree>
    <p:extLst>
      <p:ext uri="{BB962C8B-B14F-4D97-AF65-F5344CB8AC3E}">
        <p14:creationId xmlns:p14="http://schemas.microsoft.com/office/powerpoint/2010/main" val="122265777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11B7A1-BD6B-7FF9-D2A8-478F47D6C8D8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C82C"/>
                </a:solidFill>
                <a:latin typeface="Corporate A Medium" panose="02000503080000020004" pitchFamily="2" charset="0"/>
              </a:rPr>
              <a:t>PROSTATE / BLADDER CANCER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99275E-5264-31AB-209A-92E5E29A5422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November 30, 2023</a:t>
            </a:r>
          </a:p>
        </p:txBody>
      </p:sp>
    </p:spTree>
    <p:extLst>
      <p:ext uri="{BB962C8B-B14F-4D97-AF65-F5344CB8AC3E}">
        <p14:creationId xmlns:p14="http://schemas.microsoft.com/office/powerpoint/2010/main" val="403129094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739588" y="2841637"/>
            <a:ext cx="7664824" cy="1580226"/>
          </a:xfrm>
        </p:spPr>
        <p:txBody>
          <a:bodyPr/>
          <a:lstStyle/>
          <a:p>
            <a:r>
              <a:rPr lang="en-US" sz="2000" b="1" dirty="0">
                <a:solidFill>
                  <a:srgbClr val="002E51"/>
                </a:solidFill>
              </a:rPr>
              <a:t>Anthony T. Nguyen, MD, PhD</a:t>
            </a:r>
          </a:p>
          <a:p>
            <a:r>
              <a:rPr lang="en-US" sz="2000" dirty="0">
                <a:solidFill>
                  <a:srgbClr val="002E51"/>
                </a:solidFill>
              </a:rPr>
              <a:t>Assistant Professor, Radiation Oncology &amp; Biomedical Sciences</a:t>
            </a:r>
          </a:p>
          <a:p>
            <a:r>
              <a:rPr lang="en-US" sz="2000" dirty="0">
                <a:solidFill>
                  <a:srgbClr val="002E51"/>
                </a:solidFill>
              </a:rPr>
              <a:t>Cedars-Sinai Medical Center</a:t>
            </a:r>
          </a:p>
          <a:p>
            <a:r>
              <a:rPr lang="en-US" sz="2000" dirty="0">
                <a:solidFill>
                  <a:srgbClr val="002E51"/>
                </a:solidFill>
              </a:rPr>
              <a:t>Los Angeles, CA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27903"/>
            <a:ext cx="9144000" cy="1292962"/>
          </a:xfrm>
        </p:spPr>
        <p:txBody>
          <a:bodyPr/>
          <a:lstStyle/>
          <a:p>
            <a:r>
              <a:rPr lang="en-US" sz="3400" b="1" dirty="0">
                <a:solidFill>
                  <a:srgbClr val="002E51"/>
                </a:solidFill>
              </a:rPr>
              <a:t>Trimodal Therapy for </a:t>
            </a:r>
            <a:br>
              <a:rPr lang="en-US" sz="3400" b="1" dirty="0">
                <a:solidFill>
                  <a:srgbClr val="002E51"/>
                </a:solidFill>
              </a:rPr>
            </a:br>
            <a:r>
              <a:rPr lang="en-US" sz="3400" b="1" dirty="0">
                <a:solidFill>
                  <a:srgbClr val="002E51"/>
                </a:solidFill>
              </a:rPr>
              <a:t>Urothelial Bladder Cancer</a:t>
            </a:r>
          </a:p>
        </p:txBody>
      </p:sp>
    </p:spTree>
    <p:extLst>
      <p:ext uri="{BB962C8B-B14F-4D97-AF65-F5344CB8AC3E}">
        <p14:creationId xmlns:p14="http://schemas.microsoft.com/office/powerpoint/2010/main" val="247247205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0" y="872331"/>
            <a:ext cx="5283200" cy="3403600"/>
          </a:xfrm>
        </p:spPr>
        <p:txBody>
          <a:bodyPr/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&gt;82,000 estimated new cases in 2023 with ~7,250 cases in California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3:1 male to female predominance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&gt;16,000 estimated new deaths in 2023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4</a:t>
            </a:r>
            <a:r>
              <a:rPr lang="en-US" sz="1800" baseline="30000" dirty="0">
                <a:solidFill>
                  <a:srgbClr val="002E51"/>
                </a:solidFill>
              </a:rPr>
              <a:t>th</a:t>
            </a:r>
            <a:r>
              <a:rPr lang="en-US" sz="1800" dirty="0">
                <a:solidFill>
                  <a:srgbClr val="002E51"/>
                </a:solidFill>
              </a:rPr>
              <a:t> most common cancer among men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8</a:t>
            </a:r>
            <a:r>
              <a:rPr lang="en-US" sz="1800" baseline="30000" dirty="0">
                <a:solidFill>
                  <a:srgbClr val="002E51"/>
                </a:solidFill>
              </a:rPr>
              <a:t>th</a:t>
            </a:r>
            <a:r>
              <a:rPr lang="en-US" sz="1800" dirty="0">
                <a:solidFill>
                  <a:srgbClr val="002E51"/>
                </a:solidFill>
              </a:rPr>
              <a:t> most common cause of cancer death in men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Median age of diagnosis is 73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sz="2400" b="1" dirty="0"/>
              <a:t>Bladder cancer is the 4</a:t>
            </a:r>
            <a:r>
              <a:rPr lang="en-US" sz="2400" b="1" baseline="30000" dirty="0"/>
              <a:t>th</a:t>
            </a:r>
            <a:r>
              <a:rPr lang="en-US" sz="2400" b="1" dirty="0"/>
              <a:t> most common cancer in men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67F71C-0B91-09CE-B8A4-891881654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786" y="1116171"/>
            <a:ext cx="3601628" cy="29159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421DB5-689F-C90D-6056-051F376BC29D}"/>
              </a:ext>
            </a:extLst>
          </p:cNvPr>
          <p:cNvSpPr txBox="1"/>
          <p:nvPr/>
        </p:nvSpPr>
        <p:spPr>
          <a:xfrm>
            <a:off x="5815973" y="4682244"/>
            <a:ext cx="33280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Siegel et al CA Cancer J Clin 2023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0B67DA-4775-E40B-DEBB-B351205C09BA}"/>
              </a:ext>
            </a:extLst>
          </p:cNvPr>
          <p:cNvSpPr/>
          <p:nvPr/>
        </p:nvSpPr>
        <p:spPr bwMode="auto">
          <a:xfrm>
            <a:off x="6024880" y="2316480"/>
            <a:ext cx="2458720" cy="237331"/>
          </a:xfrm>
          <a:prstGeom prst="rect">
            <a:avLst/>
          </a:prstGeom>
          <a:solidFill>
            <a:srgbClr val="C00000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219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04972"/>
            <a:ext cx="9144000" cy="455443"/>
          </a:xfrm>
        </p:spPr>
        <p:txBody>
          <a:bodyPr/>
          <a:lstStyle/>
          <a:p>
            <a:r>
              <a:rPr lang="en-US" sz="2400" b="1" dirty="0"/>
              <a:t>TMT is a SOC option for MIBC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421DB5-689F-C90D-6056-051F376BC29D}"/>
              </a:ext>
            </a:extLst>
          </p:cNvPr>
          <p:cNvSpPr txBox="1"/>
          <p:nvPr/>
        </p:nvSpPr>
        <p:spPr>
          <a:xfrm>
            <a:off x="5280597" y="4682243"/>
            <a:ext cx="3829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AJCC 8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Edition (2017); NCCN v3.2023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4368B6-CC73-62EC-4C86-E02D1E449E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82" b="14823"/>
          <a:stretch/>
        </p:blipFill>
        <p:spPr>
          <a:xfrm>
            <a:off x="-141778" y="641581"/>
            <a:ext cx="2903702" cy="35285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A4AF0E-9F83-6BEC-0712-E8D29AAB9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1924" y="766616"/>
            <a:ext cx="3620151" cy="336010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3590884-AA05-4B30-BD7E-FFD20B36F230}"/>
              </a:ext>
            </a:extLst>
          </p:cNvPr>
          <p:cNvSpPr/>
          <p:nvPr/>
        </p:nvSpPr>
        <p:spPr bwMode="auto">
          <a:xfrm>
            <a:off x="386542" y="1955165"/>
            <a:ext cx="2194560" cy="2214880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1C07EF-7509-A419-C799-4144CFF4FADD}"/>
              </a:ext>
            </a:extLst>
          </p:cNvPr>
          <p:cNvSpPr/>
          <p:nvPr/>
        </p:nvSpPr>
        <p:spPr bwMode="auto">
          <a:xfrm>
            <a:off x="4387732" y="2721866"/>
            <a:ext cx="2194560" cy="455443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845881-43E2-4A20-BA89-06B3ECB0D02C}"/>
              </a:ext>
            </a:extLst>
          </p:cNvPr>
          <p:cNvSpPr txBox="1"/>
          <p:nvPr/>
        </p:nvSpPr>
        <p:spPr>
          <a:xfrm>
            <a:off x="6802119" y="1569504"/>
            <a:ext cx="2194560" cy="1754326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2E51"/>
                </a:solidFill>
              </a:rPr>
              <a:t>Trimodal therapy (TMT) = maximal TURBT followed by radiotherapy (RT) with concurrent chemotherapy</a:t>
            </a:r>
          </a:p>
        </p:txBody>
      </p:sp>
    </p:spTree>
    <p:extLst>
      <p:ext uri="{BB962C8B-B14F-4D97-AF65-F5344CB8AC3E}">
        <p14:creationId xmlns:p14="http://schemas.microsoft.com/office/powerpoint/2010/main" val="390927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4578"/>
            <a:ext cx="9144000" cy="807256"/>
          </a:xfrm>
        </p:spPr>
        <p:txBody>
          <a:bodyPr/>
          <a:lstStyle/>
          <a:p>
            <a:r>
              <a:rPr lang="en-US" sz="2400" b="1" dirty="0"/>
              <a:t>Why organ preservation? Why not?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421DB5-689F-C90D-6056-051F376BC29D}"/>
              </a:ext>
            </a:extLst>
          </p:cNvPr>
          <p:cNvSpPr txBox="1"/>
          <p:nvPr/>
        </p:nvSpPr>
        <p:spPr>
          <a:xfrm>
            <a:off x="7795363" y="4688060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Biorender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534267-A54E-67F2-7BF5-A72C88AFE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254" y="741680"/>
            <a:ext cx="1687378" cy="3512502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389446A4-D40C-93A6-3476-5C507678C554}"/>
              </a:ext>
            </a:extLst>
          </p:cNvPr>
          <p:cNvGrpSpPr/>
          <p:nvPr/>
        </p:nvGrpSpPr>
        <p:grpSpPr>
          <a:xfrm>
            <a:off x="254858" y="590752"/>
            <a:ext cx="4152480" cy="1267622"/>
            <a:chOff x="254858" y="590752"/>
            <a:chExt cx="4152480" cy="126762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808047F-6419-C8DD-7BAB-9B2677FB6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5179" y="590752"/>
              <a:ext cx="1104240" cy="1267622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10B83D9-33B9-3D78-B26C-22CD9029FA9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302000" y="1498658"/>
              <a:ext cx="1105338" cy="9860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2E5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1BB29A2-4360-C1B6-0372-EEBA8839702C}"/>
                </a:ext>
              </a:extLst>
            </p:cNvPr>
            <p:cNvSpPr txBox="1"/>
            <p:nvPr/>
          </p:nvSpPr>
          <p:spPr>
            <a:xfrm>
              <a:off x="254858" y="1095143"/>
              <a:ext cx="1608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Breast cancer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6530A5C-45CE-089B-4550-B7406B1600C2}"/>
              </a:ext>
            </a:extLst>
          </p:cNvPr>
          <p:cNvGrpSpPr/>
          <p:nvPr/>
        </p:nvGrpSpPr>
        <p:grpSpPr>
          <a:xfrm>
            <a:off x="278463" y="1856948"/>
            <a:ext cx="4371480" cy="1212937"/>
            <a:chOff x="278463" y="1856948"/>
            <a:chExt cx="4371480" cy="121293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F665591-BFF5-D11D-A022-3F1E034B1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36130" y="1856948"/>
              <a:ext cx="1029517" cy="1212937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A3109D0-5EA0-9504-BA0E-4C6A40CF7B3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127724" y="2363561"/>
              <a:ext cx="1522219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2E5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D5BB518-86DB-9AE0-7220-74CB23A26E22}"/>
                </a:ext>
              </a:extLst>
            </p:cNvPr>
            <p:cNvSpPr txBox="1"/>
            <p:nvPr/>
          </p:nvSpPr>
          <p:spPr>
            <a:xfrm>
              <a:off x="278463" y="1998671"/>
              <a:ext cx="15055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800" dirty="0"/>
                <a:t>Anal and </a:t>
              </a:r>
            </a:p>
            <a:p>
              <a:pPr algn="r"/>
              <a:r>
                <a:rPr lang="en-US" sz="1800" dirty="0"/>
                <a:t>rectal cancer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CAA9C54-AA03-5400-EF5D-6FBD8389EAD8}"/>
              </a:ext>
            </a:extLst>
          </p:cNvPr>
          <p:cNvGrpSpPr/>
          <p:nvPr/>
        </p:nvGrpSpPr>
        <p:grpSpPr>
          <a:xfrm>
            <a:off x="87109" y="3174756"/>
            <a:ext cx="4217518" cy="1092128"/>
            <a:chOff x="87109" y="3174756"/>
            <a:chExt cx="4217518" cy="109212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B86C026-2C78-B0F5-E803-A0B19BA55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40346" y="3174756"/>
              <a:ext cx="1687378" cy="1044238"/>
            </a:xfrm>
            <a:prstGeom prst="rect">
              <a:avLst/>
            </a:prstGeom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3AF1820-AECF-6AE0-A403-2B9405714C9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980971" y="3557024"/>
              <a:ext cx="1323656" cy="11747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2E5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50E89BD-70CE-5750-2142-6F37BB253B27}"/>
                </a:ext>
              </a:extLst>
            </p:cNvPr>
            <p:cNvSpPr txBox="1"/>
            <p:nvPr/>
          </p:nvSpPr>
          <p:spPr>
            <a:xfrm>
              <a:off x="87109" y="3897552"/>
              <a:ext cx="2210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Soft tissue sarcoma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10B9DF6-F283-4DB9-C694-8188A15A2B01}"/>
              </a:ext>
            </a:extLst>
          </p:cNvPr>
          <p:cNvGrpSpPr/>
          <p:nvPr/>
        </p:nvGrpSpPr>
        <p:grpSpPr>
          <a:xfrm>
            <a:off x="4628371" y="589325"/>
            <a:ext cx="3956829" cy="1267623"/>
            <a:chOff x="4628371" y="589325"/>
            <a:chExt cx="3956829" cy="12676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BA2B276-FCF9-C4C5-86F6-60C60CE31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72162" y="589325"/>
              <a:ext cx="653743" cy="1267623"/>
            </a:xfrm>
            <a:prstGeom prst="rect">
              <a:avLst/>
            </a:prstGeom>
          </p:spPr>
        </p:pic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BFE4AA2-4A72-E986-026F-6E657258267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628371" y="1175260"/>
              <a:ext cx="1369515" cy="10677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2E5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290C298-3FA8-876F-B00E-D7ADA1DC1A34}"/>
                </a:ext>
              </a:extLst>
            </p:cNvPr>
            <p:cNvSpPr txBox="1"/>
            <p:nvPr/>
          </p:nvSpPr>
          <p:spPr>
            <a:xfrm>
              <a:off x="6927715" y="636677"/>
              <a:ext cx="1657485" cy="369332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Larynx cancer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C4C017D-12DC-274F-40AD-EF688039A6E8}"/>
              </a:ext>
            </a:extLst>
          </p:cNvPr>
          <p:cNvGrpSpPr/>
          <p:nvPr/>
        </p:nvGrpSpPr>
        <p:grpSpPr>
          <a:xfrm>
            <a:off x="4611542" y="1458710"/>
            <a:ext cx="3720186" cy="1075556"/>
            <a:chOff x="4611542" y="1458710"/>
            <a:chExt cx="3720186" cy="107555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FF582DE-147A-7F48-FBD5-F5FA0A4B2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74251" y="1458710"/>
              <a:ext cx="283975" cy="1075556"/>
            </a:xfrm>
            <a:prstGeom prst="rect">
              <a:avLst/>
            </a:prstGeom>
          </p:spPr>
        </p:pic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64635316-CA42-4A4F-5191-5F138FC7AF89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611542" y="1514136"/>
              <a:ext cx="1248773" cy="38210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2E5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28B9AAF-D268-8F96-C8BC-42B70E6F641F}"/>
                </a:ext>
              </a:extLst>
            </p:cNvPr>
            <p:cNvSpPr txBox="1"/>
            <p:nvPr/>
          </p:nvSpPr>
          <p:spPr>
            <a:xfrm>
              <a:off x="6172162" y="1887935"/>
              <a:ext cx="2159566" cy="369332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Esophageal cancer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C6AD3BA-5F96-CA21-C344-E01DF0E8AF75}"/>
              </a:ext>
            </a:extLst>
          </p:cNvPr>
          <p:cNvGrpSpPr/>
          <p:nvPr/>
        </p:nvGrpSpPr>
        <p:grpSpPr>
          <a:xfrm>
            <a:off x="4595940" y="2534266"/>
            <a:ext cx="4230021" cy="1732618"/>
            <a:chOff x="4595940" y="2534266"/>
            <a:chExt cx="4230021" cy="173261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6AE45B6-6D27-277E-70AD-5746620BF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7832" y="2790265"/>
              <a:ext cx="1434083" cy="1476619"/>
            </a:xfrm>
            <a:prstGeom prst="rect">
              <a:avLst/>
            </a:prstGeom>
          </p:spPr>
        </p:pic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B43A537F-A5A0-6580-DC40-498966256104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595940" y="2534266"/>
              <a:ext cx="897692" cy="53561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2E5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E5DAE4B-E3CE-3F68-158C-DECC007F1BE9}"/>
                </a:ext>
              </a:extLst>
            </p:cNvPr>
            <p:cNvSpPr txBox="1"/>
            <p:nvPr/>
          </p:nvSpPr>
          <p:spPr>
            <a:xfrm>
              <a:off x="7001915" y="2656402"/>
              <a:ext cx="1824046" cy="369332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Prostate cancer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61D449FB-CE3D-F629-DDB6-8F420904ABC0}"/>
              </a:ext>
            </a:extLst>
          </p:cNvPr>
          <p:cNvSpPr txBox="1"/>
          <p:nvPr/>
        </p:nvSpPr>
        <p:spPr>
          <a:xfrm>
            <a:off x="6927715" y="3639135"/>
            <a:ext cx="1824046" cy="369332"/>
          </a:xfrm>
          <a:prstGeom prst="rect">
            <a:avLst/>
          </a:prstGeom>
          <a:solidFill>
            <a:srgbClr val="FFFFFF">
              <a:alpha val="50196"/>
            </a:srgbClr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Bladder cancer</a:t>
            </a:r>
          </a:p>
        </p:txBody>
      </p:sp>
    </p:spTree>
    <p:extLst>
      <p:ext uri="{BB962C8B-B14F-4D97-AF65-F5344CB8AC3E}">
        <p14:creationId xmlns:p14="http://schemas.microsoft.com/office/powerpoint/2010/main" val="79755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sz="2400" b="1" dirty="0"/>
              <a:t>Multiple RTOG trials have demonstrated the efficacy of TMT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BC2CF11-5681-A1EE-A66F-BDC0632AFF36}"/>
              </a:ext>
            </a:extLst>
          </p:cNvPr>
          <p:cNvGraphicFramePr>
            <a:graphicFrameLocks noGrp="1"/>
          </p:cNvGraphicFramePr>
          <p:nvPr/>
        </p:nvGraphicFramePr>
        <p:xfrm>
          <a:off x="117885" y="934721"/>
          <a:ext cx="8908230" cy="2804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69621">
                  <a:extLst>
                    <a:ext uri="{9D8B030D-6E8A-4147-A177-3AD203B41FA5}">
                      <a16:colId xmlns:a16="http://schemas.microsoft.com/office/drawing/2014/main" val="543636615"/>
                    </a:ext>
                  </a:extLst>
                </a:gridCol>
                <a:gridCol w="537882">
                  <a:extLst>
                    <a:ext uri="{9D8B030D-6E8A-4147-A177-3AD203B41FA5}">
                      <a16:colId xmlns:a16="http://schemas.microsoft.com/office/drawing/2014/main" val="1287660003"/>
                    </a:ext>
                  </a:extLst>
                </a:gridCol>
                <a:gridCol w="4373430">
                  <a:extLst>
                    <a:ext uri="{9D8B030D-6E8A-4147-A177-3AD203B41FA5}">
                      <a16:colId xmlns:a16="http://schemas.microsoft.com/office/drawing/2014/main" val="2160819780"/>
                    </a:ext>
                  </a:extLst>
                </a:gridCol>
                <a:gridCol w="672353">
                  <a:extLst>
                    <a:ext uri="{9D8B030D-6E8A-4147-A177-3AD203B41FA5}">
                      <a16:colId xmlns:a16="http://schemas.microsoft.com/office/drawing/2014/main" val="1737055547"/>
                    </a:ext>
                  </a:extLst>
                </a:gridCol>
                <a:gridCol w="1290918">
                  <a:extLst>
                    <a:ext uri="{9D8B030D-6E8A-4147-A177-3AD203B41FA5}">
                      <a16:colId xmlns:a16="http://schemas.microsoft.com/office/drawing/2014/main" val="915095634"/>
                    </a:ext>
                  </a:extLst>
                </a:gridCol>
                <a:gridCol w="1264026">
                  <a:extLst>
                    <a:ext uri="{9D8B030D-6E8A-4147-A177-3AD203B41FA5}">
                      <a16:colId xmlns:a16="http://schemas.microsoft.com/office/drawing/2014/main" val="1601611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Treatment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5-year LC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5-year 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5789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8512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TURBT</a:t>
                      </a:r>
                      <a:r>
                        <a:rPr lang="en-US" sz="1600" dirty="0">
                          <a:sym typeface="Wingdings" pitchFamily="2" charset="2"/>
                        </a:rPr>
                        <a:t> RT + cisplatin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232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8802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TURBT </a:t>
                      </a:r>
                      <a:r>
                        <a:rPr lang="en-US" sz="1600" dirty="0">
                          <a:sym typeface="Wingdings" pitchFamily="2" charset="2"/>
                        </a:rPr>
                        <a:t> MCV x 2c  RT + cisplatin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7841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8903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arenR"/>
                      </a:pPr>
                      <a:r>
                        <a:rPr lang="en-US" sz="1600" dirty="0"/>
                        <a:t>TURBT </a:t>
                      </a:r>
                      <a:r>
                        <a:rPr lang="en-US" sz="1600" dirty="0">
                          <a:sym typeface="Wingdings" pitchFamily="2" charset="2"/>
                        </a:rPr>
                        <a:t> MCV x 2c  RT + cisplatin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en-US" sz="1600" dirty="0">
                          <a:sym typeface="Wingdings" pitchFamily="2" charset="2"/>
                        </a:rPr>
                        <a:t>TURBT  RT + cisplatin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61%</a:t>
                      </a:r>
                    </a:p>
                    <a:p>
                      <a:r>
                        <a:rPr lang="en-US" sz="1600" dirty="0"/>
                        <a:t>55%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39%</a:t>
                      </a:r>
                    </a:p>
                    <a:p>
                      <a:r>
                        <a:rPr lang="en-US" sz="1600" dirty="0"/>
                        <a:t>45%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48%</a:t>
                      </a:r>
                    </a:p>
                    <a:p>
                      <a:r>
                        <a:rPr lang="en-US" sz="1600" dirty="0"/>
                        <a:t>49%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82019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9506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TURBT </a:t>
                      </a:r>
                      <a:r>
                        <a:rPr lang="en-US" sz="1600" dirty="0">
                          <a:sym typeface="Wingdings" pitchFamily="2" charset="2"/>
                        </a:rPr>
                        <a:t> RT + 5FU/cisplatin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83% (3yr)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72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9706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TURBT </a:t>
                      </a:r>
                      <a:r>
                        <a:rPr lang="en-US" sz="1600" dirty="0">
                          <a:sym typeface="Wingdings" pitchFamily="2" charset="2"/>
                        </a:rPr>
                        <a:t> RT + cisplatin  MCV x 3c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73% (3yr)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61% (3yr)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31073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9906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TURBT </a:t>
                      </a:r>
                      <a:r>
                        <a:rPr lang="en-US" sz="1600" dirty="0">
                          <a:sym typeface="Wingdings" pitchFamily="2" charset="2"/>
                        </a:rPr>
                        <a:t> RT + cisplatin/</a:t>
                      </a:r>
                      <a:r>
                        <a:rPr lang="en-US" sz="1600" dirty="0" err="1">
                          <a:sym typeface="Wingdings" pitchFamily="2" charset="2"/>
                        </a:rPr>
                        <a:t>taxol</a:t>
                      </a:r>
                      <a:r>
                        <a:rPr lang="en-US" sz="1600" dirty="0">
                          <a:sym typeface="Wingdings" pitchFamily="2" charset="2"/>
                        </a:rPr>
                        <a:t>  cis/gem x 4c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887069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4372618-18D0-E38B-EA66-C0A4D304E565}"/>
              </a:ext>
            </a:extLst>
          </p:cNvPr>
          <p:cNvSpPr txBox="1"/>
          <p:nvPr/>
        </p:nvSpPr>
        <p:spPr>
          <a:xfrm>
            <a:off x="4485482" y="4688060"/>
            <a:ext cx="43826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Tester et al JCO 1996; Shipley et al JCO 1998</a:t>
            </a:r>
          </a:p>
        </p:txBody>
      </p:sp>
    </p:spTree>
    <p:extLst>
      <p:ext uri="{BB962C8B-B14F-4D97-AF65-F5344CB8AC3E}">
        <p14:creationId xmlns:p14="http://schemas.microsoft.com/office/powerpoint/2010/main" val="377604384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6895" y="226"/>
            <a:ext cx="9144000" cy="807256"/>
          </a:xfrm>
        </p:spPr>
        <p:txBody>
          <a:bodyPr/>
          <a:lstStyle/>
          <a:p>
            <a:r>
              <a:rPr lang="en-US" sz="2400" b="1" dirty="0"/>
              <a:t>Comparable oncologic outcomes between TMT and RC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B7A14F-1B22-D439-51D9-55A1DD62C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694" y="556620"/>
            <a:ext cx="6044452" cy="18133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42ED9E-AD67-3AB7-9CEC-FB94658D2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8694" y="2369956"/>
            <a:ext cx="6044452" cy="18576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E59A43-FA3C-2547-F627-A634CA4D3B35}"/>
              </a:ext>
            </a:extLst>
          </p:cNvPr>
          <p:cNvSpPr txBox="1"/>
          <p:nvPr/>
        </p:nvSpPr>
        <p:spPr>
          <a:xfrm>
            <a:off x="6868828" y="4688060"/>
            <a:ext cx="19992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Mak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et al JCO 2014</a:t>
            </a:r>
          </a:p>
        </p:txBody>
      </p:sp>
      <p:sp>
        <p:nvSpPr>
          <p:cNvPr id="7" name="Subtitle 1">
            <a:extLst>
              <a:ext uri="{FF2B5EF4-FFF2-40B4-BE49-F238E27FC236}">
                <a16:creationId xmlns:a16="http://schemas.microsoft.com/office/drawing/2014/main" id="{4A077C31-C219-BADE-DA2C-64CBDEEC16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6895" y="668156"/>
            <a:ext cx="3025589" cy="3403600"/>
          </a:xfrm>
        </p:spPr>
        <p:txBody>
          <a:bodyPr/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E51"/>
                </a:solidFill>
              </a:rPr>
              <a:t>468 patients with cT2-T4a MIBC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E51"/>
                </a:solidFill>
              </a:rPr>
              <a:t>Median follow-up of 4 years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E51"/>
                </a:solidFill>
              </a:rPr>
              <a:t>Complete response (CR) rate of 69%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E51"/>
                </a:solidFill>
              </a:rPr>
              <a:t>5- and 10-year OS was 57% and 36%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E51"/>
                </a:solidFill>
              </a:rPr>
              <a:t>Of patients alive at 5 years, 80% retained their bladder</a:t>
            </a:r>
          </a:p>
        </p:txBody>
      </p:sp>
    </p:spTree>
    <p:extLst>
      <p:ext uri="{BB962C8B-B14F-4D97-AF65-F5344CB8AC3E}">
        <p14:creationId xmlns:p14="http://schemas.microsoft.com/office/powerpoint/2010/main" val="334443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2066"/>
            <a:ext cx="9144000" cy="807256"/>
          </a:xfrm>
        </p:spPr>
        <p:txBody>
          <a:bodyPr/>
          <a:lstStyle/>
          <a:p>
            <a:r>
              <a:rPr lang="en-US" sz="2400" b="1" dirty="0"/>
              <a:t>Large single-institution experiences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E59A43-FA3C-2547-F627-A634CA4D3B35}"/>
              </a:ext>
            </a:extLst>
          </p:cNvPr>
          <p:cNvSpPr txBox="1"/>
          <p:nvPr/>
        </p:nvSpPr>
        <p:spPr>
          <a:xfrm>
            <a:off x="5993588" y="4688060"/>
            <a:ext cx="2874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Giacolone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et al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Eur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Urol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2017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8C72CB-F4C2-A79E-DE59-FE4764086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1728" y="542274"/>
            <a:ext cx="5284695" cy="3591541"/>
          </a:xfrm>
          <a:prstGeom prst="rect">
            <a:avLst/>
          </a:prstGeom>
        </p:spPr>
      </p:pic>
      <p:sp>
        <p:nvSpPr>
          <p:cNvPr id="7" name="Subtitle 1">
            <a:extLst>
              <a:ext uri="{FF2B5EF4-FFF2-40B4-BE49-F238E27FC236}">
                <a16:creationId xmlns:a16="http://schemas.microsoft.com/office/drawing/2014/main" id="{39CAE0D0-9A57-FF5D-89E9-04C2ABE3D8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6895" y="578220"/>
            <a:ext cx="3832411" cy="3403600"/>
          </a:xfrm>
        </p:spPr>
        <p:txBody>
          <a:bodyPr/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E51"/>
                </a:solidFill>
              </a:rPr>
              <a:t>475 patients with cT2-T4a MIBC treated between 1986-2013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E51"/>
                </a:solidFill>
              </a:rPr>
              <a:t>Median follow-up of 7.21 </a:t>
            </a:r>
            <a:r>
              <a:rPr lang="en-US" sz="1600" dirty="0" err="1">
                <a:solidFill>
                  <a:srgbClr val="002E51"/>
                </a:solidFill>
              </a:rPr>
              <a:t>yr</a:t>
            </a:r>
            <a:endParaRPr lang="en-US" sz="1600" dirty="0">
              <a:solidFill>
                <a:srgbClr val="002E51"/>
              </a:solidFill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E51"/>
                </a:solidFill>
              </a:rPr>
              <a:t>5- and 10-yr OS 57% and 39%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E51"/>
                </a:solidFill>
              </a:rPr>
              <a:t>CR rate improved from 66% to 88%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E51"/>
                </a:solidFill>
              </a:rPr>
              <a:t>5-year DSS improved from 60% to 84%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E51"/>
                </a:solidFill>
              </a:rPr>
              <a:t>5-year cystectomy rate decreased from 42% to 16%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E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69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2066"/>
            <a:ext cx="9144000" cy="807256"/>
          </a:xfrm>
        </p:spPr>
        <p:txBody>
          <a:bodyPr/>
          <a:lstStyle/>
          <a:p>
            <a:r>
              <a:rPr lang="en-US" sz="2400" b="1" dirty="0"/>
              <a:t>Is there randomized data comparing TMT with RC? 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73B5CA29-CCA7-6E0A-CFAF-9F2279F974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116105"/>
            <a:ext cx="8834718" cy="3159825"/>
          </a:xfrm>
        </p:spPr>
        <p:txBody>
          <a:bodyPr/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UK SPARE (Selective bladder Preservation Against Radical Excision) trial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Randomized patients to bladder preservation vs surgery after neoadjuvant chemotherapy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~45 patients recruited in 30 months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January 2010 trial was recommended to be closed due to poor recruitment</a:t>
            </a:r>
          </a:p>
          <a:p>
            <a:pPr algn="l">
              <a:lnSpc>
                <a:spcPct val="150000"/>
              </a:lnSpc>
            </a:pPr>
            <a:endParaRPr lang="en-US" sz="1800" dirty="0">
              <a:solidFill>
                <a:srgbClr val="002E51"/>
              </a:solidFill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2E51"/>
              </a:solidFill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2E5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B66EFD-4540-42CC-FDBD-30A655B4756C}"/>
              </a:ext>
            </a:extLst>
          </p:cNvPr>
          <p:cNvSpPr txBox="1"/>
          <p:nvPr/>
        </p:nvSpPr>
        <p:spPr>
          <a:xfrm>
            <a:off x="6264496" y="4688060"/>
            <a:ext cx="2603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Huddart et al BJU Int 2010</a:t>
            </a:r>
          </a:p>
        </p:txBody>
      </p:sp>
    </p:spTree>
    <p:extLst>
      <p:ext uri="{BB962C8B-B14F-4D97-AF65-F5344CB8AC3E}">
        <p14:creationId xmlns:p14="http://schemas.microsoft.com/office/powerpoint/2010/main" val="12681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Epidemiology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90C7E0-F015-7E45-1B9B-445D96512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4058" y="4907237"/>
            <a:ext cx="36398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Rebello RJ, et al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Nat Rev Dis Primers. 2021;7(1):9</a:t>
            </a:r>
          </a:p>
        </p:txBody>
      </p:sp>
      <p:pic>
        <p:nvPicPr>
          <p:cNvPr id="5" name="Picture 2" descr="figure 3">
            <a:extLst>
              <a:ext uri="{FF2B5EF4-FFF2-40B4-BE49-F238E27FC236}">
                <a16:creationId xmlns:a16="http://schemas.microsoft.com/office/drawing/2014/main" id="{ABC3C322-B3CE-D0C1-E55C-D966833BF8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40" b="54997"/>
          <a:stretch/>
        </p:blipFill>
        <p:spPr bwMode="auto">
          <a:xfrm>
            <a:off x="572818" y="1218665"/>
            <a:ext cx="3076976" cy="210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26A01A-B9A1-99E8-A97E-E29011276CE9}"/>
              </a:ext>
            </a:extLst>
          </p:cNvPr>
          <p:cNvSpPr txBox="1"/>
          <p:nvPr/>
        </p:nvSpPr>
        <p:spPr>
          <a:xfrm>
            <a:off x="4089202" y="1313180"/>
            <a:ext cx="46894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- Majority of cases diagnosed with localized disease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06268F-0640-3C96-7252-CD875E693506}"/>
              </a:ext>
            </a:extLst>
          </p:cNvPr>
          <p:cNvSpPr/>
          <p:nvPr/>
        </p:nvSpPr>
        <p:spPr>
          <a:xfrm rot="16200000" flipV="1">
            <a:off x="3017397" y="922889"/>
            <a:ext cx="208653" cy="11935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CA40C7-18F5-E5EA-D690-B636EA82D8D6}"/>
              </a:ext>
            </a:extLst>
          </p:cNvPr>
          <p:cNvSpPr txBox="1"/>
          <p:nvPr/>
        </p:nvSpPr>
        <p:spPr>
          <a:xfrm>
            <a:off x="4089202" y="2150089"/>
            <a:ext cx="46894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- Survival decreases with locoregional and distant metastatic disease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324AB6-4530-E461-0CDB-07B098D2BF77}"/>
              </a:ext>
            </a:extLst>
          </p:cNvPr>
          <p:cNvSpPr/>
          <p:nvPr/>
        </p:nvSpPr>
        <p:spPr>
          <a:xfrm rot="16200000" flipV="1">
            <a:off x="3017396" y="1174660"/>
            <a:ext cx="208653" cy="119357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6EE72F-5FE4-A230-5F95-B170AAD36F95}"/>
              </a:ext>
            </a:extLst>
          </p:cNvPr>
          <p:cNvSpPr/>
          <p:nvPr/>
        </p:nvSpPr>
        <p:spPr>
          <a:xfrm rot="16200000" flipV="1">
            <a:off x="1300079" y="2292293"/>
            <a:ext cx="208652" cy="2835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329F23-5728-53A6-299A-D2BE55F30970}"/>
              </a:ext>
            </a:extLst>
          </p:cNvPr>
          <p:cNvSpPr/>
          <p:nvPr/>
        </p:nvSpPr>
        <p:spPr>
          <a:xfrm rot="16200000" flipV="1">
            <a:off x="963527" y="2667638"/>
            <a:ext cx="302636" cy="86264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05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/>
      <p:bldP spid="10" grpId="0" animBg="1"/>
      <p:bldP spid="11" grpId="0" animBg="1"/>
      <p:bldP spid="12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2066"/>
            <a:ext cx="9144000" cy="807256"/>
          </a:xfrm>
        </p:spPr>
        <p:txBody>
          <a:bodyPr/>
          <a:lstStyle/>
          <a:p>
            <a:r>
              <a:rPr lang="en-US" sz="2400" b="1" dirty="0"/>
              <a:t>Multi-institutional propensity score matched analysis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73B5CA29-CCA7-6E0A-CFAF-9F2279F974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78213"/>
            <a:ext cx="3765176" cy="3791836"/>
          </a:xfrm>
        </p:spPr>
        <p:txBody>
          <a:bodyPr/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722 patients with cT2-4N0M0 MIBC at 3 university centers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No differences in metastasis-free survival, disease-free survival, or cancer-specific survival between TMT and RC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Overall survival favored TMT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B66EFD-4540-42CC-FDBD-30A655B4756C}"/>
              </a:ext>
            </a:extLst>
          </p:cNvPr>
          <p:cNvSpPr txBox="1"/>
          <p:nvPr/>
        </p:nvSpPr>
        <p:spPr>
          <a:xfrm>
            <a:off x="5273840" y="4688060"/>
            <a:ext cx="35942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Zlotta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, Ballas et al Lancet Oncol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D3461E-D876-CA7E-303D-C371E524E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176" y="1079299"/>
            <a:ext cx="4766429" cy="3089352"/>
          </a:xfrm>
          <a:prstGeom prst="rect">
            <a:avLst/>
          </a:prstGeom>
        </p:spPr>
      </p:pic>
      <p:pic>
        <p:nvPicPr>
          <p:cNvPr id="1026" name="Picture 2" descr="Leslie Ballas, MD">
            <a:extLst>
              <a:ext uri="{FF2B5EF4-FFF2-40B4-BE49-F238E27FC236}">
                <a16:creationId xmlns:a16="http://schemas.microsoft.com/office/drawing/2014/main" id="{AEDDBFA4-B499-8C47-4BA2-66221AB20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541" y="609564"/>
            <a:ext cx="1017553" cy="142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94C01-FBE5-7D12-2D0A-0BAA66C3A95E}"/>
              </a:ext>
            </a:extLst>
          </p:cNvPr>
          <p:cNvSpPr txBox="1"/>
          <p:nvPr/>
        </p:nvSpPr>
        <p:spPr>
          <a:xfrm>
            <a:off x="6269413" y="127276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TMT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DCC986-5934-DA2E-6F81-9DA727ED95F6}"/>
              </a:ext>
            </a:extLst>
          </p:cNvPr>
          <p:cNvSpPr txBox="1"/>
          <p:nvPr/>
        </p:nvSpPr>
        <p:spPr>
          <a:xfrm>
            <a:off x="5062195" y="2254643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Radical cystectomy</a:t>
            </a:r>
          </a:p>
        </p:txBody>
      </p:sp>
    </p:spTree>
    <p:extLst>
      <p:ext uri="{BB962C8B-B14F-4D97-AF65-F5344CB8AC3E}">
        <p14:creationId xmlns:p14="http://schemas.microsoft.com/office/powerpoint/2010/main" val="383609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5" grpId="0"/>
      <p:bldP spid="6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2066"/>
            <a:ext cx="9144000" cy="807256"/>
          </a:xfrm>
        </p:spPr>
        <p:txBody>
          <a:bodyPr/>
          <a:lstStyle/>
          <a:p>
            <a:r>
              <a:rPr lang="en-US" sz="2400" b="1" dirty="0"/>
              <a:t>MIBC is a multidisciplinary team effort!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73B5CA29-CCA7-6E0A-CFAF-9F2279F974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78213"/>
            <a:ext cx="3913094" cy="3791836"/>
          </a:xfrm>
        </p:spPr>
        <p:txBody>
          <a:bodyPr/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Toronto multidisciplinary bladder cancer clinic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112 patients between 2018-2013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Median follow up 4.51 years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No difference in overall or disease-specific survival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Treatment changes in 23% of patients!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B66EFD-4540-42CC-FDBD-30A655B4756C}"/>
              </a:ext>
            </a:extLst>
          </p:cNvPr>
          <p:cNvSpPr txBox="1"/>
          <p:nvPr/>
        </p:nvSpPr>
        <p:spPr>
          <a:xfrm>
            <a:off x="6403957" y="4688060"/>
            <a:ext cx="24641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Kulkarani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et al JCO 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0F1D3E-DEA5-2DD4-0B66-66A6FB09E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504" y="861959"/>
            <a:ext cx="5230906" cy="304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3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2066"/>
            <a:ext cx="9144000" cy="807256"/>
          </a:xfrm>
        </p:spPr>
        <p:txBody>
          <a:bodyPr/>
          <a:lstStyle/>
          <a:p>
            <a:r>
              <a:rPr lang="en-US" sz="2400" b="1" dirty="0"/>
              <a:t>Concurrent chemotherapy is critical to TMT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73B5CA29-CCA7-6E0A-CFAF-9F2279F974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494" y="2911802"/>
            <a:ext cx="8229600" cy="1431597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BC2001: phase III RCT of RT +/- chemo (5FU/MMC)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10-year follow-up, </a:t>
            </a:r>
            <a:r>
              <a:rPr lang="en-US" sz="1800" dirty="0" err="1">
                <a:solidFill>
                  <a:srgbClr val="002E51"/>
                </a:solidFill>
              </a:rPr>
              <a:t>chemoRT</a:t>
            </a:r>
            <a:r>
              <a:rPr lang="en-US" sz="1800" dirty="0">
                <a:solidFill>
                  <a:srgbClr val="002E51"/>
                </a:solidFill>
              </a:rPr>
              <a:t> had improved LRC and invasive LRC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5-year cystectomy rate decreased from 22% to 14% with chemo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No differences in late Grade 3+ toxicity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2E5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2E5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2E5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B66EFD-4540-42CC-FDBD-30A655B4756C}"/>
              </a:ext>
            </a:extLst>
          </p:cNvPr>
          <p:cNvSpPr txBox="1"/>
          <p:nvPr/>
        </p:nvSpPr>
        <p:spPr>
          <a:xfrm>
            <a:off x="4270360" y="4688060"/>
            <a:ext cx="4597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James et al NEJM 2012; Hall et al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Eur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Urol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F0E031-753C-8E70-CDC8-79B8F6251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959" y="514928"/>
            <a:ext cx="6710082" cy="237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2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E7085A-6B71-77E0-09DA-7463F2EC86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62318" y="930536"/>
            <a:ext cx="6623880" cy="293623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002E51"/>
                </a:solidFill>
              </a:rPr>
              <a:t>What if my patient is cisplatin ineligible?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B4B1A3-4EEB-BF7A-F0B1-79652B093A70}"/>
              </a:ext>
            </a:extLst>
          </p:cNvPr>
          <p:cNvSpPr txBox="1"/>
          <p:nvPr/>
        </p:nvSpPr>
        <p:spPr>
          <a:xfrm>
            <a:off x="5139188" y="4688060"/>
            <a:ext cx="3728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NCCN v3.2023; Hoskin et al JCO 2010</a:t>
            </a:r>
          </a:p>
        </p:txBody>
      </p:sp>
    </p:spTree>
    <p:extLst>
      <p:ext uri="{BB962C8B-B14F-4D97-AF65-F5344CB8AC3E}">
        <p14:creationId xmlns:p14="http://schemas.microsoft.com/office/powerpoint/2010/main" val="37583080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2066"/>
            <a:ext cx="9144000" cy="807256"/>
          </a:xfrm>
        </p:spPr>
        <p:txBody>
          <a:bodyPr/>
          <a:lstStyle/>
          <a:p>
            <a:r>
              <a:rPr lang="en-US" sz="2400" b="1" dirty="0"/>
              <a:t>Is there a role for adjuvant immunotherapy?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73B5CA29-CCA7-6E0A-CFAF-9F2279F974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3272309"/>
            <a:ext cx="8552329" cy="1197740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Phase III Randomized Trial of Concurrent Chemoradiotherapy With or Without Atezolizumab in Localized Muscle Invasive Bladder Cancer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Activate April 2019; 96% accrual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B66EFD-4540-42CC-FDBD-30A655B4756C}"/>
              </a:ext>
            </a:extLst>
          </p:cNvPr>
          <p:cNvSpPr txBox="1"/>
          <p:nvPr/>
        </p:nvSpPr>
        <p:spPr>
          <a:xfrm>
            <a:off x="6403957" y="4688060"/>
            <a:ext cx="24641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Kulkarani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et al JCO 2017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C9C87FC-E948-0948-0B08-274790A2B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493" y="425695"/>
            <a:ext cx="6387353" cy="284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9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2066"/>
            <a:ext cx="9144000" cy="807256"/>
          </a:xfrm>
        </p:spPr>
        <p:txBody>
          <a:bodyPr/>
          <a:lstStyle/>
          <a:p>
            <a:r>
              <a:rPr lang="en-US" sz="2400" b="1" dirty="0"/>
              <a:t>“Classical” radiation therapy techniques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49567C-76CD-482B-51DD-F6ED125D9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2021" y="1336671"/>
            <a:ext cx="3416550" cy="238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F3DACED-0D71-46A9-3BE0-83DE1BAD5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67814" y="1463402"/>
            <a:ext cx="3312536" cy="2254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3">
            <a:extLst>
              <a:ext uri="{FF2B5EF4-FFF2-40B4-BE49-F238E27FC236}">
                <a16:creationId xmlns:a16="http://schemas.microsoft.com/office/drawing/2014/main" id="{97666443-4A75-D3EC-DE0A-B1E821CA5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82944" y="1534786"/>
            <a:ext cx="3161056" cy="207868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75C0C0-B6E1-E88A-41E7-E449B898B4D0}"/>
              </a:ext>
            </a:extLst>
          </p:cNvPr>
          <p:cNvSpPr txBox="1"/>
          <p:nvPr/>
        </p:nvSpPr>
        <p:spPr>
          <a:xfrm>
            <a:off x="220322" y="3844293"/>
            <a:ext cx="2547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Anterior/posterior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470F62-F3CB-AA5B-0088-839204D868C5}"/>
              </a:ext>
            </a:extLst>
          </p:cNvPr>
          <p:cNvSpPr txBox="1"/>
          <p:nvPr/>
        </p:nvSpPr>
        <p:spPr>
          <a:xfrm>
            <a:off x="3931440" y="3856174"/>
            <a:ext cx="1281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Laterals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B4A0F7-134E-F834-7E42-A4C4B881B835}"/>
              </a:ext>
            </a:extLst>
          </p:cNvPr>
          <p:cNvSpPr txBox="1"/>
          <p:nvPr/>
        </p:nvSpPr>
        <p:spPr>
          <a:xfrm>
            <a:off x="6846833" y="3844292"/>
            <a:ext cx="1776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Boost fields</a:t>
            </a:r>
          </a:p>
        </p:txBody>
      </p:sp>
    </p:spTree>
    <p:extLst>
      <p:ext uri="{BB962C8B-B14F-4D97-AF65-F5344CB8AC3E}">
        <p14:creationId xmlns:p14="http://schemas.microsoft.com/office/powerpoint/2010/main" val="15801738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2066"/>
            <a:ext cx="9144000" cy="807256"/>
          </a:xfrm>
        </p:spPr>
        <p:txBody>
          <a:bodyPr/>
          <a:lstStyle/>
          <a:p>
            <a:r>
              <a:rPr lang="en-US" sz="2400" b="1" dirty="0"/>
              <a:t>Modern radiation therapy – intensity modulated radiotherapy</a:t>
            </a:r>
          </a:p>
        </p:txBody>
      </p:sp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D670DAE2-675E-D7F1-0BC8-4AAD0E643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883" y="598236"/>
            <a:ext cx="3395117" cy="3664482"/>
          </a:xfrm>
          <a:prstGeom prst="rect">
            <a:avLst/>
          </a:prstGeom>
        </p:spPr>
      </p:pic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A6975A86-C423-A610-D6ED-A086E8E36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598236"/>
            <a:ext cx="3395117" cy="366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5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2066"/>
            <a:ext cx="9144000" cy="807256"/>
          </a:xfrm>
        </p:spPr>
        <p:txBody>
          <a:bodyPr/>
          <a:lstStyle/>
          <a:p>
            <a:r>
              <a:rPr lang="en-US" sz="2400" b="1" dirty="0"/>
              <a:t>Shorter course RT may improve outcomes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73B5CA29-CCA7-6E0A-CFAF-9F2279F974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78213"/>
            <a:ext cx="3913094" cy="3791836"/>
          </a:xfrm>
        </p:spPr>
        <p:txBody>
          <a:bodyPr/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Individual patient data meta-analysis of BC0021 and BCON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Patients were treated 64 </a:t>
            </a:r>
            <a:r>
              <a:rPr lang="en-US" sz="1800" dirty="0" err="1">
                <a:solidFill>
                  <a:srgbClr val="002E51"/>
                </a:solidFill>
              </a:rPr>
              <a:t>Gy</a:t>
            </a:r>
            <a:r>
              <a:rPr lang="en-US" sz="1800" dirty="0">
                <a:solidFill>
                  <a:srgbClr val="002E51"/>
                </a:solidFill>
              </a:rPr>
              <a:t> in 32 fractions or 55 </a:t>
            </a:r>
            <a:r>
              <a:rPr lang="en-US" sz="1800" dirty="0" err="1">
                <a:solidFill>
                  <a:srgbClr val="002E51"/>
                </a:solidFill>
              </a:rPr>
              <a:t>Gy</a:t>
            </a:r>
            <a:r>
              <a:rPr lang="en-US" sz="1800" dirty="0">
                <a:solidFill>
                  <a:srgbClr val="002E51"/>
                </a:solidFill>
              </a:rPr>
              <a:t> in 20 fractions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Patient treated with 55 </a:t>
            </a:r>
            <a:r>
              <a:rPr lang="en-US" sz="1800" dirty="0" err="1">
                <a:solidFill>
                  <a:srgbClr val="002E51"/>
                </a:solidFill>
              </a:rPr>
              <a:t>Gy</a:t>
            </a:r>
            <a:r>
              <a:rPr lang="en-US" sz="1800" dirty="0">
                <a:solidFill>
                  <a:srgbClr val="002E51"/>
                </a:solidFill>
              </a:rPr>
              <a:t> in 20 fractions had lower risk of invasive locoregional recurrence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Similar toxicity profile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2E5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B66EFD-4540-42CC-FDBD-30A655B4756C}"/>
              </a:ext>
            </a:extLst>
          </p:cNvPr>
          <p:cNvSpPr txBox="1"/>
          <p:nvPr/>
        </p:nvSpPr>
        <p:spPr>
          <a:xfrm>
            <a:off x="5456583" y="4688060"/>
            <a:ext cx="3411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Choudhury et al Lancet Oncol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174B65-2EBD-0BF5-8B40-BFD143F25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557262"/>
            <a:ext cx="3913093" cy="21106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3E8032-E5D6-2309-1F7B-B296A8397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903205"/>
            <a:ext cx="3913094" cy="143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93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2066"/>
            <a:ext cx="9144000" cy="807256"/>
          </a:xfrm>
        </p:spPr>
        <p:txBody>
          <a:bodyPr/>
          <a:lstStyle/>
          <a:p>
            <a:r>
              <a:rPr lang="en-US" sz="2400" b="1" dirty="0"/>
              <a:t>Prognostic and predictive biomarkers in TMT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73B5CA29-CCA7-6E0A-CFAF-9F2279F974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281082"/>
            <a:ext cx="8868094" cy="1188966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New biomarkers may help select patients for TMT bladder sparing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High MRE11 is associated with improved CSS in RT patients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High immune infiltration was associated with increased CSS in TMT patients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B66EFD-4540-42CC-FDBD-30A655B4756C}"/>
              </a:ext>
            </a:extLst>
          </p:cNvPr>
          <p:cNvSpPr txBox="1"/>
          <p:nvPr/>
        </p:nvSpPr>
        <p:spPr>
          <a:xfrm>
            <a:off x="3595685" y="4634272"/>
            <a:ext cx="55483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Laurberg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et al BJU Int 2012 ;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Efstathiou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et al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Eur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Urol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B7DD80-6AAD-E3FC-9671-6BC6D0C92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999" y="678215"/>
            <a:ext cx="6602096" cy="256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8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2066"/>
            <a:ext cx="9144000" cy="807256"/>
          </a:xfrm>
        </p:spPr>
        <p:txBody>
          <a:bodyPr/>
          <a:lstStyle/>
          <a:p>
            <a:r>
              <a:rPr lang="en-US" sz="2400" b="1" dirty="0"/>
              <a:t>Ideal candidates for TMT for bladder preservation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73B5CA29-CCA7-6E0A-CFAF-9F2279F974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365" y="685799"/>
            <a:ext cx="8511988" cy="3636331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E51"/>
                </a:solidFill>
              </a:rPr>
              <a:t>Solitary T2 or T3a tumors &lt;6 cm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E51"/>
                </a:solidFill>
              </a:rPr>
              <a:t>Increasing T stage is associated with decreased complete response rates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E51"/>
                </a:solidFill>
              </a:rPr>
              <a:t>Absence of tumor-associated hydronephrosis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E51"/>
                </a:solidFill>
              </a:rPr>
              <a:t>Decreased CR with hydronephrosis but this may be indicative of more advanced disease, not a hard contraindication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E51"/>
                </a:solidFill>
              </a:rPr>
              <a:t>Visibly complete maximal TURBT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E51"/>
                </a:solidFill>
              </a:rPr>
              <a:t>1/3 of patients on BC2001 had biopsy only! DFS was &gt;80%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E51"/>
                </a:solidFill>
              </a:rPr>
              <a:t>Urothelial histology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E51"/>
                </a:solidFill>
              </a:rPr>
              <a:t>Prospective studies primarily with urothelial histology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E51"/>
                </a:solidFill>
              </a:rPr>
              <a:t>Absence of extensive CIS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E51"/>
                </a:solidFill>
              </a:rPr>
              <a:t>Extensive CIS was associated with higher bladder tumor recurrence rates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E51"/>
                </a:solidFill>
              </a:rPr>
              <a:t>Good bladder function and capacity – a bladder worth saving!</a:t>
            </a:r>
          </a:p>
        </p:txBody>
      </p:sp>
    </p:spTree>
    <p:extLst>
      <p:ext uri="{BB962C8B-B14F-4D97-AF65-F5344CB8AC3E}">
        <p14:creationId xmlns:p14="http://schemas.microsoft.com/office/powerpoint/2010/main" val="163212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Defining disease states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52444A-7F10-9F61-80D7-8B895AB34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7705" y="4928506"/>
            <a:ext cx="3810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Sandhu S, et al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Lancet. 2021;398(10305):1075-1090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Figure thumbnail gr2">
            <a:extLst>
              <a:ext uri="{FF2B5EF4-FFF2-40B4-BE49-F238E27FC236}">
                <a16:creationId xmlns:a16="http://schemas.microsoft.com/office/drawing/2014/main" id="{3B3F50EA-368E-D8C4-7ED2-0645C647F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2" y="1029065"/>
            <a:ext cx="5701663" cy="210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9D540B-00F9-6A7B-36E3-8BFC643F510F}"/>
              </a:ext>
            </a:extLst>
          </p:cNvPr>
          <p:cNvSpPr txBox="1"/>
          <p:nvPr/>
        </p:nvSpPr>
        <p:spPr>
          <a:xfrm>
            <a:off x="1251484" y="3440008"/>
            <a:ext cx="710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Whether localized disease or de novo metastatic disease </a:t>
            </a:r>
            <a:r>
              <a:rPr lang="en-US" sz="1600" dirty="0">
                <a:sym typeface="Wingdings" panose="05000000000000000000" pitchFamily="2" charset="2"/>
              </a:rPr>
              <a:t> evolution to more aggressive disease states is characterized by castration-sensitive to castration-resistant prostate cancer</a:t>
            </a:r>
            <a:endParaRPr lang="en-U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B19DFC-7BAF-FCC4-C34D-52777AEDC582}"/>
              </a:ext>
            </a:extLst>
          </p:cNvPr>
          <p:cNvSpPr/>
          <p:nvPr/>
        </p:nvSpPr>
        <p:spPr>
          <a:xfrm rot="16200000" flipV="1">
            <a:off x="386657" y="710510"/>
            <a:ext cx="1237888" cy="187499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7633C2-6794-45E1-C607-6E58FE264946}"/>
              </a:ext>
            </a:extLst>
          </p:cNvPr>
          <p:cNvSpPr/>
          <p:nvPr/>
        </p:nvSpPr>
        <p:spPr>
          <a:xfrm rot="16200000" flipV="1">
            <a:off x="1473754" y="2523251"/>
            <a:ext cx="304797" cy="42719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90EAA1-AF62-627B-7090-85EFE445E468}"/>
              </a:ext>
            </a:extLst>
          </p:cNvPr>
          <p:cNvSpPr/>
          <p:nvPr/>
        </p:nvSpPr>
        <p:spPr>
          <a:xfrm rot="16200000" flipV="1">
            <a:off x="3470102" y="2527446"/>
            <a:ext cx="194810" cy="42719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46F9B8-3017-4B78-D06E-B47414ABBB0B}"/>
              </a:ext>
            </a:extLst>
          </p:cNvPr>
          <p:cNvSpPr/>
          <p:nvPr/>
        </p:nvSpPr>
        <p:spPr>
          <a:xfrm rot="16200000" flipV="1">
            <a:off x="2797040" y="1833218"/>
            <a:ext cx="359834" cy="42719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4D2939-6584-5D45-18E0-473E839979D9}"/>
              </a:ext>
            </a:extLst>
          </p:cNvPr>
          <p:cNvSpPr/>
          <p:nvPr/>
        </p:nvSpPr>
        <p:spPr>
          <a:xfrm rot="16200000" flipV="1">
            <a:off x="5281846" y="1221025"/>
            <a:ext cx="468947" cy="42719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258EBB-9939-FF72-C1DB-06BEB5668352}"/>
              </a:ext>
            </a:extLst>
          </p:cNvPr>
          <p:cNvSpPr txBox="1"/>
          <p:nvPr/>
        </p:nvSpPr>
        <p:spPr>
          <a:xfrm>
            <a:off x="5815963" y="1007337"/>
            <a:ext cx="33280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- Localized disease can have a varied course from indolent, slow growing to higher risk where disease relapse is expected following definitive treatment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AC4B2C-BFCA-D72A-CD63-B10720C724F3}"/>
              </a:ext>
            </a:extLst>
          </p:cNvPr>
          <p:cNvSpPr/>
          <p:nvPr/>
        </p:nvSpPr>
        <p:spPr>
          <a:xfrm rot="16200000" flipV="1">
            <a:off x="3500937" y="807866"/>
            <a:ext cx="194810" cy="16979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2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2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2066"/>
            <a:ext cx="9144000" cy="807256"/>
          </a:xfrm>
        </p:spPr>
        <p:txBody>
          <a:bodyPr/>
          <a:lstStyle/>
          <a:p>
            <a:r>
              <a:rPr lang="en-US" sz="2400" b="1" dirty="0"/>
              <a:t>Conclusions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73B5CA29-CCA7-6E0A-CFAF-9F2279F974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381" y="579830"/>
            <a:ext cx="8198427" cy="3791836"/>
          </a:xfrm>
        </p:spPr>
        <p:txBody>
          <a:bodyPr/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Bladder cancer is the 4</a:t>
            </a:r>
            <a:r>
              <a:rPr lang="en-US" sz="1800" baseline="30000" dirty="0">
                <a:solidFill>
                  <a:srgbClr val="002E51"/>
                </a:solidFill>
              </a:rPr>
              <a:t>th</a:t>
            </a:r>
            <a:r>
              <a:rPr lang="en-US" sz="1800" dirty="0">
                <a:solidFill>
                  <a:srgbClr val="002E51"/>
                </a:solidFill>
              </a:rPr>
              <a:t> most common cancer in men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Trimodal therapy (TMT) is an NCCN category 1 recommendation for MIBC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Bladder cancer is a multidisciplinary effort involving urology, medical oncology, and radiation oncology!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Oncologic outcomes with TMT are comparable to cystectomy in well-controlled studies (in the absence of randomized data)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Modern radiotherapy and systemic therapy has improved outcomes in MIBC with opportunities for novel combinations and biomarker development</a:t>
            </a:r>
          </a:p>
        </p:txBody>
      </p:sp>
    </p:spTree>
    <p:extLst>
      <p:ext uri="{BB962C8B-B14F-4D97-AF65-F5344CB8AC3E}">
        <p14:creationId xmlns:p14="http://schemas.microsoft.com/office/powerpoint/2010/main" val="334599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11B7A1-BD6B-7FF9-D2A8-478F47D6C8D8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C82C"/>
                </a:solidFill>
                <a:latin typeface="Corporate A Medium" panose="02000503080000020004" pitchFamily="2" charset="0"/>
              </a:rPr>
              <a:t>PROSTATE / BLADDER CANCER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99275E-5264-31AB-209A-92E5E29A5422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November 30, 2023</a:t>
            </a:r>
          </a:p>
        </p:txBody>
      </p:sp>
    </p:spTree>
    <p:extLst>
      <p:ext uri="{BB962C8B-B14F-4D97-AF65-F5344CB8AC3E}">
        <p14:creationId xmlns:p14="http://schemas.microsoft.com/office/powerpoint/2010/main" val="328776212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B5335B37-E468-1644-A673-3B43C7A7D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273" y="-40426"/>
            <a:ext cx="9215692" cy="5196626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12268" y="1798064"/>
            <a:ext cx="8519465" cy="2204975"/>
          </a:xfrm>
        </p:spPr>
        <p:txBody>
          <a:bodyPr/>
          <a:lstStyle/>
          <a:p>
            <a:r>
              <a:rPr lang="en-US" sz="2400" b="1" dirty="0">
                <a:solidFill>
                  <a:srgbClr val="002E51"/>
                </a:solidFill>
              </a:rPr>
              <a:t>Abhishek Tripathi, MD</a:t>
            </a:r>
          </a:p>
          <a:p>
            <a:r>
              <a:rPr lang="en-US" sz="2400" dirty="0">
                <a:solidFill>
                  <a:srgbClr val="002E51"/>
                </a:solidFill>
              </a:rPr>
              <a:t>Associate Professor</a:t>
            </a:r>
          </a:p>
          <a:p>
            <a:r>
              <a:rPr lang="en-US" sz="2400" dirty="0">
                <a:solidFill>
                  <a:srgbClr val="002E51"/>
                </a:solidFill>
              </a:rPr>
              <a:t>Department of Medical Oncology and Therapeutics Research </a:t>
            </a:r>
          </a:p>
          <a:p>
            <a:r>
              <a:rPr lang="en-US" sz="2400" dirty="0">
                <a:solidFill>
                  <a:srgbClr val="002E51"/>
                </a:solidFill>
              </a:rPr>
              <a:t>City of Hope Comprehensive Cancer Center, Duarte, CA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786936"/>
          </a:xfrm>
        </p:spPr>
        <p:txBody>
          <a:bodyPr/>
          <a:lstStyle/>
          <a:p>
            <a:pPr algn="ctr"/>
            <a:r>
              <a:rPr lang="en-US" sz="3600" b="1" dirty="0">
                <a:effectLst/>
              </a:rPr>
              <a:t>Emerging Agents and systemic approaches in Metastatic Urothelial Carcinoma</a:t>
            </a:r>
            <a:b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4000" b="1" dirty="0">
              <a:solidFill>
                <a:srgbClr val="002E5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70BE37-DC31-5EC5-D6A9-5766BF33DA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878655" y="4530473"/>
            <a:ext cx="1002064" cy="55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02345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B03471-F34C-07DA-9D9D-9934DF47E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52129"/>
            <a:ext cx="7772400" cy="3147278"/>
          </a:xfrm>
        </p:spPr>
        <p:txBody>
          <a:bodyPr/>
          <a:lstStyle/>
          <a:p>
            <a:r>
              <a:rPr lang="en-US" dirty="0"/>
              <a:t>Advisory role: Deka Biosciences, EMD Serono, Exelixis, Seattle Genetics; Aadi Biosciences</a:t>
            </a:r>
          </a:p>
          <a:p>
            <a:r>
              <a:rPr lang="en-US" dirty="0"/>
              <a:t>Honorarium: Cardinal Health, Urology Times </a:t>
            </a:r>
          </a:p>
          <a:p>
            <a:r>
              <a:rPr lang="en-US" dirty="0"/>
              <a:t>Research funding to institution: Aravive Inc., EMD Serono, </a:t>
            </a:r>
            <a:r>
              <a:rPr lang="en-US" dirty="0" err="1"/>
              <a:t>WindMil</a:t>
            </a:r>
            <a:r>
              <a:rPr lang="en-US" dirty="0"/>
              <a:t> therapeutics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87BEAA-9BC1-DF1F-842F-C0A7451AC374}"/>
              </a:ext>
            </a:extLst>
          </p:cNvPr>
          <p:cNvSpPr txBox="1">
            <a:spLocks/>
          </p:cNvSpPr>
          <p:nvPr/>
        </p:nvSpPr>
        <p:spPr>
          <a:xfrm>
            <a:off x="0" y="127465"/>
            <a:ext cx="9144000" cy="8072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endParaRPr lang="en-US" b="1" kern="0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E946FD6D-D3A5-C37A-9B9A-C42F7BA6D841}"/>
              </a:ext>
            </a:extLst>
          </p:cNvPr>
          <p:cNvSpPr txBox="1">
            <a:spLocks/>
          </p:cNvSpPr>
          <p:nvPr/>
        </p:nvSpPr>
        <p:spPr>
          <a:xfrm>
            <a:off x="152400" y="279865"/>
            <a:ext cx="9144000" cy="8072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2800" b="1" dirty="0">
                <a:solidFill>
                  <a:srgbClr val="002060"/>
                </a:solidFill>
              </a:rPr>
              <a:t>Disclosures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  <a:p>
            <a:pPr algn="l"/>
            <a:endParaRPr lang="en-US" sz="2800" b="1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41243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6D45FAED-F663-DE4C-8F47-09E45B206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692" y="-48363"/>
            <a:ext cx="9215692" cy="519662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pPr algn="l"/>
            <a:r>
              <a:rPr lang="en-US" b="1" dirty="0"/>
              <a:t>Advanced UC is heterogenous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A5643D-88EB-B941-EDDB-1E8CE7A7A9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78655" y="4530473"/>
            <a:ext cx="1002064" cy="551288"/>
          </a:xfrm>
          <a:prstGeom prst="rect">
            <a:avLst/>
          </a:prstGeom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E9D8C72-82CF-051A-06AC-9D0290796C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047" t="20211" r="15696" b="33655"/>
          <a:stretch/>
        </p:blipFill>
        <p:spPr>
          <a:xfrm>
            <a:off x="548828" y="934721"/>
            <a:ext cx="3607702" cy="2248873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4853A90-2854-2227-A3FE-EFF1B922B9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545" t="30158" r="30860" b="29935"/>
          <a:stretch/>
        </p:blipFill>
        <p:spPr>
          <a:xfrm>
            <a:off x="5866352" y="1066357"/>
            <a:ext cx="3014367" cy="20545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7E4803-0B04-7C7D-F4C2-C63DD1142DDC}"/>
              </a:ext>
            </a:extLst>
          </p:cNvPr>
          <p:cNvSpPr txBox="1"/>
          <p:nvPr/>
        </p:nvSpPr>
        <p:spPr>
          <a:xfrm>
            <a:off x="-16274" y="4089510"/>
            <a:ext cx="531348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Bladder Cancer Advocacy Network. Siegel RL, et al. </a:t>
            </a:r>
            <a:r>
              <a:rPr lang="en-US" sz="900" i="1" dirty="0"/>
              <a:t>CA Cancer J Clin</a:t>
            </a:r>
            <a:r>
              <a:rPr lang="en-US" sz="900" dirty="0"/>
              <a:t>. 2022;72(1):7-33. SEER 17.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7489DC1-A916-B1DA-4D97-AE312C9C7C11}"/>
              </a:ext>
            </a:extLst>
          </p:cNvPr>
          <p:cNvSpPr/>
          <p:nvPr/>
        </p:nvSpPr>
        <p:spPr bwMode="auto">
          <a:xfrm>
            <a:off x="2598160" y="1645918"/>
            <a:ext cx="1489004" cy="851337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solidFill>
                  <a:srgbClr val="C00000"/>
                </a:solidFill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86C9646-B38B-8478-650D-500617602A2D}"/>
              </a:ext>
            </a:extLst>
          </p:cNvPr>
          <p:cNvSpPr/>
          <p:nvPr/>
        </p:nvSpPr>
        <p:spPr bwMode="auto">
          <a:xfrm>
            <a:off x="7777027" y="1434677"/>
            <a:ext cx="694632" cy="1508196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solidFill>
                  <a:srgbClr val="C00000"/>
                </a:solidFill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E334109-F6B3-3FC8-6980-F655D6948603}"/>
              </a:ext>
            </a:extLst>
          </p:cNvPr>
          <p:cNvSpPr/>
          <p:nvPr/>
        </p:nvSpPr>
        <p:spPr bwMode="auto">
          <a:xfrm>
            <a:off x="64010" y="3156845"/>
            <a:ext cx="5233204" cy="32315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Heterogeneity in initial stage of diagnosis: ?? biology 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2CCACDC-5256-2EA1-A0CB-C496DDB2BDE1}"/>
              </a:ext>
            </a:extLst>
          </p:cNvPr>
          <p:cNvSpPr/>
          <p:nvPr/>
        </p:nvSpPr>
        <p:spPr bwMode="auto">
          <a:xfrm>
            <a:off x="64009" y="3617128"/>
            <a:ext cx="5233204" cy="32315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Heterogeneity in initial treatment of localized disease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BF3F24B-E9CA-AE2B-4CA3-499A8AF2F721}"/>
              </a:ext>
            </a:extLst>
          </p:cNvPr>
          <p:cNvSpPr/>
          <p:nvPr/>
        </p:nvSpPr>
        <p:spPr bwMode="auto">
          <a:xfrm>
            <a:off x="5657192" y="3156844"/>
            <a:ext cx="3223527" cy="332349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Majority of cases diagnosed 65-85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solidFill>
                <a:schemeClr val="bg1"/>
              </a:solidFill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047C1DA-7FA8-1B43-E1D5-D356ADCBB014}"/>
              </a:ext>
            </a:extLst>
          </p:cNvPr>
          <p:cNvSpPr/>
          <p:nvPr/>
        </p:nvSpPr>
        <p:spPr bwMode="auto">
          <a:xfrm>
            <a:off x="5657192" y="3617128"/>
            <a:ext cx="3223527" cy="32315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Significant variation in comorbidities</a:t>
            </a:r>
          </a:p>
        </p:txBody>
      </p:sp>
    </p:spTree>
    <p:extLst>
      <p:ext uri="{BB962C8B-B14F-4D97-AF65-F5344CB8AC3E}">
        <p14:creationId xmlns:p14="http://schemas.microsoft.com/office/powerpoint/2010/main" val="61578290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F75C091F-067F-A94A-B998-8FB4E7A0F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73" y="0"/>
            <a:ext cx="9210666" cy="519379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002E51"/>
                </a:solidFill>
              </a:rPr>
              <a:t>Platinum-based chemotherapy in advanced UC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2CF5EB-198C-5463-3397-35B59C4791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78655" y="4530473"/>
            <a:ext cx="1002064" cy="551288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121A1BF-D63A-204D-9D9E-3EFE5F5C1B5C}"/>
              </a:ext>
            </a:extLst>
          </p:cNvPr>
          <p:cNvSpPr/>
          <p:nvPr/>
        </p:nvSpPr>
        <p:spPr>
          <a:xfrm>
            <a:off x="157654" y="770764"/>
            <a:ext cx="4202319" cy="33876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Cisplatin-eligible patients: GC vs. MVAC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0F5E5F-0F5D-1ACB-FC27-86917B91C7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616"/>
          <a:stretch/>
        </p:blipFill>
        <p:spPr>
          <a:xfrm>
            <a:off x="-16273" y="1027857"/>
            <a:ext cx="4487374" cy="2951360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53CF8C2-1757-6F28-9835-8E1D2B030144}"/>
              </a:ext>
            </a:extLst>
          </p:cNvPr>
          <p:cNvSpPr/>
          <p:nvPr/>
        </p:nvSpPr>
        <p:spPr>
          <a:xfrm>
            <a:off x="4806458" y="756027"/>
            <a:ext cx="4206240" cy="33876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Cisplatin in-eligible: </a:t>
            </a:r>
            <a:r>
              <a:rPr lang="en-US" sz="16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EORTC 30986</a:t>
            </a:r>
            <a:endParaRPr lang="en-US" sz="10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D99B61-EE4F-6245-D191-F30C51AB04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6458" y="1141060"/>
            <a:ext cx="4287091" cy="27750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03023E6-D833-F6F0-A8E0-CCFF0F682969}"/>
              </a:ext>
            </a:extLst>
          </p:cNvPr>
          <p:cNvSpPr txBox="1"/>
          <p:nvPr/>
        </p:nvSpPr>
        <p:spPr>
          <a:xfrm>
            <a:off x="-16273" y="4120406"/>
            <a:ext cx="4172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von der Masse JCO 2005; De </a:t>
            </a:r>
            <a:r>
              <a:rPr lang="en-US" sz="900" dirty="0" err="1"/>
              <a:t>Santis</a:t>
            </a:r>
            <a:r>
              <a:rPr lang="en-US" sz="900" dirty="0"/>
              <a:t> et al. JCO 2012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5545974-444F-F46F-7B7A-A1E51467EC27}"/>
              </a:ext>
            </a:extLst>
          </p:cNvPr>
          <p:cNvCxnSpPr/>
          <p:nvPr/>
        </p:nvCxnSpPr>
        <p:spPr bwMode="auto">
          <a:xfrm>
            <a:off x="602512" y="2580164"/>
            <a:ext cx="355372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053399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F75C091F-067F-A94A-B998-8FB4E7A0F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73" y="0"/>
            <a:ext cx="9210666" cy="51937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2CF5EB-198C-5463-3397-35B59C4791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78655" y="4530473"/>
            <a:ext cx="1002064" cy="551288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E36ECB0B-9C5A-E635-2D66-771E5BF18262}"/>
              </a:ext>
            </a:extLst>
          </p:cNvPr>
          <p:cNvSpPr txBox="1">
            <a:spLocks/>
          </p:cNvSpPr>
          <p:nvPr/>
        </p:nvSpPr>
        <p:spPr>
          <a:xfrm>
            <a:off x="0" y="6744"/>
            <a:ext cx="9144000" cy="695496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3465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1" dirty="0"/>
              <a:t>Patient considerations in advanced UC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7BB19F-5296-CC49-CDCB-267EF4B5F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51" y="1071047"/>
            <a:ext cx="1171353" cy="107374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3790DD2-043B-B687-347F-777B26FCDD3C}"/>
              </a:ext>
            </a:extLst>
          </p:cNvPr>
          <p:cNvSpPr/>
          <p:nvPr/>
        </p:nvSpPr>
        <p:spPr bwMode="auto">
          <a:xfrm>
            <a:off x="1387559" y="936373"/>
            <a:ext cx="3076348" cy="1302871"/>
          </a:xfrm>
          <a:prstGeom prst="roundRect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Hearing loss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Renal dysfunction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Congestive heart failure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Peripheral neuropathy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Poor performance status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08794B3-3F30-DF2E-C89E-0216AF2898B2}"/>
              </a:ext>
            </a:extLst>
          </p:cNvPr>
          <p:cNvCxnSpPr/>
          <p:nvPr/>
        </p:nvCxnSpPr>
        <p:spPr bwMode="auto">
          <a:xfrm>
            <a:off x="233913" y="978899"/>
            <a:ext cx="1084527" cy="1024128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B996F6C-E9EC-6AE5-B690-CFB5FF61C590}"/>
              </a:ext>
            </a:extLst>
          </p:cNvPr>
          <p:cNvCxnSpPr>
            <a:cxnSpLocks/>
          </p:cNvCxnSpPr>
          <p:nvPr/>
        </p:nvCxnSpPr>
        <p:spPr bwMode="auto">
          <a:xfrm flipH="1">
            <a:off x="233913" y="978899"/>
            <a:ext cx="1084527" cy="1020016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2200C78-69A0-C676-FC56-64268499462E}"/>
              </a:ext>
            </a:extLst>
          </p:cNvPr>
          <p:cNvSpPr/>
          <p:nvPr/>
        </p:nvSpPr>
        <p:spPr>
          <a:xfrm>
            <a:off x="5583176" y="1439576"/>
            <a:ext cx="3108960" cy="393881"/>
          </a:xfrm>
          <a:prstGeom prst="roundRect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Cisplatin-ineligible (40-50%)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2817293-FA07-9A75-9436-62032FB75358}"/>
              </a:ext>
            </a:extLst>
          </p:cNvPr>
          <p:cNvSpPr/>
          <p:nvPr/>
        </p:nvSpPr>
        <p:spPr bwMode="auto">
          <a:xfrm>
            <a:off x="1387559" y="2569226"/>
            <a:ext cx="3076348" cy="1433158"/>
          </a:xfrm>
          <a:prstGeom prst="roundRect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</a:rPr>
              <a:t>ECOG PS ≥ 3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</a:rPr>
              <a:t>Cr Cl &lt; 30 ml/min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</a:rPr>
              <a:t>Peripheral neuropathy ≥ Grade 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</a:rPr>
              <a:t>NYHA Heart Failure Class ≥ 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</a:rPr>
              <a:t>ECOG PS 2 AND Cr Cl &lt; 30 ml/min 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90BC147-CE13-AC03-8CA5-98E5905198C2}"/>
              </a:ext>
            </a:extLst>
          </p:cNvPr>
          <p:cNvSpPr/>
          <p:nvPr/>
        </p:nvSpPr>
        <p:spPr>
          <a:xfrm>
            <a:off x="5583176" y="3211912"/>
            <a:ext cx="3108960" cy="393881"/>
          </a:xfrm>
          <a:prstGeom prst="roundRect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Platinum-ineligible (10-15%)</a:t>
            </a:r>
          </a:p>
        </p:txBody>
      </p:sp>
      <p:pic>
        <p:nvPicPr>
          <p:cNvPr id="18" name="Picture 1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AC4D197-B901-F5AC-17D9-C631DEB3EC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40" t="15954" r="41938" b="14603"/>
          <a:stretch/>
        </p:blipFill>
        <p:spPr>
          <a:xfrm>
            <a:off x="164715" y="2752205"/>
            <a:ext cx="1166111" cy="1073741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6DD6A50-F331-91F4-410D-44ACA4EC0E3E}"/>
              </a:ext>
            </a:extLst>
          </p:cNvPr>
          <p:cNvCxnSpPr/>
          <p:nvPr/>
        </p:nvCxnSpPr>
        <p:spPr bwMode="auto">
          <a:xfrm>
            <a:off x="194930" y="2775797"/>
            <a:ext cx="1084527" cy="1024128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794515-E9B0-C578-FDC3-2FFEA6E38135}"/>
              </a:ext>
            </a:extLst>
          </p:cNvPr>
          <p:cNvCxnSpPr>
            <a:cxnSpLocks/>
          </p:cNvCxnSpPr>
          <p:nvPr/>
        </p:nvCxnSpPr>
        <p:spPr bwMode="auto">
          <a:xfrm flipH="1">
            <a:off x="194930" y="2775797"/>
            <a:ext cx="1084527" cy="1020016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Right Arrow 21">
            <a:extLst>
              <a:ext uri="{FF2B5EF4-FFF2-40B4-BE49-F238E27FC236}">
                <a16:creationId xmlns:a16="http://schemas.microsoft.com/office/drawing/2014/main" id="{47421939-6FBF-1B23-696D-222B534ED73D}"/>
              </a:ext>
            </a:extLst>
          </p:cNvPr>
          <p:cNvSpPr/>
          <p:nvPr/>
        </p:nvSpPr>
        <p:spPr bwMode="auto">
          <a:xfrm>
            <a:off x="4518850" y="3285805"/>
            <a:ext cx="1002992" cy="246097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137ED04B-2A7D-2F49-EA5A-8B5C06999BC4}"/>
              </a:ext>
            </a:extLst>
          </p:cNvPr>
          <p:cNvSpPr/>
          <p:nvPr/>
        </p:nvSpPr>
        <p:spPr bwMode="auto">
          <a:xfrm>
            <a:off x="4518850" y="1541485"/>
            <a:ext cx="1002992" cy="246097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7D2167-08E9-A676-142D-E03F31A000B4}"/>
              </a:ext>
            </a:extLst>
          </p:cNvPr>
          <p:cNvSpPr txBox="1"/>
          <p:nvPr/>
        </p:nvSpPr>
        <p:spPr>
          <a:xfrm>
            <a:off x="-16273" y="4163621"/>
            <a:ext cx="4172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Galsky</a:t>
            </a:r>
            <a:r>
              <a:rPr lang="en-US" sz="900" dirty="0"/>
              <a:t> et al. Lancet Oncol 2011; Gupta et al. ASCO 2022</a:t>
            </a:r>
          </a:p>
        </p:txBody>
      </p:sp>
    </p:spTree>
    <p:extLst>
      <p:ext uri="{BB962C8B-B14F-4D97-AF65-F5344CB8AC3E}">
        <p14:creationId xmlns:p14="http://schemas.microsoft.com/office/powerpoint/2010/main" val="24567310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ABFA0D-9750-BD06-2B85-A15422510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Switch maintenance: JAVELIN 100 Bladder</a:t>
            </a:r>
          </a:p>
        </p:txBody>
      </p:sp>
      <p:pic>
        <p:nvPicPr>
          <p:cNvPr id="5" name="Content Placeholder 4" descr="Diagram, text&#10;&#10;Description automatically generated">
            <a:extLst>
              <a:ext uri="{FF2B5EF4-FFF2-40B4-BE49-F238E27FC236}">
                <a16:creationId xmlns:a16="http://schemas.microsoft.com/office/drawing/2014/main" id="{0DA14F2F-06E9-AD28-786E-75D49817D5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3572" y="914770"/>
            <a:ext cx="5636854" cy="3023185"/>
          </a:xfrm>
          <a:ln w="28575">
            <a:solidFill>
              <a:srgbClr val="FF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A0F111-11D7-22AC-A0A1-BD3C8B7930CE}"/>
              </a:ext>
            </a:extLst>
          </p:cNvPr>
          <p:cNvSpPr txBox="1"/>
          <p:nvPr/>
        </p:nvSpPr>
        <p:spPr>
          <a:xfrm>
            <a:off x="0" y="4061769"/>
            <a:ext cx="41725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Powles et al. NEJM  2020</a:t>
            </a:r>
          </a:p>
        </p:txBody>
      </p:sp>
    </p:spTree>
    <p:extLst>
      <p:ext uri="{BB962C8B-B14F-4D97-AF65-F5344CB8AC3E}">
        <p14:creationId xmlns:p14="http://schemas.microsoft.com/office/powerpoint/2010/main" val="418954802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A3627D4-1464-B32C-CA2D-2FC1EC8F3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Switch maintenance: JAVELIN 100 Bladder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3CE98F-77FF-C220-2BC6-89874960F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41" y="1390246"/>
            <a:ext cx="4468758" cy="2552700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CD4058-8B57-0182-3119-6D84F6793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1431342"/>
            <a:ext cx="4468759" cy="2514600"/>
          </a:xfrm>
          <a:prstGeom prst="rect">
            <a:avLst/>
          </a:prstGeom>
          <a:ln>
            <a:noFill/>
          </a:ln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F1475CD-FFA1-AF57-F1C7-B4DAFD3C51CA}"/>
              </a:ext>
            </a:extLst>
          </p:cNvPr>
          <p:cNvSpPr/>
          <p:nvPr/>
        </p:nvSpPr>
        <p:spPr bwMode="auto">
          <a:xfrm>
            <a:off x="642384" y="980307"/>
            <a:ext cx="3801438" cy="349321"/>
          </a:xfrm>
          <a:prstGeom prst="roundRect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OS in ITT patients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B8F1252-3884-38F0-3A55-BADF221C3728}"/>
              </a:ext>
            </a:extLst>
          </p:cNvPr>
          <p:cNvSpPr/>
          <p:nvPr/>
        </p:nvSpPr>
        <p:spPr bwMode="auto">
          <a:xfrm>
            <a:off x="5078860" y="980307"/>
            <a:ext cx="3801438" cy="349321"/>
          </a:xfrm>
          <a:prstGeom prst="roundRect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OS in PD-L1 high patients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9BBF25-C0CE-5009-8394-FA8E9AA375F9}"/>
              </a:ext>
            </a:extLst>
          </p:cNvPr>
          <p:cNvSpPr txBox="1"/>
          <p:nvPr/>
        </p:nvSpPr>
        <p:spPr>
          <a:xfrm>
            <a:off x="0" y="4061769"/>
            <a:ext cx="41725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Powles et al. NEJM  2020</a:t>
            </a:r>
          </a:p>
        </p:txBody>
      </p:sp>
    </p:spTree>
    <p:extLst>
      <p:ext uri="{BB962C8B-B14F-4D97-AF65-F5344CB8AC3E}">
        <p14:creationId xmlns:p14="http://schemas.microsoft.com/office/powerpoint/2010/main" val="235961868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F75C091F-067F-A94A-B998-8FB4E7A0F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666" y="0"/>
            <a:ext cx="9210666" cy="519379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002E51"/>
                </a:solidFill>
              </a:rPr>
              <a:t>Chemo-IO trials in bladder cancer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2CF5EB-198C-5463-3397-35B59C4791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78655" y="4530473"/>
            <a:ext cx="1002064" cy="5512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03023E6-D833-F6F0-A8E0-CCFF0F682969}"/>
              </a:ext>
            </a:extLst>
          </p:cNvPr>
          <p:cNvSpPr txBox="1"/>
          <p:nvPr/>
        </p:nvSpPr>
        <p:spPr>
          <a:xfrm>
            <a:off x="-16273" y="4142440"/>
            <a:ext cx="84551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PFS = progression-free survival; OS = overall survival. </a:t>
            </a:r>
            <a:r>
              <a:rPr lang="en-US" sz="800" dirty="0" err="1"/>
              <a:t>ClinicalTrials.gov</a:t>
            </a:r>
            <a:r>
              <a:rPr lang="en-US" sz="800" dirty="0"/>
              <a:t> [</a:t>
            </a:r>
            <a:r>
              <a:rPr lang="en-US" sz="800" dirty="0" err="1"/>
              <a:t>www.clinicaltrials.gov</a:t>
            </a:r>
            <a:r>
              <a:rPr lang="en-US" sz="800" dirty="0"/>
              <a:t>].</a:t>
            </a:r>
          </a:p>
        </p:txBody>
      </p:sp>
      <p:pic>
        <p:nvPicPr>
          <p:cNvPr id="6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E518571-2677-472F-11AC-EBF007BBC0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725" r="4803" b="2059"/>
          <a:stretch/>
        </p:blipFill>
        <p:spPr>
          <a:xfrm>
            <a:off x="1539952" y="2900053"/>
            <a:ext cx="6064096" cy="2120745"/>
          </a:xfr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190611A5-81AA-EE85-F2CC-9B5D04C412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0" t="40573" r="6875" b="27411"/>
          <a:stretch/>
        </p:blipFill>
        <p:spPr>
          <a:xfrm>
            <a:off x="764640" y="642299"/>
            <a:ext cx="5741853" cy="1285028"/>
          </a:xfrm>
          <a:prstGeom prst="rect">
            <a:avLst/>
          </a:prstGeom>
        </p:spPr>
      </p:pic>
      <p:pic>
        <p:nvPicPr>
          <p:cNvPr id="9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EE5C1AD-162B-171F-BAE3-EC34631BEC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725" r="4803" b="2059"/>
          <a:stretch/>
        </p:blipFill>
        <p:spPr>
          <a:xfrm>
            <a:off x="1539951" y="1895112"/>
            <a:ext cx="6064096" cy="2120745"/>
          </a:xfrm>
        </p:spPr>
      </p:pic>
      <p:pic>
        <p:nvPicPr>
          <p:cNvPr id="11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F073528-BA65-BA4D-F56B-7DE4B327FD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725" r="4803" b="2059"/>
          <a:stretch/>
        </p:blipFill>
        <p:spPr>
          <a:xfrm>
            <a:off x="457331" y="1955386"/>
            <a:ext cx="6064096" cy="2120745"/>
          </a:xfrm>
          <a:prstGeom prst="rect">
            <a:avLst/>
          </a:prstGeom>
        </p:spPr>
      </p:pic>
      <p:sp>
        <p:nvSpPr>
          <p:cNvPr id="12" name="Multiply 11">
            <a:extLst>
              <a:ext uri="{FF2B5EF4-FFF2-40B4-BE49-F238E27FC236}">
                <a16:creationId xmlns:a16="http://schemas.microsoft.com/office/drawing/2014/main" id="{F55E9783-7BF1-FC7B-A29E-D424B86DDD36}"/>
              </a:ext>
            </a:extLst>
          </p:cNvPr>
          <p:cNvSpPr/>
          <p:nvPr/>
        </p:nvSpPr>
        <p:spPr>
          <a:xfrm>
            <a:off x="6647213" y="369304"/>
            <a:ext cx="1338773" cy="2011680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ultiply 12">
            <a:extLst>
              <a:ext uri="{FF2B5EF4-FFF2-40B4-BE49-F238E27FC236}">
                <a16:creationId xmlns:a16="http://schemas.microsoft.com/office/drawing/2014/main" id="{E153FE8F-8C16-AA49-A5F2-412D22C28BB8}"/>
              </a:ext>
            </a:extLst>
          </p:cNvPr>
          <p:cNvSpPr/>
          <p:nvPr/>
        </p:nvSpPr>
        <p:spPr>
          <a:xfrm>
            <a:off x="6521427" y="1927327"/>
            <a:ext cx="1338773" cy="2011680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23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C8B34FE-C0B7-93E0-F483-BD5AEC662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53" y="1461301"/>
            <a:ext cx="2537088" cy="286131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002E51"/>
                </a:solidFill>
              </a:rPr>
              <a:t>mHSPC</a:t>
            </a:r>
            <a:r>
              <a:rPr lang="en-US" b="1" dirty="0">
                <a:solidFill>
                  <a:srgbClr val="002E51"/>
                </a:solidFill>
              </a:rPr>
              <a:t> – Intensification of ADT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52444A-7F10-9F61-80D7-8B895AB34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6818" y="4743799"/>
            <a:ext cx="35267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Gravis G, et al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Lancet Oncol. 2013;14(2):149-58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9D540B-00F9-6A7B-36E3-8BFC643F510F}"/>
              </a:ext>
            </a:extLst>
          </p:cNvPr>
          <p:cNvSpPr txBox="1"/>
          <p:nvPr/>
        </p:nvSpPr>
        <p:spPr>
          <a:xfrm>
            <a:off x="1" y="705120"/>
            <a:ext cx="90858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GETUG-AFU 15: Randomized, open-label, phase 3 study (29 European centers)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1:1 ADT + docetaxel (75 mg/m2 Q21 days) up to nine cycles vs. ADT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ADT allowed up to 2 months prior to enrollment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8FE316-F004-9862-6F61-F2773109A0E7}"/>
              </a:ext>
            </a:extLst>
          </p:cNvPr>
          <p:cNvSpPr/>
          <p:nvPr/>
        </p:nvSpPr>
        <p:spPr>
          <a:xfrm rot="16200000" flipV="1">
            <a:off x="1635581" y="1660518"/>
            <a:ext cx="188853" cy="106210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88DE29E-07F3-6191-EFCA-B671EB5FE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875" y="1465457"/>
            <a:ext cx="2807075" cy="286131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23ED115-D583-B7CC-03D2-FCDB05B98F00}"/>
              </a:ext>
            </a:extLst>
          </p:cNvPr>
          <p:cNvSpPr txBox="1"/>
          <p:nvPr/>
        </p:nvSpPr>
        <p:spPr>
          <a:xfrm>
            <a:off x="3954780" y="2926534"/>
            <a:ext cx="20470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Median OS 58.9 ADT + docetaxel vs. 54.2 </a:t>
            </a:r>
            <a:r>
              <a:rPr lang="en-US" sz="1200" b="1" dirty="0" err="1">
                <a:solidFill>
                  <a:srgbClr val="FF0000"/>
                </a:solidFill>
              </a:rPr>
              <a:t>mos</a:t>
            </a:r>
            <a:r>
              <a:rPr lang="en-US" sz="1200" b="1" dirty="0">
                <a:solidFill>
                  <a:srgbClr val="FF0000"/>
                </a:solidFill>
              </a:rPr>
              <a:t> (HR 1.01, 95% CI 0.75-1.36, p=0.955)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378CF7-E072-A07F-53B2-2C0FC404B43D}"/>
              </a:ext>
            </a:extLst>
          </p:cNvPr>
          <p:cNvSpPr txBox="1"/>
          <p:nvPr/>
        </p:nvSpPr>
        <p:spPr>
          <a:xfrm>
            <a:off x="6161939" y="1359109"/>
            <a:ext cx="25370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Median PFS 23.5 vs. 15.4 </a:t>
            </a:r>
            <a:r>
              <a:rPr lang="en-US" sz="1200" b="1" dirty="0" err="1"/>
              <a:t>mos</a:t>
            </a:r>
            <a:r>
              <a:rPr lang="en-US" sz="1200" b="1" dirty="0"/>
              <a:t>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1461687-0C5F-C43E-9337-B8DDE3DF0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444" y="1661353"/>
            <a:ext cx="2218268" cy="14642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68937B8-2A7F-98FE-BA31-00B8DF447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443" y="3142696"/>
            <a:ext cx="2218267" cy="105263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838B201-775B-935C-694E-12F3FF63B91F}"/>
              </a:ext>
            </a:extLst>
          </p:cNvPr>
          <p:cNvSpPr txBox="1"/>
          <p:nvPr/>
        </p:nvSpPr>
        <p:spPr>
          <a:xfrm>
            <a:off x="5706818" y="4956036"/>
            <a:ext cx="35267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Fizazi K, et 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. Ann Oncol. 2015;26(8):1660-1667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31473C0-316A-D9B3-8786-BEF2F794A9D8}"/>
              </a:ext>
            </a:extLst>
          </p:cNvPr>
          <p:cNvSpPr/>
          <p:nvPr/>
        </p:nvSpPr>
        <p:spPr>
          <a:xfrm rot="16200000" flipV="1">
            <a:off x="7271658" y="1468398"/>
            <a:ext cx="444131" cy="217197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2AB7B99-5D12-ABAB-2BAF-7A2E185CD426}"/>
              </a:ext>
            </a:extLst>
          </p:cNvPr>
          <p:cNvSpPr/>
          <p:nvPr/>
        </p:nvSpPr>
        <p:spPr>
          <a:xfrm rot="16200000" flipV="1">
            <a:off x="7271661" y="2887281"/>
            <a:ext cx="444131" cy="217197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/>
      <p:bldP spid="21" grpId="0"/>
      <p:bldP spid="32" grpId="0" animBg="1"/>
      <p:bldP spid="33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F75C091F-067F-A94A-B998-8FB4E7A0F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73" y="0"/>
            <a:ext cx="9210666" cy="519379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002E51"/>
                </a:solidFill>
              </a:rPr>
              <a:t>CheckMate-901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2CF5EB-198C-5463-3397-35B59C4791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78655" y="4530473"/>
            <a:ext cx="1002064" cy="5512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03023E6-D833-F6F0-A8E0-CCFF0F682969}"/>
              </a:ext>
            </a:extLst>
          </p:cNvPr>
          <p:cNvSpPr txBox="1"/>
          <p:nvPr/>
        </p:nvSpPr>
        <p:spPr>
          <a:xfrm>
            <a:off x="-16273" y="4120406"/>
            <a:ext cx="4172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von der Masse JCO 2005; De </a:t>
            </a:r>
            <a:r>
              <a:rPr lang="en-US" sz="900" dirty="0" err="1"/>
              <a:t>Santis</a:t>
            </a:r>
            <a:r>
              <a:rPr lang="en-US" sz="900" dirty="0"/>
              <a:t> et al. JCO 2012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3F94BF-5296-7A11-6FA3-EB187B62E5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440"/>
          <a:stretch/>
        </p:blipFill>
        <p:spPr>
          <a:xfrm>
            <a:off x="0" y="697368"/>
            <a:ext cx="9044848" cy="37535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77D537-9823-3177-5815-AB79F263F93E}"/>
              </a:ext>
            </a:extLst>
          </p:cNvPr>
          <p:cNvSpPr txBox="1"/>
          <p:nvPr/>
        </p:nvSpPr>
        <p:spPr>
          <a:xfrm>
            <a:off x="136127" y="4272806"/>
            <a:ext cx="4172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van der Heijden et al. ESMO 2023; NEJM 2023</a:t>
            </a:r>
          </a:p>
        </p:txBody>
      </p:sp>
    </p:spTree>
    <p:extLst>
      <p:ext uri="{BB962C8B-B14F-4D97-AF65-F5344CB8AC3E}">
        <p14:creationId xmlns:p14="http://schemas.microsoft.com/office/powerpoint/2010/main" val="183563009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F75C091F-067F-A94A-B998-8FB4E7A0F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73" y="0"/>
            <a:ext cx="9210666" cy="519379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002E51"/>
                </a:solidFill>
              </a:rPr>
              <a:t>CheckMate-901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2CF5EB-198C-5463-3397-35B59C4791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78655" y="4530473"/>
            <a:ext cx="1002064" cy="5512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3EBC0E-3F5D-0898-88F1-6B29F81558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767"/>
          <a:stretch/>
        </p:blipFill>
        <p:spPr>
          <a:xfrm>
            <a:off x="164129" y="1090179"/>
            <a:ext cx="4308719" cy="24548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10A6ED-0474-A019-853F-B440A4BCFB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2512"/>
          <a:stretch/>
        </p:blipFill>
        <p:spPr>
          <a:xfrm>
            <a:off x="4532628" y="1063463"/>
            <a:ext cx="4611371" cy="2649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96C255-A0D6-E707-5336-6313AFC7DA9E}"/>
              </a:ext>
            </a:extLst>
          </p:cNvPr>
          <p:cNvSpPr txBox="1"/>
          <p:nvPr/>
        </p:nvSpPr>
        <p:spPr>
          <a:xfrm>
            <a:off x="25957" y="4140602"/>
            <a:ext cx="4172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van der Heijden et al. ESMO 2023; NEJM 2023</a:t>
            </a:r>
          </a:p>
        </p:txBody>
      </p:sp>
    </p:spTree>
    <p:extLst>
      <p:ext uri="{BB962C8B-B14F-4D97-AF65-F5344CB8AC3E}">
        <p14:creationId xmlns:p14="http://schemas.microsoft.com/office/powerpoint/2010/main" val="201098894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F75C091F-067F-A94A-B998-8FB4E7A0F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73" y="0"/>
            <a:ext cx="9210666" cy="519379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002E51"/>
                </a:solidFill>
              </a:rPr>
              <a:t>Enfortumab vedotin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2CF5EB-198C-5463-3397-35B59C4791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78655" y="4530473"/>
            <a:ext cx="1002064" cy="5512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03023E6-D833-F6F0-A8E0-CCFF0F682969}"/>
              </a:ext>
            </a:extLst>
          </p:cNvPr>
          <p:cNvSpPr txBox="1"/>
          <p:nvPr/>
        </p:nvSpPr>
        <p:spPr>
          <a:xfrm>
            <a:off x="-16273" y="4120406"/>
            <a:ext cx="4172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191B0E"/>
                </a:solidFill>
                <a:latin typeface="Franklin Gothic Book" panose="020B0503020102020204"/>
              </a:rPr>
              <a:t>MMAE = monomethyl auristatin E. </a:t>
            </a:r>
            <a:r>
              <a:rPr lang="es-ES" sz="900" dirty="0">
                <a:solidFill>
                  <a:srgbClr val="191B0E"/>
                </a:solidFill>
                <a:latin typeface="Franklin Gothic Book" panose="020B0503020102020204"/>
              </a:rPr>
              <a:t>Powles T, et al. </a:t>
            </a:r>
            <a:r>
              <a:rPr lang="en-US" sz="900" i="1" dirty="0">
                <a:solidFill>
                  <a:srgbClr val="191B0E"/>
                </a:solidFill>
                <a:latin typeface="Franklin Gothic Book" panose="020B0503020102020204"/>
              </a:rPr>
              <a:t>J Clin Oncol.</a:t>
            </a:r>
            <a:r>
              <a:rPr lang="en-US" sz="900" dirty="0">
                <a:solidFill>
                  <a:srgbClr val="191B0E"/>
                </a:solidFill>
                <a:latin typeface="Franklin Gothic Book" panose="020B0503020102020204"/>
              </a:rPr>
              <a:t> 2021;39(15):4520.</a:t>
            </a:r>
            <a:endParaRPr lang="es-ES" sz="900" i="1" dirty="0">
              <a:solidFill>
                <a:srgbClr val="191B0E"/>
              </a:solidFill>
              <a:latin typeface="Franklin Gothic Book" panose="020B0503020102020204"/>
            </a:endParaRPr>
          </a:p>
        </p:txBody>
      </p:sp>
      <p:sp>
        <p:nvSpPr>
          <p:cNvPr id="18" name="Footer Placeholder 8">
            <a:extLst>
              <a:ext uri="{FF2B5EF4-FFF2-40B4-BE49-F238E27FC236}">
                <a16:creationId xmlns:a16="http://schemas.microsoft.com/office/drawing/2014/main" id="{FBC9630E-1917-604E-7197-F5F066FBD1F2}"/>
              </a:ext>
            </a:extLst>
          </p:cNvPr>
          <p:cNvSpPr txBox="1">
            <a:spLocks/>
          </p:cNvSpPr>
          <p:nvPr/>
        </p:nvSpPr>
        <p:spPr>
          <a:xfrm>
            <a:off x="1704962" y="4855047"/>
            <a:ext cx="8327300" cy="22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 sz="800" i="1" dirty="0">
              <a:solidFill>
                <a:srgbClr val="191B0E"/>
              </a:solidFill>
              <a:latin typeface="Franklin Gothic Book" panose="020B0503020102020204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7574BB3C-F335-5CF0-E267-CCFA724546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4" r="18073" b="12620"/>
          <a:stretch/>
        </p:blipFill>
        <p:spPr bwMode="auto">
          <a:xfrm>
            <a:off x="194715" y="1147535"/>
            <a:ext cx="4108823" cy="2687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CCEA68E-AFEC-D784-15DA-269D7E7BF9A6}"/>
              </a:ext>
            </a:extLst>
          </p:cNvPr>
          <p:cNvSpPr/>
          <p:nvPr/>
        </p:nvSpPr>
        <p:spPr>
          <a:xfrm>
            <a:off x="4912799" y="979438"/>
            <a:ext cx="3405865" cy="375385"/>
          </a:xfrm>
          <a:prstGeom prst="roundRect">
            <a:avLst/>
          </a:prstGeom>
          <a:solidFill>
            <a:srgbClr val="002060"/>
          </a:solidFill>
          <a:ln w="34925" cap="flat" cmpd="sng" algn="in">
            <a:solidFill>
              <a:srgbClr val="8C8D8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Target: Nectin-4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F9F5919-CD9E-BF66-C149-1648513C8D9F}"/>
              </a:ext>
            </a:extLst>
          </p:cNvPr>
          <p:cNvSpPr/>
          <p:nvPr/>
        </p:nvSpPr>
        <p:spPr>
          <a:xfrm>
            <a:off x="4912799" y="2392908"/>
            <a:ext cx="3405865" cy="375385"/>
          </a:xfrm>
          <a:prstGeom prst="roundRect">
            <a:avLst/>
          </a:prstGeom>
          <a:solidFill>
            <a:srgbClr val="002060"/>
          </a:solidFill>
          <a:ln w="34925" cap="flat" cmpd="sng" algn="in">
            <a:solidFill>
              <a:srgbClr val="8C8D8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Linker: Cleavable protease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B468290-3185-EB22-6114-93D70D3CE1B6}"/>
              </a:ext>
            </a:extLst>
          </p:cNvPr>
          <p:cNvSpPr/>
          <p:nvPr/>
        </p:nvSpPr>
        <p:spPr>
          <a:xfrm>
            <a:off x="4912799" y="3847606"/>
            <a:ext cx="3405865" cy="375385"/>
          </a:xfrm>
          <a:prstGeom prst="roundRect">
            <a:avLst/>
          </a:prstGeom>
          <a:solidFill>
            <a:srgbClr val="002060"/>
          </a:solidFill>
          <a:ln w="34925" cap="flat" cmpd="sng" algn="in">
            <a:solidFill>
              <a:srgbClr val="8C8D8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Target: MMAE (microtubule inhibitor)</a:t>
            </a:r>
          </a:p>
        </p:txBody>
      </p:sp>
    </p:spTree>
    <p:extLst>
      <p:ext uri="{BB962C8B-B14F-4D97-AF65-F5344CB8AC3E}">
        <p14:creationId xmlns:p14="http://schemas.microsoft.com/office/powerpoint/2010/main" val="110197270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F75C091F-067F-A94A-B998-8FB4E7A0F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73" y="0"/>
            <a:ext cx="9210666" cy="519379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800" b="1" dirty="0">
              <a:solidFill>
                <a:srgbClr val="002E5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2CF5EB-198C-5463-3397-35B59C4791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78655" y="4530473"/>
            <a:ext cx="1002064" cy="5512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03023E6-D833-F6F0-A8E0-CCFF0F682969}"/>
              </a:ext>
            </a:extLst>
          </p:cNvPr>
          <p:cNvSpPr txBox="1"/>
          <p:nvPr/>
        </p:nvSpPr>
        <p:spPr>
          <a:xfrm>
            <a:off x="-16273" y="4120406"/>
            <a:ext cx="4172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Powles et al ESMO 2023</a:t>
            </a:r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B0BD2AEB-9BE8-1A2C-8B4B-F268E92FDC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6391" y="1"/>
            <a:ext cx="7931217" cy="412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6670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F75C091F-067F-A94A-B998-8FB4E7A0F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73" y="0"/>
            <a:ext cx="9210666" cy="519379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800" b="1" dirty="0">
              <a:solidFill>
                <a:srgbClr val="002E5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2CF5EB-198C-5463-3397-35B59C4791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78655" y="4530473"/>
            <a:ext cx="1002064" cy="5512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03023E6-D833-F6F0-A8E0-CCFF0F682969}"/>
              </a:ext>
            </a:extLst>
          </p:cNvPr>
          <p:cNvSpPr txBox="1"/>
          <p:nvPr/>
        </p:nvSpPr>
        <p:spPr>
          <a:xfrm>
            <a:off x="-16273" y="4120406"/>
            <a:ext cx="4172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Powles et al. ESMO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D12963-02B8-8CBF-177F-4E9312BF7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98" y="0"/>
            <a:ext cx="8200724" cy="4120406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0B99337-977C-A8C8-9E04-F3EBD89C0EB0}"/>
              </a:ext>
            </a:extLst>
          </p:cNvPr>
          <p:cNvSpPr/>
          <p:nvPr/>
        </p:nvSpPr>
        <p:spPr>
          <a:xfrm>
            <a:off x="728789" y="1876389"/>
            <a:ext cx="3427443" cy="69774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7421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F75C091F-067F-A94A-B998-8FB4E7A0F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73" y="0"/>
            <a:ext cx="9210666" cy="519379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800" b="1" dirty="0">
              <a:solidFill>
                <a:srgbClr val="002E5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2CF5EB-198C-5463-3397-35B59C4791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78655" y="4530473"/>
            <a:ext cx="1002064" cy="5512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03023E6-D833-F6F0-A8E0-CCFF0F682969}"/>
              </a:ext>
            </a:extLst>
          </p:cNvPr>
          <p:cNvSpPr txBox="1"/>
          <p:nvPr/>
        </p:nvSpPr>
        <p:spPr>
          <a:xfrm>
            <a:off x="-16273" y="4120406"/>
            <a:ext cx="4172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Powles et al ESMO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9A4939-4F85-897C-A4D8-79D50080C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860" y="-10219"/>
            <a:ext cx="7772400" cy="413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69329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F75C091F-067F-A94A-B998-8FB4E7A0F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73" y="0"/>
            <a:ext cx="9210666" cy="519379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800" b="1" dirty="0">
              <a:solidFill>
                <a:srgbClr val="002E5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2CF5EB-198C-5463-3397-35B59C4791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78655" y="4530473"/>
            <a:ext cx="1002064" cy="5512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03023E6-D833-F6F0-A8E0-CCFF0F682969}"/>
              </a:ext>
            </a:extLst>
          </p:cNvPr>
          <p:cNvSpPr txBox="1"/>
          <p:nvPr/>
        </p:nvSpPr>
        <p:spPr>
          <a:xfrm>
            <a:off x="-16273" y="4120406"/>
            <a:ext cx="4172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Powles et al.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9DC55B-4AAB-35EA-013C-063549627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567" y="0"/>
            <a:ext cx="8508986" cy="4120406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714B327-BC16-53B9-1A7C-FE1049F28391}"/>
              </a:ext>
            </a:extLst>
          </p:cNvPr>
          <p:cNvSpPr/>
          <p:nvPr/>
        </p:nvSpPr>
        <p:spPr>
          <a:xfrm>
            <a:off x="4398745" y="806995"/>
            <a:ext cx="1270535" cy="26196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29431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F75C091F-067F-A94A-B998-8FB4E7A0F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73" y="0"/>
            <a:ext cx="9210666" cy="519379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800" b="1" dirty="0">
              <a:solidFill>
                <a:srgbClr val="002E5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2CF5EB-198C-5463-3397-35B59C4791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78655" y="4530473"/>
            <a:ext cx="1002064" cy="5512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3B381E-08F2-F1A2-4961-13867947B0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" r="709" b="19317"/>
          <a:stretch/>
        </p:blipFill>
        <p:spPr>
          <a:xfrm>
            <a:off x="206242" y="0"/>
            <a:ext cx="8765636" cy="40447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3CBE58-F9D8-B291-FBF6-B64362E4954D}"/>
              </a:ext>
            </a:extLst>
          </p:cNvPr>
          <p:cNvSpPr txBox="1"/>
          <p:nvPr/>
        </p:nvSpPr>
        <p:spPr>
          <a:xfrm>
            <a:off x="0" y="4172209"/>
            <a:ext cx="4172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Powles et al. ESMO 2023</a:t>
            </a:r>
          </a:p>
        </p:txBody>
      </p:sp>
    </p:spTree>
    <p:extLst>
      <p:ext uri="{BB962C8B-B14F-4D97-AF65-F5344CB8AC3E}">
        <p14:creationId xmlns:p14="http://schemas.microsoft.com/office/powerpoint/2010/main" val="334721207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F75C091F-067F-A94A-B998-8FB4E7A0F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0666" cy="519379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800" b="1" dirty="0">
              <a:solidFill>
                <a:srgbClr val="002E5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2CF5EB-198C-5463-3397-35B59C4791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78655" y="4530473"/>
            <a:ext cx="1002064" cy="5512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03023E6-D833-F6F0-A8E0-CCFF0F682969}"/>
              </a:ext>
            </a:extLst>
          </p:cNvPr>
          <p:cNvSpPr txBox="1"/>
          <p:nvPr/>
        </p:nvSpPr>
        <p:spPr>
          <a:xfrm>
            <a:off x="-16273" y="4120406"/>
            <a:ext cx="4172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Powles et al. ESMO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E9C47C-CC6C-0D15-CED4-FF060AA801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536"/>
          <a:stretch/>
        </p:blipFill>
        <p:spPr>
          <a:xfrm>
            <a:off x="387627" y="14788"/>
            <a:ext cx="7821584" cy="4110033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83BA711-F4AA-8E5E-F00E-72EB960DA64B}"/>
              </a:ext>
            </a:extLst>
          </p:cNvPr>
          <p:cNvSpPr/>
          <p:nvPr/>
        </p:nvSpPr>
        <p:spPr>
          <a:xfrm>
            <a:off x="1008931" y="2215680"/>
            <a:ext cx="6775826" cy="61804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78118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F75C091F-067F-A94A-B998-8FB4E7A0F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0666" cy="51937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0BDCCC-F929-ED45-06BA-41A4E332B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79" y="1"/>
            <a:ext cx="8549640" cy="4120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2CF5EB-198C-5463-3397-35B59C4791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878655" y="4530473"/>
            <a:ext cx="1002064" cy="5512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03023E6-D833-F6F0-A8E0-CCFF0F682969}"/>
              </a:ext>
            </a:extLst>
          </p:cNvPr>
          <p:cNvSpPr txBox="1"/>
          <p:nvPr/>
        </p:nvSpPr>
        <p:spPr>
          <a:xfrm>
            <a:off x="-16273" y="4120406"/>
            <a:ext cx="4172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Siefker</a:t>
            </a:r>
            <a:r>
              <a:rPr lang="en-US" sz="900" dirty="0"/>
              <a:t>-Radke et al. ESMO 2023</a:t>
            </a:r>
          </a:p>
        </p:txBody>
      </p:sp>
    </p:spTree>
    <p:extLst>
      <p:ext uri="{BB962C8B-B14F-4D97-AF65-F5344CB8AC3E}">
        <p14:creationId xmlns:p14="http://schemas.microsoft.com/office/powerpoint/2010/main" val="3680530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CHAARTED + STAMPEDE (Arm C)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52444A-7F10-9F61-80D7-8B895AB34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6320" y="4579046"/>
            <a:ext cx="45701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Davis ID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Ther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Adv Med Oncol. 2022;14:17588359221086827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838B201-775B-935C-694E-12F3FF63B91F}"/>
              </a:ext>
            </a:extLst>
          </p:cNvPr>
          <p:cNvSpPr txBox="1"/>
          <p:nvPr/>
        </p:nvSpPr>
        <p:spPr>
          <a:xfrm>
            <a:off x="4846320" y="4956036"/>
            <a:ext cx="39467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Sweeney CJ, et 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.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 Med. 2015;373:737-746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BF228B-9438-A402-2968-3B24CF77F798}"/>
              </a:ext>
            </a:extLst>
          </p:cNvPr>
          <p:cNvSpPr txBox="1"/>
          <p:nvPr/>
        </p:nvSpPr>
        <p:spPr>
          <a:xfrm>
            <a:off x="4846319" y="4767541"/>
            <a:ext cx="39467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James ND, et 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.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Lancet. 2016;387:1163-1177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93BA45-0879-EC51-C349-5223B3AA797B}"/>
              </a:ext>
            </a:extLst>
          </p:cNvPr>
          <p:cNvSpPr txBox="1"/>
          <p:nvPr/>
        </p:nvSpPr>
        <p:spPr>
          <a:xfrm>
            <a:off x="6547007" y="3173324"/>
            <a:ext cx="25603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High-volume: ≥4 bone metastases w/≥1 beyond the pelvis or vertebral column or visceral metastases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07E73A-0589-481B-280E-1A0FBBAC1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6873"/>
            <a:ext cx="6510333" cy="36857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1774DF-5F08-2020-3B5C-37B7594707C0}"/>
              </a:ext>
            </a:extLst>
          </p:cNvPr>
          <p:cNvSpPr txBox="1"/>
          <p:nvPr/>
        </p:nvSpPr>
        <p:spPr>
          <a:xfrm>
            <a:off x="4021282" y="3629733"/>
            <a:ext cx="7419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~39% M0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963247-CC5E-1FCE-A5A9-7C1F33EE9E72}"/>
              </a:ext>
            </a:extLst>
          </p:cNvPr>
          <p:cNvSpPr/>
          <p:nvPr/>
        </p:nvSpPr>
        <p:spPr>
          <a:xfrm rot="16200000" flipV="1">
            <a:off x="4836273" y="800340"/>
            <a:ext cx="444131" cy="290398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51A68C-3EA3-CAEB-851F-EB7F2812A568}"/>
              </a:ext>
            </a:extLst>
          </p:cNvPr>
          <p:cNvSpPr/>
          <p:nvPr/>
        </p:nvSpPr>
        <p:spPr>
          <a:xfrm rot="16200000" flipV="1">
            <a:off x="4836273" y="-546661"/>
            <a:ext cx="444132" cy="290398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6CC30A-A473-B619-2496-1DBD56F1EBF8}"/>
              </a:ext>
            </a:extLst>
          </p:cNvPr>
          <p:cNvSpPr/>
          <p:nvPr/>
        </p:nvSpPr>
        <p:spPr>
          <a:xfrm rot="16200000" flipV="1">
            <a:off x="4836273" y="348727"/>
            <a:ext cx="444131" cy="290398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AF5AEDB-7558-1898-8786-FF2D9EBB20C2}"/>
              </a:ext>
            </a:extLst>
          </p:cNvPr>
          <p:cNvSpPr/>
          <p:nvPr/>
        </p:nvSpPr>
        <p:spPr>
          <a:xfrm rot="16200000" flipV="1">
            <a:off x="4836270" y="2177740"/>
            <a:ext cx="444131" cy="29039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59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 animBg="1"/>
      <p:bldP spid="17" grpId="0" animBg="1"/>
      <p:bldP spid="19" grpId="0" animBg="1"/>
      <p:bldP spid="23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F75C091F-067F-A94A-B998-8FB4E7A0F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0666" cy="519379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800" b="1" dirty="0">
              <a:solidFill>
                <a:srgbClr val="002E5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2CF5EB-198C-5463-3397-35B59C4791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78655" y="4530473"/>
            <a:ext cx="1002064" cy="5512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9FFCC9-9BE4-2971-2D26-8B574DE63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920" y="0"/>
            <a:ext cx="8504799" cy="40083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357330-00C2-1DCA-95A7-1D097C500EF2}"/>
              </a:ext>
            </a:extLst>
          </p:cNvPr>
          <p:cNvSpPr txBox="1"/>
          <p:nvPr/>
        </p:nvSpPr>
        <p:spPr>
          <a:xfrm>
            <a:off x="0" y="4154008"/>
            <a:ext cx="4172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Siefker</a:t>
            </a:r>
            <a:r>
              <a:rPr lang="en-US" sz="900" dirty="0"/>
              <a:t>-Radke et al. ESMO 2023</a:t>
            </a:r>
          </a:p>
        </p:txBody>
      </p:sp>
    </p:spTree>
    <p:extLst>
      <p:ext uri="{BB962C8B-B14F-4D97-AF65-F5344CB8AC3E}">
        <p14:creationId xmlns:p14="http://schemas.microsoft.com/office/powerpoint/2010/main" val="361646487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F75C091F-067F-A94A-B998-8FB4E7A0F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0666" cy="519379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002E51"/>
                </a:solidFill>
              </a:rPr>
              <a:t>THOR trial: cohort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2CF5EB-198C-5463-3397-35B59C4791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78655" y="4530473"/>
            <a:ext cx="1002064" cy="5512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D61E3B-1A0E-8FD7-6651-1D7A3F4F6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30" y="1160389"/>
            <a:ext cx="4536703" cy="28274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541A17-2834-ED41-5BA9-EAD7A940E6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0533" y="1202572"/>
            <a:ext cx="4279637" cy="27853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A692D5-2733-2DAD-4248-B7D6E1AF3A76}"/>
              </a:ext>
            </a:extLst>
          </p:cNvPr>
          <p:cNvSpPr txBox="1"/>
          <p:nvPr/>
        </p:nvSpPr>
        <p:spPr>
          <a:xfrm>
            <a:off x="0" y="4209885"/>
            <a:ext cx="4172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Siefker</a:t>
            </a:r>
            <a:r>
              <a:rPr lang="en-US" sz="900" dirty="0"/>
              <a:t>-Radke et al. ESMO 2023</a:t>
            </a:r>
          </a:p>
        </p:txBody>
      </p:sp>
    </p:spTree>
    <p:extLst>
      <p:ext uri="{BB962C8B-B14F-4D97-AF65-F5344CB8AC3E}">
        <p14:creationId xmlns:p14="http://schemas.microsoft.com/office/powerpoint/2010/main" val="293202821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F75C091F-067F-A94A-B998-8FB4E7A0F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0666" cy="519379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002E51"/>
                </a:solidFill>
              </a:rPr>
              <a:t>Thor trial: Cohort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2CF5EB-198C-5463-3397-35B59C4791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78655" y="4530473"/>
            <a:ext cx="1002064" cy="5512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6C995B-35DE-8C81-08D1-9E4CDFF7F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914955"/>
            <a:ext cx="7772400" cy="32054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92CB46-B513-35B6-BBB0-BA414A885C30}"/>
              </a:ext>
            </a:extLst>
          </p:cNvPr>
          <p:cNvSpPr txBox="1"/>
          <p:nvPr/>
        </p:nvSpPr>
        <p:spPr>
          <a:xfrm>
            <a:off x="0" y="4176132"/>
            <a:ext cx="4172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Siefker</a:t>
            </a:r>
            <a:r>
              <a:rPr lang="en-US" sz="900" dirty="0"/>
              <a:t>-Radke et al. ESMO 2023</a:t>
            </a:r>
          </a:p>
        </p:txBody>
      </p:sp>
    </p:spTree>
    <p:extLst>
      <p:ext uri="{BB962C8B-B14F-4D97-AF65-F5344CB8AC3E}">
        <p14:creationId xmlns:p14="http://schemas.microsoft.com/office/powerpoint/2010/main" val="279046518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F75C091F-067F-A94A-B998-8FB4E7A0F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73" y="0"/>
            <a:ext cx="9210666" cy="519379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002E51"/>
                </a:solidFill>
              </a:rPr>
              <a:t>EV in muscle invasive bladder cancer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2CF5EB-198C-5463-3397-35B59C4791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78655" y="4530473"/>
            <a:ext cx="1002064" cy="5512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03023E6-D833-F6F0-A8E0-CCFF0F682969}"/>
              </a:ext>
            </a:extLst>
          </p:cNvPr>
          <p:cNvSpPr txBox="1"/>
          <p:nvPr/>
        </p:nvSpPr>
        <p:spPr>
          <a:xfrm>
            <a:off x="-16273" y="4120406"/>
            <a:ext cx="4172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Sridhar et al. ESMO 2023; </a:t>
            </a:r>
            <a:r>
              <a:rPr lang="en-US" sz="900" dirty="0" err="1"/>
              <a:t>Flaig</a:t>
            </a:r>
            <a:r>
              <a:rPr lang="en-US" sz="900" dirty="0"/>
              <a:t> et al. ASCO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9CBA91-83D5-511F-3C7F-81815AD53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6252"/>
            <a:ext cx="4318000" cy="264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68ADD5-3073-9F32-03D9-3865700D8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5744" y="1402562"/>
            <a:ext cx="4848256" cy="198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96755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D113497-6584-182A-EA93-DF11512C33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333" y="1858094"/>
            <a:ext cx="4610100" cy="1432072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F873011-FC36-62E8-7B2A-B6FA81CE4A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15968"/>
          <a:stretch/>
        </p:blipFill>
        <p:spPr>
          <a:xfrm>
            <a:off x="4882618" y="1975038"/>
            <a:ext cx="4261382" cy="139499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6EB6D03-3097-E908-F408-37BB9580C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002E51"/>
                </a:solidFill>
              </a:rPr>
              <a:t>EV in muscle invasive bladder cancer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943215-6C46-8E4A-2BA9-2FDCB72CB605}"/>
              </a:ext>
            </a:extLst>
          </p:cNvPr>
          <p:cNvSpPr txBox="1"/>
          <p:nvPr/>
        </p:nvSpPr>
        <p:spPr>
          <a:xfrm>
            <a:off x="1433384" y="1421027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Cohort 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FF4833-190B-481B-FDC4-02624E21B637}"/>
              </a:ext>
            </a:extLst>
          </p:cNvPr>
          <p:cNvSpPr txBox="1"/>
          <p:nvPr/>
        </p:nvSpPr>
        <p:spPr>
          <a:xfrm>
            <a:off x="6516130" y="1513373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Cohort 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C16ED2-B084-071A-A387-112B2EA17070}"/>
              </a:ext>
            </a:extLst>
          </p:cNvPr>
          <p:cNvSpPr txBox="1"/>
          <p:nvPr/>
        </p:nvSpPr>
        <p:spPr>
          <a:xfrm>
            <a:off x="0" y="4325299"/>
            <a:ext cx="469556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Sridhar et al. ESMO 2023; </a:t>
            </a:r>
            <a:r>
              <a:rPr lang="en-US" sz="900" dirty="0" err="1"/>
              <a:t>Flaig</a:t>
            </a:r>
            <a:r>
              <a:rPr lang="en-US" sz="900" dirty="0"/>
              <a:t> et al. ASCO 2023</a:t>
            </a:r>
          </a:p>
        </p:txBody>
      </p:sp>
    </p:spTree>
    <p:extLst>
      <p:ext uri="{BB962C8B-B14F-4D97-AF65-F5344CB8AC3E}">
        <p14:creationId xmlns:p14="http://schemas.microsoft.com/office/powerpoint/2010/main" val="1300587579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F75C091F-067F-A94A-B998-8FB4E7A0F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73" y="0"/>
            <a:ext cx="9210666" cy="519379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127000"/>
            <a:ext cx="9144000" cy="695325"/>
          </a:xfrm>
          <a:prstGeom prst="rect">
            <a:avLst/>
          </a:prstGeom>
        </p:spPr>
        <p:txBody>
          <a:bodyPr/>
          <a:lstStyle/>
          <a:p>
            <a:r>
              <a:rPr lang="en-US" sz="2800" b="1" dirty="0">
                <a:solidFill>
                  <a:srgbClr val="002E51"/>
                </a:solidFill>
              </a:rPr>
              <a:t>Neoadjuvant EV in muscle invasive bladder cancer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2CF5EB-198C-5463-3397-35B59C4791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78655" y="4530473"/>
            <a:ext cx="1002064" cy="5512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03023E6-D833-F6F0-A8E0-CCFF0F682969}"/>
              </a:ext>
            </a:extLst>
          </p:cNvPr>
          <p:cNvSpPr txBox="1"/>
          <p:nvPr/>
        </p:nvSpPr>
        <p:spPr>
          <a:xfrm>
            <a:off x="-16273" y="4120406"/>
            <a:ext cx="4172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Sridhar et al. ESMO 2023; </a:t>
            </a:r>
            <a:r>
              <a:rPr lang="en-US" sz="900" dirty="0" err="1"/>
              <a:t>Flaig</a:t>
            </a:r>
            <a:r>
              <a:rPr lang="en-US" sz="900" dirty="0"/>
              <a:t> et al. ASCO 2023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25DB798-7A3F-2BA9-B065-542473556698}"/>
              </a:ext>
            </a:extLst>
          </p:cNvPr>
          <p:cNvGraphicFramePr>
            <a:graphicFrameLocks noGrp="1"/>
          </p:cNvGraphicFramePr>
          <p:nvPr/>
        </p:nvGraphicFramePr>
        <p:xfrm>
          <a:off x="98853" y="1544265"/>
          <a:ext cx="4473145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4629">
                  <a:extLst>
                    <a:ext uri="{9D8B030D-6E8A-4147-A177-3AD203B41FA5}">
                      <a16:colId xmlns:a16="http://schemas.microsoft.com/office/drawing/2014/main" val="1933189223"/>
                    </a:ext>
                  </a:extLst>
                </a:gridCol>
                <a:gridCol w="894629">
                  <a:extLst>
                    <a:ext uri="{9D8B030D-6E8A-4147-A177-3AD203B41FA5}">
                      <a16:colId xmlns:a16="http://schemas.microsoft.com/office/drawing/2014/main" val="1655606833"/>
                    </a:ext>
                  </a:extLst>
                </a:gridCol>
                <a:gridCol w="894629">
                  <a:extLst>
                    <a:ext uri="{9D8B030D-6E8A-4147-A177-3AD203B41FA5}">
                      <a16:colId xmlns:a16="http://schemas.microsoft.com/office/drawing/2014/main" val="338258188"/>
                    </a:ext>
                  </a:extLst>
                </a:gridCol>
                <a:gridCol w="894629">
                  <a:extLst>
                    <a:ext uri="{9D8B030D-6E8A-4147-A177-3AD203B41FA5}">
                      <a16:colId xmlns:a16="http://schemas.microsoft.com/office/drawing/2014/main" val="2813323013"/>
                    </a:ext>
                  </a:extLst>
                </a:gridCol>
                <a:gridCol w="894629">
                  <a:extLst>
                    <a:ext uri="{9D8B030D-6E8A-4147-A177-3AD203B41FA5}">
                      <a16:colId xmlns:a16="http://schemas.microsoft.com/office/drawing/2014/main" val="33778490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Cohort 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Cohort H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901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2178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pCR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17/50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8/22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082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≤pT1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21/50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11/22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4797356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r>
                        <a:rPr lang="en-US" sz="1100" dirty="0"/>
                        <a:t>CR: Complete response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22160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7FEE28D8-C9D5-3AE5-F932-F6697D0B22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7770" y="822324"/>
            <a:ext cx="4057377" cy="332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14443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F75C091F-067F-A94A-B998-8FB4E7A0F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73" y="0"/>
            <a:ext cx="9210666" cy="519379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002E51"/>
                </a:solidFill>
              </a:rPr>
              <a:t>NEMIO trial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2CF5EB-198C-5463-3397-35B59C4791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78655" y="4530473"/>
            <a:ext cx="1002064" cy="5512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03023E6-D833-F6F0-A8E0-CCFF0F682969}"/>
              </a:ext>
            </a:extLst>
          </p:cNvPr>
          <p:cNvSpPr txBox="1"/>
          <p:nvPr/>
        </p:nvSpPr>
        <p:spPr>
          <a:xfrm>
            <a:off x="-16273" y="4120406"/>
            <a:ext cx="4172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Thibault et al. ESMO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80EC50-84D9-DD66-9E30-32049FF1F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09" y="822961"/>
            <a:ext cx="8549640" cy="258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9345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F75C091F-067F-A94A-B998-8FB4E7A0F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73" y="0"/>
            <a:ext cx="9210666" cy="519379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800" b="1" dirty="0">
              <a:solidFill>
                <a:srgbClr val="002E5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2CF5EB-198C-5463-3397-35B59C4791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78655" y="4530473"/>
            <a:ext cx="1002064" cy="5512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03023E6-D833-F6F0-A8E0-CCFF0F682969}"/>
              </a:ext>
            </a:extLst>
          </p:cNvPr>
          <p:cNvSpPr txBox="1"/>
          <p:nvPr/>
        </p:nvSpPr>
        <p:spPr>
          <a:xfrm>
            <a:off x="-16273" y="4120406"/>
            <a:ext cx="4172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Thibault et al. ESMO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E48A62-2BED-EDEE-6CCF-B41E6C16A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1310" y="18306"/>
            <a:ext cx="4635500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380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F75C091F-067F-A94A-B998-8FB4E7A0F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73" y="0"/>
            <a:ext cx="9210666" cy="519379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002E51"/>
                </a:solidFill>
              </a:rPr>
              <a:t>NEMIO trial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2CF5EB-198C-5463-3397-35B59C4791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78655" y="4530473"/>
            <a:ext cx="1002064" cy="5512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03023E6-D833-F6F0-A8E0-CCFF0F682969}"/>
              </a:ext>
            </a:extLst>
          </p:cNvPr>
          <p:cNvSpPr txBox="1"/>
          <p:nvPr/>
        </p:nvSpPr>
        <p:spPr>
          <a:xfrm>
            <a:off x="-16273" y="4120406"/>
            <a:ext cx="4172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Thibault et al. ESMO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823DFE-323F-1719-AA7E-E9FB5EB4C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26279"/>
            <a:ext cx="5111487" cy="31941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A99096-9C73-4782-5BE9-9F5AC77D64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4140" y="1088242"/>
            <a:ext cx="36576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65689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F75C091F-067F-A94A-B998-8FB4E7A0F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73" y="0"/>
            <a:ext cx="9210666" cy="5193792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CB5EDAF-320A-AF6E-4086-FDB44C482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35325" y="844550"/>
            <a:ext cx="7273350" cy="314801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127000"/>
            <a:ext cx="9144000" cy="695325"/>
          </a:xfrm>
          <a:prstGeom prst="rect">
            <a:avLst/>
          </a:prstGeom>
        </p:spPr>
        <p:txBody>
          <a:bodyPr/>
          <a:lstStyle/>
          <a:p>
            <a:r>
              <a:rPr lang="en-US" sz="2800" b="1" dirty="0">
                <a:solidFill>
                  <a:srgbClr val="002E51"/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2CF5EB-198C-5463-3397-35B59C4791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878655" y="4530473"/>
            <a:ext cx="1002064" cy="5512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03023E6-D833-F6F0-A8E0-CCFF0F682969}"/>
              </a:ext>
            </a:extLst>
          </p:cNvPr>
          <p:cNvSpPr txBox="1"/>
          <p:nvPr/>
        </p:nvSpPr>
        <p:spPr>
          <a:xfrm>
            <a:off x="-16273" y="4120406"/>
            <a:ext cx="4172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Szabados et al. ESMO 2023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4275F2CD-BFAD-F18B-8272-A91635A343BA}"/>
              </a:ext>
            </a:extLst>
          </p:cNvPr>
          <p:cNvSpPr txBox="1">
            <a:spLocks/>
          </p:cNvSpPr>
          <p:nvPr/>
        </p:nvSpPr>
        <p:spPr>
          <a:xfrm>
            <a:off x="24714" y="127465"/>
            <a:ext cx="9144000" cy="6954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b="1" dirty="0">
                <a:solidFill>
                  <a:srgbClr val="002E51"/>
                </a:solidFill>
              </a:rPr>
              <a:t>ABACUS-2 trial </a:t>
            </a:r>
          </a:p>
        </p:txBody>
      </p:sp>
    </p:spTree>
    <p:extLst>
      <p:ext uri="{BB962C8B-B14F-4D97-AF65-F5344CB8AC3E}">
        <p14:creationId xmlns:p14="http://schemas.microsoft.com/office/powerpoint/2010/main" val="2027962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Intensification of ADT with ARSI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BF228B-9438-A402-2968-3B24CF77F798}"/>
              </a:ext>
            </a:extLst>
          </p:cNvPr>
          <p:cNvSpPr txBox="1"/>
          <p:nvPr/>
        </p:nvSpPr>
        <p:spPr>
          <a:xfrm>
            <a:off x="5627715" y="4908858"/>
            <a:ext cx="39467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Fizazi</a:t>
            </a: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K, et 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.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Lancet Oncol. 2019;20(5):686-700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CA4AAD-E273-2ABB-7744-740312913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7715" y="4726148"/>
            <a:ext cx="45165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Fizazi K, et al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N Engl J Med. 2017;377:352-360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AE8C2D-DB82-E50B-C704-6BCA88834808}"/>
              </a:ext>
            </a:extLst>
          </p:cNvPr>
          <p:cNvSpPr txBox="1"/>
          <p:nvPr/>
        </p:nvSpPr>
        <p:spPr>
          <a:xfrm>
            <a:off x="0" y="705120"/>
            <a:ext cx="6475615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LATTITUDE: Randomized, double-blind, phase 3 trial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1:1 ADT + abiraterone (1000 mg QD) + prednisone 5 mg QD vs. ADT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ADT allowed up to 3 months prior to enrollment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“High-risk” disease: ≥2 of the following: Gleason score ≥8, ≥3 bone </a:t>
            </a:r>
            <a:r>
              <a:rPr lang="en-US" sz="1600" dirty="0" err="1"/>
              <a:t>mets</a:t>
            </a:r>
            <a:r>
              <a:rPr lang="en-US" sz="1600" dirty="0"/>
              <a:t>, and visceral metastasis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A49693-E218-5CED-AA28-612B32170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60" y="1937034"/>
            <a:ext cx="4170406" cy="241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DC76783-C708-B313-18A2-393A517DE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15" y="655349"/>
            <a:ext cx="2489277" cy="363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97E452-2CF0-A4D0-DA14-3F4586ED195D}"/>
              </a:ext>
            </a:extLst>
          </p:cNvPr>
          <p:cNvSpPr txBox="1"/>
          <p:nvPr/>
        </p:nvSpPr>
        <p:spPr>
          <a:xfrm>
            <a:off x="4510876" y="3267624"/>
            <a:ext cx="18641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Median PFS 33.0 vs. 14.8 </a:t>
            </a:r>
            <a:r>
              <a:rPr lang="en-US" sz="1600" b="1" dirty="0" err="1">
                <a:solidFill>
                  <a:srgbClr val="FF0000"/>
                </a:solidFill>
              </a:rPr>
              <a:t>mos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67ADA4-8A67-EBA1-C5ED-71E28D14407F}"/>
              </a:ext>
            </a:extLst>
          </p:cNvPr>
          <p:cNvSpPr txBox="1"/>
          <p:nvPr/>
        </p:nvSpPr>
        <p:spPr>
          <a:xfrm>
            <a:off x="4561181" y="1880638"/>
            <a:ext cx="18641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Median OS 53.3 vs. 36.5 </a:t>
            </a:r>
            <a:r>
              <a:rPr lang="en-US" sz="1600" b="1" dirty="0" err="1">
                <a:solidFill>
                  <a:srgbClr val="FF0000"/>
                </a:solidFill>
              </a:rPr>
              <a:t>mos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7D8B73-047C-3D26-E928-3CBF851ACB15}"/>
              </a:ext>
            </a:extLst>
          </p:cNvPr>
          <p:cNvSpPr/>
          <p:nvPr/>
        </p:nvSpPr>
        <p:spPr>
          <a:xfrm rot="16200000" flipV="1">
            <a:off x="1618682" y="2214726"/>
            <a:ext cx="197894" cy="29039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4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F75C091F-067F-A94A-B998-8FB4E7A0F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73" y="0"/>
            <a:ext cx="9210666" cy="519379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002E51"/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2CF5EB-198C-5463-3397-35B59C4791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78655" y="4530473"/>
            <a:ext cx="1002064" cy="5512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03023E6-D833-F6F0-A8E0-CCFF0F682969}"/>
              </a:ext>
            </a:extLst>
          </p:cNvPr>
          <p:cNvSpPr txBox="1"/>
          <p:nvPr/>
        </p:nvSpPr>
        <p:spPr>
          <a:xfrm>
            <a:off x="-16273" y="4120406"/>
            <a:ext cx="4172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Szabados et al. ESMO 2023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C6B07B79-63CC-AAE3-F39A-6E55006C2837}"/>
              </a:ext>
            </a:extLst>
          </p:cNvPr>
          <p:cNvSpPr txBox="1">
            <a:spLocks/>
          </p:cNvSpPr>
          <p:nvPr/>
        </p:nvSpPr>
        <p:spPr>
          <a:xfrm>
            <a:off x="152400" y="279865"/>
            <a:ext cx="9144000" cy="695496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3465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b="1" dirty="0">
                <a:solidFill>
                  <a:srgbClr val="002E51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CA46BA-B643-32CA-4F60-5C6EA7A230E4}"/>
              </a:ext>
            </a:extLst>
          </p:cNvPr>
          <p:cNvSpPr txBox="1"/>
          <p:nvPr/>
        </p:nvSpPr>
        <p:spPr>
          <a:xfrm>
            <a:off x="152400" y="206664"/>
            <a:ext cx="85591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2400" b="1" dirty="0">
                <a:solidFill>
                  <a:srgbClr val="002E51"/>
                </a:solidFill>
              </a:rPr>
              <a:t>ABACUS-2 trial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E910A2-FEEC-1136-4F11-57D2F365D2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100" y="741530"/>
            <a:ext cx="6527800" cy="341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11943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F75C091F-067F-A94A-B998-8FB4E7A0F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73" y="0"/>
            <a:ext cx="9210666" cy="519379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002E51"/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2CF5EB-198C-5463-3397-35B59C4791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78655" y="4530473"/>
            <a:ext cx="1002064" cy="5512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03023E6-D833-F6F0-A8E0-CCFF0F682969}"/>
              </a:ext>
            </a:extLst>
          </p:cNvPr>
          <p:cNvSpPr txBox="1"/>
          <p:nvPr/>
        </p:nvSpPr>
        <p:spPr>
          <a:xfrm>
            <a:off x="-16273" y="4120406"/>
            <a:ext cx="4172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Szabados et al. ESMO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D185D3-C928-F09B-6624-E49D7081F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860" y="0"/>
            <a:ext cx="7772400" cy="391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3145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F75C091F-067F-A94A-B998-8FB4E7A0F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73" y="0"/>
            <a:ext cx="9210666" cy="519379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002E51"/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2CF5EB-198C-5463-3397-35B59C4791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78655" y="4530473"/>
            <a:ext cx="1002064" cy="5512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03023E6-D833-F6F0-A8E0-CCFF0F682969}"/>
              </a:ext>
            </a:extLst>
          </p:cNvPr>
          <p:cNvSpPr txBox="1"/>
          <p:nvPr/>
        </p:nvSpPr>
        <p:spPr>
          <a:xfrm>
            <a:off x="-16273" y="4120406"/>
            <a:ext cx="4172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Vogl</a:t>
            </a:r>
            <a:r>
              <a:rPr lang="en-US" sz="900" dirty="0"/>
              <a:t> et al. ESMO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1775A4-04FE-D3AD-CC41-2C63BA140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310" y="475213"/>
            <a:ext cx="76835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08378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FA1222-DBEF-833A-A719-E3C4394B7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692150"/>
            <a:ext cx="7772400" cy="3564890"/>
          </a:xfrm>
        </p:spPr>
        <p:txBody>
          <a:bodyPr/>
          <a:lstStyle/>
          <a:p>
            <a:r>
              <a:rPr lang="en-US" sz="2200" dirty="0"/>
              <a:t>ADC/IO combination set to replace platinum-based chemotherapy in untreated metastatic UC</a:t>
            </a:r>
          </a:p>
          <a:p>
            <a:r>
              <a:rPr lang="en-US" sz="2200" dirty="0"/>
              <a:t>Erdafitinib failed to improve outcomes compared to PD-1 inhibition in refractory setting </a:t>
            </a:r>
          </a:p>
          <a:p>
            <a:pPr lvl="1"/>
            <a:r>
              <a:rPr lang="en-US" sz="2200" dirty="0"/>
              <a:t>Unclear clinical impact considering most patients likely to get PD-1 inhibition in first line therapy</a:t>
            </a:r>
          </a:p>
          <a:p>
            <a:r>
              <a:rPr lang="en-US" sz="2200" dirty="0"/>
              <a:t>Enfortumab, atezolizumab and </a:t>
            </a:r>
            <a:r>
              <a:rPr lang="en-US" sz="2200" dirty="0" err="1"/>
              <a:t>chemo+durva</a:t>
            </a:r>
            <a:r>
              <a:rPr lang="en-US" sz="2200" dirty="0"/>
              <a:t>/</a:t>
            </a:r>
            <a:r>
              <a:rPr lang="en-US" sz="2200" dirty="0" err="1"/>
              <a:t>treme</a:t>
            </a:r>
            <a:r>
              <a:rPr lang="en-US" sz="2200" dirty="0"/>
              <a:t> demonstrated encouraging efficacy in neoadjuvant setting</a:t>
            </a:r>
          </a:p>
          <a:p>
            <a:r>
              <a:rPr lang="en-US" sz="2200" dirty="0"/>
              <a:t>Larger randomized data awaited! </a:t>
            </a: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CB576E58-AB16-C209-067C-B2546A418997}"/>
              </a:ext>
            </a:extLst>
          </p:cNvPr>
          <p:cNvSpPr txBox="1">
            <a:spLocks/>
          </p:cNvSpPr>
          <p:nvPr/>
        </p:nvSpPr>
        <p:spPr>
          <a:xfrm>
            <a:off x="0" y="127465"/>
            <a:ext cx="9144000" cy="69549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2800" b="1" kern="0" dirty="0">
                <a:solidFill>
                  <a:srgbClr val="002E51"/>
                </a:solidFill>
              </a:rPr>
              <a:t>Conclusions </a:t>
            </a:r>
          </a:p>
        </p:txBody>
      </p:sp>
    </p:spTree>
    <p:extLst>
      <p:ext uri="{BB962C8B-B14F-4D97-AF65-F5344CB8AC3E}">
        <p14:creationId xmlns:p14="http://schemas.microsoft.com/office/powerpoint/2010/main" val="1077001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E0E558B-0B85-A6D4-2A6F-8DD987FA4A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0" r="49980" b="62217"/>
          <a:stretch/>
        </p:blipFill>
        <p:spPr bwMode="auto">
          <a:xfrm>
            <a:off x="353361" y="2197400"/>
            <a:ext cx="2575226" cy="214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562463" y="127465"/>
            <a:ext cx="9144000" cy="695496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STAMPEDE (Arm G)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AE8C2D-DB82-E50B-C704-6BCA88834808}"/>
              </a:ext>
            </a:extLst>
          </p:cNvPr>
          <p:cNvSpPr txBox="1"/>
          <p:nvPr/>
        </p:nvSpPr>
        <p:spPr>
          <a:xfrm>
            <a:off x="-88142" y="705120"/>
            <a:ext cx="684937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Randomized, double-blind, phase 3 trial of ADT intensification with abiraterone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~47% M0, smaller % w/ relapsed disease after RT or RT w/high-risk features (no longer receiving therapy, a PSA level &gt;4 + PSADT &lt;6 months, PSA level &gt;20, nodal or metastatic relapse, or &lt;12 months of total ADT with an interval of &gt;12 months without treatment)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ADT allowed up to 3 months prior to randomization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97E452-2CF0-A4D0-DA14-3F4586ED195D}"/>
              </a:ext>
            </a:extLst>
          </p:cNvPr>
          <p:cNvSpPr txBox="1"/>
          <p:nvPr/>
        </p:nvSpPr>
        <p:spPr>
          <a:xfrm>
            <a:off x="4351285" y="3200496"/>
            <a:ext cx="186412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Benefit in both low volume and high-volume disease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67ADA4-8A67-EBA1-C5ED-71E28D14407F}"/>
              </a:ext>
            </a:extLst>
          </p:cNvPr>
          <p:cNvSpPr txBox="1"/>
          <p:nvPr/>
        </p:nvSpPr>
        <p:spPr>
          <a:xfrm>
            <a:off x="4351286" y="2401915"/>
            <a:ext cx="18641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Median OS 76.6 vs. 45.7 </a:t>
            </a:r>
            <a:r>
              <a:rPr lang="en-US" sz="1600" b="1" dirty="0" err="1">
                <a:solidFill>
                  <a:srgbClr val="FF0000"/>
                </a:solidFill>
              </a:rPr>
              <a:t>mos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1245A0-0C3B-54B4-84B8-182F7FCAA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745" y="4950516"/>
            <a:ext cx="35063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James N, et al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N Engl J Med. 2017;377:338-351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4" name="Picture 6" descr="Figure thumbnail gr2">
            <a:extLst>
              <a:ext uri="{FF2B5EF4-FFF2-40B4-BE49-F238E27FC236}">
                <a16:creationId xmlns:a16="http://schemas.microsoft.com/office/drawing/2014/main" id="{6DE5F102-D59D-9A4D-BA48-73E9133BE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60" r="48081" b="-1"/>
          <a:stretch/>
        </p:blipFill>
        <p:spPr bwMode="auto">
          <a:xfrm>
            <a:off x="6671199" y="-77165"/>
            <a:ext cx="2251593" cy="439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635561-BAE1-BA17-38B0-1641B7856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6057" y="4747208"/>
            <a:ext cx="36357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Attard G, et al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Lancet Oncol. 2023;24(5):443-456 </a:t>
            </a:r>
          </a:p>
        </p:txBody>
      </p:sp>
    </p:spTree>
    <p:extLst>
      <p:ext uri="{BB962C8B-B14F-4D97-AF65-F5344CB8AC3E}">
        <p14:creationId xmlns:p14="http://schemas.microsoft.com/office/powerpoint/2010/main" val="82437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6D495C2-C0C8-15F3-E4F9-B51E57E65BDD}"/>
              </a:ext>
            </a:extLst>
          </p:cNvPr>
          <p:cNvGrpSpPr/>
          <p:nvPr/>
        </p:nvGrpSpPr>
        <p:grpSpPr>
          <a:xfrm>
            <a:off x="0" y="847995"/>
            <a:ext cx="9144000" cy="1327606"/>
            <a:chOff x="0" y="762329"/>
            <a:chExt cx="9144000" cy="132760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6C004B6-BC43-0833-99B5-680EB6B93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85249"/>
            <a:stretch/>
          </p:blipFill>
          <p:spPr>
            <a:xfrm>
              <a:off x="0" y="762329"/>
              <a:ext cx="9144000" cy="49781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9A0E6C-B78E-B77F-1B36-A7E4647820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4628"/>
            <a:stretch/>
          </p:blipFill>
          <p:spPr>
            <a:xfrm>
              <a:off x="0" y="1233708"/>
              <a:ext cx="9144000" cy="856227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32CA945-8504-D7D4-DB57-96D14E94A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35286"/>
            <a:ext cx="9144000" cy="137909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Newer ARSI + ADT combinations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BF228B-9438-A402-2968-3B24CF77F798}"/>
              </a:ext>
            </a:extLst>
          </p:cNvPr>
          <p:cNvSpPr txBox="1"/>
          <p:nvPr/>
        </p:nvSpPr>
        <p:spPr>
          <a:xfrm>
            <a:off x="4954387" y="4957582"/>
            <a:ext cx="33999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Thomas</a:t>
            </a: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C, et 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.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Cancers (Basel). 2021;14:8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CA4AAD-E273-2ABB-7744-740312913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4387" y="4362194"/>
            <a:ext cx="41979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Adashek JJ, et al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Clin Genitourin Cancer. 2020;18:425-428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7D8B73-047C-3D26-E928-3CBF851ACB15}"/>
              </a:ext>
            </a:extLst>
          </p:cNvPr>
          <p:cNvSpPr/>
          <p:nvPr/>
        </p:nvSpPr>
        <p:spPr>
          <a:xfrm rot="16200000" flipV="1">
            <a:off x="2200987" y="638196"/>
            <a:ext cx="709983" cy="223649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8FBB7C-F9C2-DD9E-D7DB-CCC813799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4387" y="4498894"/>
            <a:ext cx="41979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Armstrong AJ, et al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J Clin Oncol. 2019;10;37:2974-2986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32C707-68FA-6974-47A4-B75B67624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7156" y="4800927"/>
            <a:ext cx="41979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Davis ID, et al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N Engl J Med. 2019;381:121-131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431F4B-31E1-1177-095B-8C154DD5F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6072" y="4650322"/>
            <a:ext cx="41979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Chi KN, et al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N Engl J Med. 2019;381:13-24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D7A34C6-D48C-ABEE-41C5-9C66CBABAC11}"/>
              </a:ext>
            </a:extLst>
          </p:cNvPr>
          <p:cNvSpPr/>
          <p:nvPr/>
        </p:nvSpPr>
        <p:spPr>
          <a:xfrm rot="16200000" flipV="1">
            <a:off x="7807383" y="827790"/>
            <a:ext cx="1177311" cy="137954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188B786-0E15-8AC2-1919-6DDA43CC576F}"/>
              </a:ext>
            </a:extLst>
          </p:cNvPr>
          <p:cNvSpPr/>
          <p:nvPr/>
        </p:nvSpPr>
        <p:spPr>
          <a:xfrm rot="16200000" flipV="1">
            <a:off x="3578574" y="1182174"/>
            <a:ext cx="1241480" cy="74537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950C16-64D2-3116-E4D1-E7FE77835AEA}"/>
              </a:ext>
            </a:extLst>
          </p:cNvPr>
          <p:cNvSpPr txBox="1"/>
          <p:nvPr/>
        </p:nvSpPr>
        <p:spPr>
          <a:xfrm>
            <a:off x="4230141" y="1373498"/>
            <a:ext cx="7453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~62% HV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B7A169-4040-8689-39ED-6891A0B258EF}"/>
              </a:ext>
            </a:extLst>
          </p:cNvPr>
          <p:cNvSpPr txBox="1"/>
          <p:nvPr/>
        </p:nvSpPr>
        <p:spPr>
          <a:xfrm>
            <a:off x="4255080" y="1616507"/>
            <a:ext cx="7453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52% HV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5C22F5-1419-E600-BDCF-9E2306D28C1A}"/>
              </a:ext>
            </a:extLst>
          </p:cNvPr>
          <p:cNvSpPr txBox="1"/>
          <p:nvPr/>
        </p:nvSpPr>
        <p:spPr>
          <a:xfrm>
            <a:off x="4230141" y="1867070"/>
            <a:ext cx="7453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~62% HV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7EB0105-39B8-91D0-78AF-DC1D5D2DC495}"/>
              </a:ext>
            </a:extLst>
          </p:cNvPr>
          <p:cNvSpPr/>
          <p:nvPr/>
        </p:nvSpPr>
        <p:spPr>
          <a:xfrm rot="16200000" flipV="1">
            <a:off x="1406446" y="2212778"/>
            <a:ext cx="1187934" cy="186796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97DD4DE-5BD0-F83A-53AC-5B2A05B0907C}"/>
              </a:ext>
            </a:extLst>
          </p:cNvPr>
          <p:cNvSpPr/>
          <p:nvPr/>
        </p:nvSpPr>
        <p:spPr>
          <a:xfrm rot="16200000" flipV="1">
            <a:off x="4594377" y="1036524"/>
            <a:ext cx="1187934" cy="422046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5AF8450-053A-2A63-D277-DE0D290B7792}"/>
              </a:ext>
            </a:extLst>
          </p:cNvPr>
          <p:cNvSpPr/>
          <p:nvPr/>
        </p:nvSpPr>
        <p:spPr>
          <a:xfrm rot="16200000" flipV="1">
            <a:off x="7617789" y="2338756"/>
            <a:ext cx="1187934" cy="164074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31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  <p:bldP spid="20" grpId="0"/>
      <p:bldP spid="21" grpId="0"/>
      <p:bldP spid="22" grpId="0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B49809F-2428-B480-2387-5F12E5BB8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189" y="2219202"/>
            <a:ext cx="4943761" cy="209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Triplet Therapy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9D540B-00F9-6A7B-36E3-8BFC643F510F}"/>
              </a:ext>
            </a:extLst>
          </p:cNvPr>
          <p:cNvSpPr txBox="1"/>
          <p:nvPr/>
        </p:nvSpPr>
        <p:spPr>
          <a:xfrm>
            <a:off x="1" y="705120"/>
            <a:ext cx="90858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PEACE-1: Phase III, open-label, 2 X 2 factorial design trial randomized 1:1:1:1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Underwent several amendments: Initially ADT alone was SOC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Approx 60% received a median of 6 cycles of docetaxel + ADT as amended SOC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Given no interaction b/t abiraterone + RT for </a:t>
            </a:r>
            <a:r>
              <a:rPr lang="en-US" sz="1600" dirty="0" err="1"/>
              <a:t>rPFS</a:t>
            </a:r>
            <a:r>
              <a:rPr lang="en-US" sz="1600" dirty="0"/>
              <a:t> (p=0.64) or OS (p=0.86), RT arms collapsed into pooled analysis of abiraterone efficacy (n=583 w/</a:t>
            </a:r>
            <a:r>
              <a:rPr lang="en-US" sz="1600" dirty="0" err="1"/>
              <a:t>abi</a:t>
            </a:r>
            <a:r>
              <a:rPr lang="en-US" sz="1600" dirty="0"/>
              <a:t> vs. n=589 w/o </a:t>
            </a:r>
            <a:r>
              <a:rPr lang="en-US" sz="1600" dirty="0" err="1"/>
              <a:t>abi</a:t>
            </a:r>
            <a:r>
              <a:rPr lang="en-US" sz="1600" dirty="0"/>
              <a:t>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8FE316-F004-9862-6F61-F2773109A0E7}"/>
              </a:ext>
            </a:extLst>
          </p:cNvPr>
          <p:cNvSpPr/>
          <p:nvPr/>
        </p:nvSpPr>
        <p:spPr>
          <a:xfrm rot="16200000" flipV="1">
            <a:off x="251805" y="2135978"/>
            <a:ext cx="161410" cy="66501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838B201-775B-935C-694E-12F3FF63B91F}"/>
              </a:ext>
            </a:extLst>
          </p:cNvPr>
          <p:cNvSpPr txBox="1"/>
          <p:nvPr/>
        </p:nvSpPr>
        <p:spPr>
          <a:xfrm>
            <a:off x="5706818" y="4956036"/>
            <a:ext cx="35267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Fizazi K, et 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. </a:t>
            </a:r>
            <a:r>
              <a:rPr 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Lancet. 2022;399:1695-1707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271565-29F2-B738-53AA-9667DD4A9F6A}"/>
              </a:ext>
            </a:extLst>
          </p:cNvPr>
          <p:cNvSpPr txBox="1"/>
          <p:nvPr/>
        </p:nvSpPr>
        <p:spPr>
          <a:xfrm>
            <a:off x="5347637" y="2165136"/>
            <a:ext cx="32964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Median OS 5.72 </a:t>
            </a:r>
            <a:r>
              <a:rPr lang="en-US" sz="1600" b="1" dirty="0" err="1">
                <a:solidFill>
                  <a:srgbClr val="FF0000"/>
                </a:solidFill>
              </a:rPr>
              <a:t>yrs</a:t>
            </a:r>
            <a:r>
              <a:rPr lang="en-US" sz="1600" b="1" dirty="0">
                <a:solidFill>
                  <a:srgbClr val="FF0000"/>
                </a:solidFill>
              </a:rPr>
              <a:t> vs. 4.72 </a:t>
            </a:r>
            <a:r>
              <a:rPr lang="en-US" sz="1600" b="1" dirty="0" err="1">
                <a:solidFill>
                  <a:srgbClr val="FF0000"/>
                </a:solidFill>
              </a:rPr>
              <a:t>yrs</a:t>
            </a:r>
            <a:r>
              <a:rPr lang="en-US" sz="1600" b="1" dirty="0">
                <a:solidFill>
                  <a:srgbClr val="FF0000"/>
                </a:solidFill>
              </a:rPr>
              <a:t> (HR 0.82, 95.1% CI 0.69–0.98, p= 0.030)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44C0CC-4EE0-FCE5-43F0-E598A7D440A4}"/>
              </a:ext>
            </a:extLst>
          </p:cNvPr>
          <p:cNvSpPr txBox="1"/>
          <p:nvPr/>
        </p:nvSpPr>
        <p:spPr>
          <a:xfrm>
            <a:off x="5020888" y="3018965"/>
            <a:ext cx="41231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Grade ≥3 AEs greatest differences observed were hypertension (22% </a:t>
            </a:r>
            <a:r>
              <a:rPr lang="en-US" sz="1400" dirty="0" err="1"/>
              <a:t>abi</a:t>
            </a:r>
            <a:r>
              <a:rPr lang="en-US" sz="1400" dirty="0"/>
              <a:t> vs 13% no </a:t>
            </a:r>
            <a:r>
              <a:rPr lang="en-US" sz="1400" dirty="0" err="1"/>
              <a:t>abi</a:t>
            </a:r>
            <a:r>
              <a:rPr lang="en-US" sz="1400" dirty="0"/>
              <a:t>) and hepatotoxicity (6% vs 1%)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No differences were observed for grade ≥3 neutropenia (10% vs 9%), febrile neutropenia (5% vs 5%)</a:t>
            </a:r>
          </a:p>
        </p:txBody>
      </p:sp>
    </p:spTree>
    <p:extLst>
      <p:ext uri="{BB962C8B-B14F-4D97-AF65-F5344CB8AC3E}">
        <p14:creationId xmlns:p14="http://schemas.microsoft.com/office/powerpoint/2010/main" val="315132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Welcome</a:t>
            </a:r>
          </a:p>
        </p:txBody>
      </p:sp>
      <p:sp>
        <p:nvSpPr>
          <p:cNvPr id="3" name="Subtitle 1">
            <a:extLst>
              <a:ext uri="{FF2B5EF4-FFF2-40B4-BE49-F238E27FC236}">
                <a16:creationId xmlns:a16="http://schemas.microsoft.com/office/drawing/2014/main" id="{17FBA1A4-F0A1-BB27-FB05-B16E654D8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71643"/>
            <a:ext cx="6400800" cy="2204975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Bridget Waddell</a:t>
            </a:r>
          </a:p>
          <a:p>
            <a:r>
              <a:rPr lang="en-US" dirty="0">
                <a:solidFill>
                  <a:srgbClr val="002E51"/>
                </a:solidFill>
              </a:rPr>
              <a:t>Executive Director, Global Ambassador Strategies, Oncology</a:t>
            </a:r>
          </a:p>
          <a:p>
            <a:r>
              <a:rPr lang="en-US" dirty="0">
                <a:solidFill>
                  <a:srgbClr val="002E51"/>
                </a:solidFill>
              </a:rPr>
              <a:t>MJH Life Sciences</a:t>
            </a:r>
          </a:p>
        </p:txBody>
      </p:sp>
    </p:spTree>
    <p:extLst>
      <p:ext uri="{BB962C8B-B14F-4D97-AF65-F5344CB8AC3E}">
        <p14:creationId xmlns:p14="http://schemas.microsoft.com/office/powerpoint/2010/main" val="1249712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Triplet Therapy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9D540B-00F9-6A7B-36E3-8BFC643F510F}"/>
              </a:ext>
            </a:extLst>
          </p:cNvPr>
          <p:cNvSpPr txBox="1"/>
          <p:nvPr/>
        </p:nvSpPr>
        <p:spPr>
          <a:xfrm>
            <a:off x="1" y="705120"/>
            <a:ext cx="90858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ARASENS: Randomized, double-blind, phase III trial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1:1 </a:t>
            </a:r>
            <a:r>
              <a:rPr lang="en-US" sz="1600" dirty="0" err="1"/>
              <a:t>darolutamide</a:t>
            </a:r>
            <a:r>
              <a:rPr lang="en-US" sz="1600" dirty="0"/>
              <a:t> (600 mg BID) + SOC (ADT + docetaxel X6) vs. placebo + SOC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ADT allowed ≤12 weeks prior to randomization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838B201-775B-935C-694E-12F3FF63B91F}"/>
              </a:ext>
            </a:extLst>
          </p:cNvPr>
          <p:cNvSpPr txBox="1"/>
          <p:nvPr/>
        </p:nvSpPr>
        <p:spPr>
          <a:xfrm>
            <a:off x="5486400" y="4956036"/>
            <a:ext cx="37472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Smith MR, et 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. 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Engl J Med. 2022;386:1132-1142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3CE3F3-76EC-6C75-7197-478DBE87B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9" y="1536118"/>
            <a:ext cx="2327564" cy="283174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CBCD7CD-876A-54C4-B423-7B600E8832DA}"/>
              </a:ext>
            </a:extLst>
          </p:cNvPr>
          <p:cNvSpPr/>
          <p:nvPr/>
        </p:nvSpPr>
        <p:spPr>
          <a:xfrm rot="16200000" flipV="1">
            <a:off x="1185040" y="2282320"/>
            <a:ext cx="73862" cy="232756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91FFB5-0FC6-B786-B828-F5A4F0B0C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830" y="1681133"/>
            <a:ext cx="5307139" cy="255037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5A39069-A206-8B5D-3726-BA2C6F704E4C}"/>
              </a:ext>
            </a:extLst>
          </p:cNvPr>
          <p:cNvSpPr/>
          <p:nvPr/>
        </p:nvSpPr>
        <p:spPr>
          <a:xfrm rot="16200000" flipV="1">
            <a:off x="7290912" y="2311588"/>
            <a:ext cx="256393" cy="130509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59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Triplet Therapy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838B201-775B-935C-694E-12F3FF63B91F}"/>
              </a:ext>
            </a:extLst>
          </p:cNvPr>
          <p:cNvSpPr txBox="1"/>
          <p:nvPr/>
        </p:nvSpPr>
        <p:spPr>
          <a:xfrm>
            <a:off x="3532910" y="4258733"/>
            <a:ext cx="59417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Dorff T, et 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. 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ASCO Daily News. 2023; https://dailynews.ascopubs.org/do/triplet-therapy-has-place-metastatic-hormone-sensitive-prostate-cancer-treatment-but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4A7318-431A-47CC-FE73-FEAD5DCF8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2093"/>
            <a:ext cx="5334000" cy="21240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EE08B7-453A-B153-5265-F226E0264C88}"/>
              </a:ext>
            </a:extLst>
          </p:cNvPr>
          <p:cNvSpPr txBox="1"/>
          <p:nvPr/>
        </p:nvSpPr>
        <p:spPr>
          <a:xfrm>
            <a:off x="1" y="705120"/>
            <a:ext cx="90858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PEACE-1, ARASENS, and subset analysis from ENZAMET </a:t>
            </a:r>
            <a:r>
              <a:rPr lang="en-US" sz="1600" dirty="0">
                <a:sym typeface="Wingdings" panose="05000000000000000000" pitchFamily="2" charset="2"/>
              </a:rPr>
              <a:t> de novo high-volume </a:t>
            </a:r>
            <a:r>
              <a:rPr lang="en-US" sz="1600" dirty="0" err="1">
                <a:sym typeface="Wingdings" panose="05000000000000000000" pitchFamily="2" charset="2"/>
              </a:rPr>
              <a:t>mHSPC</a:t>
            </a:r>
            <a:r>
              <a:rPr lang="en-US" sz="1600" dirty="0">
                <a:sym typeface="Wingdings" panose="05000000000000000000" pitchFamily="2" charset="2"/>
              </a:rPr>
              <a:t> may benefit most from triplet therapy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2E3597-738F-C9C2-0993-FBA06E83DECF}"/>
              </a:ext>
            </a:extLst>
          </p:cNvPr>
          <p:cNvSpPr txBox="1"/>
          <p:nvPr/>
        </p:nvSpPr>
        <p:spPr>
          <a:xfrm>
            <a:off x="3532910" y="4620712"/>
            <a:ext cx="35267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Fizazi K, et 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. </a:t>
            </a:r>
            <a:r>
              <a:rPr 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Lancet. 2022;399:1695-1707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3B330EA4-9694-72CD-78B3-2A5C2405A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2910" y="4785634"/>
            <a:ext cx="526195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NCCN Guidelines. </a:t>
            </a:r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Prostate Cancer Version 4.2023;Septemer 7, 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6B67EC-BC4D-C6E3-C74E-5321A4B4BDAA}"/>
              </a:ext>
            </a:extLst>
          </p:cNvPr>
          <p:cNvSpPr txBox="1"/>
          <p:nvPr/>
        </p:nvSpPr>
        <p:spPr>
          <a:xfrm>
            <a:off x="3532910" y="4090337"/>
            <a:ext cx="47756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Davis ID, et al. J Clin Oncol. 2022;40(17 suppl):LBA5004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D022924-29DD-2FDE-CB5B-DCA58BC15198}"/>
              </a:ext>
            </a:extLst>
          </p:cNvPr>
          <p:cNvSpPr/>
          <p:nvPr/>
        </p:nvSpPr>
        <p:spPr>
          <a:xfrm rot="16200000" flipV="1">
            <a:off x="698920" y="2303275"/>
            <a:ext cx="397710" cy="14630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522440-017C-3432-FEC0-D46304AA7F94}"/>
              </a:ext>
            </a:extLst>
          </p:cNvPr>
          <p:cNvSpPr/>
          <p:nvPr/>
        </p:nvSpPr>
        <p:spPr>
          <a:xfrm rot="16200000" flipV="1">
            <a:off x="3437269" y="1894608"/>
            <a:ext cx="601373" cy="288174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2303EF-30B9-03D9-0ED4-2E14A2506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767" y="2611303"/>
            <a:ext cx="3965172" cy="106050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BB07054-00D0-4D7A-91E8-2584077CDA90}"/>
              </a:ext>
            </a:extLst>
          </p:cNvPr>
          <p:cNvSpPr/>
          <p:nvPr/>
        </p:nvSpPr>
        <p:spPr>
          <a:xfrm rot="16200000" flipV="1">
            <a:off x="8029311" y="1887508"/>
            <a:ext cx="209382" cy="16874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118C0F-BCD3-66FA-763F-9CCB9C841F1C}"/>
              </a:ext>
            </a:extLst>
          </p:cNvPr>
          <p:cNvSpPr/>
          <p:nvPr/>
        </p:nvSpPr>
        <p:spPr>
          <a:xfrm rot="16200000" flipV="1">
            <a:off x="6991329" y="1048377"/>
            <a:ext cx="198852" cy="377397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FF0AA80-8ABA-D84D-8A35-B9B8D8A76B87}"/>
              </a:ext>
            </a:extLst>
          </p:cNvPr>
          <p:cNvSpPr/>
          <p:nvPr/>
        </p:nvSpPr>
        <p:spPr>
          <a:xfrm rot="16200000" flipV="1">
            <a:off x="6125008" y="2115622"/>
            <a:ext cx="160883" cy="20033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47430A2-4D0F-7F14-27E9-1032D3343BAF}"/>
              </a:ext>
            </a:extLst>
          </p:cNvPr>
          <p:cNvSpPr/>
          <p:nvPr/>
        </p:nvSpPr>
        <p:spPr>
          <a:xfrm rot="16200000" flipV="1">
            <a:off x="8275538" y="2392197"/>
            <a:ext cx="165817" cy="145472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45CFE29-E403-F00D-FE72-F8F21F5986B6}"/>
              </a:ext>
            </a:extLst>
          </p:cNvPr>
          <p:cNvSpPr/>
          <p:nvPr/>
        </p:nvSpPr>
        <p:spPr>
          <a:xfrm rot="16200000" flipV="1">
            <a:off x="6743866" y="1662370"/>
            <a:ext cx="469336" cy="354953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B64C3C7-3E6B-FFBE-1E4A-6BFC54DBA322}"/>
              </a:ext>
            </a:extLst>
          </p:cNvPr>
          <p:cNvSpPr/>
          <p:nvPr/>
        </p:nvSpPr>
        <p:spPr>
          <a:xfrm rot="16200000" flipV="1">
            <a:off x="4194628" y="2074415"/>
            <a:ext cx="469336" cy="149906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34C644-95AD-4E18-4694-27E28D287931}"/>
              </a:ext>
            </a:extLst>
          </p:cNvPr>
          <p:cNvSpPr txBox="1"/>
          <p:nvPr/>
        </p:nvSpPr>
        <p:spPr>
          <a:xfrm>
            <a:off x="3543053" y="4957504"/>
            <a:ext cx="37472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Smith MR, et 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. 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Engl J Med. 2022;386:1132-1142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09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RT to primary: Low volume </a:t>
            </a:r>
            <a:r>
              <a:rPr lang="en-US" b="1" dirty="0" err="1">
                <a:solidFill>
                  <a:srgbClr val="002E51"/>
                </a:solidFill>
              </a:rPr>
              <a:t>mHSPC</a:t>
            </a:r>
            <a:endParaRPr lang="en-US" b="1" dirty="0">
              <a:solidFill>
                <a:srgbClr val="002E5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EE08B7-453A-B153-5265-F226E0264C88}"/>
              </a:ext>
            </a:extLst>
          </p:cNvPr>
          <p:cNvSpPr txBox="1"/>
          <p:nvPr/>
        </p:nvSpPr>
        <p:spPr>
          <a:xfrm>
            <a:off x="1" y="705120"/>
            <a:ext cx="90858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STAMPEDE (Arm H): Phase III, open-label, randomized trial: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1:1 SOC (ADT ± docetaxel) + RT to prostate vs. SOC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RT was to commence as soon as practicable after randomization and within 3-4 weeks after the last docetaxel dose</a:t>
            </a: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3B330EA4-9694-72CD-78B3-2A5C2405A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9368" y="4957115"/>
            <a:ext cx="526195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NCCN Guidelines. </a:t>
            </a:r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Prostate Cancer Version 4.2023;Septemer 7, 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6B67EC-BC4D-C6E3-C74E-5321A4B4BDAA}"/>
              </a:ext>
            </a:extLst>
          </p:cNvPr>
          <p:cNvSpPr txBox="1"/>
          <p:nvPr/>
        </p:nvSpPr>
        <p:spPr>
          <a:xfrm>
            <a:off x="4289368" y="4735788"/>
            <a:ext cx="47756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Parker CC, et al. </a:t>
            </a:r>
            <a:r>
              <a:rPr lang="fr-FR" sz="1200" dirty="0"/>
              <a:t>Lancet. 2018;392:2353-2366</a:t>
            </a:r>
            <a:endParaRPr lang="en-US" sz="1200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F43BBB0-CBFB-7006-86BA-CD1EEB92D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83"/>
          <a:stretch/>
        </p:blipFill>
        <p:spPr bwMode="auto">
          <a:xfrm>
            <a:off x="1" y="1782338"/>
            <a:ext cx="3889375" cy="247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B32728F9-48B4-EE48-BB9D-E968F17986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84" b="49983"/>
          <a:stretch/>
        </p:blipFill>
        <p:spPr bwMode="auto">
          <a:xfrm>
            <a:off x="4189615" y="1832293"/>
            <a:ext cx="3965257" cy="237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F00D26-65AC-0E2B-4EA3-F39CE50D923C}"/>
              </a:ext>
            </a:extLst>
          </p:cNvPr>
          <p:cNvSpPr txBox="1"/>
          <p:nvPr/>
        </p:nvSpPr>
        <p:spPr>
          <a:xfrm>
            <a:off x="4941915" y="2759323"/>
            <a:ext cx="19077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3-year OS 73% SOC vs 81% SOC + RT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FA6C00-7BB0-A083-C4C8-3F2C8D4ABBD8}"/>
              </a:ext>
            </a:extLst>
          </p:cNvPr>
          <p:cNvSpPr/>
          <p:nvPr/>
        </p:nvSpPr>
        <p:spPr>
          <a:xfrm rot="16200000" flipV="1">
            <a:off x="3196404" y="2923064"/>
            <a:ext cx="156641" cy="122930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5CB77D-57C2-7CFC-3A1E-4F20081D6A06}"/>
              </a:ext>
            </a:extLst>
          </p:cNvPr>
          <p:cNvSpPr/>
          <p:nvPr/>
        </p:nvSpPr>
        <p:spPr>
          <a:xfrm rot="16200000" flipV="1">
            <a:off x="7308086" y="2725567"/>
            <a:ext cx="156641" cy="137050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32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Future Directions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6B67EC-BC4D-C6E3-C74E-5321A4B4BDAA}"/>
              </a:ext>
            </a:extLst>
          </p:cNvPr>
          <p:cNvSpPr txBox="1"/>
          <p:nvPr/>
        </p:nvSpPr>
        <p:spPr>
          <a:xfrm>
            <a:off x="5453150" y="4716044"/>
            <a:ext cx="34913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Hofmann MR, et al. </a:t>
            </a:r>
            <a:r>
              <a:rPr lang="fr-FR" sz="1200" dirty="0"/>
              <a:t>Urology. 2021;155:165-171</a:t>
            </a:r>
            <a:endParaRPr lang="en-US" sz="1200" dirty="0"/>
          </a:p>
        </p:txBody>
      </p:sp>
      <p:pic>
        <p:nvPicPr>
          <p:cNvPr id="8194" name="Picture 2" descr="Figure 1">
            <a:extLst>
              <a:ext uri="{FF2B5EF4-FFF2-40B4-BE49-F238E27FC236}">
                <a16:creationId xmlns:a16="http://schemas.microsoft.com/office/drawing/2014/main" id="{99E37834-8255-508B-8CF6-BF0CB8262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6" y="725488"/>
            <a:ext cx="6384175" cy="346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562B1C-784B-D2F4-DDBA-DC2BC0263C47}"/>
              </a:ext>
            </a:extLst>
          </p:cNvPr>
          <p:cNvSpPr txBox="1"/>
          <p:nvPr/>
        </p:nvSpPr>
        <p:spPr>
          <a:xfrm>
            <a:off x="3963093" y="3591778"/>
            <a:ext cx="36846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ADT + abiraterone + docetaxel	PEACE-1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0EE01E-EF37-F7D2-2C7E-CF237CFD6E10}"/>
              </a:ext>
            </a:extLst>
          </p:cNvPr>
          <p:cNvSpPr txBox="1"/>
          <p:nvPr/>
        </p:nvSpPr>
        <p:spPr>
          <a:xfrm>
            <a:off x="3963093" y="3866594"/>
            <a:ext cx="36846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ADT + </a:t>
            </a:r>
            <a:r>
              <a:rPr lang="en-US" sz="1200" b="1" dirty="0" err="1">
                <a:solidFill>
                  <a:srgbClr val="FF0000"/>
                </a:solidFill>
              </a:rPr>
              <a:t>darolutamide</a:t>
            </a:r>
            <a:r>
              <a:rPr lang="en-US" sz="1200" b="1" dirty="0">
                <a:solidFill>
                  <a:srgbClr val="FF0000"/>
                </a:solidFill>
              </a:rPr>
              <a:t> + docetaxel	ARASENS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8D2294-8617-497D-0C9D-3E95B3181A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492"/>
          <a:stretch/>
        </p:blipFill>
        <p:spPr>
          <a:xfrm>
            <a:off x="6546274" y="1254032"/>
            <a:ext cx="2543693" cy="8574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AE4ECB-4E8D-FF02-DE75-AB08A2536A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314"/>
          <a:stretch/>
        </p:blipFill>
        <p:spPr>
          <a:xfrm>
            <a:off x="7556269" y="2141873"/>
            <a:ext cx="1546166" cy="8645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1F4C99-244F-EAA5-EAAE-970C0038E395}"/>
              </a:ext>
            </a:extLst>
          </p:cNvPr>
          <p:cNvSpPr txBox="1"/>
          <p:nvPr/>
        </p:nvSpPr>
        <p:spPr>
          <a:xfrm>
            <a:off x="6462107" y="730812"/>
            <a:ext cx="27120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SPOP first predictive marker in de novo </a:t>
            </a:r>
            <a:r>
              <a:rPr lang="en-US" sz="1400" b="1" dirty="0" err="1">
                <a:solidFill>
                  <a:srgbClr val="FF0000"/>
                </a:solidFill>
              </a:rPr>
              <a:t>mHSPC</a:t>
            </a:r>
            <a:r>
              <a:rPr lang="en-US" sz="1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0CD59D-0A91-8CFB-F60F-A2BF740390A5}"/>
              </a:ext>
            </a:extLst>
          </p:cNvPr>
          <p:cNvSpPr txBox="1"/>
          <p:nvPr/>
        </p:nvSpPr>
        <p:spPr>
          <a:xfrm>
            <a:off x="5453150" y="4906987"/>
            <a:ext cx="3773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Swami U, et al. </a:t>
            </a:r>
            <a:r>
              <a:rPr lang="fr-FR" sz="1200" dirty="0"/>
              <a:t>Clin Cancer </a:t>
            </a:r>
            <a:r>
              <a:rPr lang="fr-FR" sz="1200" dirty="0" err="1"/>
              <a:t>Res</a:t>
            </a:r>
            <a:r>
              <a:rPr lang="fr-FR" sz="1200" dirty="0"/>
              <a:t>. 2022;28:4917-4925</a:t>
            </a:r>
            <a:endParaRPr lang="en-US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6AD945-20DB-BC27-C729-B07C81B8EEE7}"/>
              </a:ext>
            </a:extLst>
          </p:cNvPr>
          <p:cNvSpPr/>
          <p:nvPr/>
        </p:nvSpPr>
        <p:spPr>
          <a:xfrm rot="16200000" flipV="1">
            <a:off x="7642415" y="386648"/>
            <a:ext cx="338942" cy="244809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278524-2D45-0BC3-522B-190F6C252CE5}"/>
              </a:ext>
            </a:extLst>
          </p:cNvPr>
          <p:cNvSpPr/>
          <p:nvPr/>
        </p:nvSpPr>
        <p:spPr>
          <a:xfrm rot="16200000" flipV="1">
            <a:off x="8174731" y="1799483"/>
            <a:ext cx="292616" cy="13799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47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Future Directions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6B67EC-BC4D-C6E3-C74E-5321A4B4BDAA}"/>
              </a:ext>
            </a:extLst>
          </p:cNvPr>
          <p:cNvSpPr txBox="1"/>
          <p:nvPr/>
        </p:nvSpPr>
        <p:spPr>
          <a:xfrm>
            <a:off x="5411586" y="4907237"/>
            <a:ext cx="38155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Freedland SJ, et al. </a:t>
            </a:r>
            <a:r>
              <a:rPr lang="fr-FR" sz="1200" dirty="0"/>
              <a:t>Cancer Med. 2021;10:8570-8580</a:t>
            </a:r>
            <a:endParaRPr lang="en-US" sz="1200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02EA0122-AACF-886E-AC7E-4E0591E6D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58" y="908454"/>
            <a:ext cx="7811051" cy="313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7D90C3-D474-6BC4-36B0-B43489C09B2F}"/>
              </a:ext>
            </a:extLst>
          </p:cNvPr>
          <p:cNvSpPr/>
          <p:nvPr/>
        </p:nvSpPr>
        <p:spPr>
          <a:xfrm rot="16200000" flipV="1">
            <a:off x="1280810" y="757107"/>
            <a:ext cx="256394" cy="150460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24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Conclusions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16D578-C525-C656-29CE-3FA2FAEE43A2}"/>
              </a:ext>
            </a:extLst>
          </p:cNvPr>
          <p:cNvSpPr txBox="1"/>
          <p:nvPr/>
        </p:nvSpPr>
        <p:spPr>
          <a:xfrm>
            <a:off x="692034" y="880305"/>
            <a:ext cx="7579129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Intensification of ADT is standard for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mHSPC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AC6C4B-9971-C0FC-8D07-551AC3EACB7E}"/>
              </a:ext>
            </a:extLst>
          </p:cNvPr>
          <p:cNvSpPr txBox="1"/>
          <p:nvPr/>
        </p:nvSpPr>
        <p:spPr>
          <a:xfrm>
            <a:off x="692034" y="1362381"/>
            <a:ext cx="7579129" cy="885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ADT + ARSI an option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</a:t>
            </a:r>
            <a:r>
              <a:rPr lang="en-US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r low-volume </a:t>
            </a:r>
            <a:r>
              <a:rPr lang="en-US" dirty="0" err="1">
                <a:solidFill>
                  <a:prstClr val="black"/>
                </a:solidFill>
                <a:latin typeface="+mn-lt"/>
                <a:ea typeface="+mn-ea"/>
                <a:cs typeface="+mn-cs"/>
              </a:rPr>
              <a:t>mHSPC</a:t>
            </a:r>
            <a:endParaRPr lang="en-US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  <a:p>
            <a:pPr marL="800100" lvl="1" indent="-3429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Benefit for RT to primary in low-volume </a:t>
            </a:r>
            <a:r>
              <a:rPr lang="en-US" dirty="0" err="1">
                <a:solidFill>
                  <a:prstClr val="black"/>
                </a:solidFill>
                <a:latin typeface="+mn-lt"/>
                <a:ea typeface="+mn-ea"/>
                <a:cs typeface="+mn-cs"/>
              </a:rPr>
              <a:t>mHSPC</a:t>
            </a:r>
            <a:endParaRPr lang="en-US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70B76B-3CD6-C0C5-9E40-D432C364BD1E}"/>
              </a:ext>
            </a:extLst>
          </p:cNvPr>
          <p:cNvSpPr txBox="1"/>
          <p:nvPr/>
        </p:nvSpPr>
        <p:spPr>
          <a:xfrm>
            <a:off x="692033" y="2361765"/>
            <a:ext cx="7579129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Triplet therapy should be considered for fit individuals with high-volume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mHSPC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(especially de novo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mHSPC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D9CEFD-3C29-C75C-ED8A-BF5C9A606C90}"/>
              </a:ext>
            </a:extLst>
          </p:cNvPr>
          <p:cNvSpPr txBox="1"/>
          <p:nvPr/>
        </p:nvSpPr>
        <p:spPr>
          <a:xfrm>
            <a:off x="692034" y="3510828"/>
            <a:ext cx="7919951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Greater uptake of ADT intensification in the real world is vital for improving outcomes</a:t>
            </a:r>
          </a:p>
        </p:txBody>
      </p:sp>
    </p:spTree>
    <p:extLst>
      <p:ext uri="{BB962C8B-B14F-4D97-AF65-F5344CB8AC3E}">
        <p14:creationId xmlns:p14="http://schemas.microsoft.com/office/powerpoint/2010/main" val="411943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7042516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7AC361-97E5-DB4A-97F9-E64F0D389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50" y="0"/>
            <a:ext cx="9258300" cy="52206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A4B31F-2A85-4FDC-8D9E-1D1BF56BCE35}"/>
              </a:ext>
            </a:extLst>
          </p:cNvPr>
          <p:cNvSpPr txBox="1"/>
          <p:nvPr/>
        </p:nvSpPr>
        <p:spPr>
          <a:xfrm>
            <a:off x="-57150" y="2610326"/>
            <a:ext cx="9258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82C"/>
                </a:solidFill>
              </a:rPr>
              <a:t>Bladder/Prostate  </a:t>
            </a:r>
          </a:p>
          <a:p>
            <a:pPr algn="ctr"/>
            <a:r>
              <a:rPr lang="en-US" sz="2000" dirty="0">
                <a:solidFill>
                  <a:srgbClr val="FFC82C"/>
                </a:solidFill>
              </a:rPr>
              <a:t>Thursday, November 30</a:t>
            </a:r>
            <a:r>
              <a:rPr lang="en-US" sz="2000" baseline="30000" dirty="0">
                <a:solidFill>
                  <a:srgbClr val="FFC82C"/>
                </a:solidFill>
              </a:rPr>
              <a:t>th</a:t>
            </a:r>
            <a:r>
              <a:rPr lang="en-US" sz="2000" dirty="0">
                <a:solidFill>
                  <a:srgbClr val="FFC82C"/>
                </a:solidFill>
              </a:rPr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28651216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2649159"/>
            <a:ext cx="6400800" cy="2204975"/>
          </a:xfrm>
        </p:spPr>
        <p:txBody>
          <a:bodyPr/>
          <a:lstStyle/>
          <a:p>
            <a:r>
              <a:rPr lang="en-US" sz="1800" b="1" dirty="0">
                <a:solidFill>
                  <a:srgbClr val="002E51"/>
                </a:solidFill>
              </a:rPr>
              <a:t>Helen H Moon MD</a:t>
            </a:r>
          </a:p>
          <a:p>
            <a:r>
              <a:rPr lang="en-US" sz="1800" dirty="0">
                <a:solidFill>
                  <a:srgbClr val="002E51"/>
                </a:solidFill>
              </a:rPr>
              <a:t>Medical Oncology Lead – GU oncology</a:t>
            </a:r>
          </a:p>
          <a:p>
            <a:r>
              <a:rPr lang="en-US" sz="1800" dirty="0">
                <a:solidFill>
                  <a:srgbClr val="002E51"/>
                </a:solidFill>
              </a:rPr>
              <a:t>Kaiser Permanente SCAL</a:t>
            </a:r>
          </a:p>
          <a:p>
            <a:r>
              <a:rPr lang="en-US" sz="1800" dirty="0">
                <a:solidFill>
                  <a:srgbClr val="002E51"/>
                </a:solidFill>
              </a:rPr>
              <a:t>Riverside, CA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786936"/>
          </a:xfrm>
        </p:spPr>
        <p:txBody>
          <a:bodyPr/>
          <a:lstStyle/>
          <a:p>
            <a:r>
              <a:rPr lang="en-US" sz="3200" b="1" dirty="0">
                <a:solidFill>
                  <a:srgbClr val="002E51"/>
                </a:solidFill>
              </a:rPr>
              <a:t>Radioligand treatment in prostate cancer</a:t>
            </a:r>
          </a:p>
        </p:txBody>
      </p:sp>
    </p:spTree>
    <p:extLst>
      <p:ext uri="{BB962C8B-B14F-4D97-AF65-F5344CB8AC3E}">
        <p14:creationId xmlns:p14="http://schemas.microsoft.com/office/powerpoint/2010/main" val="17478955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40A5A4A-FB76-338F-E30B-390D35CD1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BB889D-D4E8-2C1B-7D85-551074ACC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1" y="-29456"/>
            <a:ext cx="7280159" cy="4058687"/>
          </a:xfrm>
          <a:prstGeom prst="rect">
            <a:avLst/>
          </a:prstGeom>
          <a:noFill/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47999E8-1CE1-CAF0-34CF-0EA9E7E4A7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54497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59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Thank You to Our Supporters</a:t>
            </a:r>
          </a:p>
        </p:txBody>
      </p:sp>
      <p:pic>
        <p:nvPicPr>
          <p:cNvPr id="7" name="Picture 6" descr="A blue and white logo&#10;&#10;Description automatically generated">
            <a:extLst>
              <a:ext uri="{FF2B5EF4-FFF2-40B4-BE49-F238E27FC236}">
                <a16:creationId xmlns:a16="http://schemas.microsoft.com/office/drawing/2014/main" id="{A22FDB36-7111-7C70-02C4-1CEE53B6E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659" y="2511889"/>
            <a:ext cx="2225843" cy="1150924"/>
          </a:xfrm>
          <a:prstGeom prst="rect">
            <a:avLst/>
          </a:prstGeom>
        </p:spPr>
      </p:pic>
      <p:pic>
        <p:nvPicPr>
          <p:cNvPr id="9" name="Picture 8" descr="A green letters on a black background&#10;&#10;Description automatically generated">
            <a:extLst>
              <a:ext uri="{FF2B5EF4-FFF2-40B4-BE49-F238E27FC236}">
                <a16:creationId xmlns:a16="http://schemas.microsoft.com/office/drawing/2014/main" id="{27E6723D-CFFD-C4EC-AF47-6085B32DB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520" y="2630151"/>
            <a:ext cx="3193821" cy="795219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C458C92D-84A6-94D7-2763-079F8E7FB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520" y="1223686"/>
            <a:ext cx="3370217" cy="914400"/>
          </a:xfrm>
          <a:prstGeom prst="rect">
            <a:avLst/>
          </a:prstGeom>
        </p:spPr>
      </p:pic>
      <p:pic>
        <p:nvPicPr>
          <p:cNvPr id="13" name="Picture 12" descr="A black background with grey letters&#10;&#10;Description automatically generated">
            <a:extLst>
              <a:ext uri="{FF2B5EF4-FFF2-40B4-BE49-F238E27FC236}">
                <a16:creationId xmlns:a16="http://schemas.microsoft.com/office/drawing/2014/main" id="{905CE71E-CB59-E925-0011-1444E6BBB1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036" y="1155687"/>
            <a:ext cx="332509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195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904714-5CA2-F4B8-6B0F-19C920392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8" y="66502"/>
            <a:ext cx="7084604" cy="412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818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5B5A7E-922B-3086-5E57-AA635C5D6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7352071" cy="413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2360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8634E5-DD8D-2818-19A4-6A16FFA81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756"/>
            <a:ext cx="7045292" cy="397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820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4BA707-1CA3-8F36-6D95-DB198A891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5" y="-1"/>
            <a:ext cx="7223760" cy="41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220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B01D7D-B0FF-50C8-B137-A2803ED5F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2" y="55375"/>
            <a:ext cx="7389257" cy="416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156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7B63E8-F319-D7B4-29B6-B713720A2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62" y="-1"/>
            <a:ext cx="7300153" cy="41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500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98E115-0851-6BAA-11EE-8055B16BE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16" y="124690"/>
            <a:ext cx="7029818" cy="389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9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ECCEF2-10D4-4B07-6E55-9924F4C6D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83" y="199505"/>
            <a:ext cx="7380536" cy="407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208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C56FD-5A93-AF94-EFC6-762EBDF0D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93" y="58189"/>
            <a:ext cx="7314011" cy="407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83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B938B8-1F57-7F3B-BFA1-02D724116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45" y="0"/>
            <a:ext cx="7597816" cy="430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192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>
              <a:solidFill>
                <a:srgbClr val="002E5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>
              <a:solidFill>
                <a:srgbClr val="002E5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Thank You to Our Supporters:</a:t>
            </a:r>
            <a:endParaRPr lang="en-US" b="1" dirty="0">
              <a:solidFill>
                <a:srgbClr val="002E5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FC6BD0-5B95-C854-2151-7CE9C3547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329" y="68465"/>
            <a:ext cx="8774040" cy="426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786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1DF0D3-5E63-565B-C0B5-492613954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1" y="83127"/>
            <a:ext cx="7082194" cy="39734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59B4BF-9A92-D03D-9BDC-50F295C1DAE1}"/>
              </a:ext>
            </a:extLst>
          </p:cNvPr>
          <p:cNvSpPr/>
          <p:nvPr/>
        </p:nvSpPr>
        <p:spPr bwMode="auto">
          <a:xfrm>
            <a:off x="423949" y="1429789"/>
            <a:ext cx="3948546" cy="19119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 w="19050"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67E273-4736-5AE6-B407-EFF849DED7E2}"/>
              </a:ext>
            </a:extLst>
          </p:cNvPr>
          <p:cNvSpPr/>
          <p:nvPr/>
        </p:nvSpPr>
        <p:spPr bwMode="auto">
          <a:xfrm>
            <a:off x="421602" y="1976093"/>
            <a:ext cx="3948546" cy="19119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 w="19050"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3287F2-F942-9C09-09F0-9E083E005810}"/>
              </a:ext>
            </a:extLst>
          </p:cNvPr>
          <p:cNvSpPr/>
          <p:nvPr/>
        </p:nvSpPr>
        <p:spPr bwMode="auto">
          <a:xfrm>
            <a:off x="421602" y="2336755"/>
            <a:ext cx="3948546" cy="19119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 w="19050"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73409B-7E54-BDBA-3DBA-D9B013487095}"/>
              </a:ext>
            </a:extLst>
          </p:cNvPr>
          <p:cNvSpPr/>
          <p:nvPr/>
        </p:nvSpPr>
        <p:spPr bwMode="auto">
          <a:xfrm>
            <a:off x="423949" y="2545426"/>
            <a:ext cx="3948546" cy="19119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 w="19050"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345D1E-ECFB-4C0F-B3E6-4C163BE6EF5C}"/>
              </a:ext>
            </a:extLst>
          </p:cNvPr>
          <p:cNvSpPr/>
          <p:nvPr/>
        </p:nvSpPr>
        <p:spPr bwMode="auto">
          <a:xfrm>
            <a:off x="423949" y="3091730"/>
            <a:ext cx="3948546" cy="19119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 w="19050"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529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A1D2F0-6AD5-7356-3B02-CD0A46484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9" y="0"/>
            <a:ext cx="7562610" cy="42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715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CDFB4B-3971-79CA-B7C5-DA9D6F3E4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" y="0"/>
            <a:ext cx="7990788" cy="418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47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81A146-BC6D-E02B-6F02-7CD7ADB8E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22524" cy="425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485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6F2BAC-E8E8-9FA4-8763-FA5A26B73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7" y="0"/>
            <a:ext cx="7653390" cy="416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370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23BC3A-F407-B5AF-A5EE-A8A2A77CA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83703" cy="424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553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58BA85-77C1-2EC0-EDC0-69D5AEC41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189"/>
            <a:ext cx="8148678" cy="413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253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2259AF-AA00-20AE-9C43-54F13EF78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8129847" cy="421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420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25FCCB-BFE4-9DD0-8F65-AE12713CB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207984" cy="419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236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AC29BBC-F958-529D-89D8-100E9F1721E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3557" y="88851"/>
            <a:ext cx="7021513" cy="661988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Conclusion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F777FDA-F465-EB6B-76DA-F908448F9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00492"/>
            <a:ext cx="7772400" cy="3147278"/>
          </a:xfrm>
        </p:spPr>
        <p:txBody>
          <a:bodyPr/>
          <a:lstStyle/>
          <a:p>
            <a:r>
              <a:rPr lang="en-US" sz="2000" dirty="0"/>
              <a:t>Prechemotherapy Lu 617 effective </a:t>
            </a:r>
          </a:p>
          <a:p>
            <a:pPr lvl="1"/>
            <a:r>
              <a:rPr lang="en-US" sz="1600" dirty="0"/>
              <a:t>SAE’s of note</a:t>
            </a:r>
          </a:p>
          <a:p>
            <a:r>
              <a:rPr lang="en-US" sz="2000" dirty="0"/>
              <a:t>Patient selection can be crucial</a:t>
            </a:r>
          </a:p>
          <a:p>
            <a:r>
              <a:rPr lang="en-US" sz="2000" dirty="0"/>
              <a:t>Combination data starting to emerge</a:t>
            </a:r>
          </a:p>
          <a:p>
            <a:pPr lvl="1"/>
            <a:r>
              <a:rPr lang="en-US" sz="1600" dirty="0" err="1"/>
              <a:t>Anzup</a:t>
            </a:r>
            <a:endParaRPr lang="en-US" sz="1600" dirty="0"/>
          </a:p>
          <a:p>
            <a:pPr lvl="1"/>
            <a:r>
              <a:rPr lang="en-US" sz="1600" dirty="0"/>
              <a:t>PRINCE</a:t>
            </a:r>
          </a:p>
          <a:p>
            <a:r>
              <a:rPr lang="en-US" sz="2000" dirty="0"/>
              <a:t>Access remains an issue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62035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>
              <a:solidFill>
                <a:srgbClr val="002E5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>
              <a:solidFill>
                <a:srgbClr val="002E5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dirty="0">
              <a:solidFill>
                <a:srgbClr val="002E5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229A4D-AB7F-5CEE-3387-17DB53526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82"/>
            <a:ext cx="9144000" cy="514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268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08F2B1-C738-76D8-1154-FAD98DEAB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1" y="0"/>
            <a:ext cx="7672647" cy="428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6814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11B7A1-BD6B-7FF9-D2A8-478F47D6C8D8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C82C"/>
                </a:solidFill>
                <a:latin typeface="Corporate A Medium" panose="02000503080000020004" pitchFamily="2" charset="0"/>
              </a:rPr>
              <a:t>PROSTATE / BLADDER CANCER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99275E-5264-31AB-209A-92E5E29A5422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November 30, 2023</a:t>
            </a:r>
          </a:p>
        </p:txBody>
      </p:sp>
    </p:spTree>
    <p:extLst>
      <p:ext uri="{BB962C8B-B14F-4D97-AF65-F5344CB8AC3E}">
        <p14:creationId xmlns:p14="http://schemas.microsoft.com/office/powerpoint/2010/main" val="6560082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798064"/>
            <a:ext cx="6400800" cy="2204975"/>
          </a:xfrm>
        </p:spPr>
        <p:txBody>
          <a:bodyPr/>
          <a:lstStyle/>
          <a:p>
            <a:r>
              <a:rPr lang="en-US" sz="2000" b="1" dirty="0">
                <a:solidFill>
                  <a:srgbClr val="002E51"/>
                </a:solidFill>
              </a:rPr>
              <a:t>Edwin M Posadas, MD FACP KM</a:t>
            </a:r>
          </a:p>
          <a:p>
            <a:r>
              <a:rPr lang="en-US" sz="1400" dirty="0">
                <a:solidFill>
                  <a:srgbClr val="002E51"/>
                </a:solidFill>
              </a:rPr>
              <a:t>Co-Director, Cancer Therapeutics Program</a:t>
            </a:r>
          </a:p>
          <a:p>
            <a:r>
              <a:rPr lang="en-US" sz="1400" dirty="0">
                <a:solidFill>
                  <a:srgbClr val="002E51"/>
                </a:solidFill>
              </a:rPr>
              <a:t>Medical Director, Centre for Uro-Oncology Research Excellence (CURE)</a:t>
            </a:r>
          </a:p>
          <a:p>
            <a:r>
              <a:rPr lang="en-US" sz="1400" dirty="0">
                <a:solidFill>
                  <a:srgbClr val="002E51"/>
                </a:solidFill>
              </a:rPr>
              <a:t>Cedars-Sinai Cancer</a:t>
            </a:r>
          </a:p>
          <a:p>
            <a:endParaRPr lang="en-US" sz="1400" dirty="0">
              <a:solidFill>
                <a:srgbClr val="002E51"/>
              </a:solidFill>
            </a:endParaRPr>
          </a:p>
          <a:p>
            <a:r>
              <a:rPr lang="en-US" sz="1400" dirty="0">
                <a:solidFill>
                  <a:srgbClr val="002E51"/>
                </a:solidFill>
              </a:rPr>
              <a:t>Professor of Medicine &amp; Urology</a:t>
            </a:r>
          </a:p>
          <a:p>
            <a:r>
              <a:rPr lang="en-US" sz="1400" dirty="0">
                <a:solidFill>
                  <a:srgbClr val="002E51"/>
                </a:solidFill>
              </a:rPr>
              <a:t>Cedars-Sinai Medical Center </a:t>
            </a:r>
          </a:p>
          <a:p>
            <a:r>
              <a:rPr lang="en-US" sz="1400" dirty="0">
                <a:solidFill>
                  <a:srgbClr val="002E51"/>
                </a:solidFill>
              </a:rPr>
              <a:t>Los Angeles, CA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4543" y="421380"/>
            <a:ext cx="8294914" cy="786936"/>
          </a:xfrm>
        </p:spPr>
        <p:txBody>
          <a:bodyPr/>
          <a:lstStyle/>
          <a:p>
            <a:r>
              <a:rPr lang="en-US" b="1" i="1" dirty="0">
                <a:solidFill>
                  <a:srgbClr val="002E51"/>
                </a:solidFill>
              </a:rPr>
              <a:t>PARP inhibitors and emerging targets in prostate cancer</a:t>
            </a:r>
          </a:p>
        </p:txBody>
      </p:sp>
    </p:spTree>
    <p:extLst>
      <p:ext uri="{BB962C8B-B14F-4D97-AF65-F5344CB8AC3E}">
        <p14:creationId xmlns:p14="http://schemas.microsoft.com/office/powerpoint/2010/main" val="2065300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168401"/>
            <a:ext cx="6400800" cy="2915920"/>
          </a:xfrm>
        </p:spPr>
        <p:txBody>
          <a:bodyPr/>
          <a:lstStyle/>
          <a:p>
            <a:r>
              <a:rPr lang="en-US" dirty="0">
                <a:solidFill>
                  <a:srgbClr val="002E51"/>
                </a:solidFill>
              </a:rPr>
              <a:t>Speakers bureaus:</a:t>
            </a:r>
          </a:p>
          <a:p>
            <a:r>
              <a:rPr lang="en-US" dirty="0">
                <a:solidFill>
                  <a:srgbClr val="002E51"/>
                </a:solidFill>
              </a:rPr>
              <a:t>Bayer, </a:t>
            </a:r>
            <a:r>
              <a:rPr lang="en-US" dirty="0" err="1">
                <a:solidFill>
                  <a:srgbClr val="002E51"/>
                </a:solidFill>
              </a:rPr>
              <a:t>Myovant</a:t>
            </a:r>
            <a:endParaRPr lang="en-US" dirty="0">
              <a:solidFill>
                <a:srgbClr val="002E51"/>
              </a:solidFill>
            </a:endParaRPr>
          </a:p>
          <a:p>
            <a:endParaRPr lang="en-US" dirty="0">
              <a:solidFill>
                <a:srgbClr val="002E51"/>
              </a:solidFill>
            </a:endParaRPr>
          </a:p>
          <a:p>
            <a:r>
              <a:rPr lang="en-US" dirty="0">
                <a:solidFill>
                  <a:srgbClr val="002E51"/>
                </a:solidFill>
              </a:rPr>
              <a:t>Consultant:</a:t>
            </a:r>
          </a:p>
          <a:p>
            <a:r>
              <a:rPr lang="en-US" dirty="0">
                <a:solidFill>
                  <a:srgbClr val="002E51"/>
                </a:solidFill>
              </a:rPr>
              <a:t>Janssen, Bayer</a:t>
            </a:r>
          </a:p>
          <a:p>
            <a:endParaRPr lang="en-US" dirty="0">
              <a:solidFill>
                <a:srgbClr val="002E51"/>
              </a:solidFill>
            </a:endParaRPr>
          </a:p>
          <a:p>
            <a:endParaRPr lang="en-US" dirty="0">
              <a:solidFill>
                <a:srgbClr val="002E5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Disclosures</a:t>
            </a:r>
          </a:p>
        </p:txBody>
      </p:sp>
    </p:spTree>
    <p:extLst>
      <p:ext uri="{BB962C8B-B14F-4D97-AF65-F5344CB8AC3E}">
        <p14:creationId xmlns:p14="http://schemas.microsoft.com/office/powerpoint/2010/main" val="3973523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6B3B0B-4CED-E9D1-9647-B9BD9DC0B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Diagnosed with prostate CA at age 47- PSA 3.8; Gleason 3+4 T2N0 at time of RP</a:t>
            </a:r>
          </a:p>
          <a:p>
            <a:r>
              <a:rPr lang="en-US" sz="1600" dirty="0"/>
              <a:t>Pt experienced biochemical relapse 4 years after RP (age 51) undergoes salvage RT + ADT x 12 months with good biochemical response</a:t>
            </a:r>
          </a:p>
          <a:p>
            <a:r>
              <a:rPr lang="en-US" sz="1600" dirty="0"/>
              <a:t>3 years later (age 54), </a:t>
            </a:r>
            <a:r>
              <a:rPr lang="en-US" sz="1600" dirty="0" err="1"/>
              <a:t>pt</a:t>
            </a:r>
            <a:r>
              <a:rPr lang="en-US" sz="1600" dirty="0"/>
              <a:t> is found to have PSA concentration of 64 ng/mL with no symptoms and has a brief trial of ADT which he did not tolerate. </a:t>
            </a:r>
          </a:p>
          <a:p>
            <a:r>
              <a:rPr lang="en-US" sz="1600" dirty="0"/>
              <a:t>2 years later, </a:t>
            </a:r>
            <a:r>
              <a:rPr lang="en-US" sz="1600" dirty="0" err="1"/>
              <a:t>pt</a:t>
            </a:r>
            <a:r>
              <a:rPr lang="en-US" sz="1600" dirty="0"/>
              <a:t> develops an inguinal hernia with no other symptoms</a:t>
            </a:r>
          </a:p>
          <a:p>
            <a:r>
              <a:rPr lang="en-US" sz="1600" dirty="0"/>
              <a:t>During attempted repair, he is notified of peritoneal carcinomatosis:  </a:t>
            </a:r>
            <a:r>
              <a:rPr lang="en-US" sz="1600" dirty="0" err="1"/>
              <a:t>CgA</a:t>
            </a:r>
            <a:r>
              <a:rPr lang="en-US" sz="1600" dirty="0"/>
              <a:t>+, SYN+, PSA/PSMA-, NKX3.1+</a:t>
            </a:r>
          </a:p>
          <a:p>
            <a:r>
              <a:rPr lang="en-US" sz="1600" dirty="0"/>
              <a:t>- NGS: FOXA1 p.R261fs (GOF), TP53 p.E58* (LOF); PALB2 c.1001A&gt;G p.Y334C (VUS)- VAF 41%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7DC6B8-B7E8-1347-CD2C-7E44B50BA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TM</a:t>
            </a:r>
          </a:p>
        </p:txBody>
      </p:sp>
    </p:spTree>
    <p:extLst>
      <p:ext uri="{BB962C8B-B14F-4D97-AF65-F5344CB8AC3E}">
        <p14:creationId xmlns:p14="http://schemas.microsoft.com/office/powerpoint/2010/main" val="1534324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3276FA-84E4-271F-30A8-26CF6FC75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Rapid onset of symptoms (pain, weight loss) within 2 months that does not improve with castration</a:t>
            </a:r>
          </a:p>
          <a:p>
            <a:r>
              <a:rPr lang="en-US" sz="1600" dirty="0"/>
              <a:t>Started on docetaxel + carboplatin x 6 </a:t>
            </a:r>
            <a:r>
              <a:rPr lang="en-US" sz="1600" dirty="0">
                <a:sym typeface="Wingdings" pitchFamily="2" charset="2"/>
              </a:rPr>
              <a:t> </a:t>
            </a:r>
            <a:r>
              <a:rPr lang="en-US" sz="1600" dirty="0"/>
              <a:t>Rapid regression of symptoms with moderate to severe toxicity but was poorly tolerated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B4ACF4-AC0B-3D7E-F3E3-90BD93B7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TM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D409809-3CB9-1E48-6FBE-F36DFB7E8EF8}"/>
              </a:ext>
            </a:extLst>
          </p:cNvPr>
          <p:cNvGraphicFramePr>
            <a:graphicFrameLocks noGrp="1"/>
          </p:cNvGraphicFramePr>
          <p:nvPr/>
        </p:nvGraphicFramePr>
        <p:xfrm>
          <a:off x="548879" y="2071211"/>
          <a:ext cx="8046243" cy="2249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40959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3276FA-84E4-271F-30A8-26CF6FC75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Disease relapses within 1 year by symptoms (PSA 0.2 ng/mL CEA 8.6 ng/mL).  Pt declines further chemotherapy. PSMA PET/CT obtained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B4ACF4-AC0B-3D7E-F3E3-90BD93B7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TM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A60FFC-9E35-0B61-D9FE-7744ED01A4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9203" y="1792941"/>
            <a:ext cx="3652070" cy="2467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03D3CA-8727-F762-4C48-1D37EB4975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0186" y="1765177"/>
            <a:ext cx="2119155" cy="248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58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4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3276FA-84E4-271F-30A8-26CF6FC75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Referred to radiation oncology</a:t>
            </a:r>
          </a:p>
          <a:p>
            <a:r>
              <a:rPr lang="en-US" sz="1800" dirty="0"/>
              <a:t>Pt severely deconditioned and malnourished despite adjunctive steroid therapy</a:t>
            </a:r>
          </a:p>
          <a:p>
            <a:r>
              <a:rPr lang="en-US" sz="1800" dirty="0"/>
              <a:t>Started on olaparib 300 mg bid</a:t>
            </a:r>
          </a:p>
          <a:p>
            <a:r>
              <a:rPr lang="en-US" sz="1800" dirty="0"/>
              <a:t>Experienced severe fatigue, anemia, weakness complicated by diagnosis of a pulmonary embolism</a:t>
            </a:r>
          </a:p>
          <a:p>
            <a:r>
              <a:rPr lang="en-US" sz="1800" dirty="0"/>
              <a:t>Pt inquired about hospice care.  Pt returned after 6 weeks and agreed to dose-reduced olaparib.  PSA continued to decline off therapy.</a:t>
            </a:r>
          </a:p>
          <a:p>
            <a:r>
              <a:rPr lang="en-US" sz="1800" dirty="0"/>
              <a:t>Pt has now been on therapy for more than 1 year and has gained weight and function.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B4ACF4-AC0B-3D7E-F3E3-90BD93B7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TM</a:t>
            </a:r>
          </a:p>
        </p:txBody>
      </p:sp>
    </p:spTree>
    <p:extLst>
      <p:ext uri="{BB962C8B-B14F-4D97-AF65-F5344CB8AC3E}">
        <p14:creationId xmlns:p14="http://schemas.microsoft.com/office/powerpoint/2010/main" val="713024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400">
        <p159:morph option="byObject"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3EB2B99-44E3-3C36-1612-AE6D992BC6C5}"/>
              </a:ext>
            </a:extLst>
          </p:cNvPr>
          <p:cNvGraphicFramePr>
            <a:graphicFrameLocks noGrp="1"/>
          </p:cNvGraphicFramePr>
          <p:nvPr/>
        </p:nvGraphicFramePr>
        <p:xfrm>
          <a:off x="548879" y="743787"/>
          <a:ext cx="8046243" cy="3541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itle 8">
            <a:extLst>
              <a:ext uri="{FF2B5EF4-FFF2-40B4-BE49-F238E27FC236}">
                <a16:creationId xmlns:a16="http://schemas.microsoft.com/office/drawing/2014/main" id="{160EE002-A73C-2A3C-2D6F-2D5B2AA63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TM</a:t>
            </a:r>
          </a:p>
        </p:txBody>
      </p:sp>
    </p:spTree>
    <p:extLst>
      <p:ext uri="{BB962C8B-B14F-4D97-AF65-F5344CB8AC3E}">
        <p14:creationId xmlns:p14="http://schemas.microsoft.com/office/powerpoint/2010/main" val="3273291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400">
        <p159:morph option="byObject"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183E01F-984F-EB45-8741-6F90447FB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6507"/>
          </a:xfrm>
        </p:spPr>
        <p:txBody>
          <a:bodyPr/>
          <a:lstStyle/>
          <a:p>
            <a:r>
              <a:rPr lang="en-US" dirty="0"/>
              <a:t>Case TM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3EB2B99-44E3-3C36-1612-AE6D992BC6C5}"/>
              </a:ext>
            </a:extLst>
          </p:cNvPr>
          <p:cNvGraphicFramePr>
            <a:graphicFrameLocks noGrp="1"/>
          </p:cNvGraphicFramePr>
          <p:nvPr/>
        </p:nvGraphicFramePr>
        <p:xfrm>
          <a:off x="548879" y="2541475"/>
          <a:ext cx="8046243" cy="1806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FA03AD9-B6DE-4B10-3B2A-5F3D3A89E8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738" y="777604"/>
            <a:ext cx="2852970" cy="17254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09ED9A-6B35-360B-CA16-CA88BB59FA8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394" y="767698"/>
            <a:ext cx="2330521" cy="17406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36E55F-1359-7B07-C9F7-48012253D29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9902" y="749826"/>
            <a:ext cx="2353639" cy="17578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DC007E-730B-6FA5-B49D-4C3E48FC0CAD}"/>
              </a:ext>
            </a:extLst>
          </p:cNvPr>
          <p:cNvSpPr txBox="1"/>
          <p:nvPr/>
        </p:nvSpPr>
        <p:spPr>
          <a:xfrm>
            <a:off x="6800851" y="528161"/>
            <a:ext cx="652743" cy="210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  <a:spcBef>
                <a:spcPts val="900"/>
              </a:spcBef>
            </a:pPr>
            <a:r>
              <a:rPr lang="en-US" sz="900" dirty="0">
                <a:solidFill>
                  <a:srgbClr val="211D1E"/>
                </a:solidFill>
                <a:latin typeface="Arial" panose="020B0604020202020204" pitchFamily="34" charset="0"/>
              </a:rPr>
              <a:t>Oct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7B6CD2-8735-709E-EE8C-ECB94338E820}"/>
              </a:ext>
            </a:extLst>
          </p:cNvPr>
          <p:cNvSpPr txBox="1"/>
          <p:nvPr/>
        </p:nvSpPr>
        <p:spPr>
          <a:xfrm>
            <a:off x="3931920" y="528161"/>
            <a:ext cx="1281120" cy="210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  <a:spcBef>
                <a:spcPts val="900"/>
              </a:spcBef>
            </a:pPr>
            <a:r>
              <a:rPr lang="en-US" sz="900" dirty="0">
                <a:solidFill>
                  <a:srgbClr val="211D1E"/>
                </a:solidFill>
                <a:latin typeface="Arial" panose="020B0604020202020204" pitchFamily="34" charset="0"/>
              </a:rPr>
              <a:t>August 2023 - Hawaii</a:t>
            </a:r>
          </a:p>
        </p:txBody>
      </p:sp>
    </p:spTree>
    <p:extLst>
      <p:ext uri="{BB962C8B-B14F-4D97-AF65-F5344CB8AC3E}">
        <p14:creationId xmlns:p14="http://schemas.microsoft.com/office/powerpoint/2010/main" val="3690848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400"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4DC277-5AD8-CC8A-D1BE-0BD39E07EBB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18989-A9EF-4BC0-636F-1A850EEE9D1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3C0213-74E0-9649-802E-D584BD0F0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FF328B-0DBF-FDD0-FAF3-DB2A57781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215" y="0"/>
            <a:ext cx="8948502" cy="502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956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C7B4D-6114-EC70-593C-A74FEF38F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 (ADP-ribose) Polymerase (PARP)</a:t>
            </a:r>
          </a:p>
        </p:txBody>
      </p:sp>
      <p:pic>
        <p:nvPicPr>
          <p:cNvPr id="4" name="Picture 2" descr="ASCO 2023: Timing of PARP Inhibition for Prostate Cancer with Defects in  Homologous Recombination Repair">
            <a:extLst>
              <a:ext uri="{FF2B5EF4-FFF2-40B4-BE49-F238E27FC236}">
                <a16:creationId xmlns:a16="http://schemas.microsoft.com/office/drawing/2014/main" id="{B4481B9D-885D-243B-94EE-7D102CDE75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2574925"/>
            <a:ext cx="2462876" cy="166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FF99923-DB78-1FA0-96EB-7EAFBF80D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472" y="710165"/>
            <a:ext cx="2894552" cy="186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defined">
            <a:extLst>
              <a:ext uri="{FF2B5EF4-FFF2-40B4-BE49-F238E27FC236}">
                <a16:creationId xmlns:a16="http://schemas.microsoft.com/office/drawing/2014/main" id="{BEFFF56A-21A5-CA4A-C168-92188CAD7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1695" y="2736290"/>
            <a:ext cx="1713503" cy="143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04A021E-33B5-3BAE-90BB-DDF296CEB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0450" y="836238"/>
            <a:ext cx="1626892" cy="162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021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400">
        <p159:morph option="byObject"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A404CB-93FD-FB03-054D-FF6CEF969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PARPi</a:t>
            </a:r>
            <a:r>
              <a:rPr lang="en-US" dirty="0"/>
              <a:t> + ARAT in 1st line mCRPC</a:t>
            </a:r>
            <a:br>
              <a:rPr lang="en-US" dirty="0"/>
            </a:br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00947BB-E8E3-7D45-A9B4-CB55C0F1929E}"/>
              </a:ext>
            </a:extLst>
          </p:cNvPr>
          <p:cNvSpPr txBox="1">
            <a:spLocks/>
          </p:cNvSpPr>
          <p:nvPr/>
        </p:nvSpPr>
        <p:spPr>
          <a:xfrm>
            <a:off x="534841" y="285948"/>
            <a:ext cx="6543887" cy="4327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 defTabSz="514350" fontAlgn="auto">
              <a:spcAft>
                <a:spcPts val="1200"/>
              </a:spcAft>
              <a:buClr>
                <a:srgbClr val="000000"/>
              </a:buClr>
              <a:defRPr/>
            </a:pPr>
            <a:endParaRPr lang="en-US" sz="1650" b="0" dirty="0">
              <a:solidFill>
                <a:srgbClr val="000000">
                  <a:lumMod val="50000"/>
                </a:srgbClr>
              </a:solidFill>
              <a:cs typeface="Poppins Medium" panose="020B0604020202020204" charset="0"/>
              <a:sym typeface="Arial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9D487B4-E2D9-4C09-9367-309A68C83A90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909715"/>
          <a:ext cx="7739742" cy="328884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455987">
                  <a:extLst>
                    <a:ext uri="{9D8B030D-6E8A-4147-A177-3AD203B41FA5}">
                      <a16:colId xmlns:a16="http://schemas.microsoft.com/office/drawing/2014/main" val="1440547049"/>
                    </a:ext>
                  </a:extLst>
                </a:gridCol>
                <a:gridCol w="2094585">
                  <a:extLst>
                    <a:ext uri="{9D8B030D-6E8A-4147-A177-3AD203B41FA5}">
                      <a16:colId xmlns:a16="http://schemas.microsoft.com/office/drawing/2014/main" val="1142467330"/>
                    </a:ext>
                  </a:extLst>
                </a:gridCol>
                <a:gridCol w="2094585">
                  <a:extLst>
                    <a:ext uri="{9D8B030D-6E8A-4147-A177-3AD203B41FA5}">
                      <a16:colId xmlns:a16="http://schemas.microsoft.com/office/drawing/2014/main" val="2609866203"/>
                    </a:ext>
                  </a:extLst>
                </a:gridCol>
                <a:gridCol w="2094585">
                  <a:extLst>
                    <a:ext uri="{9D8B030D-6E8A-4147-A177-3AD203B41FA5}">
                      <a16:colId xmlns:a16="http://schemas.microsoft.com/office/drawing/2014/main" val="3403931661"/>
                    </a:ext>
                  </a:extLst>
                </a:gridCol>
              </a:tblGrid>
              <a:tr h="234192">
                <a:tc>
                  <a:txBody>
                    <a:bodyPr/>
                    <a:lstStyle/>
                    <a:p>
                      <a:pPr algn="ctr"/>
                      <a:endParaRPr lang="en-US" sz="105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979" marB="3497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PROpel</a:t>
                      </a:r>
                      <a:endParaRPr lang="en-US" sz="1050" b="1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979" marB="3497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MAGNITUDE</a:t>
                      </a:r>
                      <a:endParaRPr lang="en-US" sz="1050" b="1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979" marB="3497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TALAPRO-2</a:t>
                      </a:r>
                      <a:endParaRPr lang="en-US" sz="1050" b="1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979" marB="34979" anchor="ctr"/>
                </a:tc>
                <a:extLst>
                  <a:ext uri="{0D108BD9-81ED-4DB2-BD59-A6C34878D82A}">
                    <a16:rowId xmlns:a16="http://schemas.microsoft.com/office/drawing/2014/main" val="1027891735"/>
                  </a:ext>
                </a:extLst>
              </a:tr>
              <a:tr h="670988">
                <a:tc>
                  <a:txBody>
                    <a:bodyPr/>
                    <a:lstStyle/>
                    <a:p>
                      <a:pPr algn="ctr"/>
                      <a:r>
                        <a:rPr lang="en-US" sz="1050" b="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 eligibility</a:t>
                      </a:r>
                      <a:endParaRPr lang="en-US" sz="1050" b="1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979" marB="3497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prior mCRPC therapy</a:t>
                      </a:r>
                      <a:endParaRPr lang="en-US" sz="105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979" marB="3497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i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prior therapy for mCRPC (≤4 months of AA allowed), </a:t>
                      </a:r>
                    </a:p>
                    <a:p>
                      <a:pPr algn="ctr"/>
                      <a:r>
                        <a:rPr lang="en-US" sz="1050" b="0" i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taxane and 2</a:t>
                      </a:r>
                      <a:r>
                        <a:rPr lang="en-US" sz="1050" b="0" i="0" baseline="300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</a:t>
                      </a:r>
                      <a:r>
                        <a:rPr lang="en-US" sz="1050" b="0" i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gen </a:t>
                      </a:r>
                      <a:r>
                        <a:rPr lang="en-US" sz="1050" b="0" i="0" noProof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ARi</a:t>
                      </a:r>
                      <a:r>
                        <a:rPr lang="en-US" sz="1050" b="0" i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allowed in mCSPC</a:t>
                      </a:r>
                      <a:endParaRPr lang="en-US" sz="105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979" marB="3497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prior therapy for mCRPC, may have received taxane or abiraterone in mCSPC</a:t>
                      </a:r>
                      <a:endParaRPr lang="en-US" sz="105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979" marB="34979" anchor="ctr"/>
                </a:tc>
                <a:extLst>
                  <a:ext uri="{0D108BD9-81ED-4DB2-BD59-A6C34878D82A}">
                    <a16:rowId xmlns:a16="http://schemas.microsoft.com/office/drawing/2014/main" val="1019232753"/>
                  </a:ext>
                </a:extLst>
              </a:tr>
              <a:tr h="302249">
                <a:tc>
                  <a:txBody>
                    <a:bodyPr/>
                    <a:lstStyle/>
                    <a:p>
                      <a:pPr algn="ctr"/>
                      <a:r>
                        <a:rPr lang="en-US" sz="1050" b="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Targeted enrollment</a:t>
                      </a:r>
                      <a:endParaRPr lang="en-US" sz="1050" b="1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979" marB="3497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720</a:t>
                      </a:r>
                      <a:endParaRPr lang="en-US" sz="105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979" marB="3497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  <a:endParaRPr lang="en-US" sz="105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979" marB="3497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1018</a:t>
                      </a:r>
                      <a:endParaRPr lang="en-US" sz="105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979" marB="34979" anchor="ctr"/>
                </a:tc>
                <a:extLst>
                  <a:ext uri="{0D108BD9-81ED-4DB2-BD59-A6C34878D82A}">
                    <a16:rowId xmlns:a16="http://schemas.microsoft.com/office/drawing/2014/main" val="3286088888"/>
                  </a:ext>
                </a:extLst>
              </a:tr>
              <a:tr h="793901">
                <a:tc>
                  <a:txBody>
                    <a:bodyPr/>
                    <a:lstStyle/>
                    <a:p>
                      <a:pPr algn="ctr"/>
                      <a:r>
                        <a:rPr lang="en-US" sz="1050" b="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Treatment Regimen (Randomization)</a:t>
                      </a:r>
                      <a:endParaRPr lang="en-US" sz="1050" b="1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979" marB="3497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i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Olaparib 300 mg bid + Abiraterone 1000 mg </a:t>
                      </a:r>
                      <a:r>
                        <a:rPr lang="en-US" sz="1050" b="0" i="0" noProof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qd</a:t>
                      </a:r>
                      <a:r>
                        <a:rPr lang="en-US" sz="1050" b="0" i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vs. placebo + Abiraterone 1000 mg </a:t>
                      </a:r>
                      <a:r>
                        <a:rPr lang="en-US" sz="1050" b="0" i="0" noProof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qd</a:t>
                      </a:r>
                      <a:br>
                        <a:rPr lang="en-US" sz="1050" b="0" i="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050" b="0" i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(1:1)</a:t>
                      </a:r>
                      <a:endParaRPr lang="en-US" sz="105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979" marB="3497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Niraparib 200 mg qd + Abiraterone 1000 mg qd vs. placebo + Abiraterone 1000 mg qd</a:t>
                      </a:r>
                      <a:br>
                        <a:rPr lang="en-US" sz="1050" b="0" i="0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050" b="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(1:1)</a:t>
                      </a:r>
                      <a:endParaRPr lang="en-US" sz="105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979" marB="3497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Talazoparib 0.5 mg qd + Enzalutamide 160 mg qd vs. placebo + Enzalutamide 160 mg qd</a:t>
                      </a:r>
                      <a:br>
                        <a:rPr lang="en-US" sz="1050" b="0" i="0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050" b="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(1:1)</a:t>
                      </a:r>
                      <a:endParaRPr lang="en-US" sz="105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979" marB="34979" anchor="ctr"/>
                </a:tc>
                <a:extLst>
                  <a:ext uri="{0D108BD9-81ED-4DB2-BD59-A6C34878D82A}">
                    <a16:rowId xmlns:a16="http://schemas.microsoft.com/office/drawing/2014/main" val="2303607794"/>
                  </a:ext>
                </a:extLst>
              </a:tr>
              <a:tr h="670988">
                <a:tc>
                  <a:txBody>
                    <a:bodyPr/>
                    <a:lstStyle/>
                    <a:p>
                      <a:pPr algn="ctr"/>
                      <a:r>
                        <a:rPr lang="en-US" sz="1050" b="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Stratification</a:t>
                      </a:r>
                      <a:endParaRPr lang="en-US" sz="1050" b="1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979" marB="3497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Metastasis: bone only vs. visceral vs. other Docetaxel treatment in mCSPC: yes vs. no</a:t>
                      </a:r>
                      <a:endParaRPr lang="en-US" sz="105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979" marB="3497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 taxane in mCSPC prior ARi in nmCRPC prior AAP in mCRPC</a:t>
                      </a:r>
                      <a:br>
                        <a:rPr lang="en-US" sz="1050" b="0" i="0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050" b="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BRCA1/2 versus other HRR gene mutation</a:t>
                      </a:r>
                      <a:endParaRPr lang="en-US" sz="105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979" marB="3497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 treatment NHT/taxanes: yes vs. no DDR mutation status: deficient vs non-deficient/unknown</a:t>
                      </a:r>
                      <a:endParaRPr lang="en-US" sz="105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979" marB="34979" anchor="ctr"/>
                </a:tc>
                <a:extLst>
                  <a:ext uri="{0D108BD9-81ED-4DB2-BD59-A6C34878D82A}">
                    <a16:rowId xmlns:a16="http://schemas.microsoft.com/office/drawing/2014/main" val="2781183645"/>
                  </a:ext>
                </a:extLst>
              </a:tr>
              <a:tr h="302249">
                <a:tc>
                  <a:txBody>
                    <a:bodyPr/>
                    <a:lstStyle/>
                    <a:p>
                      <a:pPr algn="ctr"/>
                      <a:r>
                        <a:rPr lang="en-US" sz="1050" b="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Primary endpoint</a:t>
                      </a:r>
                      <a:endParaRPr lang="en-US" sz="1050" b="1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979" marB="3497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rPFS</a:t>
                      </a:r>
                      <a:endParaRPr lang="en-US" sz="105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979" marB="3497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rPFS</a:t>
                      </a:r>
                      <a:endParaRPr lang="en-US" sz="105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979" marB="3497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i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rPFS</a:t>
                      </a:r>
                      <a:endParaRPr lang="en-US" sz="105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979" marB="34979" anchor="ctr"/>
                </a:tc>
                <a:extLst>
                  <a:ext uri="{0D108BD9-81ED-4DB2-BD59-A6C34878D82A}">
                    <a16:rowId xmlns:a16="http://schemas.microsoft.com/office/drawing/2014/main" val="27715803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8131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400">
        <p159:morph option="byObject"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435D6-F4C6-4F3F-8EF0-012D7B255F42}"/>
              </a:ext>
            </a:extLst>
          </p:cNvPr>
          <p:cNvSpPr/>
          <p:nvPr/>
        </p:nvSpPr>
        <p:spPr>
          <a:xfrm>
            <a:off x="330238" y="1696438"/>
            <a:ext cx="2298233" cy="1817178"/>
          </a:xfrm>
          <a:prstGeom prst="roundRect">
            <a:avLst>
              <a:gd name="adj" fmla="val 694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300"/>
              </a:spcBef>
              <a:spcAft>
                <a:spcPts val="225"/>
              </a:spcAft>
            </a:pPr>
            <a:r>
              <a:rPr lang="en-IN" sz="1050" dirty="0">
                <a:solidFill>
                  <a:schemeClr val="bg1"/>
                </a:solidFill>
                <a:latin typeface="Arial" panose="020B0604020202020204" pitchFamily="34" charset="0"/>
              </a:rPr>
              <a:t>Patient population </a:t>
            </a:r>
          </a:p>
          <a:p>
            <a:pPr marL="137160" indent="-137160">
              <a:spcBef>
                <a:spcPts val="300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IN" sz="825" dirty="0">
                <a:solidFill>
                  <a:schemeClr val="bg1"/>
                </a:solidFill>
                <a:latin typeface="Arial" panose="020B0604020202020204" pitchFamily="34" charset="0"/>
              </a:rPr>
              <a:t>1 L treatment at mCRPC stage </a:t>
            </a:r>
          </a:p>
          <a:p>
            <a:pPr marL="137160" indent="-137160">
              <a:spcBef>
                <a:spcPts val="300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IN" sz="825" dirty="0">
                <a:solidFill>
                  <a:schemeClr val="bg1"/>
                </a:solidFill>
                <a:latin typeface="Arial" panose="020B0604020202020204" pitchFamily="34" charset="0"/>
              </a:rPr>
              <a:t>Docetaxel allowed </a:t>
            </a:r>
            <a:r>
              <a:rPr lang="en-IN" sz="825" dirty="0" err="1">
                <a:solidFill>
                  <a:schemeClr val="bg1"/>
                </a:solidFill>
                <a:latin typeface="Arial" panose="020B0604020202020204" pitchFamily="34" charset="0"/>
              </a:rPr>
              <a:t>mHSPC</a:t>
            </a:r>
            <a:r>
              <a:rPr lang="en-IN" sz="825" dirty="0">
                <a:solidFill>
                  <a:schemeClr val="bg1"/>
                </a:solidFill>
                <a:latin typeface="Arial" panose="020B0604020202020204" pitchFamily="34" charset="0"/>
              </a:rPr>
              <a:t> stage* </a:t>
            </a:r>
          </a:p>
          <a:p>
            <a:pPr marL="137160" indent="-137160">
              <a:spcBef>
                <a:spcPts val="300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IN" sz="825" dirty="0">
                <a:solidFill>
                  <a:schemeClr val="bg1"/>
                </a:solidFill>
                <a:latin typeface="Arial" panose="020B0604020202020204" pitchFamily="34" charset="0"/>
              </a:rPr>
              <a:t>No prior abiraterone </a:t>
            </a:r>
          </a:p>
          <a:p>
            <a:pPr marL="137160" indent="-137160">
              <a:spcBef>
                <a:spcPts val="300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IN" sz="825" dirty="0">
                <a:solidFill>
                  <a:schemeClr val="bg1"/>
                </a:solidFill>
                <a:latin typeface="Arial" panose="020B0604020202020204" pitchFamily="34" charset="0"/>
              </a:rPr>
              <a:t>Other NHAs allowed if stopped ≥12 months prior to enrolment </a:t>
            </a:r>
          </a:p>
          <a:p>
            <a:pPr marL="137160" indent="-137160">
              <a:spcBef>
                <a:spcPts val="300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IN" sz="825" dirty="0">
                <a:solidFill>
                  <a:schemeClr val="bg1"/>
                </a:solidFill>
                <a:latin typeface="Arial" panose="020B0604020202020204" pitchFamily="34" charset="0"/>
              </a:rPr>
              <a:t>Ongoing ADT </a:t>
            </a:r>
          </a:p>
          <a:p>
            <a:pPr marL="137160" indent="-137160">
              <a:spcBef>
                <a:spcPts val="300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IN" sz="825" dirty="0">
                <a:solidFill>
                  <a:schemeClr val="bg1"/>
                </a:solidFill>
                <a:latin typeface="Arial" panose="020B0604020202020204" pitchFamily="34" charset="0"/>
              </a:rPr>
              <a:t>ECOG performance status 0-1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9C40D7A-236F-496F-8A7A-5CBEB0F35DBD}"/>
              </a:ext>
            </a:extLst>
          </p:cNvPr>
          <p:cNvGrpSpPr/>
          <p:nvPr/>
        </p:nvGrpSpPr>
        <p:grpSpPr>
          <a:xfrm>
            <a:off x="3422884" y="1303700"/>
            <a:ext cx="2298233" cy="924314"/>
            <a:chOff x="4897816" y="1571742"/>
            <a:chExt cx="3064311" cy="123241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3CF97D9-A08F-44F2-858C-E90711F1469B}"/>
                </a:ext>
              </a:extLst>
            </p:cNvPr>
            <p:cNvSpPr/>
            <p:nvPr/>
          </p:nvSpPr>
          <p:spPr>
            <a:xfrm>
              <a:off x="4897816" y="1571742"/>
              <a:ext cx="3064311" cy="724418"/>
            </a:xfrm>
            <a:prstGeom prst="roundRect">
              <a:avLst>
                <a:gd name="adj" fmla="val 6941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  <a:spcAft>
                  <a:spcPts val="225"/>
                </a:spcAft>
              </a:pPr>
              <a:r>
                <a:rPr lang="en-IN" sz="825" dirty="0">
                  <a:solidFill>
                    <a:schemeClr val="bg1"/>
                  </a:solidFill>
                  <a:latin typeface="Arial" panose="020B0604020202020204" pitchFamily="34" charset="0"/>
                </a:rPr>
                <a:t>Olaparib 300mg Po BID + abiraterone 1000 mg QD † n = 399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803A17E-853E-4F5A-B0DC-7A271BFD1A0C}"/>
                </a:ext>
              </a:extLst>
            </p:cNvPr>
            <p:cNvSpPr/>
            <p:nvPr/>
          </p:nvSpPr>
          <p:spPr>
            <a:xfrm>
              <a:off x="4897816" y="2359152"/>
              <a:ext cx="3064311" cy="445008"/>
            </a:xfrm>
            <a:prstGeom prst="roundRect">
              <a:avLst>
                <a:gd name="adj" fmla="val 13002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  <a:spcAft>
                  <a:spcPts val="225"/>
                </a:spcAft>
              </a:pPr>
              <a:r>
                <a:rPr lang="en-IN" sz="825" dirty="0">
                  <a:solidFill>
                    <a:schemeClr val="tx1"/>
                  </a:solidFill>
                  <a:latin typeface="Arial" panose="020B0604020202020204" pitchFamily="34" charset="0"/>
                </a:rPr>
                <a:t>Full dose of olaparib </a:t>
              </a:r>
              <a:br>
                <a:rPr lang="en-IN" sz="825" dirty="0">
                  <a:solidFill>
                    <a:schemeClr val="tx1"/>
                  </a:solidFill>
                  <a:latin typeface="Arial" panose="020B0604020202020204" pitchFamily="34" charset="0"/>
                </a:rPr>
              </a:br>
              <a:r>
                <a:rPr lang="en-IN" sz="825" dirty="0">
                  <a:solidFill>
                    <a:schemeClr val="tx1"/>
                  </a:solidFill>
                  <a:latin typeface="Arial" panose="020B0604020202020204" pitchFamily="34" charset="0"/>
                </a:rPr>
                <a:t>and abiraterone used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28637C-C784-430E-AC6B-032688C2798D}"/>
              </a:ext>
            </a:extLst>
          </p:cNvPr>
          <p:cNvGrpSpPr/>
          <p:nvPr/>
        </p:nvGrpSpPr>
        <p:grpSpPr>
          <a:xfrm>
            <a:off x="3422884" y="2983999"/>
            <a:ext cx="2298233" cy="924314"/>
            <a:chOff x="4897816" y="1571742"/>
            <a:chExt cx="3064311" cy="123241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5835E57-8640-4BCC-89C9-F5A2DE2F5C1A}"/>
                </a:ext>
              </a:extLst>
            </p:cNvPr>
            <p:cNvSpPr/>
            <p:nvPr/>
          </p:nvSpPr>
          <p:spPr>
            <a:xfrm>
              <a:off x="4897816" y="1571742"/>
              <a:ext cx="3064311" cy="724418"/>
            </a:xfrm>
            <a:prstGeom prst="roundRect">
              <a:avLst>
                <a:gd name="adj" fmla="val 6941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825" dirty="0">
                  <a:solidFill>
                    <a:schemeClr val="bg1"/>
                  </a:solidFill>
                  <a:latin typeface="Arial" panose="020B0604020202020204" pitchFamily="34" charset="0"/>
                </a:rPr>
                <a:t>Placebo + abiraterone 1000 mg QD † </a:t>
              </a:r>
              <a:br>
                <a:rPr lang="en-IN" sz="825" dirty="0">
                  <a:solidFill>
                    <a:schemeClr val="bg1"/>
                  </a:solidFill>
                  <a:latin typeface="Arial" panose="020B0604020202020204" pitchFamily="34" charset="0"/>
                </a:rPr>
              </a:br>
              <a:r>
                <a:rPr lang="en-IN" sz="825" dirty="0">
                  <a:solidFill>
                    <a:schemeClr val="bg1"/>
                  </a:solidFill>
                  <a:latin typeface="Arial" panose="020B0604020202020204" pitchFamily="34" charset="0"/>
                </a:rPr>
                <a:t>n=397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534293C-9057-4685-B30D-5D63AE042F74}"/>
                </a:ext>
              </a:extLst>
            </p:cNvPr>
            <p:cNvSpPr/>
            <p:nvPr/>
          </p:nvSpPr>
          <p:spPr>
            <a:xfrm>
              <a:off x="4897816" y="2359152"/>
              <a:ext cx="3064311" cy="445008"/>
            </a:xfrm>
            <a:prstGeom prst="roundRect">
              <a:avLst>
                <a:gd name="adj" fmla="val 13002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  <a:spcAft>
                  <a:spcPts val="225"/>
                </a:spcAft>
              </a:pPr>
              <a:r>
                <a:rPr lang="en-IN" sz="825" dirty="0">
                  <a:solidFill>
                    <a:schemeClr val="tx1"/>
                  </a:solidFill>
                  <a:latin typeface="Arial" panose="020B0604020202020204" pitchFamily="34" charset="0"/>
                </a:rPr>
                <a:t>Full dose of abiraterone used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7406EE1-C350-41F6-98E8-A57BDFBD685A}"/>
              </a:ext>
            </a:extLst>
          </p:cNvPr>
          <p:cNvSpPr/>
          <p:nvPr/>
        </p:nvSpPr>
        <p:spPr>
          <a:xfrm>
            <a:off x="6281364" y="1233163"/>
            <a:ext cx="2637610" cy="2743730"/>
          </a:xfrm>
          <a:prstGeom prst="roundRect">
            <a:avLst>
              <a:gd name="adj" fmla="val 36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225"/>
              </a:spcAft>
            </a:pPr>
            <a:r>
              <a:rPr lang="en-IN" sz="1050" dirty="0">
                <a:solidFill>
                  <a:schemeClr val="bg1"/>
                </a:solidFill>
                <a:latin typeface="Arial" panose="020B0604020202020204" pitchFamily="34" charset="0"/>
              </a:rPr>
              <a:t>Primary endpoint</a:t>
            </a:r>
            <a:endParaRPr lang="en-IN" sz="788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137160" indent="-137160">
              <a:spcAft>
                <a:spcPts val="225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chemeClr val="bg1"/>
                </a:solidFill>
                <a:latin typeface="Arial" panose="020B0604020202020204" pitchFamily="34" charset="0"/>
              </a:rPr>
              <a:t>Radiographic progression or death (rPFS) by investigator assessment</a:t>
            </a:r>
          </a:p>
          <a:p>
            <a:pPr>
              <a:spcAft>
                <a:spcPts val="225"/>
              </a:spcAft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</a:rPr>
              <a:t>Key secondary endpoints</a:t>
            </a:r>
          </a:p>
          <a:p>
            <a:pPr marL="137160" indent="-137160">
              <a:spcAft>
                <a:spcPts val="45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IN" sz="825" dirty="0">
                <a:solidFill>
                  <a:schemeClr val="bg1"/>
                </a:solidFill>
                <a:latin typeface="Arial" panose="020B0604020202020204" pitchFamily="34" charset="0"/>
              </a:rPr>
              <a:t>Overall survival (alpha control) </a:t>
            </a:r>
          </a:p>
          <a:p>
            <a:pPr>
              <a:spcAft>
                <a:spcPts val="225"/>
              </a:spcAft>
            </a:pPr>
            <a:r>
              <a:rPr lang="en-IN" sz="1050" dirty="0">
                <a:solidFill>
                  <a:schemeClr val="bg1"/>
                </a:solidFill>
                <a:latin typeface="Arial" panose="020B0604020202020204" pitchFamily="34" charset="0"/>
              </a:rPr>
              <a:t>Additional endpoints</a:t>
            </a:r>
          </a:p>
          <a:p>
            <a:pPr marL="137160" indent="-137160">
              <a:spcAft>
                <a:spcPts val="225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chemeClr val="bg1"/>
                </a:solidFill>
                <a:latin typeface="Arial" panose="020B0604020202020204" pitchFamily="34" charset="0"/>
              </a:rPr>
              <a:t>Time to first subsequent therapy or death </a:t>
            </a:r>
          </a:p>
          <a:p>
            <a:pPr marL="137160" indent="-137160">
              <a:spcAft>
                <a:spcPts val="225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chemeClr val="bg1"/>
                </a:solidFill>
                <a:latin typeface="Arial" panose="020B0604020202020204" pitchFamily="34" charset="0"/>
              </a:rPr>
              <a:t>Time to second progression or death </a:t>
            </a:r>
          </a:p>
          <a:p>
            <a:pPr marL="137160" indent="-137160">
              <a:spcAft>
                <a:spcPts val="225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chemeClr val="bg1"/>
                </a:solidFill>
                <a:latin typeface="Arial" panose="020B0604020202020204" pitchFamily="34" charset="0"/>
              </a:rPr>
              <a:t>Objective response rate </a:t>
            </a:r>
          </a:p>
          <a:p>
            <a:pPr marL="137160" indent="-137160">
              <a:spcAft>
                <a:spcPts val="225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chemeClr val="bg1"/>
                </a:solidFill>
                <a:latin typeface="Arial" panose="020B0604020202020204" pitchFamily="34" charset="0"/>
              </a:rPr>
              <a:t>Prostate-specific antigen (PSA) response </a:t>
            </a:r>
          </a:p>
          <a:p>
            <a:pPr marL="137160" indent="-137160">
              <a:spcAft>
                <a:spcPts val="225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chemeClr val="bg1"/>
                </a:solidFill>
                <a:latin typeface="Arial" panose="020B0604020202020204" pitchFamily="34" charset="0"/>
              </a:rPr>
              <a:t>Time to PSA progression </a:t>
            </a:r>
          </a:p>
          <a:p>
            <a:pPr marL="137160" indent="-137160">
              <a:spcAft>
                <a:spcPts val="225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25" dirty="0" err="1">
                <a:solidFill>
                  <a:schemeClr val="bg1"/>
                </a:solidFill>
                <a:latin typeface="Arial" panose="020B0604020202020204" pitchFamily="34" charset="0"/>
              </a:rPr>
              <a:t>HRRm</a:t>
            </a:r>
            <a:r>
              <a:rPr lang="en-US" sz="825" dirty="0">
                <a:solidFill>
                  <a:schemeClr val="bg1"/>
                </a:solidFill>
                <a:latin typeface="Arial" panose="020B0604020202020204" pitchFamily="34" charset="0"/>
              </a:rPr>
              <a:t> prevalence (retrospective testing)</a:t>
            </a:r>
            <a:r>
              <a:rPr lang="en-US" sz="825" baseline="30000" dirty="0">
                <a:solidFill>
                  <a:schemeClr val="bg1"/>
                </a:solidFill>
                <a:latin typeface="Arial" panose="020B0604020202020204" pitchFamily="34" charset="0"/>
              </a:rPr>
              <a:t>§ </a:t>
            </a:r>
          </a:p>
          <a:p>
            <a:pPr marL="137160" indent="-137160">
              <a:spcAft>
                <a:spcPts val="225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chemeClr val="bg1"/>
                </a:solidFill>
                <a:latin typeface="Arial" panose="020B0604020202020204" pitchFamily="34" charset="0"/>
              </a:rPr>
              <a:t>Health-related quality of life </a:t>
            </a:r>
          </a:p>
          <a:p>
            <a:pPr marL="137160" indent="-137160">
              <a:spcAft>
                <a:spcPts val="225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chemeClr val="bg1"/>
                </a:solidFill>
                <a:latin typeface="Arial" panose="020B0604020202020204" pitchFamily="34" charset="0"/>
              </a:rPr>
              <a:t>Safety and tolerability</a:t>
            </a:r>
            <a:endParaRPr lang="en-IN" sz="825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A479948-29DA-489E-838B-80F980F487EB}"/>
              </a:ext>
            </a:extLst>
          </p:cNvPr>
          <p:cNvSpPr/>
          <p:nvPr/>
        </p:nvSpPr>
        <p:spPr>
          <a:xfrm>
            <a:off x="2629576" y="2477202"/>
            <a:ext cx="204215" cy="20421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900" dirty="0">
                <a:latin typeface="Arial" panose="020B0604020202020204" pitchFamily="34" charset="0"/>
              </a:rPr>
              <a:t>R</a:t>
            </a:r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C37D5C06-EEAF-4632-9A63-9CD4EEB78EC9}"/>
              </a:ext>
            </a:extLst>
          </p:cNvPr>
          <p:cNvCxnSpPr>
            <a:cxnSpLocks/>
            <a:stCxn id="11" idx="6"/>
            <a:endCxn id="9" idx="1"/>
          </p:cNvCxnSpPr>
          <p:nvPr/>
        </p:nvCxnSpPr>
        <p:spPr>
          <a:xfrm flipV="1">
            <a:off x="2833791" y="1575357"/>
            <a:ext cx="589093" cy="1003953"/>
          </a:xfrm>
          <a:prstGeom prst="bentConnector3">
            <a:avLst>
              <a:gd name="adj1" fmla="val 50000"/>
            </a:avLst>
          </a:prstGeom>
          <a:ln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6A070D79-E8CA-4D59-A4FD-9C48ADBA502C}"/>
              </a:ext>
            </a:extLst>
          </p:cNvPr>
          <p:cNvCxnSpPr>
            <a:cxnSpLocks/>
            <a:stCxn id="11" idx="6"/>
            <a:endCxn id="13" idx="1"/>
          </p:cNvCxnSpPr>
          <p:nvPr/>
        </p:nvCxnSpPr>
        <p:spPr>
          <a:xfrm>
            <a:off x="2833791" y="2579310"/>
            <a:ext cx="589093" cy="676346"/>
          </a:xfrm>
          <a:prstGeom prst="bentConnector3">
            <a:avLst>
              <a:gd name="adj1" fmla="val 50000"/>
            </a:avLst>
          </a:prstGeom>
          <a:ln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5510BD2A-E376-40C7-9692-CC74D7277198}"/>
              </a:ext>
            </a:extLst>
          </p:cNvPr>
          <p:cNvCxnSpPr>
            <a:cxnSpLocks/>
            <a:stCxn id="13" idx="3"/>
            <a:endCxn id="15" idx="1"/>
          </p:cNvCxnSpPr>
          <p:nvPr/>
        </p:nvCxnSpPr>
        <p:spPr>
          <a:xfrm flipV="1">
            <a:off x="5721116" y="2605028"/>
            <a:ext cx="560247" cy="650628"/>
          </a:xfrm>
          <a:prstGeom prst="bentConnector3">
            <a:avLst>
              <a:gd name="adj1" fmla="val 50000"/>
            </a:avLst>
          </a:prstGeom>
          <a:ln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297CED87-1D21-467E-9230-1B8C0D046D02}"/>
              </a:ext>
            </a:extLst>
          </p:cNvPr>
          <p:cNvCxnSpPr>
            <a:cxnSpLocks/>
            <a:stCxn id="9" idx="3"/>
            <a:endCxn id="15" idx="1"/>
          </p:cNvCxnSpPr>
          <p:nvPr/>
        </p:nvCxnSpPr>
        <p:spPr>
          <a:xfrm>
            <a:off x="5721116" y="1575357"/>
            <a:ext cx="560247" cy="1029671"/>
          </a:xfrm>
          <a:prstGeom prst="bentConnector3">
            <a:avLst>
              <a:gd name="adj1" fmla="val 50000"/>
            </a:avLst>
          </a:prstGeom>
          <a:ln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05BE3434-3FEE-46B1-AFEC-94D9EF7BBC13}"/>
              </a:ext>
            </a:extLst>
          </p:cNvPr>
          <p:cNvSpPr/>
          <p:nvPr/>
        </p:nvSpPr>
        <p:spPr>
          <a:xfrm>
            <a:off x="2843427" y="2347269"/>
            <a:ext cx="160300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spAutoFit/>
          </a:bodyPr>
          <a:lstStyle/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</a:rPr>
              <a:t>1:1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32C48B9-6F13-4985-BCC4-61AE0F04E748}"/>
              </a:ext>
            </a:extLst>
          </p:cNvPr>
          <p:cNvSpPr/>
          <p:nvPr/>
        </p:nvSpPr>
        <p:spPr>
          <a:xfrm>
            <a:off x="2701667" y="2805748"/>
            <a:ext cx="343043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spAutoFit/>
          </a:bodyPr>
          <a:lstStyle/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</a:rPr>
              <a:t>N=796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905BE6-63A3-452F-AD2B-21754246E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PROpel</a:t>
            </a:r>
            <a:r>
              <a:rPr lang="en-US" dirty="0"/>
              <a:t>: Front line mCRPC</a:t>
            </a:r>
          </a:p>
        </p:txBody>
      </p:sp>
    </p:spTree>
    <p:extLst>
      <p:ext uri="{BB962C8B-B14F-4D97-AF65-F5344CB8AC3E}">
        <p14:creationId xmlns:p14="http://schemas.microsoft.com/office/powerpoint/2010/main" val="985234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400">
        <p159:morph option="byObject"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Title 517">
            <a:extLst>
              <a:ext uri="{FF2B5EF4-FFF2-40B4-BE49-F238E27FC236}">
                <a16:creationId xmlns:a16="http://schemas.microsoft.com/office/drawing/2014/main" id="{4C7A1994-06B2-4589-A684-2F2DD552A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PROpel</a:t>
            </a:r>
            <a:r>
              <a:rPr lang="en-US" dirty="0"/>
              <a:t>: rPFS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832DAE-052D-F25B-FE24-62553B65FAEB}"/>
              </a:ext>
            </a:extLst>
          </p:cNvPr>
          <p:cNvSpPr txBox="1"/>
          <p:nvPr/>
        </p:nvSpPr>
        <p:spPr>
          <a:xfrm>
            <a:off x="-100980" y="4188541"/>
            <a:ext cx="457500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</a:rPr>
              <a:t>Clarke NW. </a:t>
            </a:r>
            <a:r>
              <a:rPr lang="en-US" sz="900" i="1" dirty="0">
                <a:latin typeface="Arial" panose="020B0604020202020204" pitchFamily="34" charset="0"/>
              </a:rPr>
              <a:t>NEJM Evidence </a:t>
            </a:r>
            <a:r>
              <a:rPr lang="en-US" sz="900" dirty="0">
                <a:latin typeface="Arial" panose="020B0604020202020204" pitchFamily="34" charset="0"/>
              </a:rPr>
              <a:t>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318C99-7A6E-7957-8A31-A7BCD84C6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00" y="669606"/>
            <a:ext cx="6324600" cy="355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409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400">
        <p159:morph option="byObject"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F94B1C-1093-E71F-3F59-3A8E854A5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7464"/>
            <a:ext cx="9144000" cy="590993"/>
          </a:xfrm>
        </p:spPr>
        <p:txBody>
          <a:bodyPr/>
          <a:lstStyle/>
          <a:p>
            <a:r>
              <a:rPr lang="en-US" dirty="0" err="1"/>
              <a:t>PROpel</a:t>
            </a:r>
            <a:r>
              <a:rPr lang="en-US" dirty="0"/>
              <a:t>: Overall Survival (ITT)</a:t>
            </a:r>
          </a:p>
        </p:txBody>
      </p:sp>
      <p:sp>
        <p:nvSpPr>
          <p:cNvPr id="9" name="Shape1_20230731_102835">
            <a:extLst>
              <a:ext uri="{FF2B5EF4-FFF2-40B4-BE49-F238E27FC236}">
                <a16:creationId xmlns:a16="http://schemas.microsoft.com/office/drawing/2014/main" id="{9A2FE414-E98F-053C-E09D-546119E5A950}"/>
              </a:ext>
            </a:extLst>
          </p:cNvPr>
          <p:cNvSpPr txBox="1"/>
          <p:nvPr/>
        </p:nvSpPr>
        <p:spPr>
          <a:xfrm>
            <a:off x="1459523" y="769046"/>
            <a:ext cx="720969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050" dirty="0">
              <a:latin typeface="Arial" panose="020B0604020202020204" pitchFamily="34" charset="0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2C06B9BE-0AC5-4909-8E05-CF733DE9DE3A}"/>
              </a:ext>
            </a:extLst>
          </p:cNvPr>
          <p:cNvSpPr txBox="1">
            <a:spLocks/>
          </p:cNvSpPr>
          <p:nvPr/>
        </p:nvSpPr>
        <p:spPr>
          <a:xfrm>
            <a:off x="0" y="4189786"/>
            <a:ext cx="1404231" cy="138499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9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da-DK" dirty="0">
                <a:latin typeface="Arial" panose="020B0604020202020204" pitchFamily="34" charset="0"/>
              </a:rPr>
              <a:t>Saad F, </a:t>
            </a:r>
            <a:r>
              <a:rPr lang="da-DK" i="1" dirty="0">
                <a:latin typeface="Arial" panose="020B0604020202020204" pitchFamily="34" charset="0"/>
              </a:rPr>
              <a:t>Lancet </a:t>
            </a:r>
            <a:r>
              <a:rPr lang="da-DK" i="1" dirty="0" err="1">
                <a:latin typeface="Arial" panose="020B0604020202020204" pitchFamily="34" charset="0"/>
              </a:rPr>
              <a:t>Oncol</a:t>
            </a:r>
            <a:r>
              <a:rPr lang="da-DK" i="1" dirty="0">
                <a:latin typeface="Arial" panose="020B0604020202020204" pitchFamily="34" charset="0"/>
              </a:rPr>
              <a:t> </a:t>
            </a:r>
            <a:r>
              <a:rPr lang="da-DK" dirty="0">
                <a:latin typeface="Arial" panose="020B0604020202020204" pitchFamily="34" charset="0"/>
              </a:rPr>
              <a:t>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02D63B-087B-069F-B496-A2EC12C5D8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56"/>
          <a:stretch/>
        </p:blipFill>
        <p:spPr>
          <a:xfrm>
            <a:off x="718456" y="761248"/>
            <a:ext cx="6803571" cy="31240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509F20-13A6-6156-9A8E-7922FD19D93D}"/>
              </a:ext>
            </a:extLst>
          </p:cNvPr>
          <p:cNvSpPr txBox="1"/>
          <p:nvPr/>
        </p:nvSpPr>
        <p:spPr>
          <a:xfrm>
            <a:off x="4248834" y="3831771"/>
            <a:ext cx="6463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months</a:t>
            </a:r>
          </a:p>
        </p:txBody>
      </p:sp>
    </p:spTree>
    <p:extLst>
      <p:ext uri="{BB962C8B-B14F-4D97-AF65-F5344CB8AC3E}">
        <p14:creationId xmlns:p14="http://schemas.microsoft.com/office/powerpoint/2010/main" val="2321300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400">
        <p159:morph option="byObject"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F94B1C-1093-E71F-3F59-3A8E854A5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7464"/>
            <a:ext cx="9144000" cy="590993"/>
          </a:xfrm>
        </p:spPr>
        <p:txBody>
          <a:bodyPr/>
          <a:lstStyle/>
          <a:p>
            <a:r>
              <a:rPr lang="en-US" dirty="0" err="1"/>
              <a:t>PROpel</a:t>
            </a:r>
            <a:r>
              <a:rPr lang="en-US" dirty="0"/>
              <a:t>: Overall Survival (</a:t>
            </a:r>
            <a:r>
              <a:rPr lang="en-US" dirty="0" err="1"/>
              <a:t>BRCAm</a:t>
            </a:r>
            <a:r>
              <a:rPr lang="en-US" dirty="0"/>
              <a:t>)</a:t>
            </a:r>
          </a:p>
        </p:txBody>
      </p:sp>
      <p:sp>
        <p:nvSpPr>
          <p:cNvPr id="9" name="Shape1_20230731_102835">
            <a:extLst>
              <a:ext uri="{FF2B5EF4-FFF2-40B4-BE49-F238E27FC236}">
                <a16:creationId xmlns:a16="http://schemas.microsoft.com/office/drawing/2014/main" id="{9A2FE414-E98F-053C-E09D-546119E5A950}"/>
              </a:ext>
            </a:extLst>
          </p:cNvPr>
          <p:cNvSpPr txBox="1"/>
          <p:nvPr/>
        </p:nvSpPr>
        <p:spPr>
          <a:xfrm>
            <a:off x="1459523" y="769046"/>
            <a:ext cx="720969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050" dirty="0"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8235FF-5767-7408-6643-B5BA89E84AC7}"/>
              </a:ext>
            </a:extLst>
          </p:cNvPr>
          <p:cNvSpPr txBox="1"/>
          <p:nvPr/>
        </p:nvSpPr>
        <p:spPr>
          <a:xfrm>
            <a:off x="4248834" y="3831771"/>
            <a:ext cx="6463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months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EE3798-7F19-BE41-FDA6-C033D1A87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4" y="1061017"/>
            <a:ext cx="7772400" cy="27431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E7F35D-A12E-12E0-7468-92DD86174859}"/>
              </a:ext>
            </a:extLst>
          </p:cNvPr>
          <p:cNvSpPr txBox="1">
            <a:spLocks/>
          </p:cNvSpPr>
          <p:nvPr/>
        </p:nvSpPr>
        <p:spPr>
          <a:xfrm>
            <a:off x="0" y="4189786"/>
            <a:ext cx="1404231" cy="138499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9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da-DK" dirty="0">
                <a:latin typeface="Arial" panose="020B0604020202020204" pitchFamily="34" charset="0"/>
              </a:rPr>
              <a:t>Saad F, </a:t>
            </a:r>
            <a:r>
              <a:rPr lang="da-DK" i="1" dirty="0">
                <a:latin typeface="Arial" panose="020B0604020202020204" pitchFamily="34" charset="0"/>
              </a:rPr>
              <a:t>Lancet </a:t>
            </a:r>
            <a:r>
              <a:rPr lang="da-DK" i="1" dirty="0" err="1">
                <a:latin typeface="Arial" panose="020B0604020202020204" pitchFamily="34" charset="0"/>
              </a:rPr>
              <a:t>Oncol</a:t>
            </a:r>
            <a:r>
              <a:rPr lang="da-DK" i="1" dirty="0">
                <a:latin typeface="Arial" panose="020B0604020202020204" pitchFamily="34" charset="0"/>
              </a:rPr>
              <a:t> </a:t>
            </a:r>
            <a:r>
              <a:rPr lang="da-DK" dirty="0">
                <a:latin typeface="Arial" panose="020B0604020202020204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732111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400">
        <p159:morph option="byObject"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DAC08-B04D-E665-E3C2-B998BFD5F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PROpel</a:t>
            </a:r>
            <a:r>
              <a:rPr lang="en-US" dirty="0"/>
              <a:t>: Subsequent Therapy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7289F9-361B-41C6-BDFD-DABCEF5EF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114" y="723443"/>
            <a:ext cx="7473053" cy="33913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BB8901-A0E9-8A15-57A0-108B64D30F16}"/>
              </a:ext>
            </a:extLst>
          </p:cNvPr>
          <p:cNvSpPr/>
          <p:nvPr/>
        </p:nvSpPr>
        <p:spPr bwMode="auto">
          <a:xfrm>
            <a:off x="762001" y="3614057"/>
            <a:ext cx="6781800" cy="25037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1D3FD4-4EAE-333E-DBA3-E99E116091F2}"/>
              </a:ext>
            </a:extLst>
          </p:cNvPr>
          <p:cNvSpPr txBox="1">
            <a:spLocks/>
          </p:cNvSpPr>
          <p:nvPr/>
        </p:nvSpPr>
        <p:spPr>
          <a:xfrm>
            <a:off x="0" y="4189786"/>
            <a:ext cx="1404231" cy="138499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9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da-DK" dirty="0">
                <a:latin typeface="Arial" panose="020B0604020202020204" pitchFamily="34" charset="0"/>
              </a:rPr>
              <a:t>Saad F, </a:t>
            </a:r>
            <a:r>
              <a:rPr lang="da-DK" i="1" dirty="0">
                <a:latin typeface="Arial" panose="020B0604020202020204" pitchFamily="34" charset="0"/>
              </a:rPr>
              <a:t>Lancet </a:t>
            </a:r>
            <a:r>
              <a:rPr lang="da-DK" i="1" dirty="0" err="1">
                <a:latin typeface="Arial" panose="020B0604020202020204" pitchFamily="34" charset="0"/>
              </a:rPr>
              <a:t>Oncol</a:t>
            </a:r>
            <a:r>
              <a:rPr lang="da-DK" i="1" dirty="0">
                <a:latin typeface="Arial" panose="020B0604020202020204" pitchFamily="34" charset="0"/>
              </a:rPr>
              <a:t> </a:t>
            </a:r>
            <a:r>
              <a:rPr lang="da-DK" dirty="0">
                <a:latin typeface="Arial" panose="020B0604020202020204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52182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77E55-48A0-B3EA-8EAF-F8394FF0E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7464"/>
            <a:ext cx="9144000" cy="612765"/>
          </a:xfrm>
        </p:spPr>
        <p:txBody>
          <a:bodyPr/>
          <a:lstStyle/>
          <a:p>
            <a:r>
              <a:rPr lang="en-US" dirty="0" err="1">
                <a:cs typeface="Poppins Medium"/>
              </a:rPr>
              <a:t>PROpel</a:t>
            </a:r>
            <a:r>
              <a:rPr lang="en-US" dirty="0">
                <a:cs typeface="Poppins Medium"/>
              </a:rPr>
              <a:t>: overall safety profile (DCO3)</a:t>
            </a:r>
            <a:br>
              <a:rPr lang="en-US" dirty="0">
                <a:cs typeface="Poppins Medium"/>
              </a:rPr>
            </a:br>
            <a:r>
              <a:rPr lang="en-US" sz="1200" dirty="0">
                <a:cs typeface="Poppins Medium"/>
              </a:rPr>
              <a:t>No new safety signals with longer treatment duration and follow-up  </a:t>
            </a: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99FE3C4-F1FD-40DB-9D3F-F4F870FCBC45}"/>
              </a:ext>
            </a:extLst>
          </p:cNvPr>
          <p:cNvGraphicFramePr>
            <a:graphicFrameLocks noGrp="1"/>
          </p:cNvGraphicFramePr>
          <p:nvPr/>
        </p:nvGraphicFramePr>
        <p:xfrm>
          <a:off x="486030" y="992132"/>
          <a:ext cx="8171939" cy="2941320"/>
        </p:xfrm>
        <a:graphic>
          <a:graphicData uri="http://schemas.openxmlformats.org/drawingml/2006/table">
            <a:tbl>
              <a:tblPr/>
              <a:tblGrid>
                <a:gridCol w="3505809">
                  <a:extLst>
                    <a:ext uri="{9D8B030D-6E8A-4147-A177-3AD203B41FA5}">
                      <a16:colId xmlns:a16="http://schemas.microsoft.com/office/drawing/2014/main" val="771475986"/>
                    </a:ext>
                  </a:extLst>
                </a:gridCol>
                <a:gridCol w="2333065">
                  <a:extLst>
                    <a:ext uri="{9D8B030D-6E8A-4147-A177-3AD203B41FA5}">
                      <a16:colId xmlns:a16="http://schemas.microsoft.com/office/drawing/2014/main" val="67507348"/>
                    </a:ext>
                  </a:extLst>
                </a:gridCol>
                <a:gridCol w="2333065">
                  <a:extLst>
                    <a:ext uri="{9D8B030D-6E8A-4147-A177-3AD203B41FA5}">
                      <a16:colId xmlns:a16="http://schemas.microsoft.com/office/drawing/2014/main" val="4215808047"/>
                    </a:ext>
                  </a:extLst>
                </a:gridCol>
              </a:tblGrid>
              <a:tr h="449205"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sym typeface="Arial"/>
                        </a:rPr>
                        <a:t>N (%)</a:t>
                      </a:r>
                    </a:p>
                  </a:txBody>
                  <a:tcPr marL="68580" marR="68580" marT="68580" marB="685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Abiraterone + olaparib </a:t>
                      </a:r>
                    </a:p>
                    <a:p>
                      <a:pPr algn="ctr" fontAlgn="b"/>
                      <a:r>
                        <a:rPr lang="en-I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(n=398) </a:t>
                      </a:r>
                    </a:p>
                  </a:txBody>
                  <a:tcPr marL="68580" marR="68580" marT="68580" marB="685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Abiraterone + placebo </a:t>
                      </a:r>
                    </a:p>
                    <a:p>
                      <a:pPr algn="ctr" fontAlgn="b"/>
                      <a:r>
                        <a:rPr lang="en-I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(n=396)</a:t>
                      </a:r>
                    </a:p>
                  </a:txBody>
                  <a:tcPr marL="68580" marR="68580" marT="68580" marB="685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889650"/>
                  </a:ext>
                </a:extLst>
              </a:tr>
              <a:tr h="272245"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b="0" i="0" u="none" strike="noStrike" dirty="0">
                          <a:effectLst/>
                          <a:latin typeface="Arial" panose="020B0604020202020204" pitchFamily="34" charset="0"/>
                        </a:rPr>
                        <a:t>Any AE</a:t>
                      </a:r>
                    </a:p>
                  </a:txBody>
                  <a:tcPr marL="68580" marR="68580" marT="68580" marB="6858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389 (97.7)</a:t>
                      </a:r>
                    </a:p>
                  </a:txBody>
                  <a:tcPr marL="68580" marR="68580" marT="68580" marB="6858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380 (96.0)</a:t>
                      </a:r>
                    </a:p>
                  </a:txBody>
                  <a:tcPr marL="68580" marR="68580" marT="68580" marB="6858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247228"/>
                  </a:ext>
                </a:extLst>
              </a:tr>
              <a:tr h="272245"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b="0" i="0" u="none" strike="noStrike" dirty="0">
                          <a:effectLst/>
                          <a:latin typeface="Arial" panose="020B0604020202020204" pitchFamily="34" charset="0"/>
                        </a:rPr>
                        <a:t>Any AE CTCAE Grade ≥3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68580" marB="6858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222 (55.8)</a:t>
                      </a:r>
                    </a:p>
                  </a:txBody>
                  <a:tcPr marL="68580" marR="68580" marT="68580" marB="6858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171 (43.2)</a:t>
                      </a:r>
                    </a:p>
                  </a:txBody>
                  <a:tcPr marL="68580" marR="68580" marT="68580" marB="6858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306869"/>
                  </a:ext>
                </a:extLst>
              </a:tr>
              <a:tr h="272245"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Death due to an AE</a:t>
                      </a:r>
                    </a:p>
                  </a:txBody>
                  <a:tcPr marL="68580" marR="68580" marT="68580" marB="6858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 (6.5)</a:t>
                      </a:r>
                    </a:p>
                  </a:txBody>
                  <a:tcPr marL="68580" marR="68580" marT="68580" marB="6858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 (5.1)</a:t>
                      </a:r>
                    </a:p>
                  </a:txBody>
                  <a:tcPr marL="68580" marR="68580" marT="68580" marB="6858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356309"/>
                  </a:ext>
                </a:extLst>
              </a:tr>
              <a:tr h="272245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Any AE leading to:</a:t>
                      </a:r>
                    </a:p>
                  </a:txBody>
                  <a:tcPr marL="68580" marR="68580" marT="68580" marB="6858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T="91440" marB="9144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T="91440" marB="9144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1350875"/>
                  </a:ext>
                </a:extLst>
              </a:tr>
              <a:tr h="272245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Dose interruption of Olaparib or placebo</a:t>
                      </a:r>
                    </a:p>
                  </a:txBody>
                  <a:tcPr marL="68580" marR="68580" marT="68580" marB="6858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195 (49.0)</a:t>
                      </a:r>
                    </a:p>
                  </a:txBody>
                  <a:tcPr marL="68580" marR="68580" marT="68580" marB="6858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112 (28.3)</a:t>
                      </a:r>
                    </a:p>
                  </a:txBody>
                  <a:tcPr marL="68580" marR="68580" marT="68580" marB="6858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397670"/>
                  </a:ext>
                </a:extLst>
              </a:tr>
              <a:tr h="272245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Dose reduction of Olaparib or placebo</a:t>
                      </a:r>
                    </a:p>
                  </a:txBody>
                  <a:tcPr marL="68580" marR="68580" marT="68580" marB="6858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 (22.6)</a:t>
                      </a:r>
                    </a:p>
                  </a:txBody>
                  <a:tcPr marL="68580" marR="68580" marT="68580" marB="6858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 (6.1)</a:t>
                      </a:r>
                    </a:p>
                  </a:txBody>
                  <a:tcPr marL="68580" marR="68580" marT="68580" marB="6858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60595"/>
                  </a:ext>
                </a:extLst>
              </a:tr>
              <a:tr h="272245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Discontinuation of Olaparib or placebo</a:t>
                      </a:r>
                    </a:p>
                  </a:txBody>
                  <a:tcPr marL="68580" marR="68580" marT="68580" marB="6858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 (17.3)</a:t>
                      </a:r>
                    </a:p>
                  </a:txBody>
                  <a:tcPr marL="68580" marR="68580" marT="68580" marB="6858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 (8.6)</a:t>
                      </a:r>
                    </a:p>
                  </a:txBody>
                  <a:tcPr marL="68580" marR="68580" marT="68580" marB="6858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283190"/>
                  </a:ext>
                </a:extLst>
              </a:tr>
              <a:tr h="272245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Discontinuation of abiraterone</a:t>
                      </a:r>
                    </a:p>
                  </a:txBody>
                  <a:tcPr marL="68580" marR="68580" marT="68580" marB="6858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 (11.3)</a:t>
                      </a:r>
                    </a:p>
                  </a:txBody>
                  <a:tcPr marL="68580" marR="68580" marT="68580" marB="6858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 (9.3)</a:t>
                      </a:r>
                    </a:p>
                  </a:txBody>
                  <a:tcPr marL="68580" marR="68580" marT="68580" marB="6858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827070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1ABF517-7B40-4507-9E5F-E201EFFD7F4D}"/>
              </a:ext>
            </a:extLst>
          </p:cNvPr>
          <p:cNvSpPr/>
          <p:nvPr/>
        </p:nvSpPr>
        <p:spPr>
          <a:xfrm>
            <a:off x="2858861" y="4016829"/>
            <a:ext cx="3426278" cy="1632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8588" indent="-128588"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</a:rPr>
              <a:t>Two cases of MDS/AML in the Olaparib and abiraterone arm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7F6718-E8E2-0F0D-0079-3EA20B01F9B9}"/>
              </a:ext>
            </a:extLst>
          </p:cNvPr>
          <p:cNvSpPr txBox="1"/>
          <p:nvPr/>
        </p:nvSpPr>
        <p:spPr>
          <a:xfrm>
            <a:off x="-100980" y="4188541"/>
            <a:ext cx="457500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</a:rPr>
              <a:t>Clarke NW. </a:t>
            </a:r>
            <a:r>
              <a:rPr lang="en-US" sz="900" i="1" dirty="0">
                <a:latin typeface="Arial" panose="020B0604020202020204" pitchFamily="34" charset="0"/>
              </a:rPr>
              <a:t>NEJM Evidence </a:t>
            </a:r>
            <a:r>
              <a:rPr lang="en-US" sz="900" dirty="0">
                <a:latin typeface="Arial" panose="020B0604020202020204" pitchFamily="34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414944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400">
        <p159:morph option="byObject"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77E55-48A0-B3EA-8EAF-F8394FF0E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7464"/>
            <a:ext cx="9144000" cy="590993"/>
          </a:xfrm>
        </p:spPr>
        <p:txBody>
          <a:bodyPr/>
          <a:lstStyle/>
          <a:p>
            <a:r>
              <a:rPr lang="en-US" dirty="0" err="1">
                <a:cs typeface="Poppins Medium"/>
              </a:rPr>
              <a:t>PROpel</a:t>
            </a:r>
            <a:r>
              <a:rPr lang="en-US" dirty="0">
                <a:cs typeface="Poppins Medium"/>
              </a:rPr>
              <a:t>: Adverse Events</a:t>
            </a:r>
            <a:br>
              <a:rPr lang="en-US" dirty="0">
                <a:cs typeface="Poppins Medium"/>
              </a:rPr>
            </a:br>
            <a:endParaRPr lang="en-US" sz="1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EA62520-9757-4EDE-846F-2585063B98FE}"/>
              </a:ext>
            </a:extLst>
          </p:cNvPr>
          <p:cNvSpPr txBox="1">
            <a:spLocks/>
          </p:cNvSpPr>
          <p:nvPr/>
        </p:nvSpPr>
        <p:spPr>
          <a:xfrm>
            <a:off x="497567" y="4080505"/>
            <a:ext cx="8441513" cy="126958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9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ctr"/>
            <a:r>
              <a:rPr lang="en-US" sz="825" dirty="0">
                <a:latin typeface="Arial" panose="020B0604020202020204" pitchFamily="34" charset="0"/>
              </a:rPr>
              <a:t>Pulmonary embolism (7.3% vs 2.3%) and cardiac failure events (1.8% vs 1.8%)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58F5C5C-762E-4CCF-8A94-F1A6C7BC5E0D}"/>
              </a:ext>
            </a:extLst>
          </p:cNvPr>
          <p:cNvGraphicFramePr/>
          <p:nvPr/>
        </p:nvGraphicFramePr>
        <p:xfrm>
          <a:off x="5010151" y="778490"/>
          <a:ext cx="3569447" cy="3165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FBD4E104-4F13-4E5C-A515-E401CE503BA4}"/>
              </a:ext>
            </a:extLst>
          </p:cNvPr>
          <p:cNvGraphicFramePr/>
          <p:nvPr/>
        </p:nvGraphicFramePr>
        <p:xfrm>
          <a:off x="1341408" y="778490"/>
          <a:ext cx="3569447" cy="3165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8" name="Rectangle 49">
            <a:extLst>
              <a:ext uri="{FF2B5EF4-FFF2-40B4-BE49-F238E27FC236}">
                <a16:creationId xmlns:a16="http://schemas.microsoft.com/office/drawing/2014/main" id="{8221B38F-8335-417D-9FB1-A73B50BF0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5556" y="907683"/>
            <a:ext cx="147477" cy="1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675" dirty="0">
                <a:latin typeface="Krub" panose="00000500000000000000" pitchFamily="2" charset="-34"/>
              </a:rPr>
              <a:t>Any</a:t>
            </a:r>
            <a:endParaRPr lang="en-US" altLang="en-US" sz="675" dirty="0"/>
          </a:p>
        </p:txBody>
      </p:sp>
      <p:sp>
        <p:nvSpPr>
          <p:cNvPr id="59" name="Rectangle 50">
            <a:extLst>
              <a:ext uri="{FF2B5EF4-FFF2-40B4-BE49-F238E27FC236}">
                <a16:creationId xmlns:a16="http://schemas.microsoft.com/office/drawing/2014/main" id="{F3129608-2A28-4500-9E90-0612693BB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959" y="1071686"/>
            <a:ext cx="359074" cy="1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675" dirty="0">
                <a:latin typeface="Krub" panose="00000500000000000000" pitchFamily="2" charset="-34"/>
              </a:rPr>
              <a:t>Anemia*</a:t>
            </a:r>
            <a:endParaRPr lang="en-US" altLang="en-US" sz="675" dirty="0"/>
          </a:p>
        </p:txBody>
      </p:sp>
      <p:sp>
        <p:nvSpPr>
          <p:cNvPr id="60" name="Rectangle 51">
            <a:extLst>
              <a:ext uri="{FF2B5EF4-FFF2-40B4-BE49-F238E27FC236}">
                <a16:creationId xmlns:a16="http://schemas.microsoft.com/office/drawing/2014/main" id="{A317575B-0914-43D2-805D-747325F0B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164" y="1235688"/>
            <a:ext cx="783869" cy="1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675" dirty="0">
                <a:latin typeface="Krub" panose="00000500000000000000" pitchFamily="2" charset="-34"/>
              </a:rPr>
              <a:t>Fatigue or asthenia</a:t>
            </a:r>
            <a:endParaRPr lang="en-US" altLang="en-US" sz="675" dirty="0"/>
          </a:p>
        </p:txBody>
      </p:sp>
      <p:sp>
        <p:nvSpPr>
          <p:cNvPr id="61" name="Rectangle 52">
            <a:extLst>
              <a:ext uri="{FF2B5EF4-FFF2-40B4-BE49-F238E27FC236}">
                <a16:creationId xmlns:a16="http://schemas.microsoft.com/office/drawing/2014/main" id="{C945508A-8559-401C-8E64-54B056BE2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874" y="1399691"/>
            <a:ext cx="298159" cy="1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675" dirty="0">
                <a:latin typeface="Krub" panose="00000500000000000000" pitchFamily="2" charset="-34"/>
              </a:rPr>
              <a:t>Nausea</a:t>
            </a:r>
            <a:endParaRPr lang="en-US" altLang="en-US" sz="675" dirty="0"/>
          </a:p>
        </p:txBody>
      </p:sp>
      <p:sp>
        <p:nvSpPr>
          <p:cNvPr id="62" name="Rectangle 53">
            <a:extLst>
              <a:ext uri="{FF2B5EF4-FFF2-40B4-BE49-F238E27FC236}">
                <a16:creationId xmlns:a16="http://schemas.microsoft.com/office/drawing/2014/main" id="{5812E551-575D-470C-A092-36472D7A6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487" y="1563693"/>
            <a:ext cx="397546" cy="1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675" dirty="0">
                <a:latin typeface="Krub" panose="00000500000000000000" pitchFamily="2" charset="-34"/>
              </a:rPr>
              <a:t>Back pain</a:t>
            </a:r>
            <a:endParaRPr lang="en-US" altLang="en-US" sz="675" dirty="0"/>
          </a:p>
        </p:txBody>
      </p:sp>
      <p:sp>
        <p:nvSpPr>
          <p:cNvPr id="63" name="Rectangle 54">
            <a:extLst>
              <a:ext uri="{FF2B5EF4-FFF2-40B4-BE49-F238E27FC236}">
                <a16:creationId xmlns:a16="http://schemas.microsoft.com/office/drawing/2014/main" id="{CBE43DA6-876E-4F36-A877-8026F4EDB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81" y="1727696"/>
            <a:ext cx="400752" cy="1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675" dirty="0" err="1">
                <a:latin typeface="Krub" panose="00000500000000000000" pitchFamily="2" charset="-34"/>
              </a:rPr>
              <a:t>Diarrhoea</a:t>
            </a:r>
            <a:endParaRPr lang="en-US" altLang="en-US" sz="675" dirty="0"/>
          </a:p>
        </p:txBody>
      </p:sp>
      <p:sp>
        <p:nvSpPr>
          <p:cNvPr id="64" name="Rectangle 55">
            <a:extLst>
              <a:ext uri="{FF2B5EF4-FFF2-40B4-BE49-F238E27FC236}">
                <a16:creationId xmlns:a16="http://schemas.microsoft.com/office/drawing/2014/main" id="{342FD69D-BBC3-4C99-8EC1-8FED9517A8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278" y="1891698"/>
            <a:ext cx="509755" cy="1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675" dirty="0">
                <a:latin typeface="Krub" panose="00000500000000000000" pitchFamily="2" charset="-34"/>
              </a:rPr>
              <a:t>Constipation</a:t>
            </a:r>
            <a:endParaRPr lang="en-US" altLang="en-US" sz="675" dirty="0"/>
          </a:p>
        </p:txBody>
      </p:sp>
      <p:sp>
        <p:nvSpPr>
          <p:cNvPr id="65" name="Rectangle 56">
            <a:extLst>
              <a:ext uri="{FF2B5EF4-FFF2-40B4-BE49-F238E27FC236}">
                <a16:creationId xmlns:a16="http://schemas.microsoft.com/office/drawing/2014/main" id="{6D66AFA6-DBFE-422D-A5B4-7AE9C52202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61" y="2055701"/>
            <a:ext cx="785472" cy="1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675" dirty="0">
                <a:latin typeface="Krub" panose="00000500000000000000" pitchFamily="2" charset="-34"/>
              </a:rPr>
              <a:t>Decreased appetite</a:t>
            </a:r>
            <a:endParaRPr lang="en-US" altLang="en-US" sz="675" dirty="0"/>
          </a:p>
        </p:txBody>
      </p:sp>
      <p:sp>
        <p:nvSpPr>
          <p:cNvPr id="66" name="Rectangle 57">
            <a:extLst>
              <a:ext uri="{FF2B5EF4-FFF2-40B4-BE49-F238E27FC236}">
                <a16:creationId xmlns:a16="http://schemas.microsoft.com/office/drawing/2014/main" id="{E4C7CA0B-D6ED-470F-9651-8B0D017BB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342" y="2219703"/>
            <a:ext cx="368691" cy="1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675" dirty="0">
                <a:latin typeface="Krub" panose="00000500000000000000" pitchFamily="2" charset="-34"/>
              </a:rPr>
              <a:t>Vomiting</a:t>
            </a:r>
            <a:endParaRPr lang="en-US" altLang="en-US" sz="675" dirty="0"/>
          </a:p>
        </p:txBody>
      </p:sp>
      <p:sp>
        <p:nvSpPr>
          <p:cNvPr id="67" name="Rectangle 58">
            <a:extLst>
              <a:ext uri="{FF2B5EF4-FFF2-40B4-BE49-F238E27FC236}">
                <a16:creationId xmlns:a16="http://schemas.microsoft.com/office/drawing/2014/main" id="{298AC83D-D9E7-43C9-A221-E4F9409CF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027" y="2383706"/>
            <a:ext cx="537006" cy="1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675" dirty="0">
                <a:latin typeface="Krub" panose="00000500000000000000" pitchFamily="2" charset="-34"/>
              </a:rPr>
              <a:t>Hypertension</a:t>
            </a:r>
            <a:endParaRPr lang="en-US" altLang="en-US" sz="675" dirty="0"/>
          </a:p>
        </p:txBody>
      </p:sp>
      <p:sp>
        <p:nvSpPr>
          <p:cNvPr id="68" name="Rectangle 59">
            <a:extLst>
              <a:ext uri="{FF2B5EF4-FFF2-40B4-BE49-F238E27FC236}">
                <a16:creationId xmlns:a16="http://schemas.microsoft.com/office/drawing/2014/main" id="{28DFB95A-3425-43B0-B8AC-8BC68E711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473" y="2547708"/>
            <a:ext cx="405560" cy="1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675" dirty="0">
                <a:latin typeface="Krub" panose="00000500000000000000" pitchFamily="2" charset="-34"/>
              </a:rPr>
              <a:t>Arthralgia</a:t>
            </a:r>
            <a:endParaRPr lang="en-US" altLang="en-US" sz="675" dirty="0"/>
          </a:p>
        </p:txBody>
      </p:sp>
      <p:sp>
        <p:nvSpPr>
          <p:cNvPr id="69" name="Rectangle 60">
            <a:extLst>
              <a:ext uri="{FF2B5EF4-FFF2-40B4-BE49-F238E27FC236}">
                <a16:creationId xmlns:a16="http://schemas.microsoft.com/office/drawing/2014/main" id="{57EE44F2-00D6-40A8-8708-B8B35B07F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577" y="2711711"/>
            <a:ext cx="349456" cy="1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675" dirty="0">
                <a:latin typeface="Krub" panose="00000500000000000000" pitchFamily="2" charset="-34"/>
              </a:rPr>
              <a:t>Covid-19</a:t>
            </a:r>
            <a:endParaRPr lang="en-US" altLang="en-US" sz="675" dirty="0"/>
          </a:p>
        </p:txBody>
      </p:sp>
      <p:sp>
        <p:nvSpPr>
          <p:cNvPr id="70" name="Rectangle 61">
            <a:extLst>
              <a:ext uri="{FF2B5EF4-FFF2-40B4-BE49-F238E27FC236}">
                <a16:creationId xmlns:a16="http://schemas.microsoft.com/office/drawing/2014/main" id="{25BB19A3-78EF-4632-BE98-5299ADBF0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887" y="2875713"/>
            <a:ext cx="718146" cy="1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675" dirty="0">
                <a:latin typeface="Krub" panose="00000500000000000000" pitchFamily="2" charset="-34"/>
              </a:rPr>
              <a:t>Peripheral </a:t>
            </a:r>
            <a:r>
              <a:rPr lang="en-US" altLang="en-US" sz="675" dirty="0" err="1">
                <a:latin typeface="Krub" panose="00000500000000000000" pitchFamily="2" charset="-34"/>
              </a:rPr>
              <a:t>odema</a:t>
            </a:r>
            <a:endParaRPr lang="en-US" altLang="en-US" sz="675" dirty="0"/>
          </a:p>
        </p:txBody>
      </p:sp>
      <p:sp>
        <p:nvSpPr>
          <p:cNvPr id="71" name="Rectangle 62">
            <a:extLst>
              <a:ext uri="{FF2B5EF4-FFF2-40B4-BE49-F238E27FC236}">
                <a16:creationId xmlns:a16="http://schemas.microsoft.com/office/drawing/2014/main" id="{FF73CB3F-4CB9-44F0-B5A9-E11F64DD0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121" y="3039716"/>
            <a:ext cx="379912" cy="1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675" dirty="0">
                <a:latin typeface="Krub" panose="00000500000000000000" pitchFamily="2" charset="-34"/>
              </a:rPr>
              <a:t>Dizziness</a:t>
            </a:r>
            <a:endParaRPr lang="en-US" altLang="en-US" sz="675" dirty="0"/>
          </a:p>
        </p:txBody>
      </p:sp>
      <p:sp>
        <p:nvSpPr>
          <p:cNvPr id="72" name="Rectangle 63">
            <a:extLst>
              <a:ext uri="{FF2B5EF4-FFF2-40B4-BE49-F238E27FC236}">
                <a16:creationId xmlns:a16="http://schemas.microsoft.com/office/drawing/2014/main" id="{EBD0F7BF-091A-40FA-9110-341378DC6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42" y="3203718"/>
            <a:ext cx="902491" cy="1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675" dirty="0">
                <a:latin typeface="Krub" panose="00000500000000000000" pitchFamily="2" charset="-34"/>
              </a:rPr>
              <a:t>Urinary tract infection</a:t>
            </a:r>
            <a:endParaRPr lang="en-US" altLang="en-US" sz="675" dirty="0"/>
          </a:p>
        </p:txBody>
      </p:sp>
      <p:sp>
        <p:nvSpPr>
          <p:cNvPr id="73" name="Rectangle 64">
            <a:extLst>
              <a:ext uri="{FF2B5EF4-FFF2-40B4-BE49-F238E27FC236}">
                <a16:creationId xmlns:a16="http://schemas.microsoft.com/office/drawing/2014/main" id="{E236837C-7B3A-4B04-8B7F-E2B610B46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949" y="3367721"/>
            <a:ext cx="258084" cy="1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675" dirty="0">
                <a:latin typeface="Krub" panose="00000500000000000000" pitchFamily="2" charset="-34"/>
              </a:rPr>
              <a:t>Cough</a:t>
            </a:r>
            <a:endParaRPr lang="en-US" altLang="en-US" sz="675" dirty="0"/>
          </a:p>
        </p:txBody>
      </p:sp>
      <p:sp>
        <p:nvSpPr>
          <p:cNvPr id="74" name="Rectangle 65">
            <a:extLst>
              <a:ext uri="{FF2B5EF4-FFF2-40B4-BE49-F238E27FC236}">
                <a16:creationId xmlns:a16="http://schemas.microsoft.com/office/drawing/2014/main" id="{F844461C-6C0E-4A1F-B946-8C9A539F18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753" y="3531726"/>
            <a:ext cx="362280" cy="1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675" dirty="0">
                <a:latin typeface="Krub" panose="00000500000000000000" pitchFamily="2" charset="-34"/>
              </a:rPr>
              <a:t>Hot flush</a:t>
            </a:r>
            <a:endParaRPr lang="en-US" altLang="en-US" sz="675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FB2E00-DD83-4398-A268-017797746E6F}"/>
              </a:ext>
            </a:extLst>
          </p:cNvPr>
          <p:cNvGrpSpPr/>
          <p:nvPr/>
        </p:nvGrpSpPr>
        <p:grpSpPr>
          <a:xfrm>
            <a:off x="2583522" y="3531040"/>
            <a:ext cx="1085218" cy="103875"/>
            <a:chOff x="5087838" y="5439090"/>
            <a:chExt cx="1446957" cy="1385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923724-0396-40DE-805F-59A55271BA58}"/>
                </a:ext>
              </a:extLst>
            </p:cNvPr>
            <p:cNvSpPr/>
            <p:nvPr/>
          </p:nvSpPr>
          <p:spPr>
            <a:xfrm>
              <a:off x="5087838" y="5446084"/>
              <a:ext cx="109122" cy="10912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dirty="0">
                <a:latin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AF92F0C-5FF9-468F-BA44-65B5738DF866}"/>
                </a:ext>
              </a:extLst>
            </p:cNvPr>
            <p:cNvSpPr txBox="1"/>
            <p:nvPr/>
          </p:nvSpPr>
          <p:spPr>
            <a:xfrm>
              <a:off x="5264358" y="5439090"/>
              <a:ext cx="533948" cy="1385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75" dirty="0">
                  <a:latin typeface="Arial" panose="020B0604020202020204" pitchFamily="34" charset="0"/>
                </a:rPr>
                <a:t>Grade ≥ 3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A538811-8286-4723-B048-6AB32B241CB3}"/>
                </a:ext>
              </a:extLst>
            </p:cNvPr>
            <p:cNvSpPr/>
            <p:nvPr/>
          </p:nvSpPr>
          <p:spPr>
            <a:xfrm>
              <a:off x="5824327" y="5446084"/>
              <a:ext cx="109122" cy="10912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dirty="0">
                <a:latin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8CDD25C-C8A9-4192-AC70-098900947B13}"/>
                </a:ext>
              </a:extLst>
            </p:cNvPr>
            <p:cNvSpPr txBox="1"/>
            <p:nvPr/>
          </p:nvSpPr>
          <p:spPr>
            <a:xfrm>
              <a:off x="6000847" y="5439090"/>
              <a:ext cx="533948" cy="1385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75" dirty="0">
                  <a:latin typeface="Arial" panose="020B0604020202020204" pitchFamily="34" charset="0"/>
                </a:rPr>
                <a:t>All grade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CEDFF42-1911-475E-BA6B-1A573B4D530F}"/>
              </a:ext>
            </a:extLst>
          </p:cNvPr>
          <p:cNvGrpSpPr/>
          <p:nvPr/>
        </p:nvGrpSpPr>
        <p:grpSpPr>
          <a:xfrm>
            <a:off x="6252265" y="3531040"/>
            <a:ext cx="1085218" cy="103875"/>
            <a:chOff x="6560816" y="5439090"/>
            <a:chExt cx="1446957" cy="1385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1C672D3-281E-4E6F-AE62-E4E733DF8EDF}"/>
                </a:ext>
              </a:extLst>
            </p:cNvPr>
            <p:cNvSpPr/>
            <p:nvPr/>
          </p:nvSpPr>
          <p:spPr>
            <a:xfrm>
              <a:off x="6560816" y="5446084"/>
              <a:ext cx="109122" cy="10912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dirty="0">
                <a:latin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83624F9-5DD1-4A4B-B8F9-3B624008B362}"/>
                </a:ext>
              </a:extLst>
            </p:cNvPr>
            <p:cNvSpPr txBox="1"/>
            <p:nvPr/>
          </p:nvSpPr>
          <p:spPr>
            <a:xfrm>
              <a:off x="6737336" y="5439090"/>
              <a:ext cx="533948" cy="1385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75" dirty="0">
                  <a:latin typeface="Arial" panose="020B0604020202020204" pitchFamily="34" charset="0"/>
                </a:rPr>
                <a:t>Grade ≥ 3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4FD64C5-DF38-4E68-A7EE-A14844F60EC0}"/>
                </a:ext>
              </a:extLst>
            </p:cNvPr>
            <p:cNvSpPr/>
            <p:nvPr/>
          </p:nvSpPr>
          <p:spPr>
            <a:xfrm>
              <a:off x="7297305" y="5446084"/>
              <a:ext cx="109122" cy="10912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dirty="0">
                <a:latin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A828215-3D46-4D26-973A-F5BD66200BB9}"/>
                </a:ext>
              </a:extLst>
            </p:cNvPr>
            <p:cNvSpPr txBox="1"/>
            <p:nvPr/>
          </p:nvSpPr>
          <p:spPr>
            <a:xfrm>
              <a:off x="7473825" y="5439090"/>
              <a:ext cx="533948" cy="1385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75" dirty="0">
                  <a:latin typeface="Arial" panose="020B0604020202020204" pitchFamily="34" charset="0"/>
                </a:rPr>
                <a:t>All grade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6C98A432-45EC-4E16-A680-E066F2B67F34}"/>
              </a:ext>
            </a:extLst>
          </p:cNvPr>
          <p:cNvSpPr txBox="1"/>
          <p:nvPr/>
        </p:nvSpPr>
        <p:spPr>
          <a:xfrm>
            <a:off x="2575933" y="678580"/>
            <a:ext cx="219623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chemeClr val="accent5"/>
                </a:solidFill>
                <a:latin typeface="Arial" panose="020B0604020202020204" pitchFamily="34" charset="0"/>
              </a:rPr>
              <a:t>Abiraterone + Olaparib (n=398)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3694A6B-8C0E-4009-B8D3-137D5DD77F47}"/>
              </a:ext>
            </a:extLst>
          </p:cNvPr>
          <p:cNvSpPr txBox="1"/>
          <p:nvPr/>
        </p:nvSpPr>
        <p:spPr>
          <a:xfrm>
            <a:off x="5118736" y="678580"/>
            <a:ext cx="277632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accent6"/>
                </a:solidFill>
                <a:latin typeface="Arial" panose="020B0604020202020204" pitchFamily="34" charset="0"/>
              </a:rPr>
              <a:t>Abiraterone + placebo (n=396)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8844E70-CA08-4F32-B978-FB141124CF8C}"/>
              </a:ext>
            </a:extLst>
          </p:cNvPr>
          <p:cNvSpPr txBox="1">
            <a:spLocks/>
          </p:cNvSpPr>
          <p:nvPr/>
        </p:nvSpPr>
        <p:spPr>
          <a:xfrm>
            <a:off x="4192862" y="3921289"/>
            <a:ext cx="1634576" cy="115416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9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ctr"/>
            <a:r>
              <a:rPr lang="en-US" sz="750" dirty="0">
                <a:latin typeface="Arial" panose="020B0604020202020204" pitchFamily="34" charset="0"/>
              </a:rPr>
              <a:t>Proportion of patients (%)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878C35-B753-7032-E6D7-2C7F54E423ED}"/>
              </a:ext>
            </a:extLst>
          </p:cNvPr>
          <p:cNvSpPr txBox="1"/>
          <p:nvPr/>
        </p:nvSpPr>
        <p:spPr>
          <a:xfrm>
            <a:off x="-100980" y="4188541"/>
            <a:ext cx="457500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</a:rPr>
              <a:t>Clarke NW. </a:t>
            </a:r>
            <a:r>
              <a:rPr lang="en-US" sz="900" i="1" dirty="0">
                <a:latin typeface="Arial" panose="020B0604020202020204" pitchFamily="34" charset="0"/>
              </a:rPr>
              <a:t>NEJM Evidence </a:t>
            </a:r>
            <a:r>
              <a:rPr lang="en-US" sz="900" dirty="0">
                <a:latin typeface="Arial" panose="020B0604020202020204" pitchFamily="34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257584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400">
        <p159:morph option="byObject"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unded Rectangle 163">
            <a:extLst>
              <a:ext uri="{FF2B5EF4-FFF2-40B4-BE49-F238E27FC236}">
                <a16:creationId xmlns:a16="http://schemas.microsoft.com/office/drawing/2014/main" id="{06D87922-DD9D-4216-9D3E-1E002B3C07EC}"/>
              </a:ext>
            </a:extLst>
          </p:cNvPr>
          <p:cNvSpPr/>
          <p:nvPr/>
        </p:nvSpPr>
        <p:spPr>
          <a:xfrm flipV="1">
            <a:off x="434113" y="2871265"/>
            <a:ext cx="2334848" cy="1260572"/>
          </a:xfrm>
          <a:prstGeom prst="round2SameRect">
            <a:avLst>
              <a:gd name="adj1" fmla="val 2991"/>
              <a:gd name="adj2" fmla="val 0"/>
            </a:avLst>
          </a:prstGeom>
          <a:solidFill>
            <a:schemeClr val="bg1">
              <a:lumMod val="65000"/>
            </a:schemeClr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000" tIns="81000" rtlCol="0" anchor="t">
            <a:noAutofit/>
          </a:bodyPr>
          <a:lstStyle/>
          <a:p>
            <a:pPr>
              <a:spcAft>
                <a:spcPts val="450"/>
              </a:spcAft>
            </a:pPr>
            <a:endParaRPr lang="en-US" sz="975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Aft>
                <a:spcPts val="450"/>
              </a:spcAft>
            </a:pPr>
            <a:endParaRPr lang="en-US" sz="975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Aft>
                <a:spcPts val="450"/>
              </a:spcAft>
            </a:pPr>
            <a:endParaRPr lang="en-US" sz="975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Aft>
                <a:spcPts val="450"/>
              </a:spcAft>
            </a:pPr>
            <a:endParaRPr lang="en-US" sz="975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8" name="Rounded Rectangle 163">
            <a:extLst>
              <a:ext uri="{FF2B5EF4-FFF2-40B4-BE49-F238E27FC236}">
                <a16:creationId xmlns:a16="http://schemas.microsoft.com/office/drawing/2014/main" id="{462A22B4-ACD9-436E-A36E-E6AD0E88ADDE}"/>
              </a:ext>
            </a:extLst>
          </p:cNvPr>
          <p:cNvSpPr>
            <a:spLocks/>
          </p:cNvSpPr>
          <p:nvPr/>
        </p:nvSpPr>
        <p:spPr>
          <a:xfrm flipV="1">
            <a:off x="5998580" y="1445755"/>
            <a:ext cx="2920391" cy="1828464"/>
          </a:xfrm>
          <a:prstGeom prst="round2SameRect">
            <a:avLst>
              <a:gd name="adj1" fmla="val 2062"/>
              <a:gd name="adj2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000" tIns="68580" bIns="68580" rtlCol="0" anchor="t">
            <a:noAutofit/>
          </a:bodyPr>
          <a:lstStyle/>
          <a:p>
            <a:endParaRPr lang="en-US" sz="975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" name="Rounded Rectangle 163">
            <a:extLst>
              <a:ext uri="{FF2B5EF4-FFF2-40B4-BE49-F238E27FC236}">
                <a16:creationId xmlns:a16="http://schemas.microsoft.com/office/drawing/2014/main" id="{88D3CD62-6BE0-42AB-BB24-4BC7A55289E9}"/>
              </a:ext>
            </a:extLst>
          </p:cNvPr>
          <p:cNvSpPr/>
          <p:nvPr/>
        </p:nvSpPr>
        <p:spPr>
          <a:xfrm>
            <a:off x="478196" y="2932492"/>
            <a:ext cx="1837041" cy="161583"/>
          </a:xfrm>
          <a:prstGeom prst="rect">
            <a:avLst/>
          </a:prstGeom>
          <a:noFill/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noAutofit/>
          </a:bodyPr>
          <a:lstStyle/>
          <a:p>
            <a:pPr>
              <a:spcAft>
                <a:spcPts val="450"/>
              </a:spcAft>
            </a:pPr>
            <a:r>
              <a:rPr lang="en-US" sz="975" dirty="0">
                <a:solidFill>
                  <a:schemeClr val="tx1"/>
                </a:solidFill>
                <a:latin typeface="Arial" panose="020B0604020202020204" pitchFamily="34" charset="0"/>
              </a:rPr>
              <a:t>All comers (Cohort 1), N=805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073BAC-7522-94A5-C99A-BA32471C5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cs typeface="Poppins Medium"/>
              </a:rPr>
              <a:t>TALAPRO-2:  Talazoparib + Enzalutamide in first line mCRPC</a:t>
            </a:r>
            <a:endParaRPr lang="en-US" sz="2400" dirty="0"/>
          </a:p>
        </p:txBody>
      </p:sp>
      <p:sp>
        <p:nvSpPr>
          <p:cNvPr id="9" name="Rounded Rectangle 163">
            <a:extLst>
              <a:ext uri="{FF2B5EF4-FFF2-40B4-BE49-F238E27FC236}">
                <a16:creationId xmlns:a16="http://schemas.microsoft.com/office/drawing/2014/main" id="{8D632525-78EE-4653-B157-BA855C22FBBC}"/>
              </a:ext>
            </a:extLst>
          </p:cNvPr>
          <p:cNvSpPr/>
          <p:nvPr/>
        </p:nvSpPr>
        <p:spPr>
          <a:xfrm>
            <a:off x="418171" y="1089625"/>
            <a:ext cx="2133342" cy="1693592"/>
          </a:xfrm>
          <a:prstGeom prst="round2SameRect">
            <a:avLst>
              <a:gd name="adj1" fmla="val 1754"/>
              <a:gd name="adj2" fmla="val 0"/>
            </a:avLst>
          </a:prstGeom>
          <a:solidFill>
            <a:schemeClr val="bg1">
              <a:lumMod val="95000"/>
            </a:schemeClr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000" tIns="81000" rtlCol="0" anchor="ctr">
            <a:noAutofit/>
          </a:bodyPr>
          <a:lstStyle/>
          <a:p>
            <a:pPr>
              <a:spcAft>
                <a:spcPts val="450"/>
              </a:spcAft>
            </a:pPr>
            <a:r>
              <a:rPr lang="en-US" sz="825" dirty="0">
                <a:solidFill>
                  <a:schemeClr val="tx1"/>
                </a:solidFill>
                <a:latin typeface="Arial" panose="020B0604020202020204" pitchFamily="34" charset="0"/>
              </a:rPr>
              <a:t>Patient population</a:t>
            </a:r>
          </a:p>
          <a:p>
            <a:pPr marL="198835" indent="-19883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chemeClr val="tx1"/>
                </a:solidFill>
                <a:latin typeface="Arial" panose="020B0604020202020204" pitchFamily="34" charset="0"/>
              </a:rPr>
              <a:t>First-line mCRPC</a:t>
            </a:r>
          </a:p>
          <a:p>
            <a:pPr marL="198835" indent="-19883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chemeClr val="tx1"/>
                </a:solidFill>
                <a:latin typeface="Arial" panose="020B0604020202020204" pitchFamily="34" charset="0"/>
              </a:rPr>
              <a:t>ECOG performance status (PS) 0 or 1</a:t>
            </a:r>
          </a:p>
          <a:p>
            <a:pPr>
              <a:spcAft>
                <a:spcPts val="450"/>
              </a:spcAft>
            </a:pPr>
            <a:r>
              <a:rPr lang="en-US" sz="825" dirty="0">
                <a:solidFill>
                  <a:schemeClr val="tx1"/>
                </a:solidFill>
                <a:latin typeface="Arial" panose="020B0604020202020204" pitchFamily="34" charset="0"/>
              </a:rPr>
              <a:t>Stratification factors</a:t>
            </a:r>
          </a:p>
          <a:p>
            <a:pPr marL="198835" indent="-19883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chemeClr val="tx1"/>
                </a:solidFill>
                <a:latin typeface="Arial" panose="020B0604020202020204" pitchFamily="34" charset="0"/>
              </a:rPr>
              <a:t>Prior </a:t>
            </a:r>
            <a:r>
              <a:rPr lang="en-US" sz="825" dirty="0" err="1">
                <a:solidFill>
                  <a:schemeClr val="tx1"/>
                </a:solidFill>
                <a:latin typeface="Arial" panose="020B0604020202020204" pitchFamily="34" charset="0"/>
              </a:rPr>
              <a:t>abiraterone</a:t>
            </a:r>
            <a:r>
              <a:rPr lang="en-US" sz="825" baseline="30000" dirty="0" err="1">
                <a:solidFill>
                  <a:schemeClr val="tx1"/>
                </a:solidFill>
                <a:latin typeface="Arial" panose="020B0604020202020204" pitchFamily="34" charset="0"/>
              </a:rPr>
              <a:t>a</a:t>
            </a:r>
            <a:r>
              <a:rPr lang="en-US" sz="825" dirty="0">
                <a:solidFill>
                  <a:schemeClr val="tx1"/>
                </a:solidFill>
                <a:latin typeface="Arial" panose="020B0604020202020204" pitchFamily="34" charset="0"/>
              </a:rPr>
              <a:t> or docetaxel in castration-sensitive setting (yes vs no)</a:t>
            </a:r>
          </a:p>
          <a:p>
            <a:pPr marL="198835" indent="-19883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chemeClr val="tx1"/>
                </a:solidFill>
                <a:latin typeface="Arial" panose="020B0604020202020204" pitchFamily="34" charset="0"/>
              </a:rPr>
              <a:t>HRR gene alteration status (deficient vs nondeficient or unknown)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061E1E-61B6-465E-9639-66D647517D2D}"/>
              </a:ext>
            </a:extLst>
          </p:cNvPr>
          <p:cNvSpPr/>
          <p:nvPr/>
        </p:nvSpPr>
        <p:spPr>
          <a:xfrm>
            <a:off x="514628" y="3261941"/>
            <a:ext cx="1251441" cy="49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 sz="975" dirty="0">
              <a:latin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176A03-543F-411D-8391-8677E998B6F5}"/>
              </a:ext>
            </a:extLst>
          </p:cNvPr>
          <p:cNvSpPr/>
          <p:nvPr/>
        </p:nvSpPr>
        <p:spPr>
          <a:xfrm>
            <a:off x="1432436" y="3261941"/>
            <a:ext cx="1251441" cy="49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 sz="975" dirty="0">
              <a:latin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93CFA69-1F45-47AA-8800-3BDA7E32803E}"/>
              </a:ext>
            </a:extLst>
          </p:cNvPr>
          <p:cNvSpPr/>
          <p:nvPr/>
        </p:nvSpPr>
        <p:spPr>
          <a:xfrm>
            <a:off x="1465721" y="3287513"/>
            <a:ext cx="513391" cy="442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 sz="975" dirty="0">
              <a:latin typeface="Arial" panose="020B0604020202020204" pitchFamily="34" charset="0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14E0DB84-22B7-4CDC-B173-2E50EA13D5B6}"/>
              </a:ext>
            </a:extLst>
          </p:cNvPr>
          <p:cNvSpPr txBox="1">
            <a:spLocks/>
          </p:cNvSpPr>
          <p:nvPr/>
        </p:nvSpPr>
        <p:spPr>
          <a:xfrm>
            <a:off x="543781" y="3290444"/>
            <a:ext cx="859502" cy="43632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1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 b="1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500" b="1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350" b="1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1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975" b="0" dirty="0">
                <a:solidFill>
                  <a:schemeClr val="tx1"/>
                </a:solidFill>
              </a:rPr>
              <a:t>Nondeficient or unknown</a:t>
            </a:r>
            <a:br>
              <a:rPr lang="en-US" sz="975" b="0" dirty="0">
                <a:solidFill>
                  <a:schemeClr val="tx1"/>
                </a:solidFill>
              </a:rPr>
            </a:br>
            <a:r>
              <a:rPr lang="en-US" sz="975" b="0" dirty="0">
                <a:solidFill>
                  <a:schemeClr val="tx1"/>
                </a:solidFill>
              </a:rPr>
              <a:t>N=636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6C7233CD-5FD3-44A1-A963-827B85295494}"/>
              </a:ext>
            </a:extLst>
          </p:cNvPr>
          <p:cNvSpPr txBox="1">
            <a:spLocks/>
          </p:cNvSpPr>
          <p:nvPr/>
        </p:nvSpPr>
        <p:spPr>
          <a:xfrm>
            <a:off x="2097420" y="3363157"/>
            <a:ext cx="477845" cy="29089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1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 b="1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500" b="1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350" b="1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1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975" b="0" dirty="0" err="1">
                <a:solidFill>
                  <a:schemeClr val="tx1"/>
                </a:solidFill>
              </a:rPr>
              <a:t>HRRm</a:t>
            </a:r>
            <a:br>
              <a:rPr lang="en-US" sz="975" b="0" dirty="0">
                <a:solidFill>
                  <a:schemeClr val="tx1"/>
                </a:solidFill>
              </a:rPr>
            </a:br>
            <a:r>
              <a:rPr lang="en-US" sz="975" b="0" dirty="0">
                <a:solidFill>
                  <a:schemeClr val="tx1"/>
                </a:solidFill>
              </a:rPr>
              <a:t>N=230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CC2773A7-4BE0-44DA-8213-5A9063980DCA}"/>
              </a:ext>
            </a:extLst>
          </p:cNvPr>
          <p:cNvSpPr txBox="1">
            <a:spLocks/>
          </p:cNvSpPr>
          <p:nvPr/>
        </p:nvSpPr>
        <p:spPr>
          <a:xfrm>
            <a:off x="1516621" y="3363157"/>
            <a:ext cx="411590" cy="29089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1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 b="1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500" b="1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350" b="1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1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975" b="0" dirty="0" err="1">
                <a:solidFill>
                  <a:schemeClr val="tx1"/>
                </a:solidFill>
              </a:rPr>
              <a:t>HRRm</a:t>
            </a:r>
            <a:br>
              <a:rPr lang="en-US" sz="975" b="0" dirty="0">
                <a:solidFill>
                  <a:schemeClr val="tx1"/>
                </a:solidFill>
              </a:rPr>
            </a:br>
            <a:r>
              <a:rPr lang="en-US" sz="975" b="0" dirty="0">
                <a:solidFill>
                  <a:schemeClr val="tx1"/>
                </a:solidFill>
              </a:rPr>
              <a:t>N=169</a:t>
            </a: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89ED4276-CD20-4698-B8B8-87B80A3047AB}"/>
              </a:ext>
            </a:extLst>
          </p:cNvPr>
          <p:cNvSpPr/>
          <p:nvPr/>
        </p:nvSpPr>
        <p:spPr>
          <a:xfrm rot="16200000">
            <a:off x="1168982" y="2449802"/>
            <a:ext cx="143338" cy="1452046"/>
          </a:xfrm>
          <a:prstGeom prst="rightBrac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en-IN" sz="975" dirty="0">
              <a:latin typeface="Arial" panose="020B0604020202020204" pitchFamily="34" charset="0"/>
            </a:endParaRP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99A7A775-683C-4239-9A7F-6671D808C54D}"/>
              </a:ext>
            </a:extLst>
          </p:cNvPr>
          <p:cNvSpPr/>
          <p:nvPr/>
        </p:nvSpPr>
        <p:spPr>
          <a:xfrm rot="5400000" flipV="1">
            <a:off x="1986489" y="3217219"/>
            <a:ext cx="143338" cy="1251441"/>
          </a:xfrm>
          <a:prstGeom prst="rightBrac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en-IN" sz="975" dirty="0">
              <a:latin typeface="Arial" panose="020B0604020202020204" pitchFamily="34" charset="0"/>
            </a:endParaRPr>
          </a:p>
        </p:txBody>
      </p:sp>
      <p:sp>
        <p:nvSpPr>
          <p:cNvPr id="47" name="Rounded Rectangle 163">
            <a:extLst>
              <a:ext uri="{FF2B5EF4-FFF2-40B4-BE49-F238E27FC236}">
                <a16:creationId xmlns:a16="http://schemas.microsoft.com/office/drawing/2014/main" id="{608D73B3-2C19-48ED-B410-4C2790680F9B}"/>
              </a:ext>
            </a:extLst>
          </p:cNvPr>
          <p:cNvSpPr>
            <a:spLocks/>
          </p:cNvSpPr>
          <p:nvPr/>
        </p:nvSpPr>
        <p:spPr>
          <a:xfrm>
            <a:off x="3414229" y="730176"/>
            <a:ext cx="2372981" cy="994400"/>
          </a:xfrm>
          <a:prstGeom prst="roundRect">
            <a:avLst>
              <a:gd name="adj" fmla="val 3792"/>
            </a:avLst>
          </a:prstGeom>
          <a:solidFill>
            <a:schemeClr val="accent5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000" rtlCol="0" anchor="ctr">
            <a:noAutofit/>
          </a:bodyPr>
          <a:lstStyle/>
          <a:p>
            <a:pPr algn="ctr"/>
            <a:r>
              <a:rPr lang="en-US" sz="975" dirty="0">
                <a:solidFill>
                  <a:schemeClr val="bg1"/>
                </a:solidFill>
                <a:latin typeface="Arial" panose="020B0604020202020204" pitchFamily="34" charset="0"/>
              </a:rPr>
              <a:t>Talazoparib 0.5 mg* +</a:t>
            </a:r>
            <a:br>
              <a:rPr lang="en-US" sz="975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975" dirty="0">
                <a:solidFill>
                  <a:schemeClr val="bg1"/>
                </a:solidFill>
                <a:latin typeface="Arial" panose="020B0604020202020204" pitchFamily="34" charset="0"/>
              </a:rPr>
              <a:t>enzalutamide 160 mg,</a:t>
            </a:r>
            <a:br>
              <a:rPr lang="en-US" sz="975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975" dirty="0">
                <a:solidFill>
                  <a:schemeClr val="bg1"/>
                </a:solidFill>
                <a:latin typeface="Arial" panose="020B0604020202020204" pitchFamily="34" charset="0"/>
              </a:rPr>
              <a:t>once daily</a:t>
            </a:r>
          </a:p>
          <a:p>
            <a:pPr algn="ctr"/>
            <a:r>
              <a:rPr lang="en-US" sz="975" dirty="0">
                <a:solidFill>
                  <a:schemeClr val="bg1"/>
                </a:solidFill>
                <a:latin typeface="Arial" panose="020B0604020202020204" pitchFamily="34" charset="0"/>
              </a:rPr>
              <a:t>(N=402)</a:t>
            </a:r>
          </a:p>
          <a:p>
            <a:pPr algn="ctr"/>
            <a:r>
              <a:rPr lang="en-US" sz="975" dirty="0">
                <a:solidFill>
                  <a:schemeClr val="bg1"/>
                </a:solidFill>
                <a:latin typeface="Arial" panose="020B0604020202020204" pitchFamily="34" charset="0"/>
              </a:rPr>
              <a:t>(*0.35 mg daily if moderate renal impairment)</a:t>
            </a:r>
          </a:p>
        </p:txBody>
      </p: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A3F7E99C-3FE6-492E-BC12-D7EB3E4472AF}"/>
              </a:ext>
            </a:extLst>
          </p:cNvPr>
          <p:cNvCxnSpPr>
            <a:cxnSpLocks/>
            <a:stCxn id="46" idx="0"/>
          </p:cNvCxnSpPr>
          <p:nvPr/>
        </p:nvCxnSpPr>
        <p:spPr>
          <a:xfrm rot="5400000" flipH="1" flipV="1">
            <a:off x="2990428" y="1315332"/>
            <a:ext cx="511757" cy="335844"/>
          </a:xfrm>
          <a:prstGeom prst="bentConnector2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or: Elbow 50">
            <a:extLst>
              <a:ext uri="{FF2B5EF4-FFF2-40B4-BE49-F238E27FC236}">
                <a16:creationId xmlns:a16="http://schemas.microsoft.com/office/drawing/2014/main" id="{3D14FD3C-AD9C-4B9D-91B8-0D4731F6EE0B}"/>
              </a:ext>
            </a:extLst>
          </p:cNvPr>
          <p:cNvCxnSpPr>
            <a:cxnSpLocks/>
            <a:stCxn id="46" idx="4"/>
          </p:cNvCxnSpPr>
          <p:nvPr/>
        </p:nvCxnSpPr>
        <p:spPr>
          <a:xfrm rot="16200000" flipH="1">
            <a:off x="2990428" y="2318042"/>
            <a:ext cx="511759" cy="335844"/>
          </a:xfrm>
          <a:prstGeom prst="bentConnector2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5FE02642-99A6-4AC1-82E7-2F8070CA3E7A}"/>
              </a:ext>
            </a:extLst>
          </p:cNvPr>
          <p:cNvSpPr txBox="1">
            <a:spLocks/>
          </p:cNvSpPr>
          <p:nvPr/>
        </p:nvSpPr>
        <p:spPr>
          <a:xfrm>
            <a:off x="3347329" y="1911873"/>
            <a:ext cx="586658" cy="14547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1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 b="1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500" b="1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350" b="1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1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975" b="0" dirty="0">
                <a:solidFill>
                  <a:schemeClr val="tx1"/>
                </a:solidFill>
              </a:rPr>
              <a:t>(N=805)</a:t>
            </a:r>
          </a:p>
        </p:txBody>
      </p:sp>
      <p:sp>
        <p:nvSpPr>
          <p:cNvPr id="19" name="Rounded Rectangle 163">
            <a:extLst>
              <a:ext uri="{FF2B5EF4-FFF2-40B4-BE49-F238E27FC236}">
                <a16:creationId xmlns:a16="http://schemas.microsoft.com/office/drawing/2014/main" id="{1D8727CE-F0F0-4A01-848C-6794F799E78A}"/>
              </a:ext>
            </a:extLst>
          </p:cNvPr>
          <p:cNvSpPr>
            <a:spLocks/>
          </p:cNvSpPr>
          <p:nvPr/>
        </p:nvSpPr>
        <p:spPr>
          <a:xfrm>
            <a:off x="5998580" y="712874"/>
            <a:ext cx="2920391" cy="750183"/>
          </a:xfrm>
          <a:prstGeom prst="round2SameRect">
            <a:avLst>
              <a:gd name="adj1" fmla="val 5026"/>
              <a:gd name="adj2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000" rtlCol="0" anchor="ctr">
            <a:noAutofit/>
          </a:bodyPr>
          <a:lstStyle/>
          <a:p>
            <a:r>
              <a:rPr lang="en-US" sz="975" dirty="0">
                <a:solidFill>
                  <a:schemeClr val="tx1"/>
                </a:solidFill>
                <a:latin typeface="Arial" panose="020B0604020202020204" pitchFamily="34" charset="0"/>
              </a:rPr>
              <a:t>Primary endpoint</a:t>
            </a:r>
            <a:endParaRPr lang="en-US" sz="975" baseline="300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r>
              <a:rPr lang="en-US" sz="975" dirty="0">
                <a:solidFill>
                  <a:schemeClr val="tx1"/>
                </a:solidFill>
                <a:latin typeface="Arial" panose="020B0604020202020204" pitchFamily="34" charset="0"/>
              </a:rPr>
              <a:t>Radiographic progression-free survival (rPFS) by blinded independent central review (BICR)</a:t>
            </a:r>
          </a:p>
        </p:txBody>
      </p:sp>
      <p:sp>
        <p:nvSpPr>
          <p:cNvPr id="48" name="Rounded Rectangle 163">
            <a:extLst>
              <a:ext uri="{FF2B5EF4-FFF2-40B4-BE49-F238E27FC236}">
                <a16:creationId xmlns:a16="http://schemas.microsoft.com/office/drawing/2014/main" id="{F2A725BE-0CC7-4B79-817B-E2FAF11EA18C}"/>
              </a:ext>
            </a:extLst>
          </p:cNvPr>
          <p:cNvSpPr>
            <a:spLocks/>
          </p:cNvSpPr>
          <p:nvPr/>
        </p:nvSpPr>
        <p:spPr>
          <a:xfrm>
            <a:off x="3414229" y="2244644"/>
            <a:ext cx="2372981" cy="994400"/>
          </a:xfrm>
          <a:prstGeom prst="roundRect">
            <a:avLst>
              <a:gd name="adj" fmla="val 3792"/>
            </a:avLst>
          </a:prstGeom>
          <a:solidFill>
            <a:schemeClr val="accent6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000" rtlCol="0" anchor="ctr">
            <a:noAutofit/>
          </a:bodyPr>
          <a:lstStyle/>
          <a:p>
            <a:pPr algn="ctr"/>
            <a:r>
              <a:rPr lang="en-US" sz="975" dirty="0">
                <a:solidFill>
                  <a:schemeClr val="bg1"/>
                </a:solidFill>
                <a:latin typeface="Arial" panose="020B0604020202020204" pitchFamily="34" charset="0"/>
              </a:rPr>
              <a:t>Placebo +</a:t>
            </a:r>
            <a:br>
              <a:rPr lang="en-US" sz="975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975" dirty="0">
                <a:solidFill>
                  <a:schemeClr val="bg1"/>
                </a:solidFill>
                <a:latin typeface="Arial" panose="020B0604020202020204" pitchFamily="34" charset="0"/>
              </a:rPr>
              <a:t>enzalutamide 160 mg, once daily</a:t>
            </a:r>
            <a:br>
              <a:rPr lang="en-US" sz="975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975" dirty="0">
                <a:solidFill>
                  <a:schemeClr val="bg1"/>
                </a:solidFill>
                <a:latin typeface="Arial" panose="020B0604020202020204" pitchFamily="34" charset="0"/>
              </a:rPr>
              <a:t>(N=403)</a:t>
            </a:r>
          </a:p>
        </p:txBody>
      </p:sp>
      <p:sp>
        <p:nvSpPr>
          <p:cNvPr id="46" name="Rounded Rectangle 163">
            <a:extLst>
              <a:ext uri="{FF2B5EF4-FFF2-40B4-BE49-F238E27FC236}">
                <a16:creationId xmlns:a16="http://schemas.microsoft.com/office/drawing/2014/main" id="{C6EEC6A0-9722-4EBA-A231-1FBAD2FF6E62}"/>
              </a:ext>
            </a:extLst>
          </p:cNvPr>
          <p:cNvSpPr>
            <a:spLocks/>
          </p:cNvSpPr>
          <p:nvPr/>
        </p:nvSpPr>
        <p:spPr>
          <a:xfrm>
            <a:off x="2832908" y="1739132"/>
            <a:ext cx="490953" cy="490953"/>
          </a:xfrm>
          <a:prstGeom prst="ellipse">
            <a:avLst/>
          </a:prstGeom>
          <a:solidFill>
            <a:schemeClr val="bg1">
              <a:lumMod val="95000"/>
            </a:schemeClr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000" rtlCol="0" anchor="ctr">
            <a:noAutofit/>
          </a:bodyPr>
          <a:lstStyle/>
          <a:p>
            <a:pPr algn="ctr">
              <a:spcAft>
                <a:spcPts val="450"/>
              </a:spcAft>
            </a:pPr>
            <a:r>
              <a:rPr lang="en-US" sz="975" dirty="0">
                <a:solidFill>
                  <a:schemeClr val="tx1"/>
                </a:solidFill>
                <a:latin typeface="Arial" panose="020B0604020202020204" pitchFamily="34" charset="0"/>
              </a:rPr>
              <a:t>1:1</a:t>
            </a:r>
          </a:p>
        </p:txBody>
      </p:sp>
      <p:cxnSp>
        <p:nvCxnSpPr>
          <p:cNvPr id="49" name="Connector: Elbow 21">
            <a:extLst>
              <a:ext uri="{FF2B5EF4-FFF2-40B4-BE49-F238E27FC236}">
                <a16:creationId xmlns:a16="http://schemas.microsoft.com/office/drawing/2014/main" id="{8FC96E9B-BFE8-49E6-B3A4-5B2AA2AC57A6}"/>
              </a:ext>
            </a:extLst>
          </p:cNvPr>
          <p:cNvCxnSpPr>
            <a:cxnSpLocks/>
            <a:endCxn id="46" idx="2"/>
          </p:cNvCxnSpPr>
          <p:nvPr/>
        </p:nvCxnSpPr>
        <p:spPr>
          <a:xfrm>
            <a:off x="2559875" y="1984609"/>
            <a:ext cx="273033" cy="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E45DF55C-035D-4176-A194-DA6310D6D7B9}"/>
              </a:ext>
            </a:extLst>
          </p:cNvPr>
          <p:cNvSpPr txBox="1"/>
          <p:nvPr/>
        </p:nvSpPr>
        <p:spPr>
          <a:xfrm>
            <a:off x="725027" y="3902165"/>
            <a:ext cx="1994777" cy="230833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>
              <a:spcAft>
                <a:spcPts val="450"/>
              </a:spcAft>
            </a:pPr>
            <a:r>
              <a:rPr lang="en-US" sz="975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HRRm</a:t>
            </a:r>
            <a:r>
              <a:rPr lang="en-US" sz="975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 only (Cohort 2), N=399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36AB6EB-65DD-407D-971E-EF124868B83E}"/>
              </a:ext>
            </a:extLst>
          </p:cNvPr>
          <p:cNvSpPr txBox="1">
            <a:spLocks/>
          </p:cNvSpPr>
          <p:nvPr/>
        </p:nvSpPr>
        <p:spPr>
          <a:xfrm>
            <a:off x="2832908" y="3321634"/>
            <a:ext cx="6086063" cy="55399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spcAft>
                <a:spcPts val="450"/>
              </a:spcAft>
            </a:pPr>
            <a:r>
              <a:rPr lang="en-US" sz="975" dirty="0">
                <a:latin typeface="Arial" panose="020B0604020202020204" pitchFamily="34" charset="0"/>
              </a:rPr>
              <a:t>Samples </a:t>
            </a:r>
            <a:r>
              <a:rPr lang="en-US" sz="975" u="sng" dirty="0">
                <a:latin typeface="Arial" panose="020B0604020202020204" pitchFamily="34" charset="0"/>
              </a:rPr>
              <a:t>prospectively assessed</a:t>
            </a:r>
            <a:r>
              <a:rPr lang="en-US" sz="975" dirty="0">
                <a:latin typeface="Arial" panose="020B0604020202020204" pitchFamily="34" charset="0"/>
              </a:rPr>
              <a:t> for HRR gene alterations (BRCA1, BRCA2, PALB2, ATM, ATR, CHEK2, FANCA, RAD51C, NBN, MLH1, MRE11A, CDK12) using </a:t>
            </a:r>
            <a:r>
              <a:rPr lang="en-US" sz="975" dirty="0" err="1">
                <a:latin typeface="Arial" panose="020B0604020202020204" pitchFamily="34" charset="0"/>
              </a:rPr>
              <a:t>FoundationOne</a:t>
            </a:r>
            <a:r>
              <a:rPr lang="en-US" sz="975" baseline="30000" dirty="0" err="1">
                <a:latin typeface="Arial" panose="020B0604020202020204" pitchFamily="34" charset="0"/>
                <a:sym typeface="Symbol" panose="05050102010706020507" pitchFamily="18" charset="2"/>
              </a:rPr>
              <a:t></a:t>
            </a:r>
            <a:r>
              <a:rPr lang="en-US" sz="975" dirty="0" err="1">
                <a:latin typeface="Arial" panose="020B0604020202020204" pitchFamily="34" charset="0"/>
                <a:sym typeface="Symbol" panose="05050102010706020507" pitchFamily="18" charset="2"/>
              </a:rPr>
              <a:t>CDx</a:t>
            </a:r>
            <a:r>
              <a:rPr lang="en-US" sz="975" dirty="0">
                <a:latin typeface="Arial" panose="020B0604020202020204" pitchFamily="34" charset="0"/>
                <a:sym typeface="Symbol" panose="05050102010706020507" pitchFamily="18" charset="2"/>
              </a:rPr>
              <a:t> and/or </a:t>
            </a:r>
            <a:r>
              <a:rPr lang="en-US" sz="975" dirty="0" err="1">
                <a:latin typeface="Arial" panose="020B0604020202020204" pitchFamily="34" charset="0"/>
                <a:sym typeface="Symbol" panose="05050102010706020507" pitchFamily="18" charset="2"/>
              </a:rPr>
              <a:t>FoundationOne</a:t>
            </a:r>
            <a:r>
              <a:rPr lang="en-US" sz="975" baseline="30000" dirty="0" err="1">
                <a:latin typeface="Arial" panose="020B0604020202020204" pitchFamily="34" charset="0"/>
                <a:sym typeface="Symbol" panose="05050102010706020507" pitchFamily="18" charset="2"/>
              </a:rPr>
              <a:t></a:t>
            </a:r>
            <a:r>
              <a:rPr lang="en-US" sz="975" dirty="0" err="1">
                <a:latin typeface="Arial" panose="020B0604020202020204" pitchFamily="34" charset="0"/>
                <a:sym typeface="Symbol" panose="05050102010706020507" pitchFamily="18" charset="2"/>
              </a:rPr>
              <a:t>Liquid</a:t>
            </a:r>
            <a:r>
              <a:rPr lang="en-US" sz="975" dirty="0"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975" dirty="0" err="1">
                <a:latin typeface="Arial" panose="020B0604020202020204" pitchFamily="34" charset="0"/>
                <a:sym typeface="Symbol" panose="05050102010706020507" pitchFamily="18" charset="2"/>
              </a:rPr>
              <a:t>CDx</a:t>
            </a:r>
            <a:endParaRPr lang="en-US" sz="975" dirty="0">
              <a:latin typeface="Arial" panose="020B0604020202020204" pitchFamily="34" charset="0"/>
            </a:endParaRPr>
          </a:p>
        </p:txBody>
      </p:sp>
      <p:sp>
        <p:nvSpPr>
          <p:cNvPr id="39" name="Rounded Rectangle 163">
            <a:extLst>
              <a:ext uri="{FF2B5EF4-FFF2-40B4-BE49-F238E27FC236}">
                <a16:creationId xmlns:a16="http://schemas.microsoft.com/office/drawing/2014/main" id="{61037AAD-7BA3-4276-BCA8-E9FC4357208D}"/>
              </a:ext>
            </a:extLst>
          </p:cNvPr>
          <p:cNvSpPr>
            <a:spLocks/>
          </p:cNvSpPr>
          <p:nvPr/>
        </p:nvSpPr>
        <p:spPr>
          <a:xfrm>
            <a:off x="5998580" y="1445755"/>
            <a:ext cx="2920391" cy="182846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000" tIns="68580" bIns="68580" rtlCol="0" anchor="t">
            <a:noAutofit/>
          </a:bodyPr>
          <a:lstStyle/>
          <a:p>
            <a:r>
              <a:rPr lang="en-US" sz="975" dirty="0">
                <a:solidFill>
                  <a:schemeClr val="tx1"/>
                </a:solidFill>
                <a:latin typeface="Arial" panose="020B0604020202020204" pitchFamily="34" charset="0"/>
              </a:rPr>
              <a:t>Key secondary endpoint</a:t>
            </a:r>
            <a:endParaRPr lang="en-US" sz="975" baseline="300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75" dirty="0">
                <a:solidFill>
                  <a:schemeClr val="tx1"/>
                </a:solidFill>
                <a:latin typeface="Arial" panose="020B0604020202020204" pitchFamily="34" charset="0"/>
              </a:rPr>
              <a:t>Overall survival (alpha protected)</a:t>
            </a:r>
          </a:p>
          <a:p>
            <a:endParaRPr lang="en-US" sz="975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r>
              <a:rPr lang="en-US" sz="975" dirty="0">
                <a:solidFill>
                  <a:schemeClr val="tx1"/>
                </a:solidFill>
                <a:latin typeface="Arial" panose="020B0604020202020204" pitchFamily="34" charset="0"/>
              </a:rPr>
              <a:t>Other secondary endpoints</a:t>
            </a:r>
            <a:endParaRPr lang="en-US" sz="975" baseline="300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75" dirty="0">
                <a:solidFill>
                  <a:schemeClr val="tx1"/>
                </a:solidFill>
                <a:latin typeface="Arial" panose="020B0604020202020204" pitchFamily="34" charset="0"/>
              </a:rPr>
              <a:t>Time to cytotoxic chemotherapy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75" dirty="0">
                <a:solidFill>
                  <a:schemeClr val="tx1"/>
                </a:solidFill>
                <a:latin typeface="Arial" panose="020B0604020202020204" pitchFamily="34" charset="0"/>
              </a:rPr>
              <a:t>PFS2 by investigator </a:t>
            </a:r>
            <a:r>
              <a:rPr lang="en-US" sz="975" dirty="0" err="1">
                <a:solidFill>
                  <a:schemeClr val="tx1"/>
                </a:solidFill>
                <a:latin typeface="Arial" panose="020B0604020202020204" pitchFamily="34" charset="0"/>
              </a:rPr>
              <a:t>assessment</a:t>
            </a:r>
            <a:r>
              <a:rPr lang="en-US" sz="975" baseline="30000" dirty="0" err="1">
                <a:solidFill>
                  <a:schemeClr val="tx1"/>
                </a:solidFill>
                <a:latin typeface="Arial" panose="020B0604020202020204" pitchFamily="34" charset="0"/>
              </a:rPr>
              <a:t>b</a:t>
            </a:r>
            <a:endParaRPr lang="en-US" sz="975" baseline="300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75" dirty="0">
                <a:solidFill>
                  <a:schemeClr val="tx1"/>
                </a:solidFill>
                <a:latin typeface="Arial" panose="020B0604020202020204" pitchFamily="34" charset="0"/>
              </a:rPr>
              <a:t>Objective response rate (ORR)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75" dirty="0">
                <a:solidFill>
                  <a:schemeClr val="tx1"/>
                </a:solidFill>
                <a:latin typeface="Arial" panose="020B0604020202020204" pitchFamily="34" charset="0"/>
              </a:rPr>
              <a:t>Patient-reported outcomes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75" dirty="0">
                <a:solidFill>
                  <a:schemeClr val="tx1"/>
                </a:solidFill>
                <a:latin typeface="Arial" panose="020B0604020202020204" pitchFamily="34" charset="0"/>
              </a:rPr>
              <a:t>Safety</a:t>
            </a:r>
          </a:p>
          <a:p>
            <a:pPr algn="ctr"/>
            <a:endParaRPr lang="en-US" sz="975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975" dirty="0">
                <a:solidFill>
                  <a:schemeClr val="tx1"/>
                </a:solidFill>
                <a:latin typeface="Arial" panose="020B0604020202020204" pitchFamily="34" charset="0"/>
              </a:rPr>
              <a:t>(Data cutoff: August 16, 2022)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EB5BC70-8CC9-4700-B6A7-2868479AEE7D}"/>
              </a:ext>
            </a:extLst>
          </p:cNvPr>
          <p:cNvSpPr txBox="1">
            <a:spLocks/>
          </p:cNvSpPr>
          <p:nvPr/>
        </p:nvSpPr>
        <p:spPr>
          <a:xfrm>
            <a:off x="31753" y="4227896"/>
            <a:ext cx="1872307" cy="138499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9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>
                <a:latin typeface="Arial" panose="020B0604020202020204" pitchFamily="34" charset="0"/>
              </a:rPr>
              <a:t>Aggarwal. ASCO GU 2023; LBA17.  </a:t>
            </a:r>
          </a:p>
        </p:txBody>
      </p:sp>
    </p:spTree>
    <p:extLst>
      <p:ext uri="{BB962C8B-B14F-4D97-AF65-F5344CB8AC3E}">
        <p14:creationId xmlns:p14="http://schemas.microsoft.com/office/powerpoint/2010/main" val="3657318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400"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E11B99-0CB2-1D7D-5604-7B06B29145B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DFBBE-D735-6531-6FC1-22EB83968A9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wireless earbuds in a charging case&#10;&#10;Description automatically generated">
            <a:extLst>
              <a:ext uri="{FF2B5EF4-FFF2-40B4-BE49-F238E27FC236}">
                <a16:creationId xmlns:a16="http://schemas.microsoft.com/office/drawing/2014/main" id="{0259BC71-310B-8F1E-1F2E-F2BD23680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75" y="318407"/>
            <a:ext cx="8623249" cy="39020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47972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6F1D1-4F50-4DA4-8C8A-53C002D16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TALAPRO-2:  Baseline demographics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BD3B4E-3406-4BBB-869C-69B6C072CE46}"/>
              </a:ext>
            </a:extLst>
          </p:cNvPr>
          <p:cNvSpPr txBox="1">
            <a:spLocks/>
          </p:cNvSpPr>
          <p:nvPr/>
        </p:nvSpPr>
        <p:spPr>
          <a:xfrm>
            <a:off x="347498" y="1022975"/>
            <a:ext cx="558326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</a:rPr>
              <a:t>Biomarker status was prospectively informed by tumor tissue for 99.9% of patients</a:t>
            </a:r>
          </a:p>
        </p:txBody>
      </p:sp>
      <p:sp>
        <p:nvSpPr>
          <p:cNvPr id="7" name="Shape1_20221025_110649">
            <a:extLst>
              <a:ext uri="{FF2B5EF4-FFF2-40B4-BE49-F238E27FC236}">
                <a16:creationId xmlns:a16="http://schemas.microsoft.com/office/drawing/2014/main" id="{03F57395-145B-4121-969E-38FDADE5C9DA}"/>
              </a:ext>
            </a:extLst>
          </p:cNvPr>
          <p:cNvSpPr txBox="1"/>
          <p:nvPr/>
        </p:nvSpPr>
        <p:spPr>
          <a:xfrm>
            <a:off x="367991" y="703297"/>
            <a:ext cx="5620794" cy="285834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050" kern="0" dirty="0">
                <a:latin typeface="Arial" panose="020B0604020202020204" pitchFamily="34" charset="0"/>
                <a:ea typeface="+mn-ea"/>
                <a:cs typeface="Poppins Medium" pitchFamily="2" charset="77"/>
                <a:sym typeface="Arial"/>
              </a:rPr>
              <a:t>TALAPRO-2 : Source of Tumor DNA for Assessment and Baseline HRR Gene Status </a:t>
            </a:r>
          </a:p>
        </p:txBody>
      </p:sp>
      <p:graphicFrame>
        <p:nvGraphicFramePr>
          <p:cNvPr id="11" name="Table 9">
            <a:extLst>
              <a:ext uri="{FF2B5EF4-FFF2-40B4-BE49-F238E27FC236}">
                <a16:creationId xmlns:a16="http://schemas.microsoft.com/office/drawing/2014/main" id="{4D364F72-924A-4CE6-B859-E442FB88A04C}"/>
              </a:ext>
            </a:extLst>
          </p:cNvPr>
          <p:cNvGraphicFramePr>
            <a:graphicFrameLocks noGrp="1"/>
          </p:cNvGraphicFramePr>
          <p:nvPr/>
        </p:nvGraphicFramePr>
        <p:xfrm>
          <a:off x="313236" y="1247219"/>
          <a:ext cx="8517528" cy="964692"/>
        </p:xfrm>
        <a:graphic>
          <a:graphicData uri="http://schemas.openxmlformats.org/drawingml/2006/table">
            <a:tbl>
              <a:tblPr firstRow="1" bandRow="1"/>
              <a:tblGrid>
                <a:gridCol w="3737811">
                  <a:extLst>
                    <a:ext uri="{9D8B030D-6E8A-4147-A177-3AD203B41FA5}">
                      <a16:colId xmlns:a16="http://schemas.microsoft.com/office/drawing/2014/main" val="1412711787"/>
                    </a:ext>
                  </a:extLst>
                </a:gridCol>
                <a:gridCol w="2468443">
                  <a:extLst>
                    <a:ext uri="{9D8B030D-6E8A-4147-A177-3AD203B41FA5}">
                      <a16:colId xmlns:a16="http://schemas.microsoft.com/office/drawing/2014/main" val="4127875595"/>
                    </a:ext>
                  </a:extLst>
                </a:gridCol>
                <a:gridCol w="2311274">
                  <a:extLst>
                    <a:ext uri="{9D8B030D-6E8A-4147-A177-3AD203B41FA5}">
                      <a16:colId xmlns:a16="http://schemas.microsoft.com/office/drawing/2014/main" val="1258934370"/>
                    </a:ext>
                  </a:extLst>
                </a:gridCol>
              </a:tblGrid>
              <a:tr h="347472"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Tissue source for prospective HRR gene alteration testing, n(%)</a:t>
                      </a:r>
                    </a:p>
                  </a:txBody>
                  <a:tcPr marL="68580" marR="68580" marT="13716" marB="1371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Talazoparib + Enzalutamide (N=402)</a:t>
                      </a:r>
                    </a:p>
                  </a:txBody>
                  <a:tcPr marL="68580" marR="68580" marT="13716" marB="1371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Placebo + Enzalutamide (N=403)</a:t>
                      </a:r>
                    </a:p>
                  </a:txBody>
                  <a:tcPr marL="68580" marR="68580" marT="13716" marB="1371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493107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r>
                        <a:rPr lang="en-US" sz="900" b="0" i="0" dirty="0">
                          <a:latin typeface="Arial" panose="020B0604020202020204" pitchFamily="34" charset="0"/>
                        </a:rPr>
                        <a:t>Tumor tissue</a:t>
                      </a:r>
                    </a:p>
                  </a:txBody>
                  <a:tcPr marL="68580" marR="68580" marT="13716" marB="1371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347 (86.3)</a:t>
                      </a:r>
                    </a:p>
                  </a:txBody>
                  <a:tcPr marL="68580" marR="68580" marT="13716" marB="1371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347 (86.1)</a:t>
                      </a:r>
                    </a:p>
                  </a:txBody>
                  <a:tcPr marL="68580" marR="68580" marT="13716" marB="1371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074757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Tumor tissue and blood (circulating tumor DNA)</a:t>
                      </a:r>
                    </a:p>
                  </a:txBody>
                  <a:tcPr marL="68580" marR="68580" marT="13716" marB="1371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 (14.2)</a:t>
                      </a:r>
                    </a:p>
                  </a:txBody>
                  <a:tcPr marL="68580" marR="68580" marT="13716" marB="1371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 (14.1)</a:t>
                      </a:r>
                    </a:p>
                  </a:txBody>
                  <a:tcPr marL="68580" marR="68580" marT="13716" marB="1371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073287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Blood (circulating tumor DNA) only</a:t>
                      </a:r>
                    </a:p>
                  </a:txBody>
                  <a:tcPr marL="68580" marR="68580" marT="13716" marB="1371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13716" marB="1371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Arial" panose="020B0604020202020204" pitchFamily="34" charset="0"/>
                        </a:rPr>
                        <a:t>1 (0.2)</a:t>
                      </a:r>
                    </a:p>
                  </a:txBody>
                  <a:tcPr marL="68580" marR="68580" marT="13716" marB="1371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8625343"/>
                  </a:ext>
                </a:extLst>
              </a:tr>
            </a:tbl>
          </a:graphicData>
        </a:graphic>
      </p:graphicFrame>
      <p:graphicFrame>
        <p:nvGraphicFramePr>
          <p:cNvPr id="12" name="Table 9">
            <a:extLst>
              <a:ext uri="{FF2B5EF4-FFF2-40B4-BE49-F238E27FC236}">
                <a16:creationId xmlns:a16="http://schemas.microsoft.com/office/drawing/2014/main" id="{359AB2EB-CF7A-4066-966F-D6651BB61EC8}"/>
              </a:ext>
            </a:extLst>
          </p:cNvPr>
          <p:cNvGraphicFramePr>
            <a:graphicFrameLocks noGrp="1"/>
          </p:cNvGraphicFramePr>
          <p:nvPr/>
        </p:nvGraphicFramePr>
        <p:xfrm>
          <a:off x="300691" y="2254175"/>
          <a:ext cx="8542617" cy="1787652"/>
        </p:xfrm>
        <a:graphic>
          <a:graphicData uri="http://schemas.openxmlformats.org/drawingml/2006/table">
            <a:tbl>
              <a:tblPr firstRow="1" bandRow="1"/>
              <a:tblGrid>
                <a:gridCol w="3748821">
                  <a:extLst>
                    <a:ext uri="{9D8B030D-6E8A-4147-A177-3AD203B41FA5}">
                      <a16:colId xmlns:a16="http://schemas.microsoft.com/office/drawing/2014/main" val="1412711787"/>
                    </a:ext>
                  </a:extLst>
                </a:gridCol>
                <a:gridCol w="2475714">
                  <a:extLst>
                    <a:ext uri="{9D8B030D-6E8A-4147-A177-3AD203B41FA5}">
                      <a16:colId xmlns:a16="http://schemas.microsoft.com/office/drawing/2014/main" val="4127875595"/>
                    </a:ext>
                  </a:extLst>
                </a:gridCol>
                <a:gridCol w="2318082">
                  <a:extLst>
                    <a:ext uri="{9D8B030D-6E8A-4147-A177-3AD203B41FA5}">
                      <a16:colId xmlns:a16="http://schemas.microsoft.com/office/drawing/2014/main" val="1258934370"/>
                    </a:ext>
                  </a:extLst>
                </a:gridCol>
              </a:tblGrid>
              <a:tr h="347472"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Number of participants with HRR gene alterations, n(%)</a:t>
                      </a:r>
                    </a:p>
                  </a:txBody>
                  <a:tcPr marL="68580" marR="68580" marT="13716" marB="1371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Talazoparib + Enzalutamide (N=402)</a:t>
                      </a:r>
                    </a:p>
                  </a:txBody>
                  <a:tcPr marL="68580" marR="68580" marT="13716" marB="1371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Placebo + Enzalutamide (N=403)</a:t>
                      </a:r>
                    </a:p>
                  </a:txBody>
                  <a:tcPr marL="68580" marR="68580" marT="13716" marB="1371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493107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r>
                        <a:rPr lang="en-US" sz="900" b="0" i="0" dirty="0">
                          <a:latin typeface="Arial" panose="020B0604020202020204" pitchFamily="34" charset="0"/>
                        </a:rPr>
                        <a:t>1 or more alterations in the corresponding gene</a:t>
                      </a:r>
                    </a:p>
                  </a:txBody>
                  <a:tcPr marL="68580" marR="68580" marT="13716" marB="1371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 (21.1)</a:t>
                      </a:r>
                    </a:p>
                  </a:txBody>
                  <a:tcPr marL="68580" marR="68580" marT="13716" marB="1371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 (20.3)</a:t>
                      </a:r>
                    </a:p>
                  </a:txBody>
                  <a:tcPr marL="68580" marR="68580" marT="13716" marB="1371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074757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91440" algn="l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CDK12</a:t>
                      </a:r>
                    </a:p>
                  </a:txBody>
                  <a:tcPr marL="68580" marR="68580" marT="13716" marB="1371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Krub"/>
                          <a:cs typeface="Calibri"/>
                          <a:sym typeface="Arial"/>
                        </a:rPr>
                        <a:t>23 (5.7)</a:t>
                      </a:r>
                    </a:p>
                  </a:txBody>
                  <a:tcPr marL="68580" marR="68580" marT="13716" marB="1371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 (7.2)</a:t>
                      </a:r>
                    </a:p>
                  </a:txBody>
                  <a:tcPr marL="68580" marR="68580" marT="13716" marB="1371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073287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91440" algn="l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BRCA2</a:t>
                      </a:r>
                    </a:p>
                  </a:txBody>
                  <a:tcPr marL="68580" marR="68580" marT="13716" marB="1371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Krub"/>
                          <a:cs typeface="Calibri"/>
                          <a:sym typeface="Arial"/>
                        </a:rPr>
                        <a:t>23 (5.7)</a:t>
                      </a:r>
                    </a:p>
                  </a:txBody>
                  <a:tcPr marL="68580" marR="68580" marT="13716" marB="1371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Arial" panose="020B0604020202020204" pitchFamily="34" charset="0"/>
                        </a:rPr>
                        <a:t>28 (6.9)</a:t>
                      </a:r>
                    </a:p>
                  </a:txBody>
                  <a:tcPr marL="68580" marR="68580" marT="13716" marB="1371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862534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91440" algn="l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ATM</a:t>
                      </a:r>
                    </a:p>
                  </a:txBody>
                  <a:tcPr marL="68580" marR="68580" marT="13716" marB="1371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Krub"/>
                          <a:cs typeface="Calibri"/>
                          <a:sym typeface="Arial"/>
                        </a:rPr>
                        <a:t>23 (5.7)</a:t>
                      </a:r>
                    </a:p>
                  </a:txBody>
                  <a:tcPr marL="68580" marR="68580" marT="13716" marB="1371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Arial" panose="020B0604020202020204" pitchFamily="34" charset="0"/>
                        </a:rPr>
                        <a:t>14 (3.5)</a:t>
                      </a:r>
                    </a:p>
                  </a:txBody>
                  <a:tcPr marL="68580" marR="68580" marT="13716" marB="1371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072796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91440" algn="l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CHEK2</a:t>
                      </a:r>
                    </a:p>
                  </a:txBody>
                  <a:tcPr marL="68580" marR="68580" marT="13716" marB="1371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Arial" panose="020B0604020202020204" pitchFamily="34" charset="0"/>
                        </a:rPr>
                        <a:t>6 (1.5)</a:t>
                      </a:r>
                    </a:p>
                  </a:txBody>
                  <a:tcPr marL="68580" marR="68580" marT="13716" marB="1371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Arial" panose="020B0604020202020204" pitchFamily="34" charset="0"/>
                        </a:rPr>
                        <a:t>5 (1.2)</a:t>
                      </a:r>
                    </a:p>
                  </a:txBody>
                  <a:tcPr marL="68580" marR="68580" marT="13716" marB="1371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03262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91440" algn="l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BRCA1</a:t>
                      </a:r>
                    </a:p>
                  </a:txBody>
                  <a:tcPr marL="68580" marR="68580" marT="13716" marB="1371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Arial" panose="020B0604020202020204" pitchFamily="34" charset="0"/>
                        </a:rPr>
                        <a:t>5 (1.2)</a:t>
                      </a:r>
                    </a:p>
                  </a:txBody>
                  <a:tcPr marL="68580" marR="68580" marT="13716" marB="1371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Arial" panose="020B0604020202020204" pitchFamily="34" charset="0"/>
                        </a:rPr>
                        <a:t>4 (1.0)</a:t>
                      </a:r>
                    </a:p>
                  </a:txBody>
                  <a:tcPr marL="68580" marR="68580" marT="13716" marB="1371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25006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91440" algn="l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Other (ATR, FANCA, MLH1, MRE11A, NBN, PALB2, RAD51C)</a:t>
                      </a:r>
                    </a:p>
                  </a:txBody>
                  <a:tcPr marL="68580" marR="68580" marT="13716" marB="1371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Arial" panose="020B0604020202020204" pitchFamily="34" charset="0"/>
                        </a:rPr>
                        <a:t>14 (3.5)</a:t>
                      </a:r>
                    </a:p>
                  </a:txBody>
                  <a:tcPr marL="68580" marR="68580" marT="13716" marB="1371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Arial" panose="020B0604020202020204" pitchFamily="34" charset="0"/>
                        </a:rPr>
                        <a:t>13 (3.2)</a:t>
                      </a:r>
                    </a:p>
                  </a:txBody>
                  <a:tcPr marL="68580" marR="68580" marT="13716" marB="1371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1141307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B92DE74B-8DA7-4ABB-B68A-289A0BB1E29C}"/>
              </a:ext>
            </a:extLst>
          </p:cNvPr>
          <p:cNvSpPr txBox="1">
            <a:spLocks/>
          </p:cNvSpPr>
          <p:nvPr/>
        </p:nvSpPr>
        <p:spPr>
          <a:xfrm>
            <a:off x="0" y="4197813"/>
            <a:ext cx="8709660" cy="138499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9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it-IT" dirty="0">
                <a:latin typeface="Arial" panose="020B0604020202020204" pitchFamily="34" charset="0"/>
              </a:rPr>
              <a:t>1. </a:t>
            </a:r>
            <a:r>
              <a:rPr lang="it-IT" dirty="0" err="1">
                <a:latin typeface="Arial" panose="020B0604020202020204" pitchFamily="34" charset="0"/>
              </a:rPr>
              <a:t>Sigorski</a:t>
            </a:r>
            <a:r>
              <a:rPr lang="it-IT" dirty="0">
                <a:latin typeface="Arial" panose="020B0604020202020204" pitchFamily="34" charset="0"/>
              </a:rPr>
              <a:t> D, et al. </a:t>
            </a:r>
            <a:r>
              <a:rPr lang="it-IT" i="1" dirty="0">
                <a:latin typeface="Arial" panose="020B0604020202020204" pitchFamily="34" charset="0"/>
              </a:rPr>
              <a:t>Target </a:t>
            </a:r>
            <a:r>
              <a:rPr lang="it-IT" i="1" dirty="0" err="1">
                <a:latin typeface="Arial" panose="020B0604020202020204" pitchFamily="34" charset="0"/>
              </a:rPr>
              <a:t>Oncol</a:t>
            </a:r>
            <a:r>
              <a:rPr lang="it-IT" dirty="0">
                <a:latin typeface="Arial" panose="020B0604020202020204" pitchFamily="34" charset="0"/>
              </a:rPr>
              <a:t>. 2020;15:709-722;  2. </a:t>
            </a:r>
            <a:r>
              <a:rPr lang="it-IT" dirty="0" err="1">
                <a:latin typeface="Arial" panose="020B0604020202020204" pitchFamily="34" charset="0"/>
              </a:rPr>
              <a:t>Abida</a:t>
            </a:r>
            <a:r>
              <a:rPr lang="it-IT" dirty="0">
                <a:latin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</a:rPr>
              <a:t>W</a:t>
            </a:r>
            <a:r>
              <a:rPr lang="it-IT" dirty="0">
                <a:latin typeface="Arial" panose="020B0604020202020204" pitchFamily="34" charset="0"/>
              </a:rPr>
              <a:t>, et al. </a:t>
            </a:r>
            <a:r>
              <a:rPr lang="it-IT" i="1" dirty="0">
                <a:latin typeface="Arial" panose="020B0604020202020204" pitchFamily="34" charset="0"/>
              </a:rPr>
              <a:t>JCO </a:t>
            </a:r>
            <a:r>
              <a:rPr lang="it-IT" i="1" dirty="0" err="1">
                <a:latin typeface="Arial" panose="020B0604020202020204" pitchFamily="34" charset="0"/>
              </a:rPr>
              <a:t>Precis</a:t>
            </a:r>
            <a:r>
              <a:rPr lang="it-IT" i="1" dirty="0">
                <a:latin typeface="Arial" panose="020B0604020202020204" pitchFamily="34" charset="0"/>
              </a:rPr>
              <a:t> </a:t>
            </a:r>
            <a:r>
              <a:rPr lang="it-IT" i="1" dirty="0" err="1">
                <a:latin typeface="Arial" panose="020B0604020202020204" pitchFamily="34" charset="0"/>
              </a:rPr>
              <a:t>Oncol</a:t>
            </a:r>
            <a:r>
              <a:rPr lang="it-IT" i="1" dirty="0">
                <a:latin typeface="Arial" panose="020B0604020202020204" pitchFamily="34" charset="0"/>
              </a:rPr>
              <a:t>. </a:t>
            </a:r>
            <a:r>
              <a:rPr lang="it-IT" dirty="0">
                <a:latin typeface="Arial" panose="020B0604020202020204" pitchFamily="34" charset="0"/>
              </a:rPr>
              <a:t>2017;2017:PO.17.00029.</a:t>
            </a:r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71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400">
        <p159:morph option="byObject"/>
      </p:transition>
    </mc:Choice>
    <mc:Fallback xmlns=""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BF7B4-1530-7E69-558A-D629C9C94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TALAPRO-2: rPFS (Primary Endpoint)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B1C46E-1531-13B2-8E18-B2B128AA1A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853" y="827131"/>
            <a:ext cx="7670138" cy="30168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05A3DF-A1CD-9964-50DC-6664FBD1CCEF}"/>
              </a:ext>
            </a:extLst>
          </p:cNvPr>
          <p:cNvSpPr txBox="1"/>
          <p:nvPr/>
        </p:nvSpPr>
        <p:spPr>
          <a:xfrm>
            <a:off x="3944905" y="3947212"/>
            <a:ext cx="562975" cy="210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  <a:spcBef>
                <a:spcPts val="900"/>
              </a:spcBef>
            </a:pPr>
            <a:r>
              <a:rPr lang="en-US" sz="900" dirty="0">
                <a:solidFill>
                  <a:srgbClr val="211D1E"/>
                </a:solidFill>
                <a:latin typeface="Arial" panose="020B0604020202020204" pitchFamily="34" charset="0"/>
              </a:rPr>
              <a:t>Months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4704B2-7770-DFB7-14E1-8EB994B5B8AF}"/>
              </a:ext>
            </a:extLst>
          </p:cNvPr>
          <p:cNvSpPr txBox="1">
            <a:spLocks/>
          </p:cNvSpPr>
          <p:nvPr/>
        </p:nvSpPr>
        <p:spPr>
          <a:xfrm>
            <a:off x="31753" y="4227896"/>
            <a:ext cx="1872307" cy="138499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9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>
                <a:latin typeface="Arial" panose="020B0604020202020204" pitchFamily="34" charset="0"/>
              </a:rPr>
              <a:t>Aggarwal. ASCO GU 2023; LBA17.  </a:t>
            </a:r>
          </a:p>
        </p:txBody>
      </p:sp>
    </p:spTree>
    <p:extLst>
      <p:ext uri="{BB962C8B-B14F-4D97-AF65-F5344CB8AC3E}">
        <p14:creationId xmlns:p14="http://schemas.microsoft.com/office/powerpoint/2010/main" val="1475498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400">
        <p159:morph option="byObject"/>
      </p:transition>
    </mc:Choice>
    <mc:Fallback xmlns=""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BF7B4-1530-7E69-558A-D629C9C94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TALAPRO-2: rPFS (Primary Endpoint)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5A4472-3248-42E5-CF3C-42F7F6CB69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1226" y="649533"/>
            <a:ext cx="4325439" cy="17013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430C91-F872-14B0-5A1A-68DE27D633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2407124"/>
            <a:ext cx="4572000" cy="17982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1D14E5-1E55-557B-168C-F74F75A10BB6}"/>
              </a:ext>
            </a:extLst>
          </p:cNvPr>
          <p:cNvSpPr txBox="1"/>
          <p:nvPr/>
        </p:nvSpPr>
        <p:spPr>
          <a:xfrm>
            <a:off x="4258452" y="4218646"/>
            <a:ext cx="562975" cy="210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  <a:spcBef>
                <a:spcPts val="900"/>
              </a:spcBef>
            </a:pPr>
            <a:r>
              <a:rPr lang="en-US" sz="900" dirty="0">
                <a:solidFill>
                  <a:srgbClr val="211D1E"/>
                </a:solidFill>
                <a:latin typeface="Arial" panose="020B0604020202020204" pitchFamily="34" charset="0"/>
              </a:rPr>
              <a:t>Months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8B328E-AF3B-6F19-9078-B2D2B4FBA688}"/>
              </a:ext>
            </a:extLst>
          </p:cNvPr>
          <p:cNvSpPr txBox="1">
            <a:spLocks/>
          </p:cNvSpPr>
          <p:nvPr/>
        </p:nvSpPr>
        <p:spPr>
          <a:xfrm>
            <a:off x="10886" y="4239372"/>
            <a:ext cx="1327286" cy="138499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9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>
                <a:latin typeface="Arial" panose="020B0604020202020204" pitchFamily="34" charset="0"/>
              </a:rPr>
              <a:t>Aggarwal N, </a:t>
            </a:r>
            <a:r>
              <a:rPr lang="en-US" i="1" dirty="0">
                <a:latin typeface="Arial" panose="020B0604020202020204" pitchFamily="34" charset="0"/>
              </a:rPr>
              <a:t>Lancet</a:t>
            </a:r>
            <a:r>
              <a:rPr lang="en-US" dirty="0">
                <a:latin typeface="Arial" panose="020B0604020202020204" pitchFamily="34" charset="0"/>
              </a:rPr>
              <a:t> 2023 </a:t>
            </a:r>
          </a:p>
        </p:txBody>
      </p:sp>
    </p:spTree>
    <p:extLst>
      <p:ext uri="{BB962C8B-B14F-4D97-AF65-F5344CB8AC3E}">
        <p14:creationId xmlns:p14="http://schemas.microsoft.com/office/powerpoint/2010/main" val="157218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400">
        <p159:morph option="byObject"/>
      </p:transition>
    </mc:Choice>
    <mc:Fallback xmlns="">
      <p:transition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BF7B4-1530-7E69-558A-D629C9C94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TALAPRO-2: Overall Survival - immature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452C94-79B0-232B-C58A-43FD53784660}"/>
              </a:ext>
            </a:extLst>
          </p:cNvPr>
          <p:cNvSpPr txBox="1">
            <a:spLocks/>
          </p:cNvSpPr>
          <p:nvPr/>
        </p:nvSpPr>
        <p:spPr>
          <a:xfrm>
            <a:off x="0" y="4198866"/>
            <a:ext cx="2340384" cy="138499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9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>
                <a:latin typeface="Arial" panose="020B0604020202020204" pitchFamily="34" charset="0"/>
              </a:rPr>
              <a:t>Aggarwal N, </a:t>
            </a:r>
            <a:r>
              <a:rPr lang="en-US" i="1" dirty="0">
                <a:latin typeface="Arial" panose="020B0604020202020204" pitchFamily="34" charset="0"/>
              </a:rPr>
              <a:t>Lancet</a:t>
            </a:r>
            <a:r>
              <a:rPr lang="en-US" dirty="0">
                <a:latin typeface="Arial" panose="020B0604020202020204" pitchFamily="34" charset="0"/>
              </a:rPr>
              <a:t> 2023; </a:t>
            </a:r>
            <a:r>
              <a:rPr lang="en-US" dirty="0" err="1">
                <a:latin typeface="Arial" panose="020B0604020202020204" pitchFamily="34" charset="0"/>
              </a:rPr>
              <a:t>Fizazi</a:t>
            </a:r>
            <a:r>
              <a:rPr lang="en-US" dirty="0">
                <a:latin typeface="Arial" panose="020B0604020202020204" pitchFamily="34" charset="0"/>
              </a:rPr>
              <a:t> ASCO 2023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97871A-B0C5-7DEF-A935-7A42CA1C80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" y="792573"/>
            <a:ext cx="4095206" cy="23948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63D1CA-51A2-CE49-150A-E5169D106BDC}"/>
              </a:ext>
            </a:extLst>
          </p:cNvPr>
          <p:cNvSpPr txBox="1"/>
          <p:nvPr/>
        </p:nvSpPr>
        <p:spPr>
          <a:xfrm>
            <a:off x="4970341" y="3551131"/>
            <a:ext cx="3542921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Bef>
                <a:spcPts val="900"/>
              </a:spcBef>
            </a:pPr>
            <a:r>
              <a:rPr lang="en-US" sz="900" dirty="0">
                <a:solidFill>
                  <a:srgbClr val="211D1E"/>
                </a:solidFill>
                <a:latin typeface="Arial" panose="020B0604020202020204" pitchFamily="34" charset="0"/>
              </a:rPr>
              <a:t>18 Patients in the control arm and 3 patients in the talazoparib arm subsequently received olaparib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6374E0-6648-1C86-4466-3C204B3E2A10}"/>
              </a:ext>
            </a:extLst>
          </p:cNvPr>
          <p:cNvSpPr txBox="1"/>
          <p:nvPr/>
        </p:nvSpPr>
        <p:spPr>
          <a:xfrm>
            <a:off x="1866243" y="3396282"/>
            <a:ext cx="562975" cy="210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  <a:spcBef>
                <a:spcPts val="900"/>
              </a:spcBef>
            </a:pPr>
            <a:r>
              <a:rPr lang="en-US" sz="900" dirty="0">
                <a:solidFill>
                  <a:srgbClr val="211D1E"/>
                </a:solidFill>
                <a:latin typeface="Arial" panose="020B0604020202020204" pitchFamily="34" charset="0"/>
              </a:rPr>
              <a:t>Months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6766C3A-8743-2E6E-9A0E-68BB68200B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984829"/>
            <a:ext cx="4167052" cy="2157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5CE860-F356-F3E1-3B0E-88C81CAD1511}"/>
              </a:ext>
            </a:extLst>
          </p:cNvPr>
          <p:cNvSpPr txBox="1"/>
          <p:nvPr/>
        </p:nvSpPr>
        <p:spPr>
          <a:xfrm>
            <a:off x="460466" y="855737"/>
            <a:ext cx="729687" cy="210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  <a:spcBef>
                <a:spcPts val="900"/>
              </a:spcBef>
            </a:pPr>
            <a:r>
              <a:rPr lang="en-US" sz="900" dirty="0">
                <a:solidFill>
                  <a:srgbClr val="211D1E"/>
                </a:solidFill>
                <a:latin typeface="Arial" panose="020B0604020202020204" pitchFamily="34" charset="0"/>
              </a:rPr>
              <a:t>All-comers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F43508-106F-ABBC-2E60-A51EA3ADE185}"/>
              </a:ext>
            </a:extLst>
          </p:cNvPr>
          <p:cNvSpPr txBox="1"/>
          <p:nvPr/>
        </p:nvSpPr>
        <p:spPr>
          <a:xfrm>
            <a:off x="4732020" y="728374"/>
            <a:ext cx="902811" cy="210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  <a:spcBef>
                <a:spcPts val="900"/>
              </a:spcBef>
            </a:pPr>
            <a:r>
              <a:rPr lang="en-US" sz="900" dirty="0">
                <a:solidFill>
                  <a:srgbClr val="211D1E"/>
                </a:solidFill>
                <a:latin typeface="Arial" panose="020B0604020202020204" pitchFamily="34" charset="0"/>
              </a:rPr>
              <a:t>HRR-deficient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170701-03FA-7FD1-E39C-4157350F3958}"/>
              </a:ext>
            </a:extLst>
          </p:cNvPr>
          <p:cNvSpPr txBox="1"/>
          <p:nvPr/>
        </p:nvSpPr>
        <p:spPr>
          <a:xfrm>
            <a:off x="6537883" y="3272716"/>
            <a:ext cx="627095" cy="210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Bef>
                <a:spcPts val="900"/>
              </a:spcBef>
            </a:pPr>
            <a:r>
              <a:rPr lang="en-US" sz="900" dirty="0">
                <a:solidFill>
                  <a:srgbClr val="211D1E"/>
                </a:solidFill>
                <a:latin typeface="Arial" panose="020B0604020202020204" pitchFamily="34" charset="0"/>
              </a:rPr>
              <a:t>Months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DC6D0F-B0F0-CD85-C389-717F4D44C24D}"/>
              </a:ext>
            </a:extLst>
          </p:cNvPr>
          <p:cNvSpPr txBox="1"/>
          <p:nvPr/>
        </p:nvSpPr>
        <p:spPr>
          <a:xfrm>
            <a:off x="5085616" y="3059089"/>
            <a:ext cx="1704314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  <a:spcBef>
                <a:spcPts val="900"/>
              </a:spcBef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HR 9,69 (95% CI, 0.46-1.03) </a:t>
            </a:r>
          </a:p>
          <a:p>
            <a:pPr algn="ctr">
              <a:lnSpc>
                <a:spcPct val="85000"/>
              </a:lnSpc>
              <a:spcBef>
                <a:spcPts val="900"/>
              </a:spcBef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P = 0.068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A4CE8B-F0EE-3433-E38F-7774BB314AB5}"/>
              </a:ext>
            </a:extLst>
          </p:cNvPr>
          <p:cNvSpPr txBox="1"/>
          <p:nvPr/>
        </p:nvSpPr>
        <p:spPr>
          <a:xfrm>
            <a:off x="2462127" y="3354930"/>
            <a:ext cx="2032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u="sng" dirty="0">
                <a:solidFill>
                  <a:srgbClr val="211D1E"/>
                </a:solidFill>
                <a:latin typeface="Arial" panose="020B0604020202020204" pitchFamily="34" charset="0"/>
              </a:rPr>
              <a:t>Deaths</a:t>
            </a:r>
            <a:r>
              <a:rPr lang="en-US" sz="1200" dirty="0">
                <a:solidFill>
                  <a:srgbClr val="211D1E"/>
                </a:solidFill>
                <a:latin typeface="Arial" panose="020B0604020202020204" pitchFamily="34" charset="0"/>
              </a:rPr>
              <a:t>:</a:t>
            </a: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211D1E"/>
                </a:solidFill>
                <a:latin typeface="Arial" panose="020B0604020202020204" pitchFamily="34" charset="0"/>
              </a:rPr>
              <a:t>123/402 (31%)- talazoparib</a:t>
            </a: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211D1E"/>
                </a:solidFill>
                <a:latin typeface="Arial" panose="020B0604020202020204" pitchFamily="34" charset="0"/>
              </a:rPr>
              <a:t>129/403 (32%)- placebo</a:t>
            </a:r>
          </a:p>
        </p:txBody>
      </p:sp>
    </p:spTree>
    <p:extLst>
      <p:ext uri="{BB962C8B-B14F-4D97-AF65-F5344CB8AC3E}">
        <p14:creationId xmlns:p14="http://schemas.microsoft.com/office/powerpoint/2010/main" val="990800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400">
        <p159:morph option="byObject"/>
      </p:transition>
    </mc:Choice>
    <mc:Fallback xmlns="">
      <p:transition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1_20221025_110649">
            <a:extLst>
              <a:ext uri="{FF2B5EF4-FFF2-40B4-BE49-F238E27FC236}">
                <a16:creationId xmlns:a16="http://schemas.microsoft.com/office/drawing/2014/main" id="{02B2C924-1400-408D-B440-CB356804A7B4}"/>
              </a:ext>
            </a:extLst>
          </p:cNvPr>
          <p:cNvSpPr txBox="1"/>
          <p:nvPr/>
        </p:nvSpPr>
        <p:spPr>
          <a:xfrm>
            <a:off x="358843" y="1017674"/>
            <a:ext cx="3625326" cy="269948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800" kern="0" dirty="0">
                <a:latin typeface="Arial" panose="020B0604020202020204" pitchFamily="34" charset="0"/>
                <a:ea typeface="+mn-ea"/>
                <a:cs typeface="Poppins Medium"/>
                <a:sym typeface="Arial"/>
              </a:rPr>
              <a:t>ITT population</a:t>
            </a:r>
            <a:endParaRPr lang="en-US" sz="1800" kern="0" dirty="0">
              <a:highlight>
                <a:srgbClr val="FFFF00"/>
              </a:highlight>
              <a:latin typeface="Arial" panose="020B0604020202020204" pitchFamily="34" charset="0"/>
              <a:cs typeface="Poppins Medium"/>
            </a:endParaRPr>
          </a:p>
        </p:txBody>
      </p:sp>
      <p:sp>
        <p:nvSpPr>
          <p:cNvPr id="15" name="Shape1_20221025_110649">
            <a:extLst>
              <a:ext uri="{FF2B5EF4-FFF2-40B4-BE49-F238E27FC236}">
                <a16:creationId xmlns:a16="http://schemas.microsoft.com/office/drawing/2014/main" id="{0A91D29F-538D-4EFA-A61D-C3DACE33EE10}"/>
              </a:ext>
            </a:extLst>
          </p:cNvPr>
          <p:cNvSpPr txBox="1"/>
          <p:nvPr/>
        </p:nvSpPr>
        <p:spPr>
          <a:xfrm>
            <a:off x="4747409" y="945534"/>
            <a:ext cx="4238999" cy="276999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800" kern="0" dirty="0">
                <a:latin typeface="Arial" panose="020B0604020202020204" pitchFamily="34" charset="0"/>
                <a:ea typeface="+mn-ea"/>
                <a:cs typeface="Poppins Medium" pitchFamily="2" charset="77"/>
                <a:sym typeface="Arial"/>
              </a:rPr>
              <a:t>HRR-Deficient</a:t>
            </a:r>
            <a:endParaRPr lang="en-US" sz="1800" kern="0" baseline="30000" dirty="0">
              <a:latin typeface="Arial" panose="020B0604020202020204" pitchFamily="34" charset="0"/>
              <a:ea typeface="Calibri" panose="020F0502020204030204" pitchFamily="34" charset="0"/>
              <a:cs typeface="Poppins Medium" pitchFamily="2" charset="77"/>
              <a:sym typeface="Arial"/>
            </a:endParaRP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2259E984-85A5-461D-925B-CCEE10F57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7464"/>
            <a:ext cx="9144000" cy="616815"/>
          </a:xfrm>
        </p:spPr>
        <p:txBody>
          <a:bodyPr/>
          <a:lstStyle/>
          <a:p>
            <a:r>
              <a:rPr lang="en-US" dirty="0"/>
              <a:t>TALAPRO-2 –Summary of TEAEs</a:t>
            </a:r>
            <a:endParaRPr lang="en-IN" dirty="0"/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E20764B2-64C5-42E4-99C7-EC8154346A77}"/>
              </a:ext>
            </a:extLst>
          </p:cNvPr>
          <p:cNvGraphicFramePr>
            <a:graphicFrameLocks noGrp="1"/>
          </p:cNvGraphicFramePr>
          <p:nvPr/>
        </p:nvGraphicFramePr>
        <p:xfrm>
          <a:off x="4692728" y="1350417"/>
          <a:ext cx="4239001" cy="2459682"/>
        </p:xfrm>
        <a:graphic>
          <a:graphicData uri="http://schemas.openxmlformats.org/drawingml/2006/table">
            <a:tbl>
              <a:tblPr firstRow="1" bandRow="1"/>
              <a:tblGrid>
                <a:gridCol w="1907281">
                  <a:extLst>
                    <a:ext uri="{9D8B030D-6E8A-4147-A177-3AD203B41FA5}">
                      <a16:colId xmlns:a16="http://schemas.microsoft.com/office/drawing/2014/main" val="1412711787"/>
                    </a:ext>
                  </a:extLst>
                </a:gridCol>
                <a:gridCol w="1165860">
                  <a:extLst>
                    <a:ext uri="{9D8B030D-6E8A-4147-A177-3AD203B41FA5}">
                      <a16:colId xmlns:a16="http://schemas.microsoft.com/office/drawing/2014/main" val="4127875595"/>
                    </a:ext>
                  </a:extLst>
                </a:gridCol>
                <a:gridCol w="1165860">
                  <a:extLst>
                    <a:ext uri="{9D8B030D-6E8A-4147-A177-3AD203B41FA5}">
                      <a16:colId xmlns:a16="http://schemas.microsoft.com/office/drawing/2014/main" val="1258934370"/>
                    </a:ext>
                  </a:extLst>
                </a:gridCol>
              </a:tblGrid>
              <a:tr h="146580"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TEAEs, n (%)</a:t>
                      </a:r>
                    </a:p>
                  </a:txBody>
                  <a:tcPr marL="68580" marR="68580" marT="12051" marB="12051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A3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Talazoparib + Enzalutamide (N=198)</a:t>
                      </a:r>
                    </a:p>
                  </a:txBody>
                  <a:tcPr marL="68580" marR="68580" marT="12051" marB="12051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Placebo + Enzalutamide (N=199)</a:t>
                      </a:r>
                    </a:p>
                  </a:txBody>
                  <a:tcPr marL="68580" marR="68580" marT="12051" marB="12051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493107"/>
                  </a:ext>
                </a:extLst>
              </a:tr>
              <a:tr h="80329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Any TEAE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12051" marB="12051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196 (99.0)</a:t>
                      </a:r>
                    </a:p>
                  </a:txBody>
                  <a:tcPr marL="68580" marR="68580" marT="12051" marB="12051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191 (96.0)</a:t>
                      </a:r>
                    </a:p>
                  </a:txBody>
                  <a:tcPr marL="68580" marR="68580" marT="12051" marB="12051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7074757"/>
                  </a:ext>
                </a:extLst>
              </a:tr>
              <a:tr h="80329">
                <a:tc>
                  <a:txBody>
                    <a:bodyPr/>
                    <a:lstStyle/>
                    <a:p>
                      <a:pPr marL="91440" algn="l" fontAlgn="t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Treatment-related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12051" marB="12051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180 (90.9)</a:t>
                      </a:r>
                    </a:p>
                  </a:txBody>
                  <a:tcPr marL="68580" marR="68580" marT="12051" marB="12051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144 (72.4)</a:t>
                      </a:r>
                    </a:p>
                  </a:txBody>
                  <a:tcPr marL="68580" marR="68580" marT="12051" marB="12051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0732873"/>
                  </a:ext>
                </a:extLst>
              </a:tr>
              <a:tr h="80329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SAEs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12051" marB="12051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Arial" panose="020B0604020202020204" pitchFamily="34" charset="0"/>
                        </a:rPr>
                        <a:t>60 (30.3)</a:t>
                      </a:r>
                    </a:p>
                  </a:txBody>
                  <a:tcPr marL="68580" marR="68580" marT="12051" marB="12051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Arial" panose="020B0604020202020204" pitchFamily="34" charset="0"/>
                        </a:rPr>
                        <a:t>40 (20.1)</a:t>
                      </a:r>
                    </a:p>
                  </a:txBody>
                  <a:tcPr marL="68580" marR="68580" marT="12051" marB="12051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8625343"/>
                  </a:ext>
                </a:extLst>
              </a:tr>
              <a:tr h="80329">
                <a:tc>
                  <a:txBody>
                    <a:bodyPr/>
                    <a:lstStyle/>
                    <a:p>
                      <a:pPr marL="91440" algn="l" fontAlgn="t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Treatment-related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12051" marB="12051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 (13.6)</a:t>
                      </a:r>
                    </a:p>
                  </a:txBody>
                  <a:tcPr marL="68580" marR="68580" marT="12051" marB="12051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12051" marB="12051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2639615"/>
                  </a:ext>
                </a:extLst>
              </a:tr>
              <a:tr h="80329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Grade 3-4 TEAEs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12051" marB="12051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131 (66.2)</a:t>
                      </a:r>
                    </a:p>
                  </a:txBody>
                  <a:tcPr marL="68580" marR="68580" marT="12051" marB="12051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 (37.2)</a:t>
                      </a:r>
                    </a:p>
                  </a:txBody>
                  <a:tcPr marL="68580" marR="68580" marT="12051" marB="12051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6231633"/>
                  </a:ext>
                </a:extLst>
              </a:tr>
              <a:tr h="80329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Grade 5 TEAEs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12051" marB="12051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(1.5)</a:t>
                      </a:r>
                    </a:p>
                  </a:txBody>
                  <a:tcPr marL="68580" marR="68580" marT="12051" marB="12051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(2.5)</a:t>
                      </a:r>
                    </a:p>
                  </a:txBody>
                  <a:tcPr marL="68580" marR="68580" marT="12051" marB="12051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0971473"/>
                  </a:ext>
                </a:extLst>
              </a:tr>
              <a:tr h="80329">
                <a:tc>
                  <a:txBody>
                    <a:bodyPr/>
                    <a:lstStyle/>
                    <a:p>
                      <a:pPr marL="91440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Treatment-related</a:t>
                      </a:r>
                      <a:endParaRPr lang="en-US" sz="900" b="0" i="0" dirty="0">
                        <a:latin typeface="Arial" panose="020B0604020202020204" pitchFamily="34" charset="0"/>
                      </a:endParaRPr>
                    </a:p>
                  </a:txBody>
                  <a:tcPr marL="68580" marR="68580" marT="12051" marB="12051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12051" marB="12051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12051" marB="12051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064291"/>
                  </a:ext>
                </a:extLst>
              </a:tr>
              <a:tr h="143991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Dose interruption of talazoparib or placebo due to AE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12051" marB="12051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133 (67.2)</a:t>
                      </a:r>
                    </a:p>
                  </a:txBody>
                  <a:tcPr marL="68580" marR="68580" marT="12051" marB="12051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 (19.6)</a:t>
                      </a:r>
                    </a:p>
                  </a:txBody>
                  <a:tcPr marL="68580" marR="68580" marT="12051" marB="12051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7915151"/>
                  </a:ext>
                </a:extLst>
              </a:tr>
              <a:tr h="134774">
                <a:tc>
                  <a:txBody>
                    <a:bodyPr/>
                    <a:lstStyle/>
                    <a:p>
                      <a:pPr algn="l" fontAlgn="t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Dose </a:t>
                      </a:r>
                      <a:r>
                        <a:rPr lang="pt-B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reduction</a:t>
                      </a:r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pt-B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of</a:t>
                      </a:r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pt-B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talazoparib</a:t>
                      </a:r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pt-B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or</a:t>
                      </a:r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placebo </a:t>
                      </a:r>
                      <a:r>
                        <a:rPr lang="pt-B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due</a:t>
                      </a:r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pt-B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</a:t>
                      </a:r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pt-B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AE</a:t>
                      </a:r>
                      <a:r>
                        <a:rPr lang="pt-BR" sz="900" b="0" i="0" u="none" strike="noStrike" baseline="300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  <a:endParaRPr lang="pt-BR" sz="9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12051" marB="12051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110 (55.6)</a:t>
                      </a:r>
                    </a:p>
                  </a:txBody>
                  <a:tcPr marL="68580" marR="68580" marT="12051" marB="12051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 (6.0)</a:t>
                      </a:r>
                    </a:p>
                  </a:txBody>
                  <a:tcPr marL="68580" marR="68580" marT="12051" marB="12051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1068693"/>
                  </a:ext>
                </a:extLst>
              </a:tr>
              <a:tr h="1347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Discontinuation of talazoparib or placebo due to AE</a:t>
                      </a:r>
                    </a:p>
                  </a:txBody>
                  <a:tcPr marL="68580" marR="68580" marT="12051" marB="12051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Arial" panose="020B0604020202020204" pitchFamily="34" charset="0"/>
                        </a:rPr>
                        <a:t>20 (10.1)</a:t>
                      </a:r>
                    </a:p>
                  </a:txBody>
                  <a:tcPr marL="68580" marR="68580" marT="12051" marB="12051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Arial" panose="020B0604020202020204" pitchFamily="34" charset="0"/>
                        </a:rPr>
                        <a:t>14 (7.0)</a:t>
                      </a:r>
                    </a:p>
                  </a:txBody>
                  <a:tcPr marL="68580" marR="68580" marT="12051" marB="12051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5593731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126D0B37-38B4-4DDD-92BD-638A712A6309}"/>
              </a:ext>
            </a:extLst>
          </p:cNvPr>
          <p:cNvGraphicFramePr>
            <a:graphicFrameLocks noGrp="1"/>
          </p:cNvGraphicFramePr>
          <p:nvPr/>
        </p:nvGraphicFramePr>
        <p:xfrm>
          <a:off x="312078" y="1389824"/>
          <a:ext cx="4063979" cy="2529028"/>
        </p:xfrm>
        <a:graphic>
          <a:graphicData uri="http://schemas.openxmlformats.org/drawingml/2006/table">
            <a:tbl>
              <a:tblPr firstRow="1" bandRow="1"/>
              <a:tblGrid>
                <a:gridCol w="1829771">
                  <a:extLst>
                    <a:ext uri="{9D8B030D-6E8A-4147-A177-3AD203B41FA5}">
                      <a16:colId xmlns:a16="http://schemas.microsoft.com/office/drawing/2014/main" val="1412711787"/>
                    </a:ext>
                  </a:extLst>
                </a:gridCol>
                <a:gridCol w="1117104">
                  <a:extLst>
                    <a:ext uri="{9D8B030D-6E8A-4147-A177-3AD203B41FA5}">
                      <a16:colId xmlns:a16="http://schemas.microsoft.com/office/drawing/2014/main" val="4127875595"/>
                    </a:ext>
                  </a:extLst>
                </a:gridCol>
                <a:gridCol w="1117104">
                  <a:extLst>
                    <a:ext uri="{9D8B030D-6E8A-4147-A177-3AD203B41FA5}">
                      <a16:colId xmlns:a16="http://schemas.microsoft.com/office/drawing/2014/main" val="1258934370"/>
                    </a:ext>
                  </a:extLst>
                </a:gridCol>
              </a:tblGrid>
              <a:tr h="416284"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TEAEs, n (%)</a:t>
                      </a:r>
                    </a:p>
                  </a:txBody>
                  <a:tcPr marL="68580" marR="68580" marT="13050" marB="130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A3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Talazoparib + Enzalutamide (N=398)</a:t>
                      </a:r>
                    </a:p>
                  </a:txBody>
                  <a:tcPr marL="68580" marR="68580" marT="13050" marB="1305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Placebo + Enzalutamide (N=401)</a:t>
                      </a:r>
                    </a:p>
                  </a:txBody>
                  <a:tcPr marL="68580" marR="68580" marT="13050" marB="1305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493107"/>
                  </a:ext>
                </a:extLst>
              </a:tr>
              <a:tr h="172426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 dirty="0">
                          <a:effectLst/>
                          <a:latin typeface="Arial" panose="020B0604020202020204" pitchFamily="34" charset="0"/>
                        </a:rPr>
                        <a:t>Any TEAE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13050" marB="1305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392 (98.5)</a:t>
                      </a:r>
                    </a:p>
                  </a:txBody>
                  <a:tcPr marL="68580" marR="68580" marT="13050" marB="1305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379 (94.5)</a:t>
                      </a:r>
                    </a:p>
                  </a:txBody>
                  <a:tcPr marL="68580" marR="68580" marT="13050" marB="1305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7074757"/>
                  </a:ext>
                </a:extLst>
              </a:tr>
              <a:tr h="172426">
                <a:tc>
                  <a:txBody>
                    <a:bodyPr/>
                    <a:lstStyle/>
                    <a:p>
                      <a:pPr marL="91440" algn="l" fontAlgn="t"/>
                      <a:r>
                        <a:rPr lang="en-US" sz="800" b="0" i="0" u="none" strike="noStrike" dirty="0">
                          <a:effectLst/>
                          <a:latin typeface="Arial" panose="020B0604020202020204" pitchFamily="34" charset="0"/>
                        </a:rPr>
                        <a:t>Treatment-related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13050" marB="1305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357 (89.7)</a:t>
                      </a:r>
                    </a:p>
                  </a:txBody>
                  <a:tcPr marL="68580" marR="68580" marT="13050" marB="1305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279 (69.6)</a:t>
                      </a:r>
                    </a:p>
                  </a:txBody>
                  <a:tcPr marL="68580" marR="68580" marT="13050" marB="1305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0732873"/>
                  </a:ext>
                </a:extLst>
              </a:tr>
              <a:tr h="172426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 dirty="0">
                          <a:effectLst/>
                          <a:latin typeface="Arial" panose="020B0604020202020204" pitchFamily="34" charset="0"/>
                        </a:rPr>
                        <a:t>SAEs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13050" marB="1305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latin typeface="Arial" panose="020B0604020202020204" pitchFamily="34" charset="0"/>
                        </a:rPr>
                        <a:t>157 (39.4)</a:t>
                      </a:r>
                    </a:p>
                  </a:txBody>
                  <a:tcPr marL="68580" marR="68580" marT="13050" marB="1305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latin typeface="Arial" panose="020B0604020202020204" pitchFamily="34" charset="0"/>
                        </a:rPr>
                        <a:t>107 (26.7)</a:t>
                      </a:r>
                    </a:p>
                  </a:txBody>
                  <a:tcPr marL="68580" marR="68580" marT="13050" marB="1305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8625343"/>
                  </a:ext>
                </a:extLst>
              </a:tr>
              <a:tr h="172426">
                <a:tc>
                  <a:txBody>
                    <a:bodyPr/>
                    <a:lstStyle/>
                    <a:p>
                      <a:pPr marL="91440" algn="l" fontAlgn="t"/>
                      <a:r>
                        <a:rPr lang="en-US" sz="800" b="0" i="0" u="none" strike="noStrike" dirty="0">
                          <a:effectLst/>
                          <a:latin typeface="Arial" panose="020B0604020202020204" pitchFamily="34" charset="0"/>
                        </a:rPr>
                        <a:t>Treatment-related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13050" marB="1305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 (19.6)</a:t>
                      </a:r>
                    </a:p>
                  </a:txBody>
                  <a:tcPr marL="68580" marR="68580" marT="13050" marB="1305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 (3.0)</a:t>
                      </a:r>
                    </a:p>
                  </a:txBody>
                  <a:tcPr marL="68580" marR="68580" marT="13050" marB="1305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2639615"/>
                  </a:ext>
                </a:extLst>
              </a:tr>
              <a:tr h="172426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 dirty="0">
                          <a:effectLst/>
                          <a:latin typeface="Arial" panose="020B0604020202020204" pitchFamily="34" charset="0"/>
                        </a:rPr>
                        <a:t>Grade 3-4 TEAEs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13050" marB="1305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286 (71.9)</a:t>
                      </a:r>
                    </a:p>
                  </a:txBody>
                  <a:tcPr marL="68580" marR="68580" marT="13050" marB="1305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163 (40.6)</a:t>
                      </a:r>
                    </a:p>
                  </a:txBody>
                  <a:tcPr marL="68580" marR="68580" marT="13050" marB="1305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6231633"/>
                  </a:ext>
                </a:extLst>
              </a:tr>
              <a:tr h="172426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 dirty="0">
                          <a:effectLst/>
                          <a:latin typeface="Arial" panose="020B0604020202020204" pitchFamily="34" charset="0"/>
                        </a:rPr>
                        <a:t>Grade 5 TEAEs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13050" marB="1305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 (3.3)</a:t>
                      </a:r>
                    </a:p>
                  </a:txBody>
                  <a:tcPr marL="68580" marR="68580" marT="13050" marB="1305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 (4.5)</a:t>
                      </a:r>
                    </a:p>
                  </a:txBody>
                  <a:tcPr marL="68580" marR="68580" marT="13050" marB="1305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0971473"/>
                  </a:ext>
                </a:extLst>
              </a:tr>
              <a:tr h="172426">
                <a:tc>
                  <a:txBody>
                    <a:bodyPr/>
                    <a:lstStyle/>
                    <a:p>
                      <a:pPr marL="91440"/>
                      <a:r>
                        <a:rPr lang="en-US" sz="800" b="0" i="0" u="none" strike="noStrike" dirty="0">
                          <a:effectLst/>
                          <a:latin typeface="Arial" panose="020B0604020202020204" pitchFamily="34" charset="0"/>
                        </a:rPr>
                        <a:t>Treatment-related</a:t>
                      </a:r>
                      <a:endParaRPr lang="en-US" sz="800" b="0" i="0" dirty="0">
                        <a:latin typeface="Arial" panose="020B0604020202020204" pitchFamily="34" charset="0"/>
                      </a:endParaRPr>
                    </a:p>
                  </a:txBody>
                  <a:tcPr marL="68580" marR="68580" marT="13050" marB="1305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13050" marB="1305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(0.5)</a:t>
                      </a:r>
                    </a:p>
                  </a:txBody>
                  <a:tcPr marL="68580" marR="68580" marT="13050" marB="1305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064291"/>
                  </a:ext>
                </a:extLst>
              </a:tr>
              <a:tr h="308960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 dirty="0">
                          <a:effectLst/>
                          <a:latin typeface="Arial" panose="020B0604020202020204" pitchFamily="34" charset="0"/>
                        </a:rPr>
                        <a:t>Dose interruption of talazoparib or placebo due to AE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13050" marB="1305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300 (75.4)</a:t>
                      </a:r>
                    </a:p>
                  </a:txBody>
                  <a:tcPr marL="68580" marR="68580" marT="13050" marB="1305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 (23.4)</a:t>
                      </a:r>
                    </a:p>
                  </a:txBody>
                  <a:tcPr marL="68580" marR="68580" marT="13050" marB="1305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7915151"/>
                  </a:ext>
                </a:extLst>
              </a:tr>
              <a:tr h="287842">
                <a:tc>
                  <a:txBody>
                    <a:bodyPr/>
                    <a:lstStyle/>
                    <a:p>
                      <a:pPr algn="l" fontAlgn="t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Dose </a:t>
                      </a:r>
                      <a:r>
                        <a:rPr lang="pt-B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reduction</a:t>
                      </a:r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pt-B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of</a:t>
                      </a:r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pt-B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talazoparib</a:t>
                      </a:r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pt-B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or</a:t>
                      </a:r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placebo </a:t>
                      </a:r>
                      <a:r>
                        <a:rPr lang="pt-B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due</a:t>
                      </a:r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pt-B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</a:t>
                      </a:r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AE*</a:t>
                      </a:r>
                      <a:endParaRPr lang="pt-BR" sz="8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13050" marB="1305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223 (56.0)</a:t>
                      </a:r>
                    </a:p>
                  </a:txBody>
                  <a:tcPr marL="68580" marR="68580" marT="13050" marB="1305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 (7.2)</a:t>
                      </a:r>
                    </a:p>
                  </a:txBody>
                  <a:tcPr marL="68580" marR="68580" marT="13050" marB="1305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1068693"/>
                  </a:ext>
                </a:extLst>
              </a:tr>
              <a:tr h="3089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Discontinuation of talazoparib or placebo due to AE</a:t>
                      </a:r>
                    </a:p>
                  </a:txBody>
                  <a:tcPr marL="68580" marR="68580" marT="13050" marB="1305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latin typeface="Arial" panose="020B0604020202020204" pitchFamily="34" charset="0"/>
                        </a:rPr>
                        <a:t>76 (19.1)</a:t>
                      </a:r>
                    </a:p>
                  </a:txBody>
                  <a:tcPr marL="68580" marR="68580" marT="13050" marB="1305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latin typeface="Arial" panose="020B0604020202020204" pitchFamily="34" charset="0"/>
                        </a:rPr>
                        <a:t>49 (12.2)</a:t>
                      </a:r>
                    </a:p>
                  </a:txBody>
                  <a:tcPr marL="68580" marR="68580" marT="13050" marB="1305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559373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C3B122D-8672-3B70-6556-D3796C5A74D9}"/>
              </a:ext>
            </a:extLst>
          </p:cNvPr>
          <p:cNvSpPr txBox="1">
            <a:spLocks/>
          </p:cNvSpPr>
          <p:nvPr/>
        </p:nvSpPr>
        <p:spPr>
          <a:xfrm>
            <a:off x="0" y="4198866"/>
            <a:ext cx="2340384" cy="138499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9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>
                <a:latin typeface="Arial" panose="020B0604020202020204" pitchFamily="34" charset="0"/>
              </a:rPr>
              <a:t>Aggarwal N, </a:t>
            </a:r>
            <a:r>
              <a:rPr lang="en-US" i="1" dirty="0">
                <a:latin typeface="Arial" panose="020B0604020202020204" pitchFamily="34" charset="0"/>
              </a:rPr>
              <a:t>Lancet</a:t>
            </a:r>
            <a:r>
              <a:rPr lang="en-US" dirty="0">
                <a:latin typeface="Arial" panose="020B0604020202020204" pitchFamily="34" charset="0"/>
              </a:rPr>
              <a:t> 2023; </a:t>
            </a:r>
            <a:r>
              <a:rPr lang="en-US" dirty="0" err="1">
                <a:latin typeface="Arial" panose="020B0604020202020204" pitchFamily="34" charset="0"/>
              </a:rPr>
              <a:t>Fizazi</a:t>
            </a:r>
            <a:r>
              <a:rPr lang="en-US" dirty="0">
                <a:latin typeface="Arial" panose="020B0604020202020204" pitchFamily="34" charset="0"/>
              </a:rPr>
              <a:t> ASCO 2023 </a:t>
            </a:r>
          </a:p>
        </p:txBody>
      </p:sp>
    </p:spTree>
    <p:extLst>
      <p:ext uri="{BB962C8B-B14F-4D97-AF65-F5344CB8AC3E}">
        <p14:creationId xmlns:p14="http://schemas.microsoft.com/office/powerpoint/2010/main" val="1670386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400">
        <p159:morph option="byObject"/>
      </p:transition>
    </mc:Choice>
    <mc:Fallback xmlns="">
      <p:transition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2259E984-85A5-461D-925B-CCEE10F57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563652"/>
          </a:xfrm>
        </p:spPr>
        <p:txBody>
          <a:bodyPr/>
          <a:lstStyle/>
          <a:p>
            <a:r>
              <a:rPr lang="en-US" sz="3200" dirty="0"/>
              <a:t>TALAPRO-2 – Most common All-cause TEAEs</a:t>
            </a:r>
            <a:endParaRPr lang="en-IN" sz="3200" dirty="0"/>
          </a:p>
        </p:txBody>
      </p:sp>
      <p:sp>
        <p:nvSpPr>
          <p:cNvPr id="21" name="Shape1_20221025_110649">
            <a:extLst>
              <a:ext uri="{FF2B5EF4-FFF2-40B4-BE49-F238E27FC236}">
                <a16:creationId xmlns:a16="http://schemas.microsoft.com/office/drawing/2014/main" id="{48CAB3EE-EDB6-4C73-9DA3-F33102FBC912}"/>
              </a:ext>
            </a:extLst>
          </p:cNvPr>
          <p:cNvSpPr txBox="1"/>
          <p:nvPr/>
        </p:nvSpPr>
        <p:spPr>
          <a:xfrm>
            <a:off x="422910" y="750677"/>
            <a:ext cx="4029687" cy="300884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800" kern="0" dirty="0">
                <a:latin typeface="Arial" panose="020B0604020202020204" pitchFamily="34" charset="0"/>
                <a:ea typeface="+mn-ea"/>
                <a:cs typeface="Poppins Medium" pitchFamily="2" charset="77"/>
                <a:sym typeface="Arial"/>
              </a:rPr>
              <a:t>ITT population</a:t>
            </a:r>
            <a:r>
              <a:rPr lang="en-US" sz="1800" kern="0" dirty="0">
                <a:highlight>
                  <a:srgbClr val="FFFF00"/>
                </a:highlight>
                <a:latin typeface="Arial" panose="020B0604020202020204" pitchFamily="34" charset="0"/>
                <a:ea typeface="+mn-ea"/>
                <a:cs typeface="Poppins Medium" pitchFamily="2" charset="77"/>
                <a:sym typeface="Arial"/>
              </a:rPr>
              <a:t> </a:t>
            </a:r>
          </a:p>
        </p:txBody>
      </p:sp>
      <p:sp>
        <p:nvSpPr>
          <p:cNvPr id="26" name="Shape1_20221025_110649">
            <a:extLst>
              <a:ext uri="{FF2B5EF4-FFF2-40B4-BE49-F238E27FC236}">
                <a16:creationId xmlns:a16="http://schemas.microsoft.com/office/drawing/2014/main" id="{D1E5A2B9-DF13-4F12-B394-D0C42D3586CC}"/>
              </a:ext>
            </a:extLst>
          </p:cNvPr>
          <p:cNvSpPr txBox="1"/>
          <p:nvPr/>
        </p:nvSpPr>
        <p:spPr>
          <a:xfrm>
            <a:off x="4676400" y="806934"/>
            <a:ext cx="4238999" cy="276999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800" kern="0" dirty="0">
                <a:latin typeface="Arial" panose="020B0604020202020204" pitchFamily="34" charset="0"/>
                <a:ea typeface="+mn-ea"/>
                <a:cs typeface="Poppins Medium" pitchFamily="2" charset="77"/>
                <a:sym typeface="Arial"/>
              </a:rPr>
              <a:t>HRR-Deficient</a:t>
            </a:r>
            <a:endParaRPr lang="en-US" sz="1800" kern="0" baseline="30000" dirty="0">
              <a:latin typeface="Arial" panose="020B0604020202020204" pitchFamily="34" charset="0"/>
              <a:ea typeface="Calibri" panose="020F0502020204030204" pitchFamily="34" charset="0"/>
              <a:cs typeface="Poppins Medium" pitchFamily="2" charset="77"/>
              <a:sym typeface="Arial"/>
            </a:endParaRPr>
          </a:p>
        </p:txBody>
      </p:sp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id="{D25026E0-84F3-44B4-9AE5-35AC74B0491A}"/>
              </a:ext>
            </a:extLst>
          </p:cNvPr>
          <p:cNvGraphicFramePr/>
          <p:nvPr/>
        </p:nvGraphicFramePr>
        <p:xfrm>
          <a:off x="4495800" y="1280162"/>
          <a:ext cx="3953201" cy="2860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1" name="Shape1_20221025_110649">
            <a:extLst>
              <a:ext uri="{FF2B5EF4-FFF2-40B4-BE49-F238E27FC236}">
                <a16:creationId xmlns:a16="http://schemas.microsoft.com/office/drawing/2014/main" id="{AAF85DF0-0687-48C0-AF8F-3C0519772B8D}"/>
              </a:ext>
            </a:extLst>
          </p:cNvPr>
          <p:cNvSpPr txBox="1">
            <a:spLocks/>
          </p:cNvSpPr>
          <p:nvPr/>
        </p:nvSpPr>
        <p:spPr>
          <a:xfrm>
            <a:off x="7147212" y="4098561"/>
            <a:ext cx="484163" cy="126894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750" kern="0" dirty="0">
                <a:latin typeface="Arial" panose="020B0604020202020204" pitchFamily="34" charset="0"/>
                <a:ea typeface="+mn-ea"/>
                <a:cs typeface="Poppins Medium" pitchFamily="2" charset="77"/>
                <a:sym typeface="Arial"/>
              </a:rPr>
              <a:t>Patients, %</a:t>
            </a:r>
          </a:p>
        </p:txBody>
      </p:sp>
      <p:sp>
        <p:nvSpPr>
          <p:cNvPr id="32" name="Shape1_20221025_110649">
            <a:extLst>
              <a:ext uri="{FF2B5EF4-FFF2-40B4-BE49-F238E27FC236}">
                <a16:creationId xmlns:a16="http://schemas.microsoft.com/office/drawing/2014/main" id="{E7D055A8-9699-46A0-BE41-879584E5103F}"/>
              </a:ext>
            </a:extLst>
          </p:cNvPr>
          <p:cNvSpPr txBox="1">
            <a:spLocks/>
          </p:cNvSpPr>
          <p:nvPr/>
        </p:nvSpPr>
        <p:spPr>
          <a:xfrm>
            <a:off x="6047528" y="1156056"/>
            <a:ext cx="1415451" cy="103875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675" kern="0" dirty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Poppins Medium" pitchFamily="2" charset="77"/>
                <a:sym typeface="Arial"/>
              </a:rPr>
              <a:t>Talazoparib</a:t>
            </a:r>
            <a:r>
              <a:rPr lang="en-US" sz="675" dirty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Poppins Medium" pitchFamily="2" charset="77"/>
              </a:rPr>
              <a:t> + Enzalutamide (N=198)</a:t>
            </a:r>
            <a:endParaRPr lang="en-US" sz="675" kern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Poppins Medium" pitchFamily="2" charset="77"/>
              <a:sym typeface="Arial"/>
            </a:endParaRPr>
          </a:p>
        </p:txBody>
      </p:sp>
      <p:sp>
        <p:nvSpPr>
          <p:cNvPr id="33" name="Shape1_20221025_110649">
            <a:extLst>
              <a:ext uri="{FF2B5EF4-FFF2-40B4-BE49-F238E27FC236}">
                <a16:creationId xmlns:a16="http://schemas.microsoft.com/office/drawing/2014/main" id="{09A81E7F-6512-4576-8C72-CDAE872A53CE}"/>
              </a:ext>
            </a:extLst>
          </p:cNvPr>
          <p:cNvSpPr txBox="1">
            <a:spLocks/>
          </p:cNvSpPr>
          <p:nvPr/>
        </p:nvSpPr>
        <p:spPr>
          <a:xfrm>
            <a:off x="7537734" y="1156056"/>
            <a:ext cx="1275990" cy="103875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675" kern="0" dirty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Poppins Medium" pitchFamily="2" charset="77"/>
                <a:sym typeface="Arial"/>
              </a:rPr>
              <a:t>Placebo </a:t>
            </a:r>
            <a:r>
              <a:rPr lang="en-US" sz="675" dirty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Poppins Medium" pitchFamily="2" charset="77"/>
              </a:rPr>
              <a:t>+ Enzalutamide (N=199)</a:t>
            </a:r>
            <a:endParaRPr lang="en-US" sz="675" kern="0" dirty="0">
              <a:solidFill>
                <a:schemeClr val="accent6"/>
              </a:solidFill>
              <a:latin typeface="Arial" panose="020B0604020202020204" pitchFamily="34" charset="0"/>
              <a:ea typeface="+mn-ea"/>
              <a:cs typeface="Poppins Medium" pitchFamily="2" charset="77"/>
              <a:sym typeface="Arial"/>
            </a:endParaRPr>
          </a:p>
        </p:txBody>
      </p:sp>
      <p:sp>
        <p:nvSpPr>
          <p:cNvPr id="34" name="Shape1_20221025_110649">
            <a:extLst>
              <a:ext uri="{FF2B5EF4-FFF2-40B4-BE49-F238E27FC236}">
                <a16:creationId xmlns:a16="http://schemas.microsoft.com/office/drawing/2014/main" id="{B07F9614-97E5-470C-AE14-41C163EEF2B3}"/>
              </a:ext>
            </a:extLst>
          </p:cNvPr>
          <p:cNvSpPr txBox="1">
            <a:spLocks/>
          </p:cNvSpPr>
          <p:nvPr/>
        </p:nvSpPr>
        <p:spPr>
          <a:xfrm>
            <a:off x="5815122" y="1488641"/>
            <a:ext cx="168315" cy="103875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675" kern="0" dirty="0">
                <a:latin typeface="Arial" panose="020B0604020202020204" pitchFamily="34" charset="0"/>
                <a:ea typeface="+mn-ea"/>
                <a:cs typeface="Poppins Medium" pitchFamily="2" charset="77"/>
                <a:sym typeface="Arial"/>
              </a:rPr>
              <a:t>64.6</a:t>
            </a:r>
          </a:p>
        </p:txBody>
      </p:sp>
      <p:sp>
        <p:nvSpPr>
          <p:cNvPr id="35" name="Shape1_20221025_110649">
            <a:extLst>
              <a:ext uri="{FF2B5EF4-FFF2-40B4-BE49-F238E27FC236}">
                <a16:creationId xmlns:a16="http://schemas.microsoft.com/office/drawing/2014/main" id="{FE115539-860B-464D-A7DC-09F094627581}"/>
              </a:ext>
            </a:extLst>
          </p:cNvPr>
          <p:cNvSpPr txBox="1">
            <a:spLocks/>
          </p:cNvSpPr>
          <p:nvPr/>
        </p:nvSpPr>
        <p:spPr>
          <a:xfrm>
            <a:off x="6493433" y="1849717"/>
            <a:ext cx="168316" cy="103875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675" kern="0" dirty="0">
                <a:latin typeface="Arial" panose="020B0604020202020204" pitchFamily="34" charset="0"/>
                <a:ea typeface="+mn-ea"/>
                <a:cs typeface="Poppins Medium" pitchFamily="2" charset="77"/>
                <a:sym typeface="Arial"/>
              </a:rPr>
              <a:t>33.3</a:t>
            </a:r>
          </a:p>
        </p:txBody>
      </p:sp>
      <p:sp>
        <p:nvSpPr>
          <p:cNvPr id="36" name="Shape1_20221025_110649">
            <a:extLst>
              <a:ext uri="{FF2B5EF4-FFF2-40B4-BE49-F238E27FC236}">
                <a16:creationId xmlns:a16="http://schemas.microsoft.com/office/drawing/2014/main" id="{24CC1DF7-F7C4-4D7D-B3A3-73250140A71D}"/>
              </a:ext>
            </a:extLst>
          </p:cNvPr>
          <p:cNvSpPr txBox="1">
            <a:spLocks/>
          </p:cNvSpPr>
          <p:nvPr/>
        </p:nvSpPr>
        <p:spPr>
          <a:xfrm>
            <a:off x="6578263" y="2128563"/>
            <a:ext cx="168316" cy="103875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675" kern="0" dirty="0">
                <a:latin typeface="Arial" panose="020B0604020202020204" pitchFamily="34" charset="0"/>
                <a:ea typeface="+mn-ea"/>
                <a:cs typeface="Poppins Medium" pitchFamily="2" charset="77"/>
                <a:sym typeface="Arial"/>
              </a:rPr>
              <a:t>32.3</a:t>
            </a:r>
          </a:p>
        </p:txBody>
      </p:sp>
      <p:sp>
        <p:nvSpPr>
          <p:cNvPr id="37" name="Shape1_20221025_110649">
            <a:extLst>
              <a:ext uri="{FF2B5EF4-FFF2-40B4-BE49-F238E27FC236}">
                <a16:creationId xmlns:a16="http://schemas.microsoft.com/office/drawing/2014/main" id="{1487E522-2982-4278-B16B-A7245B9049EB}"/>
              </a:ext>
            </a:extLst>
          </p:cNvPr>
          <p:cNvSpPr txBox="1">
            <a:spLocks/>
          </p:cNvSpPr>
          <p:nvPr/>
        </p:nvSpPr>
        <p:spPr>
          <a:xfrm>
            <a:off x="6727501" y="2423854"/>
            <a:ext cx="168316" cy="103875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675" kern="0" dirty="0">
                <a:latin typeface="Arial" panose="020B0604020202020204" pitchFamily="34" charset="0"/>
                <a:ea typeface="+mn-ea"/>
                <a:cs typeface="Poppins Medium" pitchFamily="2" charset="77"/>
                <a:sym typeface="Arial"/>
              </a:rPr>
              <a:t>24.7</a:t>
            </a:r>
          </a:p>
        </p:txBody>
      </p:sp>
      <p:sp>
        <p:nvSpPr>
          <p:cNvPr id="38" name="Shape1_20221025_110649">
            <a:extLst>
              <a:ext uri="{FF2B5EF4-FFF2-40B4-BE49-F238E27FC236}">
                <a16:creationId xmlns:a16="http://schemas.microsoft.com/office/drawing/2014/main" id="{3F5C37C9-F42A-40DD-B383-BFA1BED32095}"/>
              </a:ext>
            </a:extLst>
          </p:cNvPr>
          <p:cNvSpPr txBox="1">
            <a:spLocks/>
          </p:cNvSpPr>
          <p:nvPr/>
        </p:nvSpPr>
        <p:spPr>
          <a:xfrm>
            <a:off x="6797690" y="2745459"/>
            <a:ext cx="168316" cy="103875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675" kern="0" dirty="0">
                <a:latin typeface="Arial" panose="020B0604020202020204" pitchFamily="34" charset="0"/>
                <a:ea typeface="+mn-ea"/>
                <a:cs typeface="Poppins Medium" pitchFamily="2" charset="77"/>
                <a:sym typeface="Arial"/>
              </a:rPr>
              <a:t>20.7</a:t>
            </a:r>
          </a:p>
        </p:txBody>
      </p:sp>
      <p:sp>
        <p:nvSpPr>
          <p:cNvPr id="39" name="Shape1_20221025_110649">
            <a:extLst>
              <a:ext uri="{FF2B5EF4-FFF2-40B4-BE49-F238E27FC236}">
                <a16:creationId xmlns:a16="http://schemas.microsoft.com/office/drawing/2014/main" id="{806343DB-50CE-467C-9258-3DA7AD8A0804}"/>
              </a:ext>
            </a:extLst>
          </p:cNvPr>
          <p:cNvSpPr txBox="1">
            <a:spLocks/>
          </p:cNvSpPr>
          <p:nvPr/>
        </p:nvSpPr>
        <p:spPr>
          <a:xfrm>
            <a:off x="6820175" y="3030185"/>
            <a:ext cx="174728" cy="103875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675" kern="0" dirty="0">
                <a:latin typeface="Arial" panose="020B0604020202020204" pitchFamily="34" charset="0"/>
                <a:ea typeface="+mn-ea"/>
                <a:cs typeface="Poppins Medium" pitchFamily="2" charset="77"/>
                <a:sym typeface="Arial"/>
              </a:rPr>
              <a:t>20.2</a:t>
            </a:r>
          </a:p>
        </p:txBody>
      </p:sp>
      <p:sp>
        <p:nvSpPr>
          <p:cNvPr id="40" name="Shape1_20221025_110649">
            <a:extLst>
              <a:ext uri="{FF2B5EF4-FFF2-40B4-BE49-F238E27FC236}">
                <a16:creationId xmlns:a16="http://schemas.microsoft.com/office/drawing/2014/main" id="{A12779D8-766A-47A4-B2A6-0AEC6A81BC21}"/>
              </a:ext>
            </a:extLst>
          </p:cNvPr>
          <p:cNvSpPr txBox="1">
            <a:spLocks/>
          </p:cNvSpPr>
          <p:nvPr/>
        </p:nvSpPr>
        <p:spPr>
          <a:xfrm>
            <a:off x="6825912" y="3328245"/>
            <a:ext cx="168316" cy="103875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675" kern="0" dirty="0">
                <a:latin typeface="Arial" panose="020B0604020202020204" pitchFamily="34" charset="0"/>
                <a:ea typeface="+mn-ea"/>
                <a:cs typeface="Poppins Medium" pitchFamily="2" charset="77"/>
                <a:sym typeface="Arial"/>
              </a:rPr>
              <a:t>19.7</a:t>
            </a:r>
          </a:p>
        </p:txBody>
      </p:sp>
      <p:sp>
        <p:nvSpPr>
          <p:cNvPr id="41" name="Shape1_20221025_110649">
            <a:extLst>
              <a:ext uri="{FF2B5EF4-FFF2-40B4-BE49-F238E27FC236}">
                <a16:creationId xmlns:a16="http://schemas.microsoft.com/office/drawing/2014/main" id="{70D5F79F-A9E7-4F0C-B532-5CC3A8FC3A0B}"/>
              </a:ext>
            </a:extLst>
          </p:cNvPr>
          <p:cNvSpPr txBox="1">
            <a:spLocks/>
          </p:cNvSpPr>
          <p:nvPr/>
        </p:nvSpPr>
        <p:spPr>
          <a:xfrm>
            <a:off x="6960325" y="3618344"/>
            <a:ext cx="168316" cy="103875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675" kern="0" dirty="0">
                <a:latin typeface="Arial" panose="020B0604020202020204" pitchFamily="34" charset="0"/>
                <a:ea typeface="+mn-ea"/>
                <a:cs typeface="Poppins Medium" pitchFamily="2" charset="77"/>
                <a:sym typeface="Arial"/>
              </a:rPr>
              <a:t>12.6</a:t>
            </a:r>
          </a:p>
        </p:txBody>
      </p:sp>
      <p:sp>
        <p:nvSpPr>
          <p:cNvPr id="42" name="Shape1_20221025_110649">
            <a:extLst>
              <a:ext uri="{FF2B5EF4-FFF2-40B4-BE49-F238E27FC236}">
                <a16:creationId xmlns:a16="http://schemas.microsoft.com/office/drawing/2014/main" id="{6CFD58E2-629D-4D7F-81DA-31444C438AA3}"/>
              </a:ext>
            </a:extLst>
          </p:cNvPr>
          <p:cNvSpPr txBox="1">
            <a:spLocks/>
          </p:cNvSpPr>
          <p:nvPr/>
        </p:nvSpPr>
        <p:spPr>
          <a:xfrm>
            <a:off x="7768672" y="1511665"/>
            <a:ext cx="168316" cy="103875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675" kern="0" dirty="0">
                <a:latin typeface="Arial" panose="020B0604020202020204" pitchFamily="34" charset="0"/>
                <a:ea typeface="+mn-ea"/>
                <a:cs typeface="Poppins Medium" pitchFamily="2" charset="77"/>
                <a:sym typeface="Arial"/>
              </a:rPr>
              <a:t>15.6</a:t>
            </a:r>
          </a:p>
        </p:txBody>
      </p:sp>
      <p:sp>
        <p:nvSpPr>
          <p:cNvPr id="43" name="Shape1_20221025_110649">
            <a:extLst>
              <a:ext uri="{FF2B5EF4-FFF2-40B4-BE49-F238E27FC236}">
                <a16:creationId xmlns:a16="http://schemas.microsoft.com/office/drawing/2014/main" id="{F97B126D-A478-4D91-88AC-C9E23B7CDEB9}"/>
              </a:ext>
            </a:extLst>
          </p:cNvPr>
          <p:cNvSpPr txBox="1">
            <a:spLocks/>
          </p:cNvSpPr>
          <p:nvPr/>
        </p:nvSpPr>
        <p:spPr>
          <a:xfrm>
            <a:off x="7981250" y="1826692"/>
            <a:ext cx="173124" cy="103875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675" kern="0" dirty="0">
                <a:latin typeface="Arial" panose="020B0604020202020204" pitchFamily="34" charset="0"/>
                <a:ea typeface="+mn-ea"/>
                <a:cs typeface="Poppins Medium" pitchFamily="2" charset="77"/>
                <a:sym typeface="Arial"/>
              </a:rPr>
              <a:t>26.6</a:t>
            </a:r>
          </a:p>
        </p:txBody>
      </p:sp>
      <p:sp>
        <p:nvSpPr>
          <p:cNvPr id="44" name="Shape1_20221025_110649">
            <a:extLst>
              <a:ext uri="{FF2B5EF4-FFF2-40B4-BE49-F238E27FC236}">
                <a16:creationId xmlns:a16="http://schemas.microsoft.com/office/drawing/2014/main" id="{77DFE02D-049A-4488-A458-C1E4A0BA815E}"/>
              </a:ext>
            </a:extLst>
          </p:cNvPr>
          <p:cNvSpPr txBox="1">
            <a:spLocks/>
          </p:cNvSpPr>
          <p:nvPr/>
        </p:nvSpPr>
        <p:spPr>
          <a:xfrm>
            <a:off x="7761394" y="2112117"/>
            <a:ext cx="120226" cy="103875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675" kern="0" dirty="0">
                <a:latin typeface="Arial" panose="020B0604020202020204" pitchFamily="34" charset="0"/>
                <a:ea typeface="+mn-ea"/>
                <a:cs typeface="Poppins Medium" pitchFamily="2" charset="77"/>
                <a:sym typeface="Arial"/>
              </a:rPr>
              <a:t>6.5</a:t>
            </a:r>
          </a:p>
        </p:txBody>
      </p:sp>
      <p:sp>
        <p:nvSpPr>
          <p:cNvPr id="45" name="Shape1_20221025_110649">
            <a:extLst>
              <a:ext uri="{FF2B5EF4-FFF2-40B4-BE49-F238E27FC236}">
                <a16:creationId xmlns:a16="http://schemas.microsoft.com/office/drawing/2014/main" id="{18FF91DF-E93D-407E-A2A9-938DF1167309}"/>
              </a:ext>
            </a:extLst>
          </p:cNvPr>
          <p:cNvSpPr txBox="1">
            <a:spLocks/>
          </p:cNvSpPr>
          <p:nvPr/>
        </p:nvSpPr>
        <p:spPr>
          <a:xfrm>
            <a:off x="7752592" y="2423854"/>
            <a:ext cx="120226" cy="103875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675" kern="0" dirty="0">
                <a:latin typeface="Arial" panose="020B0604020202020204" pitchFamily="34" charset="0"/>
                <a:ea typeface="+mn-ea"/>
                <a:cs typeface="Poppins Medium" pitchFamily="2" charset="77"/>
                <a:sym typeface="Arial"/>
              </a:rPr>
              <a:t>2.5</a:t>
            </a:r>
          </a:p>
        </p:txBody>
      </p:sp>
      <p:sp>
        <p:nvSpPr>
          <p:cNvPr id="46" name="Shape1_20221025_110649">
            <a:extLst>
              <a:ext uri="{FF2B5EF4-FFF2-40B4-BE49-F238E27FC236}">
                <a16:creationId xmlns:a16="http://schemas.microsoft.com/office/drawing/2014/main" id="{6B6C8F9A-BF61-40A2-9FF6-F1CA5F266D8A}"/>
              </a:ext>
            </a:extLst>
          </p:cNvPr>
          <p:cNvSpPr txBox="1">
            <a:spLocks/>
          </p:cNvSpPr>
          <p:nvPr/>
        </p:nvSpPr>
        <p:spPr>
          <a:xfrm>
            <a:off x="7799959" y="2735592"/>
            <a:ext cx="168316" cy="103875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675" kern="0" dirty="0">
                <a:latin typeface="Arial" panose="020B0604020202020204" pitchFamily="34" charset="0"/>
                <a:ea typeface="+mn-ea"/>
                <a:cs typeface="Poppins Medium" pitchFamily="2" charset="77"/>
                <a:sym typeface="Arial"/>
              </a:rPr>
              <a:t>17.1</a:t>
            </a:r>
          </a:p>
        </p:txBody>
      </p:sp>
      <p:sp>
        <p:nvSpPr>
          <p:cNvPr id="47" name="Shape1_20221025_110649">
            <a:extLst>
              <a:ext uri="{FF2B5EF4-FFF2-40B4-BE49-F238E27FC236}">
                <a16:creationId xmlns:a16="http://schemas.microsoft.com/office/drawing/2014/main" id="{CEE31F52-F15D-4F1D-B149-F16A16A91240}"/>
              </a:ext>
            </a:extLst>
          </p:cNvPr>
          <p:cNvSpPr txBox="1">
            <a:spLocks/>
          </p:cNvSpPr>
          <p:nvPr/>
        </p:nvSpPr>
        <p:spPr>
          <a:xfrm>
            <a:off x="7744216" y="3026896"/>
            <a:ext cx="168316" cy="103875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675" kern="0" dirty="0">
                <a:latin typeface="Arial" panose="020B0604020202020204" pitchFamily="34" charset="0"/>
                <a:ea typeface="+mn-ea"/>
                <a:cs typeface="Poppins Medium" pitchFamily="2" charset="77"/>
                <a:sym typeface="Arial"/>
              </a:rPr>
              <a:t>14.1</a:t>
            </a:r>
          </a:p>
        </p:txBody>
      </p:sp>
      <p:sp>
        <p:nvSpPr>
          <p:cNvPr id="48" name="Shape1_20221025_110649">
            <a:extLst>
              <a:ext uri="{FF2B5EF4-FFF2-40B4-BE49-F238E27FC236}">
                <a16:creationId xmlns:a16="http://schemas.microsoft.com/office/drawing/2014/main" id="{3E34CBAC-32C1-4FDF-AEBB-315BD3D6955C}"/>
              </a:ext>
            </a:extLst>
          </p:cNvPr>
          <p:cNvSpPr txBox="1">
            <a:spLocks/>
          </p:cNvSpPr>
          <p:nvPr/>
        </p:nvSpPr>
        <p:spPr>
          <a:xfrm>
            <a:off x="7893909" y="3334823"/>
            <a:ext cx="168316" cy="103875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675" kern="0" dirty="0">
                <a:latin typeface="Arial" panose="020B0604020202020204" pitchFamily="34" charset="0"/>
                <a:ea typeface="+mn-ea"/>
                <a:cs typeface="Poppins Medium" pitchFamily="2" charset="77"/>
                <a:sym typeface="Arial"/>
              </a:rPr>
              <a:t>22.1</a:t>
            </a:r>
          </a:p>
        </p:txBody>
      </p:sp>
      <p:sp>
        <p:nvSpPr>
          <p:cNvPr id="49" name="Shape1_20221025_110649">
            <a:extLst>
              <a:ext uri="{FF2B5EF4-FFF2-40B4-BE49-F238E27FC236}">
                <a16:creationId xmlns:a16="http://schemas.microsoft.com/office/drawing/2014/main" id="{5B2E0E8C-CAC7-4D83-9FCF-83F6D91F5695}"/>
              </a:ext>
            </a:extLst>
          </p:cNvPr>
          <p:cNvSpPr txBox="1">
            <a:spLocks/>
          </p:cNvSpPr>
          <p:nvPr/>
        </p:nvSpPr>
        <p:spPr>
          <a:xfrm>
            <a:off x="7884056" y="3621633"/>
            <a:ext cx="168316" cy="103875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675" kern="0" dirty="0">
                <a:latin typeface="Arial" panose="020B0604020202020204" pitchFamily="34" charset="0"/>
                <a:ea typeface="+mn-ea"/>
                <a:cs typeface="Poppins Medium" pitchFamily="2" charset="77"/>
                <a:sym typeface="Arial"/>
              </a:rPr>
              <a:t>22.1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2E4BC8F-D0D4-48AE-91A4-305B905F75C1}"/>
              </a:ext>
            </a:extLst>
          </p:cNvPr>
          <p:cNvGrpSpPr/>
          <p:nvPr/>
        </p:nvGrpSpPr>
        <p:grpSpPr>
          <a:xfrm>
            <a:off x="5777184" y="3171328"/>
            <a:ext cx="794906" cy="571022"/>
            <a:chOff x="2628900" y="4455232"/>
            <a:chExt cx="1214287" cy="969496"/>
          </a:xfrm>
        </p:grpSpPr>
        <p:sp>
          <p:nvSpPr>
            <p:cNvPr id="51" name="Shape1_20221025_110649">
              <a:extLst>
                <a:ext uri="{FF2B5EF4-FFF2-40B4-BE49-F238E27FC236}">
                  <a16:creationId xmlns:a16="http://schemas.microsoft.com/office/drawing/2014/main" id="{A884E0CF-F199-4B1E-A31B-5F3ED147AA21}"/>
                </a:ext>
              </a:extLst>
            </p:cNvPr>
            <p:cNvSpPr txBox="1">
              <a:spLocks/>
            </p:cNvSpPr>
            <p:nvPr/>
          </p:nvSpPr>
          <p:spPr>
            <a:xfrm>
              <a:off x="3105036" y="4455232"/>
              <a:ext cx="738151" cy="969496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b" anchorCtr="0">
              <a:no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450"/>
                </a:spcAft>
                <a:buClr>
                  <a:srgbClr val="000000"/>
                </a:buClr>
                <a:defRPr/>
              </a:pPr>
              <a:r>
                <a:rPr lang="en-US" sz="750" kern="0" dirty="0">
                  <a:latin typeface="Arial" panose="020B0604020202020204" pitchFamily="34" charset="0"/>
                  <a:ea typeface="+mn-ea"/>
                  <a:cs typeface="Poppins Medium" pitchFamily="2" charset="77"/>
                  <a:sym typeface="Arial"/>
                </a:rPr>
                <a:t>All grades</a:t>
              </a:r>
            </a:p>
            <a:p>
              <a:pPr defTabSz="685800" fontAlgn="auto">
                <a:spcBef>
                  <a:spcPts val="0"/>
                </a:spcBef>
                <a:spcAft>
                  <a:spcPts val="450"/>
                </a:spcAft>
                <a:buClr>
                  <a:srgbClr val="000000"/>
                </a:buClr>
                <a:defRPr/>
              </a:pPr>
              <a:r>
                <a:rPr lang="en-US" sz="750" dirty="0">
                  <a:latin typeface="Arial" panose="020B0604020202020204" pitchFamily="34" charset="0"/>
                  <a:ea typeface="+mn-ea"/>
                  <a:cs typeface="Poppins Medium" pitchFamily="2" charset="77"/>
                </a:rPr>
                <a:t>Grade 1-2</a:t>
              </a:r>
            </a:p>
            <a:p>
              <a:pPr defTabSz="685800" fontAlgn="auto">
                <a:spcBef>
                  <a:spcPts val="0"/>
                </a:spcBef>
                <a:spcAft>
                  <a:spcPts val="450"/>
                </a:spcAft>
                <a:buClr>
                  <a:srgbClr val="000000"/>
                </a:buClr>
                <a:defRPr/>
              </a:pPr>
              <a:r>
                <a:rPr lang="en-US" sz="750" kern="0" dirty="0">
                  <a:latin typeface="Arial" panose="020B0604020202020204" pitchFamily="34" charset="0"/>
                  <a:ea typeface="+mn-ea"/>
                  <a:cs typeface="Poppins Medium" pitchFamily="2" charset="77"/>
                  <a:sym typeface="Arial"/>
                </a:rPr>
                <a:t>Grade 3</a:t>
              </a:r>
            </a:p>
            <a:p>
              <a:pPr defTabSz="685800" fontAlgn="auto">
                <a:spcBef>
                  <a:spcPts val="0"/>
                </a:spcBef>
                <a:spcAft>
                  <a:spcPts val="450"/>
                </a:spcAft>
                <a:buClr>
                  <a:srgbClr val="000000"/>
                </a:buClr>
                <a:defRPr/>
              </a:pPr>
              <a:r>
                <a:rPr lang="en-US" sz="750" dirty="0">
                  <a:latin typeface="Arial" panose="020B0604020202020204" pitchFamily="34" charset="0"/>
                  <a:ea typeface="+mn-ea"/>
                  <a:cs typeface="Poppins Medium" pitchFamily="2" charset="77"/>
                </a:rPr>
                <a:t>Grade 4</a:t>
              </a:r>
              <a:endParaRPr lang="en-US" sz="750" kern="0" dirty="0">
                <a:latin typeface="Arial" panose="020B0604020202020204" pitchFamily="34" charset="0"/>
                <a:ea typeface="+mn-ea"/>
                <a:cs typeface="Poppins Medium" pitchFamily="2" charset="77"/>
                <a:sym typeface="Arial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64B1FD9-DBD6-4209-B2DC-34A3583BDB64}"/>
                </a:ext>
              </a:extLst>
            </p:cNvPr>
            <p:cNvSpPr/>
            <p:nvPr/>
          </p:nvSpPr>
          <p:spPr>
            <a:xfrm>
              <a:off x="2859405" y="4728210"/>
              <a:ext cx="162560" cy="16256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IN" sz="750" dirty="0">
                <a:latin typeface="Arial" panose="020B0604020202020204" pitchFamily="34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4B2F61D-AD5B-47EC-8114-28891F55A3E3}"/>
                </a:ext>
              </a:extLst>
            </p:cNvPr>
            <p:cNvSpPr/>
            <p:nvPr/>
          </p:nvSpPr>
          <p:spPr>
            <a:xfrm>
              <a:off x="2859405" y="4983480"/>
              <a:ext cx="162560" cy="16256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IN" sz="750" dirty="0">
                <a:latin typeface="Arial" panose="020B0604020202020204" pitchFamily="34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B352AFF-956E-4BAC-872C-833CAB75DBA1}"/>
                </a:ext>
              </a:extLst>
            </p:cNvPr>
            <p:cNvSpPr/>
            <p:nvPr/>
          </p:nvSpPr>
          <p:spPr>
            <a:xfrm>
              <a:off x="2859405" y="5238750"/>
              <a:ext cx="162560" cy="16256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IN" sz="750" dirty="0">
                <a:latin typeface="Arial" panose="020B060402020202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028CA33-704D-4E24-9823-4A237C43EF21}"/>
                </a:ext>
              </a:extLst>
            </p:cNvPr>
            <p:cNvSpPr/>
            <p:nvPr/>
          </p:nvSpPr>
          <p:spPr>
            <a:xfrm>
              <a:off x="2628900" y="4728210"/>
              <a:ext cx="162560" cy="16256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IN" sz="750" dirty="0">
                <a:latin typeface="Arial" panose="020B0604020202020204" pitchFamily="34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F091591-0177-4323-A69D-734364FB5BA7}"/>
                </a:ext>
              </a:extLst>
            </p:cNvPr>
            <p:cNvSpPr/>
            <p:nvPr/>
          </p:nvSpPr>
          <p:spPr>
            <a:xfrm>
              <a:off x="2628900" y="4983480"/>
              <a:ext cx="162560" cy="16256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IN" sz="750" dirty="0">
                <a:latin typeface="Arial" panose="020B0604020202020204" pitchFamily="34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E2A8B14-1AF3-4B95-8B02-D485DC8E5A97}"/>
                </a:ext>
              </a:extLst>
            </p:cNvPr>
            <p:cNvSpPr/>
            <p:nvPr/>
          </p:nvSpPr>
          <p:spPr>
            <a:xfrm>
              <a:off x="2628900" y="5238750"/>
              <a:ext cx="162560" cy="16256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IN" sz="750" dirty="0">
                <a:latin typeface="Arial" panose="020B0604020202020204" pitchFamily="34" charset="0"/>
              </a:endParaRPr>
            </a:p>
          </p:txBody>
        </p:sp>
      </p:grpSp>
      <p:graphicFrame>
        <p:nvGraphicFramePr>
          <p:cNvPr id="59" name="Chart 58">
            <a:extLst>
              <a:ext uri="{FF2B5EF4-FFF2-40B4-BE49-F238E27FC236}">
                <a16:creationId xmlns:a16="http://schemas.microsoft.com/office/drawing/2014/main" id="{CDE61642-B1AE-477A-8A7A-64B8F0B3D810}"/>
              </a:ext>
            </a:extLst>
          </p:cNvPr>
          <p:cNvGraphicFramePr/>
          <p:nvPr/>
        </p:nvGraphicFramePr>
        <p:xfrm>
          <a:off x="288029" y="1194650"/>
          <a:ext cx="3995398" cy="2894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0" name="Shape1_20221025_110649">
            <a:extLst>
              <a:ext uri="{FF2B5EF4-FFF2-40B4-BE49-F238E27FC236}">
                <a16:creationId xmlns:a16="http://schemas.microsoft.com/office/drawing/2014/main" id="{0E287F54-C6F8-4CEC-B1F6-63509CB73E43}"/>
              </a:ext>
            </a:extLst>
          </p:cNvPr>
          <p:cNvSpPr txBox="1">
            <a:spLocks/>
          </p:cNvSpPr>
          <p:nvPr/>
        </p:nvSpPr>
        <p:spPr>
          <a:xfrm>
            <a:off x="2970280" y="4051071"/>
            <a:ext cx="370355" cy="91718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750" kern="0" dirty="0">
                <a:latin typeface="Arial" panose="020B0604020202020204" pitchFamily="34" charset="0"/>
                <a:ea typeface="+mn-ea"/>
                <a:cs typeface="Poppins Medium" pitchFamily="2" charset="77"/>
                <a:sym typeface="Arial"/>
              </a:rPr>
              <a:t>Patients, %</a:t>
            </a:r>
          </a:p>
        </p:txBody>
      </p:sp>
      <p:sp>
        <p:nvSpPr>
          <p:cNvPr id="61" name="Shape1_20221025_110649">
            <a:extLst>
              <a:ext uri="{FF2B5EF4-FFF2-40B4-BE49-F238E27FC236}">
                <a16:creationId xmlns:a16="http://schemas.microsoft.com/office/drawing/2014/main" id="{3BD561FB-0C36-43A3-B8C7-813975F46538}"/>
              </a:ext>
            </a:extLst>
          </p:cNvPr>
          <p:cNvSpPr txBox="1">
            <a:spLocks/>
          </p:cNvSpPr>
          <p:nvPr/>
        </p:nvSpPr>
        <p:spPr>
          <a:xfrm>
            <a:off x="1800263" y="1156056"/>
            <a:ext cx="1415452" cy="103875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675" kern="0" dirty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Poppins Medium" pitchFamily="2" charset="77"/>
                <a:sym typeface="Arial"/>
              </a:rPr>
              <a:t>Talazoparib</a:t>
            </a:r>
            <a:r>
              <a:rPr lang="en-US" sz="675" dirty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Poppins Medium" pitchFamily="2" charset="77"/>
              </a:rPr>
              <a:t> + Enzalutamide (N=398)</a:t>
            </a:r>
            <a:endParaRPr lang="en-US" sz="675" kern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Poppins Medium" pitchFamily="2" charset="77"/>
              <a:sym typeface="Arial"/>
            </a:endParaRPr>
          </a:p>
        </p:txBody>
      </p:sp>
      <p:sp>
        <p:nvSpPr>
          <p:cNvPr id="62" name="Shape1_20221025_110649">
            <a:extLst>
              <a:ext uri="{FF2B5EF4-FFF2-40B4-BE49-F238E27FC236}">
                <a16:creationId xmlns:a16="http://schemas.microsoft.com/office/drawing/2014/main" id="{AFC54C85-87FE-4848-912D-D36872870A3C}"/>
              </a:ext>
            </a:extLst>
          </p:cNvPr>
          <p:cNvSpPr txBox="1">
            <a:spLocks/>
          </p:cNvSpPr>
          <p:nvPr/>
        </p:nvSpPr>
        <p:spPr>
          <a:xfrm>
            <a:off x="3295875" y="1156056"/>
            <a:ext cx="1275990" cy="103875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675" kern="0" dirty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Poppins Medium" pitchFamily="2" charset="77"/>
                <a:sym typeface="Arial"/>
              </a:rPr>
              <a:t>Placebo </a:t>
            </a:r>
            <a:r>
              <a:rPr lang="en-US" sz="675" dirty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Poppins Medium" pitchFamily="2" charset="77"/>
              </a:rPr>
              <a:t>+ Enzalutamide (N=401)</a:t>
            </a:r>
            <a:endParaRPr lang="en-US" sz="675" kern="0" dirty="0">
              <a:solidFill>
                <a:schemeClr val="accent6"/>
              </a:solidFill>
              <a:latin typeface="Arial" panose="020B0604020202020204" pitchFamily="34" charset="0"/>
              <a:ea typeface="+mn-ea"/>
              <a:cs typeface="Poppins Medium" pitchFamily="2" charset="77"/>
              <a:sym typeface="Arial"/>
            </a:endParaRPr>
          </a:p>
        </p:txBody>
      </p:sp>
      <p:sp>
        <p:nvSpPr>
          <p:cNvPr id="63" name="Shape1_20221025_110649">
            <a:extLst>
              <a:ext uri="{FF2B5EF4-FFF2-40B4-BE49-F238E27FC236}">
                <a16:creationId xmlns:a16="http://schemas.microsoft.com/office/drawing/2014/main" id="{6ED59ECC-A2A4-4EDD-AA33-25312B1DDF6F}"/>
              </a:ext>
            </a:extLst>
          </p:cNvPr>
          <p:cNvSpPr txBox="1">
            <a:spLocks/>
          </p:cNvSpPr>
          <p:nvPr/>
        </p:nvSpPr>
        <p:spPr>
          <a:xfrm>
            <a:off x="1661821" y="1441326"/>
            <a:ext cx="174728" cy="103875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675" kern="0" dirty="0">
                <a:latin typeface="Arial" panose="020B0604020202020204" pitchFamily="34" charset="0"/>
                <a:ea typeface="+mn-ea"/>
                <a:cs typeface="Poppins Medium" pitchFamily="2" charset="77"/>
                <a:sym typeface="Arial"/>
              </a:rPr>
              <a:t>65.8</a:t>
            </a:r>
          </a:p>
        </p:txBody>
      </p:sp>
      <p:sp>
        <p:nvSpPr>
          <p:cNvPr id="64" name="Shape1_20221025_110649">
            <a:extLst>
              <a:ext uri="{FF2B5EF4-FFF2-40B4-BE49-F238E27FC236}">
                <a16:creationId xmlns:a16="http://schemas.microsoft.com/office/drawing/2014/main" id="{93B8D3FE-0C59-4F2D-AA6E-E75AF3179919}"/>
              </a:ext>
            </a:extLst>
          </p:cNvPr>
          <p:cNvSpPr txBox="1">
            <a:spLocks/>
          </p:cNvSpPr>
          <p:nvPr/>
        </p:nvSpPr>
        <p:spPr>
          <a:xfrm>
            <a:off x="2335799" y="1754323"/>
            <a:ext cx="166712" cy="103875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675" kern="0" dirty="0">
                <a:latin typeface="Arial" panose="020B0604020202020204" pitchFamily="34" charset="0"/>
                <a:ea typeface="+mn-ea"/>
                <a:cs typeface="Poppins Medium" pitchFamily="2" charset="77"/>
                <a:sym typeface="Arial"/>
              </a:rPr>
              <a:t>35.7</a:t>
            </a:r>
          </a:p>
        </p:txBody>
      </p:sp>
      <p:sp>
        <p:nvSpPr>
          <p:cNvPr id="65" name="Shape1_20221025_110649">
            <a:extLst>
              <a:ext uri="{FF2B5EF4-FFF2-40B4-BE49-F238E27FC236}">
                <a16:creationId xmlns:a16="http://schemas.microsoft.com/office/drawing/2014/main" id="{1ADAD002-8AA8-49E7-AF3A-88F629958D27}"/>
              </a:ext>
            </a:extLst>
          </p:cNvPr>
          <p:cNvSpPr txBox="1">
            <a:spLocks/>
          </p:cNvSpPr>
          <p:nvPr/>
        </p:nvSpPr>
        <p:spPr>
          <a:xfrm>
            <a:off x="2369493" y="2050388"/>
            <a:ext cx="168316" cy="103875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675" kern="0" dirty="0">
                <a:latin typeface="Arial" panose="020B0604020202020204" pitchFamily="34" charset="0"/>
                <a:ea typeface="+mn-ea"/>
                <a:cs typeface="Poppins Medium" pitchFamily="2" charset="77"/>
                <a:sym typeface="Arial"/>
              </a:rPr>
              <a:t>33.7</a:t>
            </a:r>
          </a:p>
        </p:txBody>
      </p:sp>
      <p:sp>
        <p:nvSpPr>
          <p:cNvPr id="66" name="Shape1_20221025_110649">
            <a:extLst>
              <a:ext uri="{FF2B5EF4-FFF2-40B4-BE49-F238E27FC236}">
                <a16:creationId xmlns:a16="http://schemas.microsoft.com/office/drawing/2014/main" id="{9D28C372-2469-44C5-86A8-AB0F4ABB7DFA}"/>
              </a:ext>
            </a:extLst>
          </p:cNvPr>
          <p:cNvSpPr txBox="1">
            <a:spLocks/>
          </p:cNvSpPr>
          <p:nvPr/>
        </p:nvSpPr>
        <p:spPr>
          <a:xfrm>
            <a:off x="2545783" y="2363385"/>
            <a:ext cx="168315" cy="103875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675" kern="0" dirty="0">
                <a:latin typeface="Arial" panose="020B0604020202020204" pitchFamily="34" charset="0"/>
                <a:ea typeface="+mn-ea"/>
                <a:cs typeface="Poppins Medium" pitchFamily="2" charset="77"/>
                <a:sym typeface="Arial"/>
              </a:rPr>
              <a:t>24.6</a:t>
            </a:r>
          </a:p>
        </p:txBody>
      </p:sp>
      <p:sp>
        <p:nvSpPr>
          <p:cNvPr id="67" name="Shape1_20221025_110649">
            <a:extLst>
              <a:ext uri="{FF2B5EF4-FFF2-40B4-BE49-F238E27FC236}">
                <a16:creationId xmlns:a16="http://schemas.microsoft.com/office/drawing/2014/main" id="{547EA4B6-34F3-4F7E-934A-5FD54499F780}"/>
              </a:ext>
            </a:extLst>
          </p:cNvPr>
          <p:cNvSpPr txBox="1">
            <a:spLocks/>
          </p:cNvSpPr>
          <p:nvPr/>
        </p:nvSpPr>
        <p:spPr>
          <a:xfrm>
            <a:off x="2624488" y="2564042"/>
            <a:ext cx="147477" cy="207749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675" kern="0" dirty="0">
                <a:latin typeface="Arial" panose="020B0604020202020204" pitchFamily="34" charset="0"/>
                <a:ea typeface="+mn-ea"/>
                <a:cs typeface="Poppins Medium" pitchFamily="2" charset="77"/>
                <a:sym typeface="Arial"/>
              </a:rPr>
              <a:t>22.1</a:t>
            </a:r>
          </a:p>
        </p:txBody>
      </p:sp>
      <p:sp>
        <p:nvSpPr>
          <p:cNvPr id="68" name="Shape1_20221025_110649">
            <a:extLst>
              <a:ext uri="{FF2B5EF4-FFF2-40B4-BE49-F238E27FC236}">
                <a16:creationId xmlns:a16="http://schemas.microsoft.com/office/drawing/2014/main" id="{8D565123-786C-465E-91A4-B4F9C93709B3}"/>
              </a:ext>
            </a:extLst>
          </p:cNvPr>
          <p:cNvSpPr txBox="1">
            <a:spLocks/>
          </p:cNvSpPr>
          <p:nvPr/>
        </p:nvSpPr>
        <p:spPr>
          <a:xfrm>
            <a:off x="2616757" y="2860105"/>
            <a:ext cx="147477" cy="207749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675" kern="0" dirty="0">
                <a:latin typeface="Arial" panose="020B0604020202020204" pitchFamily="34" charset="0"/>
                <a:ea typeface="+mn-ea"/>
                <a:cs typeface="Poppins Medium" pitchFamily="2" charset="77"/>
                <a:sym typeface="Arial"/>
              </a:rPr>
              <a:t>22.1</a:t>
            </a:r>
          </a:p>
        </p:txBody>
      </p:sp>
      <p:sp>
        <p:nvSpPr>
          <p:cNvPr id="69" name="Shape1_20221025_110649">
            <a:extLst>
              <a:ext uri="{FF2B5EF4-FFF2-40B4-BE49-F238E27FC236}">
                <a16:creationId xmlns:a16="http://schemas.microsoft.com/office/drawing/2014/main" id="{3EFDF87E-816A-416C-B8E3-A733BE2CD44F}"/>
              </a:ext>
            </a:extLst>
          </p:cNvPr>
          <p:cNvSpPr txBox="1">
            <a:spLocks/>
          </p:cNvSpPr>
          <p:nvPr/>
        </p:nvSpPr>
        <p:spPr>
          <a:xfrm>
            <a:off x="2587208" y="3261516"/>
            <a:ext cx="168316" cy="103875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675" kern="0" dirty="0">
                <a:latin typeface="Arial" panose="020B0604020202020204" pitchFamily="34" charset="0"/>
                <a:ea typeface="+mn-ea"/>
                <a:cs typeface="Poppins Medium" pitchFamily="2" charset="77"/>
                <a:sym typeface="Arial"/>
              </a:rPr>
              <a:t>21.6</a:t>
            </a:r>
          </a:p>
        </p:txBody>
      </p:sp>
      <p:sp>
        <p:nvSpPr>
          <p:cNvPr id="70" name="Shape1_20221025_110649">
            <a:extLst>
              <a:ext uri="{FF2B5EF4-FFF2-40B4-BE49-F238E27FC236}">
                <a16:creationId xmlns:a16="http://schemas.microsoft.com/office/drawing/2014/main" id="{0E4DC218-22A7-4C1B-8ABD-CAE76B725FD8}"/>
              </a:ext>
            </a:extLst>
          </p:cNvPr>
          <p:cNvSpPr txBox="1">
            <a:spLocks/>
          </p:cNvSpPr>
          <p:nvPr/>
        </p:nvSpPr>
        <p:spPr>
          <a:xfrm>
            <a:off x="2606754" y="3576724"/>
            <a:ext cx="168315" cy="103875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675" kern="0" dirty="0">
                <a:latin typeface="Arial" panose="020B0604020202020204" pitchFamily="34" charset="0"/>
                <a:ea typeface="+mn-ea"/>
                <a:cs typeface="Poppins Medium" pitchFamily="2" charset="77"/>
                <a:sym typeface="Arial"/>
              </a:rPr>
              <a:t>20.6</a:t>
            </a:r>
          </a:p>
        </p:txBody>
      </p:sp>
      <p:sp>
        <p:nvSpPr>
          <p:cNvPr id="71" name="Shape1_20221025_110649">
            <a:extLst>
              <a:ext uri="{FF2B5EF4-FFF2-40B4-BE49-F238E27FC236}">
                <a16:creationId xmlns:a16="http://schemas.microsoft.com/office/drawing/2014/main" id="{B7255A71-33D0-4370-8C9E-23DFCA5C26CE}"/>
              </a:ext>
            </a:extLst>
          </p:cNvPr>
          <p:cNvSpPr txBox="1">
            <a:spLocks/>
          </p:cNvSpPr>
          <p:nvPr/>
        </p:nvSpPr>
        <p:spPr>
          <a:xfrm>
            <a:off x="3643015" y="1436541"/>
            <a:ext cx="168316" cy="103875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675" kern="0" dirty="0">
                <a:latin typeface="Arial" panose="020B0604020202020204" pitchFamily="34" charset="0"/>
                <a:ea typeface="+mn-ea"/>
                <a:cs typeface="Poppins Medium" pitchFamily="2" charset="77"/>
                <a:sym typeface="Arial"/>
              </a:rPr>
              <a:t>17.5</a:t>
            </a:r>
          </a:p>
        </p:txBody>
      </p:sp>
      <p:sp>
        <p:nvSpPr>
          <p:cNvPr id="72" name="Shape1_20221025_110649">
            <a:extLst>
              <a:ext uri="{FF2B5EF4-FFF2-40B4-BE49-F238E27FC236}">
                <a16:creationId xmlns:a16="http://schemas.microsoft.com/office/drawing/2014/main" id="{260AC2B5-85D3-441F-817E-80E7156B68BB}"/>
              </a:ext>
            </a:extLst>
          </p:cNvPr>
          <p:cNvSpPr txBox="1">
            <a:spLocks/>
          </p:cNvSpPr>
          <p:nvPr/>
        </p:nvSpPr>
        <p:spPr>
          <a:xfrm>
            <a:off x="3652297" y="1729660"/>
            <a:ext cx="120226" cy="103875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675" kern="0" dirty="0">
                <a:latin typeface="Arial" panose="020B0604020202020204" pitchFamily="34" charset="0"/>
                <a:ea typeface="+mn-ea"/>
                <a:cs typeface="Poppins Medium" pitchFamily="2" charset="77"/>
                <a:sym typeface="Arial"/>
              </a:rPr>
              <a:t>7.0</a:t>
            </a:r>
          </a:p>
        </p:txBody>
      </p:sp>
      <p:sp>
        <p:nvSpPr>
          <p:cNvPr id="73" name="Shape1_20221025_110649">
            <a:extLst>
              <a:ext uri="{FF2B5EF4-FFF2-40B4-BE49-F238E27FC236}">
                <a16:creationId xmlns:a16="http://schemas.microsoft.com/office/drawing/2014/main" id="{31B688C5-E8BF-437B-B618-64D4171E75C2}"/>
              </a:ext>
            </a:extLst>
          </p:cNvPr>
          <p:cNvSpPr txBox="1">
            <a:spLocks/>
          </p:cNvSpPr>
          <p:nvPr/>
        </p:nvSpPr>
        <p:spPr>
          <a:xfrm>
            <a:off x="3879209" y="2033455"/>
            <a:ext cx="168316" cy="103875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675" kern="0" dirty="0">
                <a:latin typeface="Arial" panose="020B0604020202020204" pitchFamily="34" charset="0"/>
                <a:ea typeface="+mn-ea"/>
                <a:cs typeface="Poppins Medium" pitchFamily="2" charset="77"/>
                <a:sym typeface="Arial"/>
              </a:rPr>
              <a:t>29.4</a:t>
            </a:r>
          </a:p>
        </p:txBody>
      </p:sp>
      <p:sp>
        <p:nvSpPr>
          <p:cNvPr id="74" name="Shape1_20221025_110649">
            <a:extLst>
              <a:ext uri="{FF2B5EF4-FFF2-40B4-BE49-F238E27FC236}">
                <a16:creationId xmlns:a16="http://schemas.microsoft.com/office/drawing/2014/main" id="{ABF2DCA0-3D9E-40DE-B224-BDD8DAB1127D}"/>
              </a:ext>
            </a:extLst>
          </p:cNvPr>
          <p:cNvSpPr txBox="1">
            <a:spLocks/>
          </p:cNvSpPr>
          <p:nvPr/>
        </p:nvSpPr>
        <p:spPr>
          <a:xfrm>
            <a:off x="3635242" y="2337985"/>
            <a:ext cx="120226" cy="103875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675" kern="0" dirty="0">
                <a:latin typeface="Arial" panose="020B0604020202020204" pitchFamily="34" charset="0"/>
                <a:ea typeface="+mn-ea"/>
                <a:cs typeface="Poppins Medium" pitchFamily="2" charset="77"/>
                <a:sym typeface="Arial"/>
              </a:rPr>
              <a:t>3.5</a:t>
            </a:r>
          </a:p>
        </p:txBody>
      </p:sp>
      <p:sp>
        <p:nvSpPr>
          <p:cNvPr id="75" name="Shape1_20221025_110649">
            <a:extLst>
              <a:ext uri="{FF2B5EF4-FFF2-40B4-BE49-F238E27FC236}">
                <a16:creationId xmlns:a16="http://schemas.microsoft.com/office/drawing/2014/main" id="{0D4C8097-DD33-42F2-98F9-02750D8D991D}"/>
              </a:ext>
            </a:extLst>
          </p:cNvPr>
          <p:cNvSpPr txBox="1">
            <a:spLocks/>
          </p:cNvSpPr>
          <p:nvPr/>
        </p:nvSpPr>
        <p:spPr>
          <a:xfrm>
            <a:off x="3388707" y="2671490"/>
            <a:ext cx="92798" cy="91718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no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675" kern="0" dirty="0">
                <a:latin typeface="Arial" panose="020B0604020202020204" pitchFamily="34" charset="0"/>
                <a:ea typeface="+mn-ea"/>
                <a:cs typeface="Poppins Medium" pitchFamily="2" charset="77"/>
                <a:sym typeface="Arial"/>
              </a:rPr>
              <a:t>4.5</a:t>
            </a:r>
          </a:p>
        </p:txBody>
      </p:sp>
      <p:sp>
        <p:nvSpPr>
          <p:cNvPr id="76" name="Shape1_20221025_110649">
            <a:extLst>
              <a:ext uri="{FF2B5EF4-FFF2-40B4-BE49-F238E27FC236}">
                <a16:creationId xmlns:a16="http://schemas.microsoft.com/office/drawing/2014/main" id="{FF50E9F9-E88A-4996-A197-0864C99106C0}"/>
              </a:ext>
            </a:extLst>
          </p:cNvPr>
          <p:cNvSpPr txBox="1">
            <a:spLocks/>
          </p:cNvSpPr>
          <p:nvPr/>
        </p:nvSpPr>
        <p:spPr>
          <a:xfrm>
            <a:off x="3643447" y="2981648"/>
            <a:ext cx="168316" cy="103875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675" kern="0" dirty="0">
                <a:latin typeface="Arial" panose="020B0604020202020204" pitchFamily="34" charset="0"/>
                <a:ea typeface="+mn-ea"/>
                <a:cs typeface="Poppins Medium" pitchFamily="2" charset="77"/>
                <a:sym typeface="Arial"/>
              </a:rPr>
              <a:t>18.0</a:t>
            </a:r>
          </a:p>
        </p:txBody>
      </p:sp>
      <p:sp>
        <p:nvSpPr>
          <p:cNvPr id="77" name="Shape1_20221025_110649">
            <a:extLst>
              <a:ext uri="{FF2B5EF4-FFF2-40B4-BE49-F238E27FC236}">
                <a16:creationId xmlns:a16="http://schemas.microsoft.com/office/drawing/2014/main" id="{5E5D58F4-BF13-4411-8655-15EED341A514}"/>
              </a:ext>
            </a:extLst>
          </p:cNvPr>
          <p:cNvSpPr txBox="1">
            <a:spLocks/>
          </p:cNvSpPr>
          <p:nvPr/>
        </p:nvSpPr>
        <p:spPr>
          <a:xfrm>
            <a:off x="3586491" y="3301272"/>
            <a:ext cx="168316" cy="103875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675" kern="0" dirty="0">
                <a:latin typeface="Arial" panose="020B0604020202020204" pitchFamily="34" charset="0"/>
                <a:ea typeface="+mn-ea"/>
                <a:cs typeface="Poppins Medium" pitchFamily="2" charset="77"/>
                <a:sym typeface="Arial"/>
              </a:rPr>
              <a:t>15.7</a:t>
            </a:r>
          </a:p>
        </p:txBody>
      </p:sp>
      <p:sp>
        <p:nvSpPr>
          <p:cNvPr id="78" name="Shape1_20221025_110649">
            <a:extLst>
              <a:ext uri="{FF2B5EF4-FFF2-40B4-BE49-F238E27FC236}">
                <a16:creationId xmlns:a16="http://schemas.microsoft.com/office/drawing/2014/main" id="{00EC125B-E5A0-4055-8780-6979CC248C15}"/>
              </a:ext>
            </a:extLst>
          </p:cNvPr>
          <p:cNvSpPr txBox="1">
            <a:spLocks/>
          </p:cNvSpPr>
          <p:nvPr/>
        </p:nvSpPr>
        <p:spPr>
          <a:xfrm>
            <a:off x="3555601" y="3594393"/>
            <a:ext cx="168316" cy="103875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675" kern="0" dirty="0">
                <a:latin typeface="Arial" panose="020B0604020202020204" pitchFamily="34" charset="0"/>
                <a:ea typeface="+mn-ea"/>
                <a:cs typeface="Poppins Medium" pitchFamily="2" charset="77"/>
                <a:sym typeface="Arial"/>
              </a:rPr>
              <a:t>12.5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C2FBD68-3B1D-430F-BDA9-60765290D57A}"/>
              </a:ext>
            </a:extLst>
          </p:cNvPr>
          <p:cNvGrpSpPr/>
          <p:nvPr/>
        </p:nvGrpSpPr>
        <p:grpSpPr>
          <a:xfrm>
            <a:off x="1562925" y="3156049"/>
            <a:ext cx="829869" cy="504455"/>
            <a:chOff x="2628900" y="4578342"/>
            <a:chExt cx="1182227" cy="846386"/>
          </a:xfrm>
        </p:grpSpPr>
        <p:sp>
          <p:nvSpPr>
            <p:cNvPr id="80" name="Shape1_20221025_110649">
              <a:extLst>
                <a:ext uri="{FF2B5EF4-FFF2-40B4-BE49-F238E27FC236}">
                  <a16:creationId xmlns:a16="http://schemas.microsoft.com/office/drawing/2014/main" id="{6E2FF8D8-2FEE-4724-9041-BC64F4AF43BB}"/>
                </a:ext>
              </a:extLst>
            </p:cNvPr>
            <p:cNvSpPr txBox="1">
              <a:spLocks/>
            </p:cNvSpPr>
            <p:nvPr/>
          </p:nvSpPr>
          <p:spPr>
            <a:xfrm>
              <a:off x="3137096" y="4578342"/>
              <a:ext cx="674031" cy="846386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b" anchorCtr="0">
              <a:no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450"/>
                </a:spcAft>
                <a:buClr>
                  <a:srgbClr val="000000"/>
                </a:buClr>
                <a:defRPr/>
              </a:pPr>
              <a:r>
                <a:rPr lang="en-US" sz="750" kern="0" dirty="0">
                  <a:latin typeface="Arial" panose="020B0604020202020204" pitchFamily="34" charset="0"/>
                  <a:ea typeface="+mn-ea"/>
                  <a:cs typeface="Poppins Medium" pitchFamily="2" charset="77"/>
                  <a:sym typeface="Arial"/>
                </a:rPr>
                <a:t>All grades</a:t>
              </a:r>
            </a:p>
            <a:p>
              <a:pPr defTabSz="685800" fontAlgn="auto">
                <a:spcBef>
                  <a:spcPts val="0"/>
                </a:spcBef>
                <a:spcAft>
                  <a:spcPts val="450"/>
                </a:spcAft>
                <a:buClr>
                  <a:srgbClr val="000000"/>
                </a:buClr>
                <a:defRPr/>
              </a:pPr>
              <a:r>
                <a:rPr lang="en-US" sz="750" dirty="0">
                  <a:latin typeface="Arial" panose="020B0604020202020204" pitchFamily="34" charset="0"/>
                  <a:ea typeface="+mn-ea"/>
                  <a:cs typeface="Poppins Medium" pitchFamily="2" charset="77"/>
                </a:rPr>
                <a:t>Grade 1-2</a:t>
              </a:r>
            </a:p>
            <a:p>
              <a:pPr defTabSz="685800" fontAlgn="auto">
                <a:spcBef>
                  <a:spcPts val="0"/>
                </a:spcBef>
                <a:spcAft>
                  <a:spcPts val="450"/>
                </a:spcAft>
                <a:buClr>
                  <a:srgbClr val="000000"/>
                </a:buClr>
                <a:defRPr/>
              </a:pPr>
              <a:r>
                <a:rPr lang="en-US" sz="750" kern="0" dirty="0">
                  <a:latin typeface="Arial" panose="020B0604020202020204" pitchFamily="34" charset="0"/>
                  <a:ea typeface="+mn-ea"/>
                  <a:cs typeface="Poppins Medium" pitchFamily="2" charset="77"/>
                  <a:sym typeface="Arial"/>
                </a:rPr>
                <a:t>Grade 3</a:t>
              </a:r>
            </a:p>
            <a:p>
              <a:pPr defTabSz="685800" fontAlgn="auto">
                <a:spcBef>
                  <a:spcPts val="0"/>
                </a:spcBef>
                <a:spcAft>
                  <a:spcPts val="450"/>
                </a:spcAft>
                <a:buClr>
                  <a:srgbClr val="000000"/>
                </a:buClr>
                <a:defRPr/>
              </a:pPr>
              <a:r>
                <a:rPr lang="en-US" sz="750" dirty="0">
                  <a:latin typeface="Arial" panose="020B0604020202020204" pitchFamily="34" charset="0"/>
                  <a:ea typeface="+mn-ea"/>
                  <a:cs typeface="Poppins Medium" pitchFamily="2" charset="77"/>
                </a:rPr>
                <a:t>Grade 4</a:t>
              </a:r>
              <a:endParaRPr lang="en-US" sz="750" kern="0" dirty="0">
                <a:latin typeface="Arial" panose="020B0604020202020204" pitchFamily="34" charset="0"/>
                <a:ea typeface="+mn-ea"/>
                <a:cs typeface="Poppins Medium" pitchFamily="2" charset="77"/>
                <a:sym typeface="Arial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BDBDE88D-8F92-422A-800C-E4A26A02B2B2}"/>
                </a:ext>
              </a:extLst>
            </p:cNvPr>
            <p:cNvSpPr/>
            <p:nvPr/>
          </p:nvSpPr>
          <p:spPr>
            <a:xfrm>
              <a:off x="2859405" y="4728210"/>
              <a:ext cx="162560" cy="16256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IN" sz="750" dirty="0">
                <a:latin typeface="Arial" panose="020B0604020202020204" pitchFamily="34" charset="0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D12841D4-CDCF-438C-81C1-5A6B2C47204E}"/>
                </a:ext>
              </a:extLst>
            </p:cNvPr>
            <p:cNvSpPr/>
            <p:nvPr/>
          </p:nvSpPr>
          <p:spPr>
            <a:xfrm>
              <a:off x="2859405" y="4983480"/>
              <a:ext cx="162560" cy="16256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IN" sz="750" dirty="0">
                <a:latin typeface="Arial" panose="020B0604020202020204" pitchFamily="34" charset="0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EF20DD9C-BFDD-4441-80B8-EFD4974D088E}"/>
                </a:ext>
              </a:extLst>
            </p:cNvPr>
            <p:cNvSpPr/>
            <p:nvPr/>
          </p:nvSpPr>
          <p:spPr>
            <a:xfrm>
              <a:off x="2859405" y="5238750"/>
              <a:ext cx="162560" cy="16256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IN" sz="750" dirty="0">
                <a:latin typeface="Arial" panose="020B0604020202020204" pitchFamily="34" charset="0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7E6A6AE2-07C3-4DFC-BB16-8C4DCBB3DB4B}"/>
                </a:ext>
              </a:extLst>
            </p:cNvPr>
            <p:cNvSpPr/>
            <p:nvPr/>
          </p:nvSpPr>
          <p:spPr>
            <a:xfrm>
              <a:off x="2628900" y="4728210"/>
              <a:ext cx="162560" cy="16256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IN" sz="750" dirty="0">
                <a:latin typeface="Arial" panose="020B0604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8C60E0F4-96DB-4669-83A9-CD98939B71BF}"/>
                </a:ext>
              </a:extLst>
            </p:cNvPr>
            <p:cNvSpPr/>
            <p:nvPr/>
          </p:nvSpPr>
          <p:spPr>
            <a:xfrm>
              <a:off x="2628900" y="4983480"/>
              <a:ext cx="162560" cy="16256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IN" sz="750" dirty="0">
                <a:latin typeface="Arial" panose="020B0604020202020204" pitchFamily="34" charset="0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E0E59865-8B67-4F2C-A65E-93D3A08D82C1}"/>
                </a:ext>
              </a:extLst>
            </p:cNvPr>
            <p:cNvSpPr/>
            <p:nvPr/>
          </p:nvSpPr>
          <p:spPr>
            <a:xfrm>
              <a:off x="2628900" y="5238750"/>
              <a:ext cx="162560" cy="16256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IN" sz="750" dirty="0">
                <a:latin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F0B3F5D-8347-D841-92FC-F9DE4089AF9F}"/>
              </a:ext>
            </a:extLst>
          </p:cNvPr>
          <p:cNvSpPr txBox="1">
            <a:spLocks/>
          </p:cNvSpPr>
          <p:nvPr/>
        </p:nvSpPr>
        <p:spPr>
          <a:xfrm>
            <a:off x="0" y="4198866"/>
            <a:ext cx="2340384" cy="138499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9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>
                <a:latin typeface="Arial" panose="020B0604020202020204" pitchFamily="34" charset="0"/>
              </a:rPr>
              <a:t>Aggarwal N, </a:t>
            </a:r>
            <a:r>
              <a:rPr lang="en-US" i="1" dirty="0">
                <a:latin typeface="Arial" panose="020B0604020202020204" pitchFamily="34" charset="0"/>
              </a:rPr>
              <a:t>Lancet</a:t>
            </a:r>
            <a:r>
              <a:rPr lang="en-US" dirty="0">
                <a:latin typeface="Arial" panose="020B0604020202020204" pitchFamily="34" charset="0"/>
              </a:rPr>
              <a:t> 2023; </a:t>
            </a:r>
            <a:r>
              <a:rPr lang="en-US" dirty="0" err="1">
                <a:latin typeface="Arial" panose="020B0604020202020204" pitchFamily="34" charset="0"/>
              </a:rPr>
              <a:t>Fizazi</a:t>
            </a:r>
            <a:r>
              <a:rPr lang="en-US" dirty="0">
                <a:latin typeface="Arial" panose="020B0604020202020204" pitchFamily="34" charset="0"/>
              </a:rPr>
              <a:t> ASCO 2023 </a:t>
            </a:r>
          </a:p>
        </p:txBody>
      </p:sp>
    </p:spTree>
    <p:extLst>
      <p:ext uri="{BB962C8B-B14F-4D97-AF65-F5344CB8AC3E}">
        <p14:creationId xmlns:p14="http://schemas.microsoft.com/office/powerpoint/2010/main" val="1074698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400">
        <p159:morph option="byObject"/>
      </p:transition>
    </mc:Choice>
    <mc:Fallback xmlns="">
      <p:transition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EF589-8506-3603-71AD-C1A712DF4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7464"/>
            <a:ext cx="9144000" cy="575269"/>
          </a:xfrm>
        </p:spPr>
        <p:txBody>
          <a:bodyPr/>
          <a:lstStyle/>
          <a:p>
            <a:r>
              <a:rPr lang="en-US" sz="3200" dirty="0">
                <a:cs typeface="Poppins Medium"/>
              </a:rPr>
              <a:t>MAGNITUDE– Study Design</a:t>
            </a:r>
          </a:p>
        </p:txBody>
      </p:sp>
      <p:sp>
        <p:nvSpPr>
          <p:cNvPr id="9" name="Rounded Rectangle 163">
            <a:extLst>
              <a:ext uri="{FF2B5EF4-FFF2-40B4-BE49-F238E27FC236}">
                <a16:creationId xmlns:a16="http://schemas.microsoft.com/office/drawing/2014/main" id="{12386BCA-8B93-4086-97DA-7423FA97E5B0}"/>
              </a:ext>
            </a:extLst>
          </p:cNvPr>
          <p:cNvSpPr/>
          <p:nvPr/>
        </p:nvSpPr>
        <p:spPr>
          <a:xfrm>
            <a:off x="384717" y="870419"/>
            <a:ext cx="2175159" cy="3156094"/>
          </a:xfrm>
          <a:prstGeom prst="rect">
            <a:avLst/>
          </a:prstGeom>
          <a:solidFill>
            <a:schemeClr val="bg1">
              <a:lumMod val="95000"/>
            </a:schemeClr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000" rtlCol="0" anchor="ctr">
            <a:noAutofit/>
          </a:bodyPr>
          <a:lstStyle/>
          <a:p>
            <a:pPr>
              <a:spcAft>
                <a:spcPts val="450"/>
              </a:spcAft>
            </a:pP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</a:rPr>
              <a:t>Patient eligibility</a:t>
            </a:r>
          </a:p>
          <a:p>
            <a:pPr marL="198835" indent="-19883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</a:rPr>
              <a:t>L1 mCRPC</a:t>
            </a:r>
          </a:p>
          <a:p>
            <a:pPr marL="406004" indent="-207169">
              <a:spcAft>
                <a:spcPts val="450"/>
              </a:spcAft>
              <a:buFont typeface="Arial" panose="020B0604020202020204" pitchFamily="34" charset="0"/>
              <a:buChar char="–"/>
            </a:pP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</a:rPr>
              <a:t>≤4 months prior AAP allowed for mCRPC</a:t>
            </a:r>
          </a:p>
          <a:p>
            <a:pPr marL="198835" indent="-19883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</a:rPr>
              <a:t>ECOG PS 0 or 1</a:t>
            </a:r>
          </a:p>
          <a:p>
            <a:pPr marL="198835" indent="-19883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</a:rPr>
              <a:t>BPI-SF worst pain score ≤3</a:t>
            </a:r>
          </a:p>
          <a:p>
            <a:pPr>
              <a:spcAft>
                <a:spcPts val="450"/>
              </a:spcAft>
            </a:pP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</a:rPr>
              <a:t>Stratifications</a:t>
            </a:r>
          </a:p>
          <a:p>
            <a:pPr marL="198835" indent="-19883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</a:rPr>
              <a:t>Prior taxane-based chemotherapy for mCSPC</a:t>
            </a:r>
          </a:p>
          <a:p>
            <a:pPr marL="198835" indent="-19883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</a:rPr>
              <a:t>Prior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</a:rPr>
              <a:t>ARi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</a:rPr>
              <a:t> for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</a:rPr>
              <a:t>nmCRPC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</a:rPr>
              <a:t> or mCSPC</a:t>
            </a:r>
          </a:p>
          <a:p>
            <a:pPr marL="198835" indent="-19883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</a:rPr>
              <a:t>Prior AAP for L1 mCRPC</a:t>
            </a:r>
          </a:p>
          <a:p>
            <a:pPr marL="198835" indent="-19883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</a:rPr>
              <a:t>HRR+ cohort only;</a:t>
            </a:r>
          </a:p>
          <a:p>
            <a:pPr marL="406004" indent="-207169">
              <a:spcAft>
                <a:spcPts val="450"/>
              </a:spcAft>
              <a:buFont typeface="Arial" panose="020B0604020202020204" pitchFamily="34" charset="0"/>
              <a:buChar char="–"/>
            </a:pP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</a:rPr>
              <a:t>BRCA1/2 vs other HRR gene alterations</a:t>
            </a:r>
          </a:p>
        </p:txBody>
      </p:sp>
      <p:sp>
        <p:nvSpPr>
          <p:cNvPr id="12" name="Rounded Rectangle 163">
            <a:extLst>
              <a:ext uri="{FF2B5EF4-FFF2-40B4-BE49-F238E27FC236}">
                <a16:creationId xmlns:a16="http://schemas.microsoft.com/office/drawing/2014/main" id="{E18E1B35-66EF-4AFD-85AF-EF75009C7896}"/>
              </a:ext>
            </a:extLst>
          </p:cNvPr>
          <p:cNvSpPr>
            <a:spLocks/>
          </p:cNvSpPr>
          <p:nvPr/>
        </p:nvSpPr>
        <p:spPr>
          <a:xfrm>
            <a:off x="2876673" y="1209441"/>
            <a:ext cx="1028092" cy="2508869"/>
          </a:xfrm>
          <a:prstGeom prst="rect">
            <a:avLst/>
          </a:prstGeom>
          <a:solidFill>
            <a:schemeClr val="bg1">
              <a:lumMod val="95000"/>
            </a:schemeClr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000" rtlCol="0" anchor="ctr">
            <a:noAutofit/>
          </a:bodyPr>
          <a:lstStyle/>
          <a:p>
            <a:pPr algn="ctr">
              <a:spcAft>
                <a:spcPts val="450"/>
              </a:spcAft>
            </a:pP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</a:rPr>
              <a:t>HRR+ panel:</a:t>
            </a:r>
          </a:p>
          <a:p>
            <a:pPr algn="ctr">
              <a:spcAft>
                <a:spcPts val="450"/>
              </a:spcAft>
            </a:pP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</a:rPr>
              <a:t>ATM</a:t>
            </a:r>
          </a:p>
          <a:p>
            <a:pPr algn="ctr">
              <a:spcAft>
                <a:spcPts val="450"/>
              </a:spcAft>
            </a:pP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</a:rPr>
              <a:t>BRCA1</a:t>
            </a:r>
          </a:p>
          <a:p>
            <a:pPr algn="ctr">
              <a:spcAft>
                <a:spcPts val="450"/>
              </a:spcAft>
            </a:pP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</a:rPr>
              <a:t>BRCA2</a:t>
            </a:r>
          </a:p>
          <a:p>
            <a:pPr algn="ctr">
              <a:spcAft>
                <a:spcPts val="450"/>
              </a:spcAft>
            </a:pP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</a:rPr>
              <a:t>BRIP1</a:t>
            </a:r>
          </a:p>
          <a:p>
            <a:pPr algn="ctr">
              <a:spcAft>
                <a:spcPts val="450"/>
              </a:spcAft>
            </a:pP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</a:rPr>
              <a:t>CDK12</a:t>
            </a:r>
          </a:p>
          <a:p>
            <a:pPr algn="ctr">
              <a:spcAft>
                <a:spcPts val="450"/>
              </a:spcAft>
            </a:pP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</a:rPr>
              <a:t>CHEK2</a:t>
            </a:r>
          </a:p>
          <a:p>
            <a:pPr algn="ctr">
              <a:spcAft>
                <a:spcPts val="450"/>
              </a:spcAft>
            </a:pP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</a:rPr>
              <a:t>FANCA</a:t>
            </a:r>
          </a:p>
          <a:p>
            <a:pPr algn="ctr">
              <a:spcAft>
                <a:spcPts val="450"/>
              </a:spcAft>
            </a:pP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</a:rPr>
              <a:t>HDAC2</a:t>
            </a:r>
          </a:p>
          <a:p>
            <a:pPr algn="ctr">
              <a:spcAft>
                <a:spcPts val="450"/>
              </a:spcAft>
            </a:pP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</a:rPr>
              <a:t>PALB2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5E4DC3E-84AD-4C95-AEF5-CADBEB0BD371}"/>
              </a:ext>
            </a:extLst>
          </p:cNvPr>
          <p:cNvSpPr txBox="1">
            <a:spLocks/>
          </p:cNvSpPr>
          <p:nvPr/>
        </p:nvSpPr>
        <p:spPr>
          <a:xfrm>
            <a:off x="2876673" y="825546"/>
            <a:ext cx="1028092" cy="3324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1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 b="1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500" b="1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350" b="1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1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050" b="0" dirty="0">
                <a:solidFill>
                  <a:schemeClr val="tx1"/>
                </a:solidFill>
              </a:rPr>
              <a:t>Prescreening for BM status</a:t>
            </a:r>
          </a:p>
        </p:txBody>
      </p:sp>
      <p:sp>
        <p:nvSpPr>
          <p:cNvPr id="14" name="Rounded Rectangle 163">
            <a:extLst>
              <a:ext uri="{FF2B5EF4-FFF2-40B4-BE49-F238E27FC236}">
                <a16:creationId xmlns:a16="http://schemas.microsoft.com/office/drawing/2014/main" id="{A7B60731-3B4B-442B-85AE-9C374D6966F6}"/>
              </a:ext>
            </a:extLst>
          </p:cNvPr>
          <p:cNvSpPr>
            <a:spLocks/>
          </p:cNvSpPr>
          <p:nvPr/>
        </p:nvSpPr>
        <p:spPr>
          <a:xfrm>
            <a:off x="4221562" y="1209442"/>
            <a:ext cx="1028092" cy="994400"/>
          </a:xfrm>
          <a:prstGeom prst="rect">
            <a:avLst/>
          </a:prstGeom>
          <a:solidFill>
            <a:schemeClr val="accent1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000" rtlCol="0" anchor="ctr">
            <a:no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</a:rPr>
              <a:t>NIRA + AAP</a:t>
            </a:r>
            <a:br>
              <a:rPr lang="en-US" sz="105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</a:rPr>
              <a:t>N=212</a:t>
            </a:r>
          </a:p>
        </p:txBody>
      </p:sp>
      <p:sp>
        <p:nvSpPr>
          <p:cNvPr id="15" name="Rounded Rectangle 163">
            <a:extLst>
              <a:ext uri="{FF2B5EF4-FFF2-40B4-BE49-F238E27FC236}">
                <a16:creationId xmlns:a16="http://schemas.microsoft.com/office/drawing/2014/main" id="{37FC949D-3BB4-45DA-98AC-5D0E96B67137}"/>
              </a:ext>
            </a:extLst>
          </p:cNvPr>
          <p:cNvSpPr>
            <a:spLocks/>
          </p:cNvSpPr>
          <p:nvPr/>
        </p:nvSpPr>
        <p:spPr>
          <a:xfrm>
            <a:off x="4221562" y="2723910"/>
            <a:ext cx="1028092" cy="994400"/>
          </a:xfrm>
          <a:prstGeom prst="rect">
            <a:avLst/>
          </a:prstGeom>
          <a:solidFill>
            <a:schemeClr val="accent6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000" rtlCol="0" anchor="ctr">
            <a:no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</a:rPr>
              <a:t>PBO + AAP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</a:rPr>
              <a:t>N=211</a:t>
            </a:r>
          </a:p>
        </p:txBody>
      </p:sp>
      <p:sp>
        <p:nvSpPr>
          <p:cNvPr id="16" name="Rounded Rectangle 163">
            <a:extLst>
              <a:ext uri="{FF2B5EF4-FFF2-40B4-BE49-F238E27FC236}">
                <a16:creationId xmlns:a16="http://schemas.microsoft.com/office/drawing/2014/main" id="{20D46728-47B6-4095-9FE4-0C184DCAFAD9}"/>
              </a:ext>
            </a:extLst>
          </p:cNvPr>
          <p:cNvSpPr>
            <a:spLocks/>
          </p:cNvSpPr>
          <p:nvPr/>
        </p:nvSpPr>
        <p:spPr>
          <a:xfrm>
            <a:off x="5566451" y="1209441"/>
            <a:ext cx="1028092" cy="467804"/>
          </a:xfrm>
          <a:prstGeom prst="rect">
            <a:avLst/>
          </a:prstGeom>
          <a:solidFill>
            <a:schemeClr val="bg1">
              <a:lumMod val="95000"/>
            </a:schemeClr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000" rtlCol="0" anchor="ctr">
            <a:noAutofit/>
          </a:bodyPr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</a:rPr>
              <a:t>BRCA1/2</a:t>
            </a:r>
            <a:br>
              <a:rPr lang="en-US" sz="105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</a:rPr>
              <a:t>n=113</a:t>
            </a:r>
          </a:p>
        </p:txBody>
      </p:sp>
      <p:sp>
        <p:nvSpPr>
          <p:cNvPr id="17" name="Rounded Rectangle 163">
            <a:extLst>
              <a:ext uri="{FF2B5EF4-FFF2-40B4-BE49-F238E27FC236}">
                <a16:creationId xmlns:a16="http://schemas.microsoft.com/office/drawing/2014/main" id="{8EA26938-1141-4F60-8B95-C95CE123544A}"/>
              </a:ext>
            </a:extLst>
          </p:cNvPr>
          <p:cNvSpPr>
            <a:spLocks/>
          </p:cNvSpPr>
          <p:nvPr/>
        </p:nvSpPr>
        <p:spPr>
          <a:xfrm>
            <a:off x="5566451" y="1736038"/>
            <a:ext cx="1028092" cy="467804"/>
          </a:xfrm>
          <a:prstGeom prst="rect">
            <a:avLst/>
          </a:prstGeom>
          <a:solidFill>
            <a:schemeClr val="bg1">
              <a:lumMod val="95000"/>
            </a:schemeClr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000" rtlCol="0" anchor="ctr">
            <a:noAutofit/>
          </a:bodyPr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</a:rPr>
              <a:t>Other HRR</a:t>
            </a:r>
          </a:p>
          <a:p>
            <a:pPr algn="ctr"/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</a:rPr>
              <a:t>n=99</a:t>
            </a:r>
          </a:p>
        </p:txBody>
      </p:sp>
      <p:sp>
        <p:nvSpPr>
          <p:cNvPr id="18" name="Rounded Rectangle 163">
            <a:extLst>
              <a:ext uri="{FF2B5EF4-FFF2-40B4-BE49-F238E27FC236}">
                <a16:creationId xmlns:a16="http://schemas.microsoft.com/office/drawing/2014/main" id="{08B3587D-40E5-417C-8CFC-9FF54AA0305D}"/>
              </a:ext>
            </a:extLst>
          </p:cNvPr>
          <p:cNvSpPr>
            <a:spLocks/>
          </p:cNvSpPr>
          <p:nvPr/>
        </p:nvSpPr>
        <p:spPr>
          <a:xfrm>
            <a:off x="5566451" y="2723909"/>
            <a:ext cx="1028092" cy="467804"/>
          </a:xfrm>
          <a:prstGeom prst="rect">
            <a:avLst/>
          </a:prstGeom>
          <a:solidFill>
            <a:schemeClr val="bg1">
              <a:lumMod val="95000"/>
            </a:schemeClr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000" rtlCol="0" anchor="ctr">
            <a:noAutofit/>
          </a:bodyPr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</a:rPr>
              <a:t>BRCA1/2</a:t>
            </a:r>
            <a:br>
              <a:rPr lang="en-US" sz="105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</a:rPr>
              <a:t>n=112</a:t>
            </a:r>
          </a:p>
        </p:txBody>
      </p:sp>
      <p:sp>
        <p:nvSpPr>
          <p:cNvPr id="19" name="Rounded Rectangle 163">
            <a:extLst>
              <a:ext uri="{FF2B5EF4-FFF2-40B4-BE49-F238E27FC236}">
                <a16:creationId xmlns:a16="http://schemas.microsoft.com/office/drawing/2014/main" id="{3CD8AC47-8738-411D-88AE-DD55AFEE8401}"/>
              </a:ext>
            </a:extLst>
          </p:cNvPr>
          <p:cNvSpPr>
            <a:spLocks/>
          </p:cNvSpPr>
          <p:nvPr/>
        </p:nvSpPr>
        <p:spPr>
          <a:xfrm>
            <a:off x="5566451" y="3250506"/>
            <a:ext cx="1028092" cy="467804"/>
          </a:xfrm>
          <a:prstGeom prst="rect">
            <a:avLst/>
          </a:prstGeom>
          <a:solidFill>
            <a:schemeClr val="bg1">
              <a:lumMod val="95000"/>
            </a:schemeClr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000" rtlCol="0" anchor="ctr">
            <a:noAutofit/>
          </a:bodyPr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</a:rPr>
              <a:t>Other HRR</a:t>
            </a:r>
          </a:p>
          <a:p>
            <a:pPr algn="ctr"/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</a:rPr>
              <a:t>n=99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4FC0B2E-A8CA-4336-94D9-655E2F1967C8}"/>
              </a:ext>
            </a:extLst>
          </p:cNvPr>
          <p:cNvSpPr txBox="1">
            <a:spLocks/>
          </p:cNvSpPr>
          <p:nvPr/>
        </p:nvSpPr>
        <p:spPr>
          <a:xfrm>
            <a:off x="6911340" y="991746"/>
            <a:ext cx="2007631" cy="1662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1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 b="1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500" b="1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350" b="1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1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050" b="0" dirty="0">
                <a:solidFill>
                  <a:schemeClr val="tx1"/>
                </a:solidFill>
              </a:rPr>
              <a:t>IA2 assessments</a:t>
            </a:r>
          </a:p>
        </p:txBody>
      </p:sp>
      <p:sp>
        <p:nvSpPr>
          <p:cNvPr id="21" name="Rounded Rectangle 163">
            <a:extLst>
              <a:ext uri="{FF2B5EF4-FFF2-40B4-BE49-F238E27FC236}">
                <a16:creationId xmlns:a16="http://schemas.microsoft.com/office/drawing/2014/main" id="{684BC916-75A8-4DAE-8A29-E7D085A1E86C}"/>
              </a:ext>
            </a:extLst>
          </p:cNvPr>
          <p:cNvSpPr>
            <a:spLocks/>
          </p:cNvSpPr>
          <p:nvPr/>
        </p:nvSpPr>
        <p:spPr>
          <a:xfrm>
            <a:off x="6911340" y="1209441"/>
            <a:ext cx="2007631" cy="708257"/>
          </a:xfrm>
          <a:prstGeom prst="rect">
            <a:avLst/>
          </a:prstGeom>
          <a:solidFill>
            <a:schemeClr val="bg1"/>
          </a:solidFill>
          <a:ln w="19050"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000" rtlCol="0" anchor="ctr">
            <a:noAutofit/>
          </a:bodyPr>
          <a:lstStyle/>
          <a:p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</a:rPr>
              <a:t>Primary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</a:rPr>
              <a:t>endpoint</a:t>
            </a:r>
            <a:r>
              <a:rPr lang="en-US" sz="1050" baseline="30000" dirty="0" err="1">
                <a:solidFill>
                  <a:schemeClr val="tx1"/>
                </a:solidFill>
                <a:latin typeface="Arial" panose="020B0604020202020204" pitchFamily="34" charset="0"/>
              </a:rPr>
              <a:t>a</a:t>
            </a:r>
            <a:endParaRPr lang="en-US" sz="1050" baseline="300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198835" indent="-198835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</a:rPr>
              <a:t>rPFS by central review</a:t>
            </a:r>
          </a:p>
        </p:txBody>
      </p:sp>
      <p:sp>
        <p:nvSpPr>
          <p:cNvPr id="22" name="Rounded Rectangle 163">
            <a:extLst>
              <a:ext uri="{FF2B5EF4-FFF2-40B4-BE49-F238E27FC236}">
                <a16:creationId xmlns:a16="http://schemas.microsoft.com/office/drawing/2014/main" id="{C766229A-CF75-400A-BDDB-DBDA280079F1}"/>
              </a:ext>
            </a:extLst>
          </p:cNvPr>
          <p:cNvSpPr>
            <a:spLocks/>
          </p:cNvSpPr>
          <p:nvPr/>
        </p:nvSpPr>
        <p:spPr>
          <a:xfrm>
            <a:off x="6911340" y="2109747"/>
            <a:ext cx="2007631" cy="708257"/>
          </a:xfrm>
          <a:prstGeom prst="rect">
            <a:avLst/>
          </a:prstGeom>
          <a:solidFill>
            <a:schemeClr val="bg1"/>
          </a:solidFill>
          <a:ln w="19050"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000" rtlCol="0" anchor="ctr">
            <a:noAutofit/>
          </a:bodyPr>
          <a:lstStyle/>
          <a:p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</a:rPr>
              <a:t>Secondary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</a:rPr>
              <a:t>endpoints</a:t>
            </a:r>
            <a:r>
              <a:rPr lang="en-US" sz="1050" baseline="30000" dirty="0" err="1">
                <a:solidFill>
                  <a:schemeClr val="tx1"/>
                </a:solidFill>
                <a:latin typeface="Arial" panose="020B0604020202020204" pitchFamily="34" charset="0"/>
              </a:rPr>
              <a:t>b</a:t>
            </a:r>
            <a:endParaRPr lang="en-US" sz="1050" baseline="300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198835" indent="-198835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</a:rPr>
              <a:t>TCC</a:t>
            </a:r>
          </a:p>
          <a:p>
            <a:pPr marL="198835" indent="-198835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</a:rPr>
              <a:t>TSP</a:t>
            </a:r>
          </a:p>
          <a:p>
            <a:pPr marL="198835" indent="-198835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</a:rPr>
              <a:t>OS</a:t>
            </a:r>
          </a:p>
        </p:txBody>
      </p:sp>
      <p:sp>
        <p:nvSpPr>
          <p:cNvPr id="23" name="Rounded Rectangle 163">
            <a:extLst>
              <a:ext uri="{FF2B5EF4-FFF2-40B4-BE49-F238E27FC236}">
                <a16:creationId xmlns:a16="http://schemas.microsoft.com/office/drawing/2014/main" id="{6E8DE111-74F6-427F-9764-67CAFD343E2D}"/>
              </a:ext>
            </a:extLst>
          </p:cNvPr>
          <p:cNvSpPr>
            <a:spLocks/>
          </p:cNvSpPr>
          <p:nvPr/>
        </p:nvSpPr>
        <p:spPr>
          <a:xfrm>
            <a:off x="6911340" y="3010053"/>
            <a:ext cx="2007631" cy="70825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000" rtlCol="0" anchor="ctr">
            <a:noAutofit/>
          </a:bodyPr>
          <a:lstStyle/>
          <a:p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</a:rPr>
              <a:t>Other endpoints</a:t>
            </a:r>
            <a:endParaRPr lang="en-US" sz="1050" baseline="300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198835" indent="-198835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</a:rPr>
              <a:t>TTPP</a:t>
            </a:r>
          </a:p>
          <a:p>
            <a:pPr marL="198835" indent="-198835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</a:rPr>
              <a:t>TTPI</a:t>
            </a:r>
          </a:p>
        </p:txBody>
      </p: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908AA091-564B-46E7-8CAD-0972621ACF47}"/>
              </a:ext>
            </a:extLst>
          </p:cNvPr>
          <p:cNvCxnSpPr>
            <a:cxnSpLocks/>
          </p:cNvCxnSpPr>
          <p:nvPr/>
        </p:nvCxnSpPr>
        <p:spPr>
          <a:xfrm>
            <a:off x="2559876" y="2463876"/>
            <a:ext cx="316797" cy="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91E645FF-23CE-49D7-834C-97DE3DBF2441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 flipV="1">
            <a:off x="3904765" y="1706642"/>
            <a:ext cx="316797" cy="757234"/>
          </a:xfrm>
          <a:prstGeom prst="bentConnector3">
            <a:avLst>
              <a:gd name="adj1" fmla="val 50000"/>
            </a:avLst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67EFAD47-E729-4E14-AF19-00A813187B03}"/>
              </a:ext>
            </a:extLst>
          </p:cNvPr>
          <p:cNvCxnSpPr>
            <a:cxnSpLocks/>
            <a:stCxn id="12" idx="3"/>
            <a:endCxn id="15" idx="1"/>
          </p:cNvCxnSpPr>
          <p:nvPr/>
        </p:nvCxnSpPr>
        <p:spPr>
          <a:xfrm>
            <a:off x="3904765" y="2463875"/>
            <a:ext cx="316797" cy="757235"/>
          </a:xfrm>
          <a:prstGeom prst="bentConnector3">
            <a:avLst>
              <a:gd name="adj1" fmla="val 50000"/>
            </a:avLst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EFAEABDB-7448-4E48-85E4-D21DEEC1CC93}"/>
              </a:ext>
            </a:extLst>
          </p:cNvPr>
          <p:cNvCxnSpPr>
            <a:cxnSpLocks/>
            <a:stCxn id="14" idx="3"/>
            <a:endCxn id="16" idx="1"/>
          </p:cNvCxnSpPr>
          <p:nvPr/>
        </p:nvCxnSpPr>
        <p:spPr>
          <a:xfrm flipV="1">
            <a:off x="5249654" y="1443343"/>
            <a:ext cx="316797" cy="263299"/>
          </a:xfrm>
          <a:prstGeom prst="bentConnector3">
            <a:avLst>
              <a:gd name="adj1" fmla="val 50000"/>
            </a:avLst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or: Elbow 41">
            <a:extLst>
              <a:ext uri="{FF2B5EF4-FFF2-40B4-BE49-F238E27FC236}">
                <a16:creationId xmlns:a16="http://schemas.microsoft.com/office/drawing/2014/main" id="{A5279778-E6C3-4EBD-9F99-0B64B9D5A169}"/>
              </a:ext>
            </a:extLst>
          </p:cNvPr>
          <p:cNvCxnSpPr>
            <a:cxnSpLocks/>
            <a:stCxn id="14" idx="3"/>
            <a:endCxn id="17" idx="1"/>
          </p:cNvCxnSpPr>
          <p:nvPr/>
        </p:nvCxnSpPr>
        <p:spPr>
          <a:xfrm>
            <a:off x="5249654" y="1706642"/>
            <a:ext cx="316797" cy="263298"/>
          </a:xfrm>
          <a:prstGeom prst="bentConnector3">
            <a:avLst>
              <a:gd name="adj1" fmla="val 50000"/>
            </a:avLst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DE042C3E-89AA-4199-8E62-0A0E9A9EA2EA}"/>
              </a:ext>
            </a:extLst>
          </p:cNvPr>
          <p:cNvCxnSpPr>
            <a:cxnSpLocks/>
            <a:stCxn id="15" idx="3"/>
            <a:endCxn id="19" idx="1"/>
          </p:cNvCxnSpPr>
          <p:nvPr/>
        </p:nvCxnSpPr>
        <p:spPr>
          <a:xfrm>
            <a:off x="5249654" y="3221110"/>
            <a:ext cx="316797" cy="263298"/>
          </a:xfrm>
          <a:prstGeom prst="bentConnector3">
            <a:avLst>
              <a:gd name="adj1" fmla="val 50000"/>
            </a:avLst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B48CC577-96DE-41E8-997D-17D144F25370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 flipV="1">
            <a:off x="5249654" y="2957812"/>
            <a:ext cx="316797" cy="263299"/>
          </a:xfrm>
          <a:prstGeom prst="bentConnector3">
            <a:avLst>
              <a:gd name="adj1" fmla="val 50000"/>
            </a:avLst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49699D46-EF9D-42D8-A44F-C51A9BD39223}"/>
              </a:ext>
            </a:extLst>
          </p:cNvPr>
          <p:cNvSpPr txBox="1">
            <a:spLocks/>
          </p:cNvSpPr>
          <p:nvPr/>
        </p:nvSpPr>
        <p:spPr>
          <a:xfrm>
            <a:off x="4221562" y="2391139"/>
            <a:ext cx="1124408" cy="1454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1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 b="1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500" b="1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350" b="1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1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050" b="0" dirty="0">
                <a:solidFill>
                  <a:schemeClr val="tx1"/>
                </a:solidFill>
              </a:rPr>
              <a:t>1:1 randomization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1AAA09F-FFBE-4741-8963-385298BF384B}"/>
              </a:ext>
            </a:extLst>
          </p:cNvPr>
          <p:cNvSpPr txBox="1">
            <a:spLocks/>
          </p:cNvSpPr>
          <p:nvPr/>
        </p:nvSpPr>
        <p:spPr>
          <a:xfrm>
            <a:off x="21772" y="4240017"/>
            <a:ext cx="1664320" cy="1384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9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t-BR" dirty="0" err="1">
                <a:latin typeface="Arial" panose="020B0604020202020204" pitchFamily="34" charset="0"/>
              </a:rPr>
              <a:t>Efstathiou</a:t>
            </a:r>
            <a:r>
              <a:rPr lang="pt-BR" dirty="0">
                <a:latin typeface="Arial" panose="020B0604020202020204" pitchFamily="34" charset="0"/>
              </a:rPr>
              <a:t> E. ASCO GU 2023. </a:t>
            </a:r>
          </a:p>
        </p:txBody>
      </p:sp>
    </p:spTree>
    <p:extLst>
      <p:ext uri="{BB962C8B-B14F-4D97-AF65-F5344CB8AC3E}">
        <p14:creationId xmlns:p14="http://schemas.microsoft.com/office/powerpoint/2010/main" val="3403350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400">
        <p159:morph option="byObject"/>
      </p:transition>
    </mc:Choice>
    <mc:Fallback xmlns="">
      <p:transition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EF589-8506-3603-71AD-C1A712DF4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Poppins Medium"/>
              </a:rPr>
              <a:t>MAGNITUDE: rPFS BRCA v HRR BM-</a:t>
            </a:r>
          </a:p>
        </p:txBody>
      </p:sp>
      <p:sp>
        <p:nvSpPr>
          <p:cNvPr id="443" name="TextBox 442">
            <a:extLst>
              <a:ext uri="{FF2B5EF4-FFF2-40B4-BE49-F238E27FC236}">
                <a16:creationId xmlns:a16="http://schemas.microsoft.com/office/drawing/2014/main" id="{06DDFE4E-3FD8-404A-9708-7235B87D8254}"/>
              </a:ext>
            </a:extLst>
          </p:cNvPr>
          <p:cNvSpPr txBox="1">
            <a:spLocks/>
          </p:cNvSpPr>
          <p:nvPr/>
        </p:nvSpPr>
        <p:spPr>
          <a:xfrm>
            <a:off x="21772" y="4231526"/>
            <a:ext cx="1083630" cy="138499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9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t-BR" dirty="0">
                <a:latin typeface="Arial" panose="020B0604020202020204" pitchFamily="34" charset="0"/>
              </a:rPr>
              <a:t>Chi </a:t>
            </a:r>
            <a:r>
              <a:rPr lang="pt-BR" dirty="0" err="1">
                <a:latin typeface="Arial" panose="020B0604020202020204" pitchFamily="34" charset="0"/>
              </a:rPr>
              <a:t>K</a:t>
            </a:r>
            <a:r>
              <a:rPr lang="pt-BR" dirty="0">
                <a:latin typeface="Arial" panose="020B0604020202020204" pitchFamily="34" charset="0"/>
              </a:rPr>
              <a:t>, </a:t>
            </a:r>
            <a:r>
              <a:rPr lang="pt-BR" i="1" dirty="0">
                <a:latin typeface="Arial" panose="020B0604020202020204" pitchFamily="34" charset="0"/>
              </a:rPr>
              <a:t>Ann </a:t>
            </a:r>
            <a:r>
              <a:rPr lang="pt-BR" i="1" dirty="0" err="1">
                <a:latin typeface="Arial" panose="020B0604020202020204" pitchFamily="34" charset="0"/>
              </a:rPr>
              <a:t>Onc</a:t>
            </a:r>
            <a:r>
              <a:rPr lang="pt-BR" i="1" dirty="0">
                <a:latin typeface="Arial" panose="020B0604020202020204" pitchFamily="34" charset="0"/>
              </a:rPr>
              <a:t> </a:t>
            </a:r>
            <a:r>
              <a:rPr lang="pt-BR" dirty="0">
                <a:latin typeface="Arial" panose="020B0604020202020204" pitchFamily="34" charset="0"/>
              </a:rPr>
              <a:t>2023</a:t>
            </a:r>
          </a:p>
        </p:txBody>
      </p:sp>
      <p:sp>
        <p:nvSpPr>
          <p:cNvPr id="20" name="Shape1_20221025_110649">
            <a:extLst>
              <a:ext uri="{FF2B5EF4-FFF2-40B4-BE49-F238E27FC236}">
                <a16:creationId xmlns:a16="http://schemas.microsoft.com/office/drawing/2014/main" id="{156168B3-41C4-A25C-0ED4-B40F19AC5EC0}"/>
              </a:ext>
            </a:extLst>
          </p:cNvPr>
          <p:cNvSpPr txBox="1"/>
          <p:nvPr/>
        </p:nvSpPr>
        <p:spPr>
          <a:xfrm>
            <a:off x="4719976" y="1139782"/>
            <a:ext cx="4183380" cy="138500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900" kern="0" dirty="0">
                <a:latin typeface="Arial" panose="020B0604020202020204" pitchFamily="34" charset="0"/>
                <a:ea typeface="+mn-ea"/>
                <a:cs typeface="Poppins Medium" pitchFamily="2" charset="77"/>
                <a:sym typeface="Arial"/>
              </a:rPr>
              <a:t>Progression in HRR BM- subgroup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D65396-E949-FAB2-0454-C44A13843511}"/>
              </a:ext>
            </a:extLst>
          </p:cNvPr>
          <p:cNvSpPr txBox="1">
            <a:spLocks/>
          </p:cNvSpPr>
          <p:nvPr/>
        </p:nvSpPr>
        <p:spPr>
          <a:xfrm>
            <a:off x="4721381" y="3823645"/>
            <a:ext cx="4183377" cy="339887"/>
          </a:xfrm>
          <a:prstGeom prst="rect">
            <a:avLst/>
          </a:prstGeom>
          <a:noFill/>
          <a:ln w="19050">
            <a:noFill/>
          </a:ln>
        </p:spPr>
        <p:txBody>
          <a:bodyPr wrap="square" lIns="54000" tIns="54000" rIns="54000" bIns="54000" rtlCol="0" anchor="ctr">
            <a:noAutofit/>
          </a:bodyPr>
          <a:lstStyle/>
          <a:p>
            <a:pPr algn="ctr"/>
            <a:r>
              <a:rPr lang="en-US" sz="750" dirty="0">
                <a:latin typeface="Arial" panose="020B0604020202020204" pitchFamily="34" charset="0"/>
              </a:rPr>
              <a:t>No benefit of NIRA + AAP in HRR BM- patients.  HR 1.09. Addition grade ¾ toxicity was observed with NIRA + AAP. IDMC recommended early stopping in this cohort.  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3F69451-70FD-224B-36B3-779556A09E3F}"/>
              </a:ext>
            </a:extLst>
          </p:cNvPr>
          <p:cNvSpPr txBox="1"/>
          <p:nvPr/>
        </p:nvSpPr>
        <p:spPr>
          <a:xfrm>
            <a:off x="4645430" y="831423"/>
            <a:ext cx="28875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</a:rPr>
              <a:t>Prespecified early futility analysis </a:t>
            </a:r>
          </a:p>
        </p:txBody>
      </p:sp>
      <p:graphicFrame>
        <p:nvGraphicFramePr>
          <p:cNvPr id="175" name="Shape2_20230120_141742">
            <a:extLst>
              <a:ext uri="{FF2B5EF4-FFF2-40B4-BE49-F238E27FC236}">
                <a16:creationId xmlns:a16="http://schemas.microsoft.com/office/drawing/2014/main" id="{1846B5EB-D56C-4A9F-87B4-5D10C0559B81}"/>
              </a:ext>
            </a:extLst>
          </p:cNvPr>
          <p:cNvGraphicFramePr/>
          <p:nvPr/>
        </p:nvGraphicFramePr>
        <p:xfrm>
          <a:off x="4719975" y="1620966"/>
          <a:ext cx="4183380" cy="2178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3" name="Group 32">
            <a:extLst>
              <a:ext uri="{FF2B5EF4-FFF2-40B4-BE49-F238E27FC236}">
                <a16:creationId xmlns:a16="http://schemas.microsoft.com/office/drawing/2014/main" id="{00472997-0619-4F47-A99B-477107C2B826}"/>
              </a:ext>
            </a:extLst>
          </p:cNvPr>
          <p:cNvGrpSpPr/>
          <p:nvPr/>
        </p:nvGrpSpPr>
        <p:grpSpPr>
          <a:xfrm>
            <a:off x="5386243" y="1661100"/>
            <a:ext cx="3350525" cy="708779"/>
            <a:chOff x="7181657" y="1867779"/>
            <a:chExt cx="4467367" cy="94503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988D715-0F38-469F-9A63-E2710FE9A2F9}"/>
                </a:ext>
              </a:extLst>
            </p:cNvPr>
            <p:cNvGrpSpPr/>
            <p:nvPr/>
          </p:nvGrpSpPr>
          <p:grpSpPr>
            <a:xfrm>
              <a:off x="7181657" y="1867779"/>
              <a:ext cx="4467367" cy="945038"/>
              <a:chOff x="7181657" y="1867779"/>
              <a:chExt cx="4467367" cy="945038"/>
            </a:xfrm>
          </p:grpSpPr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551D58B3-53B4-4913-ADEF-298A3E73D0D3}"/>
                  </a:ext>
                </a:extLst>
              </p:cNvPr>
              <p:cNvSpPr/>
              <p:nvPr/>
            </p:nvSpPr>
            <p:spPr>
              <a:xfrm>
                <a:off x="7191382" y="1900464"/>
                <a:ext cx="4425432" cy="880920"/>
              </a:xfrm>
              <a:custGeom>
                <a:avLst/>
                <a:gdLst>
                  <a:gd name="connsiteX0" fmla="*/ 0 w 5899889"/>
                  <a:gd name="connsiteY0" fmla="*/ 0 h 1903325"/>
                  <a:gd name="connsiteX1" fmla="*/ 750109 w 5899889"/>
                  <a:gd name="connsiteY1" fmla="*/ 0 h 1903325"/>
                  <a:gd name="connsiteX2" fmla="*/ 750109 w 5899889"/>
                  <a:gd name="connsiteY2" fmla="*/ 58448 h 1903325"/>
                  <a:gd name="connsiteX3" fmla="*/ 815926 w 5899889"/>
                  <a:gd name="connsiteY3" fmla="*/ 58448 h 1903325"/>
                  <a:gd name="connsiteX4" fmla="*/ 815926 w 5899889"/>
                  <a:gd name="connsiteY4" fmla="*/ 199125 h 1903325"/>
                  <a:gd name="connsiteX5" fmla="*/ 815926 w 5899889"/>
                  <a:gd name="connsiteY5" fmla="*/ 410308 h 1903325"/>
                  <a:gd name="connsiteX6" fmla="*/ 1177164 w 5899889"/>
                  <a:gd name="connsiteY6" fmla="*/ 410308 h 1903325"/>
                  <a:gd name="connsiteX7" fmla="*/ 1177164 w 5899889"/>
                  <a:gd name="connsiteY7" fmla="*/ 428730 h 1903325"/>
                  <a:gd name="connsiteX8" fmla="*/ 1193242 w 5899889"/>
                  <a:gd name="connsiteY8" fmla="*/ 428730 h 1903325"/>
                  <a:gd name="connsiteX9" fmla="*/ 1193242 w 5899889"/>
                  <a:gd name="connsiteY9" fmla="*/ 452176 h 1903325"/>
                  <a:gd name="connsiteX10" fmla="*/ 1218865 w 5899889"/>
                  <a:gd name="connsiteY10" fmla="*/ 452176 h 1903325"/>
                  <a:gd name="connsiteX11" fmla="*/ 1218865 w 5899889"/>
                  <a:gd name="connsiteY11" fmla="*/ 704557 h 1903325"/>
                  <a:gd name="connsiteX12" fmla="*/ 1252025 w 5899889"/>
                  <a:gd name="connsiteY12" fmla="*/ 704557 h 1903325"/>
                  <a:gd name="connsiteX13" fmla="*/ 1252025 w 5899889"/>
                  <a:gd name="connsiteY13" fmla="*/ 736879 h 1903325"/>
                  <a:gd name="connsiteX14" fmla="*/ 1453494 w 5899889"/>
                  <a:gd name="connsiteY14" fmla="*/ 736879 h 1903325"/>
                  <a:gd name="connsiteX15" fmla="*/ 1453494 w 5899889"/>
                  <a:gd name="connsiteY15" fmla="*/ 766354 h 1903325"/>
                  <a:gd name="connsiteX16" fmla="*/ 1470241 w 5899889"/>
                  <a:gd name="connsiteY16" fmla="*/ 766354 h 1903325"/>
                  <a:gd name="connsiteX17" fmla="*/ 1470241 w 5899889"/>
                  <a:gd name="connsiteY17" fmla="*/ 785949 h 1903325"/>
                  <a:gd name="connsiteX18" fmla="*/ 1502229 w 5899889"/>
                  <a:gd name="connsiteY18" fmla="*/ 785949 h 1903325"/>
                  <a:gd name="connsiteX19" fmla="*/ 1502229 w 5899889"/>
                  <a:gd name="connsiteY19" fmla="*/ 820615 h 1903325"/>
                  <a:gd name="connsiteX20" fmla="*/ 1587472 w 5899889"/>
                  <a:gd name="connsiteY20" fmla="*/ 820615 h 1903325"/>
                  <a:gd name="connsiteX21" fmla="*/ 1587472 w 5899889"/>
                  <a:gd name="connsiteY21" fmla="*/ 852268 h 1903325"/>
                  <a:gd name="connsiteX22" fmla="*/ 1609244 w 5899889"/>
                  <a:gd name="connsiteY22" fmla="*/ 852268 h 1903325"/>
                  <a:gd name="connsiteX23" fmla="*/ 1609244 w 5899889"/>
                  <a:gd name="connsiteY23" fmla="*/ 912725 h 1903325"/>
                  <a:gd name="connsiteX24" fmla="*/ 1640896 w 5899889"/>
                  <a:gd name="connsiteY24" fmla="*/ 912725 h 1903325"/>
                  <a:gd name="connsiteX25" fmla="*/ 1640896 w 5899889"/>
                  <a:gd name="connsiteY25" fmla="*/ 979714 h 1903325"/>
                  <a:gd name="connsiteX26" fmla="*/ 1981032 w 5899889"/>
                  <a:gd name="connsiteY26" fmla="*/ 979714 h 1903325"/>
                  <a:gd name="connsiteX27" fmla="*/ 1981032 w 5899889"/>
                  <a:gd name="connsiteY27" fmla="*/ 1027109 h 1903325"/>
                  <a:gd name="connsiteX28" fmla="*/ 2006153 w 5899889"/>
                  <a:gd name="connsiteY28" fmla="*/ 1027109 h 1903325"/>
                  <a:gd name="connsiteX29" fmla="*/ 2006153 w 5899889"/>
                  <a:gd name="connsiteY29" fmla="*/ 1057254 h 1903325"/>
                  <a:gd name="connsiteX30" fmla="*/ 2023738 w 5899889"/>
                  <a:gd name="connsiteY30" fmla="*/ 1057254 h 1903325"/>
                  <a:gd name="connsiteX31" fmla="*/ 2023738 w 5899889"/>
                  <a:gd name="connsiteY31" fmla="*/ 1084385 h 1903325"/>
                  <a:gd name="connsiteX32" fmla="*/ 2044839 w 5899889"/>
                  <a:gd name="connsiteY32" fmla="*/ 1084385 h 1903325"/>
                  <a:gd name="connsiteX33" fmla="*/ 2044839 w 5899889"/>
                  <a:gd name="connsiteY33" fmla="*/ 1122066 h 1903325"/>
                  <a:gd name="connsiteX34" fmla="*/ 2299230 w 5899889"/>
                  <a:gd name="connsiteY34" fmla="*/ 1122066 h 1903325"/>
                  <a:gd name="connsiteX35" fmla="*/ 2299230 w 5899889"/>
                  <a:gd name="connsiteY35" fmla="*/ 1147187 h 1903325"/>
                  <a:gd name="connsiteX36" fmla="*/ 2324351 w 5899889"/>
                  <a:gd name="connsiteY36" fmla="*/ 1147187 h 1903325"/>
                  <a:gd name="connsiteX37" fmla="*/ 2324351 w 5899889"/>
                  <a:gd name="connsiteY37" fmla="*/ 1165776 h 1903325"/>
                  <a:gd name="connsiteX38" fmla="*/ 2347797 w 5899889"/>
                  <a:gd name="connsiteY38" fmla="*/ 1165776 h 1903325"/>
                  <a:gd name="connsiteX39" fmla="*/ 2347797 w 5899889"/>
                  <a:gd name="connsiteY39" fmla="*/ 1183863 h 1903325"/>
                  <a:gd name="connsiteX40" fmla="*/ 2370406 w 5899889"/>
                  <a:gd name="connsiteY40" fmla="*/ 1183863 h 1903325"/>
                  <a:gd name="connsiteX41" fmla="*/ 2370406 w 5899889"/>
                  <a:gd name="connsiteY41" fmla="*/ 1230923 h 1903325"/>
                  <a:gd name="connsiteX42" fmla="*/ 2370406 w 5899889"/>
                  <a:gd name="connsiteY42" fmla="*/ 1356528 h 1903325"/>
                  <a:gd name="connsiteX43" fmla="*/ 2382967 w 5899889"/>
                  <a:gd name="connsiteY43" fmla="*/ 1356528 h 1903325"/>
                  <a:gd name="connsiteX44" fmla="*/ 2382967 w 5899889"/>
                  <a:gd name="connsiteY44" fmla="*/ 1434067 h 1903325"/>
                  <a:gd name="connsiteX45" fmla="*/ 2441247 w 5899889"/>
                  <a:gd name="connsiteY45" fmla="*/ 1434067 h 1903325"/>
                  <a:gd name="connsiteX46" fmla="*/ 2441247 w 5899889"/>
                  <a:gd name="connsiteY46" fmla="*/ 1453662 h 1903325"/>
                  <a:gd name="connsiteX47" fmla="*/ 2458329 w 5899889"/>
                  <a:gd name="connsiteY47" fmla="*/ 1453662 h 1903325"/>
                  <a:gd name="connsiteX48" fmla="*/ 2458329 w 5899889"/>
                  <a:gd name="connsiteY48" fmla="*/ 1467227 h 1903325"/>
                  <a:gd name="connsiteX49" fmla="*/ 2472899 w 5899889"/>
                  <a:gd name="connsiteY49" fmla="*/ 1467227 h 1903325"/>
                  <a:gd name="connsiteX50" fmla="*/ 2472899 w 5899889"/>
                  <a:gd name="connsiteY50" fmla="*/ 1494357 h 1903325"/>
                  <a:gd name="connsiteX51" fmla="*/ 2776527 w 5899889"/>
                  <a:gd name="connsiteY51" fmla="*/ 1494357 h 1903325"/>
                  <a:gd name="connsiteX52" fmla="*/ 2776527 w 5899889"/>
                  <a:gd name="connsiteY52" fmla="*/ 1538068 h 1903325"/>
                  <a:gd name="connsiteX53" fmla="*/ 3161714 w 5899889"/>
                  <a:gd name="connsiteY53" fmla="*/ 1538068 h 1903325"/>
                  <a:gd name="connsiteX54" fmla="*/ 3161714 w 5899889"/>
                  <a:gd name="connsiteY54" fmla="*/ 1584793 h 1903325"/>
                  <a:gd name="connsiteX55" fmla="*/ 3220329 w 5899889"/>
                  <a:gd name="connsiteY55" fmla="*/ 1584793 h 1903325"/>
                  <a:gd name="connsiteX56" fmla="*/ 3220329 w 5899889"/>
                  <a:gd name="connsiteY56" fmla="*/ 1636039 h 1903325"/>
                  <a:gd name="connsiteX57" fmla="*/ 3552092 w 5899889"/>
                  <a:gd name="connsiteY57" fmla="*/ 1636039 h 1903325"/>
                  <a:gd name="connsiteX58" fmla="*/ 3552092 w 5899889"/>
                  <a:gd name="connsiteY58" fmla="*/ 1706880 h 1903325"/>
                  <a:gd name="connsiteX59" fmla="*/ 3588769 w 5899889"/>
                  <a:gd name="connsiteY59" fmla="*/ 1706880 h 1903325"/>
                  <a:gd name="connsiteX60" fmla="*/ 3588769 w 5899889"/>
                  <a:gd name="connsiteY60" fmla="*/ 1750088 h 1903325"/>
                  <a:gd name="connsiteX61" fmla="*/ 3789736 w 5899889"/>
                  <a:gd name="connsiteY61" fmla="*/ 1750088 h 1903325"/>
                  <a:gd name="connsiteX62" fmla="*/ 3789736 w 5899889"/>
                  <a:gd name="connsiteY62" fmla="*/ 1789779 h 1903325"/>
                  <a:gd name="connsiteX63" fmla="*/ 3940964 w 5899889"/>
                  <a:gd name="connsiteY63" fmla="*/ 1789779 h 1903325"/>
                  <a:gd name="connsiteX64" fmla="*/ 3940964 w 5899889"/>
                  <a:gd name="connsiteY64" fmla="*/ 1860620 h 1903325"/>
                  <a:gd name="connsiteX65" fmla="*/ 4144443 w 5899889"/>
                  <a:gd name="connsiteY65" fmla="*/ 1860620 h 1903325"/>
                  <a:gd name="connsiteX66" fmla="*/ 4144443 w 5899889"/>
                  <a:gd name="connsiteY66" fmla="*/ 1903325 h 1903325"/>
                  <a:gd name="connsiteX67" fmla="*/ 5899890 w 5899889"/>
                  <a:gd name="connsiteY67" fmla="*/ 1903325 h 1903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5899889" h="1903325">
                    <a:moveTo>
                      <a:pt x="0" y="0"/>
                    </a:moveTo>
                    <a:lnTo>
                      <a:pt x="750109" y="0"/>
                    </a:lnTo>
                    <a:lnTo>
                      <a:pt x="750109" y="58448"/>
                    </a:lnTo>
                    <a:lnTo>
                      <a:pt x="815926" y="58448"/>
                    </a:lnTo>
                    <a:lnTo>
                      <a:pt x="815926" y="199125"/>
                    </a:lnTo>
                    <a:lnTo>
                      <a:pt x="815926" y="410308"/>
                    </a:lnTo>
                    <a:lnTo>
                      <a:pt x="1177164" y="410308"/>
                    </a:lnTo>
                    <a:lnTo>
                      <a:pt x="1177164" y="428730"/>
                    </a:lnTo>
                    <a:lnTo>
                      <a:pt x="1193242" y="428730"/>
                    </a:lnTo>
                    <a:lnTo>
                      <a:pt x="1193242" y="452176"/>
                    </a:lnTo>
                    <a:lnTo>
                      <a:pt x="1218865" y="452176"/>
                    </a:lnTo>
                    <a:lnTo>
                      <a:pt x="1218865" y="704557"/>
                    </a:lnTo>
                    <a:lnTo>
                      <a:pt x="1252025" y="704557"/>
                    </a:lnTo>
                    <a:lnTo>
                      <a:pt x="1252025" y="736879"/>
                    </a:lnTo>
                    <a:lnTo>
                      <a:pt x="1453494" y="736879"/>
                    </a:lnTo>
                    <a:lnTo>
                      <a:pt x="1453494" y="766354"/>
                    </a:lnTo>
                    <a:lnTo>
                      <a:pt x="1470241" y="766354"/>
                    </a:lnTo>
                    <a:lnTo>
                      <a:pt x="1470241" y="785949"/>
                    </a:lnTo>
                    <a:lnTo>
                      <a:pt x="1502229" y="785949"/>
                    </a:lnTo>
                    <a:lnTo>
                      <a:pt x="1502229" y="820615"/>
                    </a:lnTo>
                    <a:lnTo>
                      <a:pt x="1587472" y="820615"/>
                    </a:lnTo>
                    <a:lnTo>
                      <a:pt x="1587472" y="852268"/>
                    </a:lnTo>
                    <a:lnTo>
                      <a:pt x="1609244" y="852268"/>
                    </a:lnTo>
                    <a:lnTo>
                      <a:pt x="1609244" y="912725"/>
                    </a:lnTo>
                    <a:lnTo>
                      <a:pt x="1640896" y="912725"/>
                    </a:lnTo>
                    <a:lnTo>
                      <a:pt x="1640896" y="979714"/>
                    </a:lnTo>
                    <a:lnTo>
                      <a:pt x="1981032" y="979714"/>
                    </a:lnTo>
                    <a:lnTo>
                      <a:pt x="1981032" y="1027109"/>
                    </a:lnTo>
                    <a:lnTo>
                      <a:pt x="2006153" y="1027109"/>
                    </a:lnTo>
                    <a:lnTo>
                      <a:pt x="2006153" y="1057254"/>
                    </a:lnTo>
                    <a:lnTo>
                      <a:pt x="2023738" y="1057254"/>
                    </a:lnTo>
                    <a:lnTo>
                      <a:pt x="2023738" y="1084385"/>
                    </a:lnTo>
                    <a:lnTo>
                      <a:pt x="2044839" y="1084385"/>
                    </a:lnTo>
                    <a:lnTo>
                      <a:pt x="2044839" y="1122066"/>
                    </a:lnTo>
                    <a:lnTo>
                      <a:pt x="2299230" y="1122066"/>
                    </a:lnTo>
                    <a:lnTo>
                      <a:pt x="2299230" y="1147187"/>
                    </a:lnTo>
                    <a:lnTo>
                      <a:pt x="2324351" y="1147187"/>
                    </a:lnTo>
                    <a:lnTo>
                      <a:pt x="2324351" y="1165776"/>
                    </a:lnTo>
                    <a:lnTo>
                      <a:pt x="2347797" y="1165776"/>
                    </a:lnTo>
                    <a:lnTo>
                      <a:pt x="2347797" y="1183863"/>
                    </a:lnTo>
                    <a:lnTo>
                      <a:pt x="2370406" y="1183863"/>
                    </a:lnTo>
                    <a:lnTo>
                      <a:pt x="2370406" y="1230923"/>
                    </a:lnTo>
                    <a:lnTo>
                      <a:pt x="2370406" y="1356528"/>
                    </a:lnTo>
                    <a:lnTo>
                      <a:pt x="2382967" y="1356528"/>
                    </a:lnTo>
                    <a:lnTo>
                      <a:pt x="2382967" y="1434067"/>
                    </a:lnTo>
                    <a:lnTo>
                      <a:pt x="2441247" y="1434067"/>
                    </a:lnTo>
                    <a:lnTo>
                      <a:pt x="2441247" y="1453662"/>
                    </a:lnTo>
                    <a:lnTo>
                      <a:pt x="2458329" y="1453662"/>
                    </a:lnTo>
                    <a:lnTo>
                      <a:pt x="2458329" y="1467227"/>
                    </a:lnTo>
                    <a:lnTo>
                      <a:pt x="2472899" y="1467227"/>
                    </a:lnTo>
                    <a:lnTo>
                      <a:pt x="2472899" y="1494357"/>
                    </a:lnTo>
                    <a:lnTo>
                      <a:pt x="2776527" y="1494357"/>
                    </a:lnTo>
                    <a:lnTo>
                      <a:pt x="2776527" y="1538068"/>
                    </a:lnTo>
                    <a:lnTo>
                      <a:pt x="3161714" y="1538068"/>
                    </a:lnTo>
                    <a:lnTo>
                      <a:pt x="3161714" y="1584793"/>
                    </a:lnTo>
                    <a:lnTo>
                      <a:pt x="3220329" y="1584793"/>
                    </a:lnTo>
                    <a:lnTo>
                      <a:pt x="3220329" y="1636039"/>
                    </a:lnTo>
                    <a:lnTo>
                      <a:pt x="3552092" y="1636039"/>
                    </a:lnTo>
                    <a:lnTo>
                      <a:pt x="3552092" y="1706880"/>
                    </a:lnTo>
                    <a:lnTo>
                      <a:pt x="3588769" y="1706880"/>
                    </a:lnTo>
                    <a:lnTo>
                      <a:pt x="3588769" y="1750088"/>
                    </a:lnTo>
                    <a:lnTo>
                      <a:pt x="3789736" y="1750088"/>
                    </a:lnTo>
                    <a:lnTo>
                      <a:pt x="3789736" y="1789779"/>
                    </a:lnTo>
                    <a:lnTo>
                      <a:pt x="3940964" y="1789779"/>
                    </a:lnTo>
                    <a:lnTo>
                      <a:pt x="3940964" y="1860620"/>
                    </a:lnTo>
                    <a:lnTo>
                      <a:pt x="4144443" y="1860620"/>
                    </a:lnTo>
                    <a:lnTo>
                      <a:pt x="4144443" y="1903325"/>
                    </a:lnTo>
                    <a:lnTo>
                      <a:pt x="5899890" y="1903325"/>
                    </a:lnTo>
                  </a:path>
                </a:pathLst>
              </a:custGeom>
              <a:noFill/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49" name="Oval 548">
                <a:extLst>
                  <a:ext uri="{FF2B5EF4-FFF2-40B4-BE49-F238E27FC236}">
                    <a16:creationId xmlns:a16="http://schemas.microsoft.com/office/drawing/2014/main" id="{7374716C-42BF-4704-8D3A-15BC84175F09}"/>
                  </a:ext>
                </a:extLst>
              </p:cNvPr>
              <p:cNvSpPr/>
              <p:nvPr/>
            </p:nvSpPr>
            <p:spPr>
              <a:xfrm>
                <a:off x="10844986" y="2748809"/>
                <a:ext cx="64420" cy="64008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50" name="Oval 549">
                <a:extLst>
                  <a:ext uri="{FF2B5EF4-FFF2-40B4-BE49-F238E27FC236}">
                    <a16:creationId xmlns:a16="http://schemas.microsoft.com/office/drawing/2014/main" id="{56BBE429-4AB7-4667-B65F-6E08A94E9130}"/>
                  </a:ext>
                </a:extLst>
              </p:cNvPr>
              <p:cNvSpPr/>
              <p:nvPr/>
            </p:nvSpPr>
            <p:spPr>
              <a:xfrm>
                <a:off x="11584604" y="2748809"/>
                <a:ext cx="64420" cy="64008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51" name="Oval 550">
                <a:extLst>
                  <a:ext uri="{FF2B5EF4-FFF2-40B4-BE49-F238E27FC236}">
                    <a16:creationId xmlns:a16="http://schemas.microsoft.com/office/drawing/2014/main" id="{56C48DA1-9B69-4C91-873A-458764F1F831}"/>
                  </a:ext>
                </a:extLst>
              </p:cNvPr>
              <p:cNvSpPr/>
              <p:nvPr/>
            </p:nvSpPr>
            <p:spPr>
              <a:xfrm>
                <a:off x="11270242" y="2748809"/>
                <a:ext cx="64420" cy="64008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52" name="Oval 551">
                <a:extLst>
                  <a:ext uri="{FF2B5EF4-FFF2-40B4-BE49-F238E27FC236}">
                    <a16:creationId xmlns:a16="http://schemas.microsoft.com/office/drawing/2014/main" id="{4DAB1810-0FF3-48AA-A763-7A4066FAC845}"/>
                  </a:ext>
                </a:extLst>
              </p:cNvPr>
              <p:cNvSpPr/>
              <p:nvPr/>
            </p:nvSpPr>
            <p:spPr>
              <a:xfrm>
                <a:off x="11286447" y="2748809"/>
                <a:ext cx="64420" cy="64008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53" name="Oval 552">
                <a:extLst>
                  <a:ext uri="{FF2B5EF4-FFF2-40B4-BE49-F238E27FC236}">
                    <a16:creationId xmlns:a16="http://schemas.microsoft.com/office/drawing/2014/main" id="{A246413E-2B92-4227-8914-DDF8D66539B3}"/>
                  </a:ext>
                </a:extLst>
              </p:cNvPr>
              <p:cNvSpPr/>
              <p:nvPr/>
            </p:nvSpPr>
            <p:spPr>
              <a:xfrm>
                <a:off x="11257401" y="2748809"/>
                <a:ext cx="64420" cy="64008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54" name="Oval 553">
                <a:extLst>
                  <a:ext uri="{FF2B5EF4-FFF2-40B4-BE49-F238E27FC236}">
                    <a16:creationId xmlns:a16="http://schemas.microsoft.com/office/drawing/2014/main" id="{64D4E97D-22A3-4604-AA48-BE9449BABDD9}"/>
                  </a:ext>
                </a:extLst>
              </p:cNvPr>
              <p:cNvSpPr/>
              <p:nvPr/>
            </p:nvSpPr>
            <p:spPr>
              <a:xfrm>
                <a:off x="11257401" y="2746730"/>
                <a:ext cx="64420" cy="64008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55" name="Oval 554">
                <a:extLst>
                  <a:ext uri="{FF2B5EF4-FFF2-40B4-BE49-F238E27FC236}">
                    <a16:creationId xmlns:a16="http://schemas.microsoft.com/office/drawing/2014/main" id="{AEAD474D-5289-4587-808A-71148809D63B}"/>
                  </a:ext>
                </a:extLst>
              </p:cNvPr>
              <p:cNvSpPr/>
              <p:nvPr/>
            </p:nvSpPr>
            <p:spPr>
              <a:xfrm>
                <a:off x="11296682" y="2746730"/>
                <a:ext cx="64420" cy="64008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56" name="Oval 555">
                <a:extLst>
                  <a:ext uri="{FF2B5EF4-FFF2-40B4-BE49-F238E27FC236}">
                    <a16:creationId xmlns:a16="http://schemas.microsoft.com/office/drawing/2014/main" id="{54BD0A15-6AFB-4816-810F-E1061547E116}"/>
                  </a:ext>
                </a:extLst>
              </p:cNvPr>
              <p:cNvSpPr/>
              <p:nvPr/>
            </p:nvSpPr>
            <p:spPr>
              <a:xfrm>
                <a:off x="10772463" y="2746730"/>
                <a:ext cx="64420" cy="64008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57" name="Oval 556">
                <a:extLst>
                  <a:ext uri="{FF2B5EF4-FFF2-40B4-BE49-F238E27FC236}">
                    <a16:creationId xmlns:a16="http://schemas.microsoft.com/office/drawing/2014/main" id="{D7FDEC6B-7C65-4785-9B64-81B81363E500}"/>
                  </a:ext>
                </a:extLst>
              </p:cNvPr>
              <p:cNvSpPr/>
              <p:nvPr/>
            </p:nvSpPr>
            <p:spPr>
              <a:xfrm>
                <a:off x="10753588" y="2746730"/>
                <a:ext cx="64420" cy="64008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58" name="Oval 557">
                <a:extLst>
                  <a:ext uri="{FF2B5EF4-FFF2-40B4-BE49-F238E27FC236}">
                    <a16:creationId xmlns:a16="http://schemas.microsoft.com/office/drawing/2014/main" id="{8DD730EA-6F38-4808-B0C5-CCF51605CE0A}"/>
                  </a:ext>
                </a:extLst>
              </p:cNvPr>
              <p:cNvSpPr/>
              <p:nvPr/>
            </p:nvSpPr>
            <p:spPr>
              <a:xfrm>
                <a:off x="10741837" y="2746730"/>
                <a:ext cx="64420" cy="64008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59" name="Oval 558">
                <a:extLst>
                  <a:ext uri="{FF2B5EF4-FFF2-40B4-BE49-F238E27FC236}">
                    <a16:creationId xmlns:a16="http://schemas.microsoft.com/office/drawing/2014/main" id="{9D3BF62F-273E-4CAB-9F02-BE49D0C9A462}"/>
                  </a:ext>
                </a:extLst>
              </p:cNvPr>
              <p:cNvSpPr/>
              <p:nvPr/>
            </p:nvSpPr>
            <p:spPr>
              <a:xfrm>
                <a:off x="10729354" y="2746730"/>
                <a:ext cx="64420" cy="64008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60" name="Oval 559">
                <a:extLst>
                  <a:ext uri="{FF2B5EF4-FFF2-40B4-BE49-F238E27FC236}">
                    <a16:creationId xmlns:a16="http://schemas.microsoft.com/office/drawing/2014/main" id="{56F18E18-1EC8-42B9-B98A-7B4ADCEA79BF}"/>
                  </a:ext>
                </a:extLst>
              </p:cNvPr>
              <p:cNvSpPr/>
              <p:nvPr/>
            </p:nvSpPr>
            <p:spPr>
              <a:xfrm>
                <a:off x="10715503" y="2746730"/>
                <a:ext cx="64420" cy="64008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61" name="Oval 560">
                <a:extLst>
                  <a:ext uri="{FF2B5EF4-FFF2-40B4-BE49-F238E27FC236}">
                    <a16:creationId xmlns:a16="http://schemas.microsoft.com/office/drawing/2014/main" id="{0A90FBC9-FC83-4A6B-A018-756091119753}"/>
                  </a:ext>
                </a:extLst>
              </p:cNvPr>
              <p:cNvSpPr/>
              <p:nvPr/>
            </p:nvSpPr>
            <p:spPr>
              <a:xfrm>
                <a:off x="10701024" y="2746730"/>
                <a:ext cx="64420" cy="64008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62" name="Oval 561">
                <a:extLst>
                  <a:ext uri="{FF2B5EF4-FFF2-40B4-BE49-F238E27FC236}">
                    <a16:creationId xmlns:a16="http://schemas.microsoft.com/office/drawing/2014/main" id="{C9867DF7-F090-449A-95DE-4F1144CA3C0C}"/>
                  </a:ext>
                </a:extLst>
              </p:cNvPr>
              <p:cNvSpPr/>
              <p:nvPr/>
            </p:nvSpPr>
            <p:spPr>
              <a:xfrm>
                <a:off x="10664523" y="2746730"/>
                <a:ext cx="64420" cy="64008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63" name="Oval 562">
                <a:extLst>
                  <a:ext uri="{FF2B5EF4-FFF2-40B4-BE49-F238E27FC236}">
                    <a16:creationId xmlns:a16="http://schemas.microsoft.com/office/drawing/2014/main" id="{6960A954-7E3F-4C74-B9C3-648F7ADCE0A5}"/>
                  </a:ext>
                </a:extLst>
              </p:cNvPr>
              <p:cNvSpPr/>
              <p:nvPr/>
            </p:nvSpPr>
            <p:spPr>
              <a:xfrm>
                <a:off x="10635715" y="2746730"/>
                <a:ext cx="64420" cy="64008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64" name="Oval 563">
                <a:extLst>
                  <a:ext uri="{FF2B5EF4-FFF2-40B4-BE49-F238E27FC236}">
                    <a16:creationId xmlns:a16="http://schemas.microsoft.com/office/drawing/2014/main" id="{B9F332F8-1CBD-49F4-A847-DF4BCC91C0CE}"/>
                  </a:ext>
                </a:extLst>
              </p:cNvPr>
              <p:cNvSpPr/>
              <p:nvPr/>
            </p:nvSpPr>
            <p:spPr>
              <a:xfrm>
                <a:off x="10621863" y="2746730"/>
                <a:ext cx="64420" cy="64008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65" name="Oval 564">
                <a:extLst>
                  <a:ext uri="{FF2B5EF4-FFF2-40B4-BE49-F238E27FC236}">
                    <a16:creationId xmlns:a16="http://schemas.microsoft.com/office/drawing/2014/main" id="{1FD60C1C-8182-4B17-BFE1-0227A7978538}"/>
                  </a:ext>
                </a:extLst>
              </p:cNvPr>
              <p:cNvSpPr/>
              <p:nvPr/>
            </p:nvSpPr>
            <p:spPr>
              <a:xfrm>
                <a:off x="10600005" y="2746730"/>
                <a:ext cx="64420" cy="64008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66" name="Oval 565">
                <a:extLst>
                  <a:ext uri="{FF2B5EF4-FFF2-40B4-BE49-F238E27FC236}">
                    <a16:creationId xmlns:a16="http://schemas.microsoft.com/office/drawing/2014/main" id="{691572C0-7D80-413C-A6CE-66AB93972DBF}"/>
                  </a:ext>
                </a:extLst>
              </p:cNvPr>
              <p:cNvSpPr/>
              <p:nvPr/>
            </p:nvSpPr>
            <p:spPr>
              <a:xfrm>
                <a:off x="10612541" y="2746730"/>
                <a:ext cx="64420" cy="64008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67" name="Oval 566">
                <a:extLst>
                  <a:ext uri="{FF2B5EF4-FFF2-40B4-BE49-F238E27FC236}">
                    <a16:creationId xmlns:a16="http://schemas.microsoft.com/office/drawing/2014/main" id="{FC258411-C75E-4EBA-9383-8346EB95E12E}"/>
                  </a:ext>
                </a:extLst>
              </p:cNvPr>
              <p:cNvSpPr/>
              <p:nvPr/>
            </p:nvSpPr>
            <p:spPr>
              <a:xfrm>
                <a:off x="10650191" y="2746730"/>
                <a:ext cx="64420" cy="64008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68" name="Oval 567">
                <a:extLst>
                  <a:ext uri="{FF2B5EF4-FFF2-40B4-BE49-F238E27FC236}">
                    <a16:creationId xmlns:a16="http://schemas.microsoft.com/office/drawing/2014/main" id="{A039D019-62CC-47EE-8AEC-68DBD9F825EA}"/>
                  </a:ext>
                </a:extLst>
              </p:cNvPr>
              <p:cNvSpPr/>
              <p:nvPr/>
            </p:nvSpPr>
            <p:spPr>
              <a:xfrm>
                <a:off x="10436369" y="2746730"/>
                <a:ext cx="64420" cy="64008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69" name="Oval 568">
                <a:extLst>
                  <a:ext uri="{FF2B5EF4-FFF2-40B4-BE49-F238E27FC236}">
                    <a16:creationId xmlns:a16="http://schemas.microsoft.com/office/drawing/2014/main" id="{CC129561-01B3-4E2F-B690-37AF63BC26BD}"/>
                  </a:ext>
                </a:extLst>
              </p:cNvPr>
              <p:cNvSpPr/>
              <p:nvPr/>
            </p:nvSpPr>
            <p:spPr>
              <a:xfrm>
                <a:off x="10425615" y="2746730"/>
                <a:ext cx="64420" cy="64008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70" name="Oval 569">
                <a:extLst>
                  <a:ext uri="{FF2B5EF4-FFF2-40B4-BE49-F238E27FC236}">
                    <a16:creationId xmlns:a16="http://schemas.microsoft.com/office/drawing/2014/main" id="{59EC7F8D-BAF8-42A4-BA79-B7E48628690A}"/>
                  </a:ext>
                </a:extLst>
              </p:cNvPr>
              <p:cNvSpPr/>
              <p:nvPr/>
            </p:nvSpPr>
            <p:spPr>
              <a:xfrm>
                <a:off x="10413747" y="2746730"/>
                <a:ext cx="64420" cy="64008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71" name="Oval 570">
                <a:extLst>
                  <a:ext uri="{FF2B5EF4-FFF2-40B4-BE49-F238E27FC236}">
                    <a16:creationId xmlns:a16="http://schemas.microsoft.com/office/drawing/2014/main" id="{2DF5A977-032A-4B78-A2A1-A5386614E0A7}"/>
                  </a:ext>
                </a:extLst>
              </p:cNvPr>
              <p:cNvSpPr/>
              <p:nvPr/>
            </p:nvSpPr>
            <p:spPr>
              <a:xfrm>
                <a:off x="10402362" y="2746730"/>
                <a:ext cx="64420" cy="64008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72" name="Oval 571">
                <a:extLst>
                  <a:ext uri="{FF2B5EF4-FFF2-40B4-BE49-F238E27FC236}">
                    <a16:creationId xmlns:a16="http://schemas.microsoft.com/office/drawing/2014/main" id="{68BB4885-76E3-47C2-B7D6-A60BE5CE3A0B}"/>
                  </a:ext>
                </a:extLst>
              </p:cNvPr>
              <p:cNvSpPr/>
              <p:nvPr/>
            </p:nvSpPr>
            <p:spPr>
              <a:xfrm>
                <a:off x="10388547" y="2746730"/>
                <a:ext cx="64420" cy="64008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73" name="Oval 572">
                <a:extLst>
                  <a:ext uri="{FF2B5EF4-FFF2-40B4-BE49-F238E27FC236}">
                    <a16:creationId xmlns:a16="http://schemas.microsoft.com/office/drawing/2014/main" id="{CF1DEB39-54B0-4740-9B18-DA3B2C014BB0}"/>
                  </a:ext>
                </a:extLst>
              </p:cNvPr>
              <p:cNvSpPr/>
              <p:nvPr/>
            </p:nvSpPr>
            <p:spPr>
              <a:xfrm>
                <a:off x="10086689" y="2691956"/>
                <a:ext cx="64420" cy="64008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74" name="Oval 573">
                <a:extLst>
                  <a:ext uri="{FF2B5EF4-FFF2-40B4-BE49-F238E27FC236}">
                    <a16:creationId xmlns:a16="http://schemas.microsoft.com/office/drawing/2014/main" id="{F9D37EF9-B857-4A25-B085-456D967E74C2}"/>
                  </a:ext>
                </a:extLst>
              </p:cNvPr>
              <p:cNvSpPr/>
              <p:nvPr/>
            </p:nvSpPr>
            <p:spPr>
              <a:xfrm>
                <a:off x="9930785" y="2673183"/>
                <a:ext cx="64420" cy="64008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75" name="Oval 574">
                <a:extLst>
                  <a:ext uri="{FF2B5EF4-FFF2-40B4-BE49-F238E27FC236}">
                    <a16:creationId xmlns:a16="http://schemas.microsoft.com/office/drawing/2014/main" id="{D739AF0E-DEAB-4EB5-AFA3-9D854980A620}"/>
                  </a:ext>
                </a:extLst>
              </p:cNvPr>
              <p:cNvSpPr/>
              <p:nvPr/>
            </p:nvSpPr>
            <p:spPr>
              <a:xfrm>
                <a:off x="9830170" y="2652206"/>
                <a:ext cx="64420" cy="64008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76" name="Oval 575">
                <a:extLst>
                  <a:ext uri="{FF2B5EF4-FFF2-40B4-BE49-F238E27FC236}">
                    <a16:creationId xmlns:a16="http://schemas.microsoft.com/office/drawing/2014/main" id="{8954C2F6-43A0-4CB6-8518-F5E719283F52}"/>
                  </a:ext>
                </a:extLst>
              </p:cNvPr>
              <p:cNvSpPr/>
              <p:nvPr/>
            </p:nvSpPr>
            <p:spPr>
              <a:xfrm>
                <a:off x="9839304" y="2661104"/>
                <a:ext cx="64420" cy="64008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77" name="Oval 576">
                <a:extLst>
                  <a:ext uri="{FF2B5EF4-FFF2-40B4-BE49-F238E27FC236}">
                    <a16:creationId xmlns:a16="http://schemas.microsoft.com/office/drawing/2014/main" id="{738CA2BF-583A-4F33-9144-9DD877098A0D}"/>
                  </a:ext>
                </a:extLst>
              </p:cNvPr>
              <p:cNvSpPr/>
              <p:nvPr/>
            </p:nvSpPr>
            <p:spPr>
              <a:xfrm>
                <a:off x="9849419" y="2666246"/>
                <a:ext cx="64420" cy="64008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78" name="Oval 577">
                <a:extLst>
                  <a:ext uri="{FF2B5EF4-FFF2-40B4-BE49-F238E27FC236}">
                    <a16:creationId xmlns:a16="http://schemas.microsoft.com/office/drawing/2014/main" id="{3ADE5DB4-9DA4-432C-9C9A-DD8F7350A9CA}"/>
                  </a:ext>
                </a:extLst>
              </p:cNvPr>
              <p:cNvSpPr/>
              <p:nvPr/>
            </p:nvSpPr>
            <p:spPr>
              <a:xfrm>
                <a:off x="9606503" y="2621354"/>
                <a:ext cx="64420" cy="64008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79" name="Oval 578">
                <a:extLst>
                  <a:ext uri="{FF2B5EF4-FFF2-40B4-BE49-F238E27FC236}">
                    <a16:creationId xmlns:a16="http://schemas.microsoft.com/office/drawing/2014/main" id="{D06BE639-54AD-43BC-A6CC-E9FEA4DD7BD3}"/>
                  </a:ext>
                </a:extLst>
              </p:cNvPr>
              <p:cNvSpPr/>
              <p:nvPr/>
            </p:nvSpPr>
            <p:spPr>
              <a:xfrm>
                <a:off x="7478490" y="1867779"/>
                <a:ext cx="64420" cy="64008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80" name="Oval 579">
                <a:extLst>
                  <a:ext uri="{FF2B5EF4-FFF2-40B4-BE49-F238E27FC236}">
                    <a16:creationId xmlns:a16="http://schemas.microsoft.com/office/drawing/2014/main" id="{44AC64AE-F9EF-44E1-A2F7-CA67740207C1}"/>
                  </a:ext>
                </a:extLst>
              </p:cNvPr>
              <p:cNvSpPr/>
              <p:nvPr/>
            </p:nvSpPr>
            <p:spPr>
              <a:xfrm>
                <a:off x="7181657" y="1867889"/>
                <a:ext cx="64420" cy="64008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81" name="Oval 580">
                <a:extLst>
                  <a:ext uri="{FF2B5EF4-FFF2-40B4-BE49-F238E27FC236}">
                    <a16:creationId xmlns:a16="http://schemas.microsoft.com/office/drawing/2014/main" id="{0DC09186-A221-4860-8AB1-7D8AA3CF82B8}"/>
                  </a:ext>
                </a:extLst>
              </p:cNvPr>
              <p:cNvSpPr/>
              <p:nvPr/>
            </p:nvSpPr>
            <p:spPr>
              <a:xfrm>
                <a:off x="9537913" y="2608929"/>
                <a:ext cx="64420" cy="64008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582" name="Oval 581">
              <a:extLst>
                <a:ext uri="{FF2B5EF4-FFF2-40B4-BE49-F238E27FC236}">
                  <a16:creationId xmlns:a16="http://schemas.microsoft.com/office/drawing/2014/main" id="{74C86CE4-9422-424E-A33D-170B42AC67FA}"/>
                </a:ext>
              </a:extLst>
            </p:cNvPr>
            <p:cNvSpPr/>
            <p:nvPr/>
          </p:nvSpPr>
          <p:spPr>
            <a:xfrm>
              <a:off x="8652464" y="2339278"/>
              <a:ext cx="64420" cy="64008"/>
            </a:xfrm>
            <a:prstGeom prst="ellipse">
              <a:avLst/>
            </a:prstGeom>
            <a:noFill/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Arial" panose="020B0604020202020204" pitchFamily="34" charset="0"/>
              </a:endParaRP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564AA6-04D3-425D-9B76-5EEE8FCADB07}"/>
              </a:ext>
            </a:extLst>
          </p:cNvPr>
          <p:cNvCxnSpPr>
            <a:cxnSpLocks/>
          </p:cNvCxnSpPr>
          <p:nvPr/>
        </p:nvCxnSpPr>
        <p:spPr>
          <a:xfrm>
            <a:off x="5381533" y="2341561"/>
            <a:ext cx="335523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6" name="Group 645">
            <a:extLst>
              <a:ext uri="{FF2B5EF4-FFF2-40B4-BE49-F238E27FC236}">
                <a16:creationId xmlns:a16="http://schemas.microsoft.com/office/drawing/2014/main" id="{0DF81F18-A119-4946-AF98-3C0C70BFDE9D}"/>
              </a:ext>
            </a:extLst>
          </p:cNvPr>
          <p:cNvGrpSpPr/>
          <p:nvPr/>
        </p:nvGrpSpPr>
        <p:grpSpPr>
          <a:xfrm>
            <a:off x="5383319" y="1664120"/>
            <a:ext cx="3352130" cy="755625"/>
            <a:chOff x="7177758" y="1871806"/>
            <a:chExt cx="4469507" cy="1007500"/>
          </a:xfrm>
        </p:grpSpPr>
        <p:sp>
          <p:nvSpPr>
            <p:cNvPr id="647" name="Freeform: Shape 646">
              <a:extLst>
                <a:ext uri="{FF2B5EF4-FFF2-40B4-BE49-F238E27FC236}">
                  <a16:creationId xmlns:a16="http://schemas.microsoft.com/office/drawing/2014/main" id="{2324A6DE-00B1-4530-8505-28FB7C51DAD3}"/>
                </a:ext>
              </a:extLst>
            </p:cNvPr>
            <p:cNvSpPr/>
            <p:nvPr/>
          </p:nvSpPr>
          <p:spPr>
            <a:xfrm>
              <a:off x="7207587" y="1900464"/>
              <a:ext cx="4415508" cy="956261"/>
            </a:xfrm>
            <a:custGeom>
              <a:avLst/>
              <a:gdLst>
                <a:gd name="connsiteX0" fmla="*/ 5886660 w 5886659"/>
                <a:gd name="connsiteY0" fmla="*/ 2066109 h 2066108"/>
                <a:gd name="connsiteX1" fmla="*/ 4705141 w 5886659"/>
                <a:gd name="connsiteY1" fmla="*/ 2066109 h 2066108"/>
                <a:gd name="connsiteX2" fmla="*/ 4705141 w 5886659"/>
                <a:gd name="connsiteY2" fmla="*/ 1983712 h 2066108"/>
                <a:gd name="connsiteX3" fmla="*/ 4265023 w 5886659"/>
                <a:gd name="connsiteY3" fmla="*/ 1983712 h 2066108"/>
                <a:gd name="connsiteX4" fmla="*/ 4265023 w 5886659"/>
                <a:gd name="connsiteY4" fmla="*/ 1942681 h 2066108"/>
                <a:gd name="connsiteX5" fmla="*/ 4176598 w 5886659"/>
                <a:gd name="connsiteY5" fmla="*/ 1942681 h 2066108"/>
                <a:gd name="connsiteX6" fmla="*/ 4176598 w 5886659"/>
                <a:gd name="connsiteY6" fmla="*/ 1929451 h 2066108"/>
                <a:gd name="connsiteX7" fmla="*/ 4153319 w 5886659"/>
                <a:gd name="connsiteY7" fmla="*/ 1929451 h 2066108"/>
                <a:gd name="connsiteX8" fmla="*/ 4153319 w 5886659"/>
                <a:gd name="connsiteY8" fmla="*/ 1903325 h 2066108"/>
                <a:gd name="connsiteX9" fmla="*/ 3547570 w 5886659"/>
                <a:gd name="connsiteY9" fmla="*/ 1903325 h 2066108"/>
                <a:gd name="connsiteX10" fmla="*/ 3547570 w 5886659"/>
                <a:gd name="connsiteY10" fmla="*/ 1843035 h 2066108"/>
                <a:gd name="connsiteX11" fmla="*/ 3519435 w 5886659"/>
                <a:gd name="connsiteY11" fmla="*/ 1843035 h 2066108"/>
                <a:gd name="connsiteX12" fmla="*/ 3519435 w 5886659"/>
                <a:gd name="connsiteY12" fmla="*/ 1810881 h 2066108"/>
                <a:gd name="connsiteX13" fmla="*/ 3483429 w 5886659"/>
                <a:gd name="connsiteY13" fmla="*/ 1810881 h 2066108"/>
                <a:gd name="connsiteX14" fmla="*/ 3483429 w 5886659"/>
                <a:gd name="connsiteY14" fmla="*/ 1758127 h 2066108"/>
                <a:gd name="connsiteX15" fmla="*/ 3149154 w 5886659"/>
                <a:gd name="connsiteY15" fmla="*/ 1758127 h 2066108"/>
                <a:gd name="connsiteX16" fmla="*/ 3149154 w 5886659"/>
                <a:gd name="connsiteY16" fmla="*/ 1699846 h 2066108"/>
                <a:gd name="connsiteX17" fmla="*/ 3135588 w 5886659"/>
                <a:gd name="connsiteY17" fmla="*/ 1699846 h 2066108"/>
                <a:gd name="connsiteX18" fmla="*/ 3135588 w 5886659"/>
                <a:gd name="connsiteY18" fmla="*/ 1690300 h 2066108"/>
                <a:gd name="connsiteX19" fmla="*/ 3005964 w 5886659"/>
                <a:gd name="connsiteY19" fmla="*/ 1690300 h 2066108"/>
                <a:gd name="connsiteX20" fmla="*/ 3005964 w 5886659"/>
                <a:gd name="connsiteY20" fmla="*/ 1669199 h 2066108"/>
                <a:gd name="connsiteX21" fmla="*/ 2997758 w 5886659"/>
                <a:gd name="connsiteY21" fmla="*/ 1669199 h 2066108"/>
                <a:gd name="connsiteX22" fmla="*/ 2997758 w 5886659"/>
                <a:gd name="connsiteY22" fmla="*/ 1649604 h 2066108"/>
                <a:gd name="connsiteX23" fmla="*/ 2927587 w 5886659"/>
                <a:gd name="connsiteY23" fmla="*/ 1649604 h 2066108"/>
                <a:gd name="connsiteX24" fmla="*/ 2927587 w 5886659"/>
                <a:gd name="connsiteY24" fmla="*/ 1611923 h 2066108"/>
                <a:gd name="connsiteX25" fmla="*/ 2808515 w 5886659"/>
                <a:gd name="connsiteY25" fmla="*/ 1611923 h 2066108"/>
                <a:gd name="connsiteX26" fmla="*/ 2808515 w 5886659"/>
                <a:gd name="connsiteY26" fmla="*/ 1595343 h 2066108"/>
                <a:gd name="connsiteX27" fmla="*/ 2796791 w 5886659"/>
                <a:gd name="connsiteY27" fmla="*/ 1595343 h 2066108"/>
                <a:gd name="connsiteX28" fmla="*/ 2796791 w 5886659"/>
                <a:gd name="connsiteY28" fmla="*/ 1563691 h 2066108"/>
                <a:gd name="connsiteX29" fmla="*/ 2754923 w 5886659"/>
                <a:gd name="connsiteY29" fmla="*/ 1563691 h 2066108"/>
                <a:gd name="connsiteX30" fmla="*/ 2754923 w 5886659"/>
                <a:gd name="connsiteY30" fmla="*/ 1434067 h 2066108"/>
                <a:gd name="connsiteX31" fmla="*/ 2361363 w 5886659"/>
                <a:gd name="connsiteY31" fmla="*/ 1434067 h 2066108"/>
                <a:gd name="connsiteX32" fmla="*/ 2361363 w 5886659"/>
                <a:gd name="connsiteY32" fmla="*/ 1297912 h 2066108"/>
                <a:gd name="connsiteX33" fmla="*/ 2027757 w 5886659"/>
                <a:gd name="connsiteY33" fmla="*/ 1297912 h 2066108"/>
                <a:gd name="connsiteX34" fmla="*/ 2027757 w 5886659"/>
                <a:gd name="connsiteY34" fmla="*/ 1264418 h 2066108"/>
                <a:gd name="connsiteX35" fmla="*/ 1999120 w 5886659"/>
                <a:gd name="connsiteY35" fmla="*/ 1264418 h 2066108"/>
                <a:gd name="connsiteX36" fmla="*/ 1999120 w 5886659"/>
                <a:gd name="connsiteY36" fmla="*/ 1223052 h 2066108"/>
                <a:gd name="connsiteX37" fmla="*/ 1967802 w 5886659"/>
                <a:gd name="connsiteY37" fmla="*/ 1223052 h 2066108"/>
                <a:gd name="connsiteX38" fmla="*/ 1967802 w 5886659"/>
                <a:gd name="connsiteY38" fmla="*/ 1130440 h 2066108"/>
                <a:gd name="connsiteX39" fmla="*/ 1696162 w 5886659"/>
                <a:gd name="connsiteY39" fmla="*/ 1130440 h 2066108"/>
                <a:gd name="connsiteX40" fmla="*/ 1696162 w 5886659"/>
                <a:gd name="connsiteY40" fmla="*/ 1096443 h 2066108"/>
                <a:gd name="connsiteX41" fmla="*/ 1674725 w 5886659"/>
                <a:gd name="connsiteY41" fmla="*/ 1096443 h 2066108"/>
                <a:gd name="connsiteX42" fmla="*/ 1674725 w 5886659"/>
                <a:gd name="connsiteY42" fmla="*/ 1080198 h 2066108"/>
                <a:gd name="connsiteX43" fmla="*/ 1607736 w 5886659"/>
                <a:gd name="connsiteY43" fmla="*/ 1080198 h 2066108"/>
                <a:gd name="connsiteX44" fmla="*/ 1607736 w 5886659"/>
                <a:gd name="connsiteY44" fmla="*/ 987920 h 2066108"/>
                <a:gd name="connsiteX45" fmla="*/ 1586132 w 5886659"/>
                <a:gd name="connsiteY45" fmla="*/ 987920 h 2066108"/>
                <a:gd name="connsiteX46" fmla="*/ 1586132 w 5886659"/>
                <a:gd name="connsiteY46" fmla="*/ 870355 h 2066108"/>
                <a:gd name="connsiteX47" fmla="*/ 1565868 w 5886659"/>
                <a:gd name="connsiteY47" fmla="*/ 870355 h 2066108"/>
                <a:gd name="connsiteX48" fmla="*/ 1565868 w 5886659"/>
                <a:gd name="connsiteY48" fmla="*/ 770876 h 2066108"/>
                <a:gd name="connsiteX49" fmla="*/ 1540747 w 5886659"/>
                <a:gd name="connsiteY49" fmla="*/ 770876 h 2066108"/>
                <a:gd name="connsiteX50" fmla="*/ 1540747 w 5886659"/>
                <a:gd name="connsiteY50" fmla="*/ 704557 h 2066108"/>
                <a:gd name="connsiteX51" fmla="*/ 1197429 w 5886659"/>
                <a:gd name="connsiteY51" fmla="*/ 704557 h 2066108"/>
                <a:gd name="connsiteX52" fmla="*/ 1197429 w 5886659"/>
                <a:gd name="connsiteY52" fmla="*/ 473947 h 2066108"/>
                <a:gd name="connsiteX53" fmla="*/ 1152043 w 5886659"/>
                <a:gd name="connsiteY53" fmla="*/ 473947 h 2066108"/>
                <a:gd name="connsiteX54" fmla="*/ 1152043 w 5886659"/>
                <a:gd name="connsiteY54" fmla="*/ 454353 h 2066108"/>
                <a:gd name="connsiteX55" fmla="*/ 1130440 w 5886659"/>
                <a:gd name="connsiteY55" fmla="*/ 454353 h 2066108"/>
                <a:gd name="connsiteX56" fmla="*/ 1130440 w 5886659"/>
                <a:gd name="connsiteY56" fmla="*/ 440788 h 2066108"/>
                <a:gd name="connsiteX57" fmla="*/ 834013 w 5886659"/>
                <a:gd name="connsiteY57" fmla="*/ 440788 h 2066108"/>
                <a:gd name="connsiteX58" fmla="*/ 834013 w 5886659"/>
                <a:gd name="connsiteY58" fmla="*/ 291570 h 2066108"/>
                <a:gd name="connsiteX59" fmla="*/ 814419 w 5886659"/>
                <a:gd name="connsiteY59" fmla="*/ 291570 h 2066108"/>
                <a:gd name="connsiteX60" fmla="*/ 814419 w 5886659"/>
                <a:gd name="connsiteY60" fmla="*/ 199125 h 2066108"/>
                <a:gd name="connsiteX61" fmla="*/ 790303 w 5886659"/>
                <a:gd name="connsiteY61" fmla="*/ 199125 h 2066108"/>
                <a:gd name="connsiteX62" fmla="*/ 790303 w 5886659"/>
                <a:gd name="connsiteY62" fmla="*/ 83736 h 2066108"/>
                <a:gd name="connsiteX63" fmla="*/ 728506 w 5886659"/>
                <a:gd name="connsiteY63" fmla="*/ 83736 h 2066108"/>
                <a:gd name="connsiteX64" fmla="*/ 728506 w 5886659"/>
                <a:gd name="connsiteY64" fmla="*/ 0 h 2066108"/>
                <a:gd name="connsiteX65" fmla="*/ 0 w 5886659"/>
                <a:gd name="connsiteY65" fmla="*/ 0 h 2066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886659" h="2066108">
                  <a:moveTo>
                    <a:pt x="5886660" y="2066109"/>
                  </a:moveTo>
                  <a:lnTo>
                    <a:pt x="4705141" y="2066109"/>
                  </a:lnTo>
                  <a:lnTo>
                    <a:pt x="4705141" y="1983712"/>
                  </a:lnTo>
                  <a:lnTo>
                    <a:pt x="4265023" y="1983712"/>
                  </a:lnTo>
                  <a:lnTo>
                    <a:pt x="4265023" y="1942681"/>
                  </a:lnTo>
                  <a:lnTo>
                    <a:pt x="4176598" y="1942681"/>
                  </a:lnTo>
                  <a:lnTo>
                    <a:pt x="4176598" y="1929451"/>
                  </a:lnTo>
                  <a:lnTo>
                    <a:pt x="4153319" y="1929451"/>
                  </a:lnTo>
                  <a:lnTo>
                    <a:pt x="4153319" y="1903325"/>
                  </a:lnTo>
                  <a:lnTo>
                    <a:pt x="3547570" y="1903325"/>
                  </a:lnTo>
                  <a:lnTo>
                    <a:pt x="3547570" y="1843035"/>
                  </a:lnTo>
                  <a:lnTo>
                    <a:pt x="3519435" y="1843035"/>
                  </a:lnTo>
                  <a:lnTo>
                    <a:pt x="3519435" y="1810881"/>
                  </a:lnTo>
                  <a:lnTo>
                    <a:pt x="3483429" y="1810881"/>
                  </a:lnTo>
                  <a:lnTo>
                    <a:pt x="3483429" y="1758127"/>
                  </a:lnTo>
                  <a:lnTo>
                    <a:pt x="3149154" y="1758127"/>
                  </a:lnTo>
                  <a:lnTo>
                    <a:pt x="3149154" y="1699846"/>
                  </a:lnTo>
                  <a:lnTo>
                    <a:pt x="3135588" y="1699846"/>
                  </a:lnTo>
                  <a:lnTo>
                    <a:pt x="3135588" y="1690300"/>
                  </a:lnTo>
                  <a:lnTo>
                    <a:pt x="3005964" y="1690300"/>
                  </a:lnTo>
                  <a:lnTo>
                    <a:pt x="3005964" y="1669199"/>
                  </a:lnTo>
                  <a:lnTo>
                    <a:pt x="2997758" y="1669199"/>
                  </a:lnTo>
                  <a:lnTo>
                    <a:pt x="2997758" y="1649604"/>
                  </a:lnTo>
                  <a:lnTo>
                    <a:pt x="2927587" y="1649604"/>
                  </a:lnTo>
                  <a:lnTo>
                    <a:pt x="2927587" y="1611923"/>
                  </a:lnTo>
                  <a:lnTo>
                    <a:pt x="2808515" y="1611923"/>
                  </a:lnTo>
                  <a:lnTo>
                    <a:pt x="2808515" y="1595343"/>
                  </a:lnTo>
                  <a:lnTo>
                    <a:pt x="2796791" y="1595343"/>
                  </a:lnTo>
                  <a:lnTo>
                    <a:pt x="2796791" y="1563691"/>
                  </a:lnTo>
                  <a:lnTo>
                    <a:pt x="2754923" y="1563691"/>
                  </a:lnTo>
                  <a:lnTo>
                    <a:pt x="2754923" y="1434067"/>
                  </a:lnTo>
                  <a:lnTo>
                    <a:pt x="2361363" y="1434067"/>
                  </a:lnTo>
                  <a:lnTo>
                    <a:pt x="2361363" y="1297912"/>
                  </a:lnTo>
                  <a:lnTo>
                    <a:pt x="2027757" y="1297912"/>
                  </a:lnTo>
                  <a:lnTo>
                    <a:pt x="2027757" y="1264418"/>
                  </a:lnTo>
                  <a:lnTo>
                    <a:pt x="1999120" y="1264418"/>
                  </a:lnTo>
                  <a:lnTo>
                    <a:pt x="1999120" y="1223052"/>
                  </a:lnTo>
                  <a:lnTo>
                    <a:pt x="1967802" y="1223052"/>
                  </a:lnTo>
                  <a:lnTo>
                    <a:pt x="1967802" y="1130440"/>
                  </a:lnTo>
                  <a:lnTo>
                    <a:pt x="1696162" y="1130440"/>
                  </a:lnTo>
                  <a:lnTo>
                    <a:pt x="1696162" y="1096443"/>
                  </a:lnTo>
                  <a:lnTo>
                    <a:pt x="1674725" y="1096443"/>
                  </a:lnTo>
                  <a:lnTo>
                    <a:pt x="1674725" y="1080198"/>
                  </a:lnTo>
                  <a:lnTo>
                    <a:pt x="1607736" y="1080198"/>
                  </a:lnTo>
                  <a:lnTo>
                    <a:pt x="1607736" y="987920"/>
                  </a:lnTo>
                  <a:lnTo>
                    <a:pt x="1586132" y="987920"/>
                  </a:lnTo>
                  <a:lnTo>
                    <a:pt x="1586132" y="870355"/>
                  </a:lnTo>
                  <a:lnTo>
                    <a:pt x="1565868" y="870355"/>
                  </a:lnTo>
                  <a:lnTo>
                    <a:pt x="1565868" y="770876"/>
                  </a:lnTo>
                  <a:lnTo>
                    <a:pt x="1540747" y="770876"/>
                  </a:lnTo>
                  <a:lnTo>
                    <a:pt x="1540747" y="704557"/>
                  </a:lnTo>
                  <a:lnTo>
                    <a:pt x="1197429" y="704557"/>
                  </a:lnTo>
                  <a:lnTo>
                    <a:pt x="1197429" y="473947"/>
                  </a:lnTo>
                  <a:lnTo>
                    <a:pt x="1152043" y="473947"/>
                  </a:lnTo>
                  <a:lnTo>
                    <a:pt x="1152043" y="454353"/>
                  </a:lnTo>
                  <a:lnTo>
                    <a:pt x="1130440" y="454353"/>
                  </a:lnTo>
                  <a:lnTo>
                    <a:pt x="1130440" y="440788"/>
                  </a:lnTo>
                  <a:lnTo>
                    <a:pt x="834013" y="440788"/>
                  </a:lnTo>
                  <a:lnTo>
                    <a:pt x="834013" y="291570"/>
                  </a:lnTo>
                  <a:lnTo>
                    <a:pt x="814419" y="291570"/>
                  </a:lnTo>
                  <a:lnTo>
                    <a:pt x="814419" y="199125"/>
                  </a:lnTo>
                  <a:lnTo>
                    <a:pt x="790303" y="199125"/>
                  </a:lnTo>
                  <a:lnTo>
                    <a:pt x="790303" y="83736"/>
                  </a:lnTo>
                  <a:lnTo>
                    <a:pt x="728506" y="83736"/>
                  </a:lnTo>
                  <a:lnTo>
                    <a:pt x="728506" y="0"/>
                  </a:lnTo>
                  <a:lnTo>
                    <a:pt x="0" y="0"/>
                  </a:lnTo>
                </a:path>
              </a:pathLst>
            </a:custGeom>
            <a:noFill/>
            <a:ln w="1905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648" name="Isosceles Triangle 647">
              <a:extLst>
                <a:ext uri="{FF2B5EF4-FFF2-40B4-BE49-F238E27FC236}">
                  <a16:creationId xmlns:a16="http://schemas.microsoft.com/office/drawing/2014/main" id="{52607B3E-6319-4718-B854-46D8D2A10973}"/>
                </a:ext>
              </a:extLst>
            </p:cNvPr>
            <p:cNvSpPr/>
            <p:nvPr/>
          </p:nvSpPr>
          <p:spPr>
            <a:xfrm>
              <a:off x="7177758" y="1871806"/>
              <a:ext cx="64420" cy="52908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649" name="Isosceles Triangle 648">
              <a:extLst>
                <a:ext uri="{FF2B5EF4-FFF2-40B4-BE49-F238E27FC236}">
                  <a16:creationId xmlns:a16="http://schemas.microsoft.com/office/drawing/2014/main" id="{C2AF12DC-DB07-4FEC-A35F-B7FB82856D24}"/>
                </a:ext>
              </a:extLst>
            </p:cNvPr>
            <p:cNvSpPr/>
            <p:nvPr/>
          </p:nvSpPr>
          <p:spPr>
            <a:xfrm>
              <a:off x="8056542" y="2134110"/>
              <a:ext cx="64420" cy="52908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650" name="Isosceles Triangle 649">
              <a:extLst>
                <a:ext uri="{FF2B5EF4-FFF2-40B4-BE49-F238E27FC236}">
                  <a16:creationId xmlns:a16="http://schemas.microsoft.com/office/drawing/2014/main" id="{C00A39D8-F05F-4A12-9CA3-935E431AFD5D}"/>
                </a:ext>
              </a:extLst>
            </p:cNvPr>
            <p:cNvSpPr/>
            <p:nvPr/>
          </p:nvSpPr>
          <p:spPr>
            <a:xfrm>
              <a:off x="7785048" y="2056962"/>
              <a:ext cx="64420" cy="52908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651" name="Isosceles Triangle 650">
              <a:extLst>
                <a:ext uri="{FF2B5EF4-FFF2-40B4-BE49-F238E27FC236}">
                  <a16:creationId xmlns:a16="http://schemas.microsoft.com/office/drawing/2014/main" id="{7354A77D-AE7B-450C-BA4E-FFD0ABBAA5CB}"/>
                </a:ext>
              </a:extLst>
            </p:cNvPr>
            <p:cNvSpPr/>
            <p:nvPr/>
          </p:nvSpPr>
          <p:spPr>
            <a:xfrm>
              <a:off x="8195862" y="2193624"/>
              <a:ext cx="64420" cy="52908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652" name="Isosceles Triangle 651">
              <a:extLst>
                <a:ext uri="{FF2B5EF4-FFF2-40B4-BE49-F238E27FC236}">
                  <a16:creationId xmlns:a16="http://schemas.microsoft.com/office/drawing/2014/main" id="{040B6B2B-4278-4D54-95C9-20B61AD40E5C}"/>
                </a:ext>
              </a:extLst>
            </p:cNvPr>
            <p:cNvSpPr/>
            <p:nvPr/>
          </p:nvSpPr>
          <p:spPr>
            <a:xfrm>
              <a:off x="8638826" y="2420661"/>
              <a:ext cx="64420" cy="52908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653" name="Isosceles Triangle 652">
              <a:extLst>
                <a:ext uri="{FF2B5EF4-FFF2-40B4-BE49-F238E27FC236}">
                  <a16:creationId xmlns:a16="http://schemas.microsoft.com/office/drawing/2014/main" id="{6AE4139D-8757-450C-94F5-0F602D446514}"/>
                </a:ext>
              </a:extLst>
            </p:cNvPr>
            <p:cNvSpPr/>
            <p:nvPr/>
          </p:nvSpPr>
          <p:spPr>
            <a:xfrm>
              <a:off x="8687041" y="2458332"/>
              <a:ext cx="64420" cy="52908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654" name="Isosceles Triangle 653">
              <a:extLst>
                <a:ext uri="{FF2B5EF4-FFF2-40B4-BE49-F238E27FC236}">
                  <a16:creationId xmlns:a16="http://schemas.microsoft.com/office/drawing/2014/main" id="{D30EFFCD-712D-4718-8221-531184E14E68}"/>
                </a:ext>
              </a:extLst>
            </p:cNvPr>
            <p:cNvSpPr/>
            <p:nvPr/>
          </p:nvSpPr>
          <p:spPr>
            <a:xfrm>
              <a:off x="9792665" y="2694774"/>
              <a:ext cx="64420" cy="52908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655" name="Isosceles Triangle 654">
              <a:extLst>
                <a:ext uri="{FF2B5EF4-FFF2-40B4-BE49-F238E27FC236}">
                  <a16:creationId xmlns:a16="http://schemas.microsoft.com/office/drawing/2014/main" id="{A007C987-B816-40D2-96EE-898C8FF77142}"/>
                </a:ext>
              </a:extLst>
            </p:cNvPr>
            <p:cNvSpPr/>
            <p:nvPr/>
          </p:nvSpPr>
          <p:spPr>
            <a:xfrm>
              <a:off x="9824876" y="2714650"/>
              <a:ext cx="64420" cy="52908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656" name="Isosceles Triangle 655">
              <a:extLst>
                <a:ext uri="{FF2B5EF4-FFF2-40B4-BE49-F238E27FC236}">
                  <a16:creationId xmlns:a16="http://schemas.microsoft.com/office/drawing/2014/main" id="{4A86C4AC-3D24-4555-9939-C72E8A195B29}"/>
                </a:ext>
              </a:extLst>
            </p:cNvPr>
            <p:cNvSpPr/>
            <p:nvPr/>
          </p:nvSpPr>
          <p:spPr>
            <a:xfrm>
              <a:off x="9824876" y="2735627"/>
              <a:ext cx="64420" cy="52908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657" name="Isosceles Triangle 656">
              <a:extLst>
                <a:ext uri="{FF2B5EF4-FFF2-40B4-BE49-F238E27FC236}">
                  <a16:creationId xmlns:a16="http://schemas.microsoft.com/office/drawing/2014/main" id="{0DF9FF6C-4CBB-4F7E-BE6B-891477CBCB16}"/>
                </a:ext>
              </a:extLst>
            </p:cNvPr>
            <p:cNvSpPr/>
            <p:nvPr/>
          </p:nvSpPr>
          <p:spPr>
            <a:xfrm>
              <a:off x="9969551" y="2752855"/>
              <a:ext cx="64420" cy="52908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658" name="Isosceles Triangle 657">
              <a:extLst>
                <a:ext uri="{FF2B5EF4-FFF2-40B4-BE49-F238E27FC236}">
                  <a16:creationId xmlns:a16="http://schemas.microsoft.com/office/drawing/2014/main" id="{32587C99-36BB-4822-86F8-61A6D3E67E74}"/>
                </a:ext>
              </a:extLst>
            </p:cNvPr>
            <p:cNvSpPr/>
            <p:nvPr/>
          </p:nvSpPr>
          <p:spPr>
            <a:xfrm>
              <a:off x="10114228" y="2752854"/>
              <a:ext cx="64420" cy="52908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659" name="Isosceles Triangle 658">
              <a:extLst>
                <a:ext uri="{FF2B5EF4-FFF2-40B4-BE49-F238E27FC236}">
                  <a16:creationId xmlns:a16="http://schemas.microsoft.com/office/drawing/2014/main" id="{B486C162-403E-47AD-8C8D-747BCB8EB964}"/>
                </a:ext>
              </a:extLst>
            </p:cNvPr>
            <p:cNvSpPr/>
            <p:nvPr/>
          </p:nvSpPr>
          <p:spPr>
            <a:xfrm>
              <a:off x="10346425" y="2772029"/>
              <a:ext cx="64420" cy="52908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660" name="Isosceles Triangle 659">
              <a:extLst>
                <a:ext uri="{FF2B5EF4-FFF2-40B4-BE49-F238E27FC236}">
                  <a16:creationId xmlns:a16="http://schemas.microsoft.com/office/drawing/2014/main" id="{6DA96B35-5875-49D5-8C7A-ECB8BFC58696}"/>
                </a:ext>
              </a:extLst>
            </p:cNvPr>
            <p:cNvSpPr/>
            <p:nvPr/>
          </p:nvSpPr>
          <p:spPr>
            <a:xfrm>
              <a:off x="10394841" y="2790807"/>
              <a:ext cx="64420" cy="52908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661" name="Isosceles Triangle 660">
              <a:extLst>
                <a:ext uri="{FF2B5EF4-FFF2-40B4-BE49-F238E27FC236}">
                  <a16:creationId xmlns:a16="http://schemas.microsoft.com/office/drawing/2014/main" id="{660AEA54-71A6-4945-A6E8-4CB168BF6818}"/>
                </a:ext>
              </a:extLst>
            </p:cNvPr>
            <p:cNvSpPr/>
            <p:nvPr/>
          </p:nvSpPr>
          <p:spPr>
            <a:xfrm>
              <a:off x="10443257" y="2790807"/>
              <a:ext cx="64420" cy="52908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662" name="Isosceles Triangle 661">
              <a:extLst>
                <a:ext uri="{FF2B5EF4-FFF2-40B4-BE49-F238E27FC236}">
                  <a16:creationId xmlns:a16="http://schemas.microsoft.com/office/drawing/2014/main" id="{472C2D31-23AE-441D-95B7-F509246DF6CC}"/>
                </a:ext>
              </a:extLst>
            </p:cNvPr>
            <p:cNvSpPr/>
            <p:nvPr/>
          </p:nvSpPr>
          <p:spPr>
            <a:xfrm>
              <a:off x="10641770" y="2790807"/>
              <a:ext cx="64420" cy="52908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663" name="Isosceles Triangle 662">
              <a:extLst>
                <a:ext uri="{FF2B5EF4-FFF2-40B4-BE49-F238E27FC236}">
                  <a16:creationId xmlns:a16="http://schemas.microsoft.com/office/drawing/2014/main" id="{E85826FB-5E31-4CBB-95B8-F743EC2361D4}"/>
                </a:ext>
              </a:extLst>
            </p:cNvPr>
            <p:cNvSpPr/>
            <p:nvPr/>
          </p:nvSpPr>
          <p:spPr>
            <a:xfrm>
              <a:off x="10674029" y="2790807"/>
              <a:ext cx="64420" cy="52908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664" name="Isosceles Triangle 663">
              <a:extLst>
                <a:ext uri="{FF2B5EF4-FFF2-40B4-BE49-F238E27FC236}">
                  <a16:creationId xmlns:a16="http://schemas.microsoft.com/office/drawing/2014/main" id="{48393336-1053-48B5-A124-D8F32EE8EE6B}"/>
                </a:ext>
              </a:extLst>
            </p:cNvPr>
            <p:cNvSpPr/>
            <p:nvPr/>
          </p:nvSpPr>
          <p:spPr>
            <a:xfrm>
              <a:off x="10690112" y="2790805"/>
              <a:ext cx="64420" cy="52908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665" name="Isosceles Triangle 664">
              <a:extLst>
                <a:ext uri="{FF2B5EF4-FFF2-40B4-BE49-F238E27FC236}">
                  <a16:creationId xmlns:a16="http://schemas.microsoft.com/office/drawing/2014/main" id="{F8DE84BB-3E43-4460-AE6B-8CB86E169B83}"/>
                </a:ext>
              </a:extLst>
            </p:cNvPr>
            <p:cNvSpPr/>
            <p:nvPr/>
          </p:nvSpPr>
          <p:spPr>
            <a:xfrm>
              <a:off x="10706192" y="2826396"/>
              <a:ext cx="64420" cy="52908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666" name="Isosceles Triangle 665">
              <a:extLst>
                <a:ext uri="{FF2B5EF4-FFF2-40B4-BE49-F238E27FC236}">
                  <a16:creationId xmlns:a16="http://schemas.microsoft.com/office/drawing/2014/main" id="{55E9564B-EC27-475E-BC37-95E32AF09705}"/>
                </a:ext>
              </a:extLst>
            </p:cNvPr>
            <p:cNvSpPr/>
            <p:nvPr/>
          </p:nvSpPr>
          <p:spPr>
            <a:xfrm>
              <a:off x="10775861" y="2826396"/>
              <a:ext cx="64420" cy="52908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667" name="Isosceles Triangle 666">
              <a:extLst>
                <a:ext uri="{FF2B5EF4-FFF2-40B4-BE49-F238E27FC236}">
                  <a16:creationId xmlns:a16="http://schemas.microsoft.com/office/drawing/2014/main" id="{69E92ED5-DA7E-4CB9-8889-6D2808B2DC4D}"/>
                </a:ext>
              </a:extLst>
            </p:cNvPr>
            <p:cNvSpPr/>
            <p:nvPr/>
          </p:nvSpPr>
          <p:spPr>
            <a:xfrm>
              <a:off x="10792065" y="2826396"/>
              <a:ext cx="64420" cy="52908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668" name="Isosceles Triangle 667">
              <a:extLst>
                <a:ext uri="{FF2B5EF4-FFF2-40B4-BE49-F238E27FC236}">
                  <a16:creationId xmlns:a16="http://schemas.microsoft.com/office/drawing/2014/main" id="{666CAA96-3AA7-4829-B263-CB96FCD8B189}"/>
                </a:ext>
              </a:extLst>
            </p:cNvPr>
            <p:cNvSpPr/>
            <p:nvPr/>
          </p:nvSpPr>
          <p:spPr>
            <a:xfrm>
              <a:off x="10953044" y="2826396"/>
              <a:ext cx="64420" cy="52908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669" name="Isosceles Triangle 668">
              <a:extLst>
                <a:ext uri="{FF2B5EF4-FFF2-40B4-BE49-F238E27FC236}">
                  <a16:creationId xmlns:a16="http://schemas.microsoft.com/office/drawing/2014/main" id="{EDE0573D-11C9-4F6D-914A-FD77887C13D6}"/>
                </a:ext>
              </a:extLst>
            </p:cNvPr>
            <p:cNvSpPr/>
            <p:nvPr/>
          </p:nvSpPr>
          <p:spPr>
            <a:xfrm>
              <a:off x="11291571" y="2826393"/>
              <a:ext cx="64420" cy="52908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670" name="Isosceles Triangle 669">
              <a:extLst>
                <a:ext uri="{FF2B5EF4-FFF2-40B4-BE49-F238E27FC236}">
                  <a16:creationId xmlns:a16="http://schemas.microsoft.com/office/drawing/2014/main" id="{E95D7EB6-FAA8-4DD8-B87D-9D200BA3399D}"/>
                </a:ext>
              </a:extLst>
            </p:cNvPr>
            <p:cNvSpPr/>
            <p:nvPr/>
          </p:nvSpPr>
          <p:spPr>
            <a:xfrm>
              <a:off x="11582845" y="2826398"/>
              <a:ext cx="64420" cy="52908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Arial" panose="020B0604020202020204" pitchFamily="34" charset="0"/>
              </a:endParaRPr>
            </a:p>
          </p:txBody>
        </p:sp>
      </p:grpSp>
      <p:sp>
        <p:nvSpPr>
          <p:cNvPr id="671" name="TextBox 670">
            <a:extLst>
              <a:ext uri="{FF2B5EF4-FFF2-40B4-BE49-F238E27FC236}">
                <a16:creationId xmlns:a16="http://schemas.microsoft.com/office/drawing/2014/main" id="{091ABB6A-F968-47E9-B0C1-2E0C218FDCE5}"/>
              </a:ext>
            </a:extLst>
          </p:cNvPr>
          <p:cNvSpPr txBox="1">
            <a:spLocks/>
          </p:cNvSpPr>
          <p:nvPr/>
        </p:nvSpPr>
        <p:spPr>
          <a:xfrm>
            <a:off x="8172033" y="2485785"/>
            <a:ext cx="64927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>
                <a:solidFill>
                  <a:schemeClr val="accent1"/>
                </a:solidFill>
                <a:latin typeface="Arial" panose="020B0604020202020204" pitchFamily="34" charset="0"/>
              </a:rPr>
              <a:t>NIRA + AAP</a:t>
            </a:r>
          </a:p>
        </p:txBody>
      </p:sp>
      <p:sp>
        <p:nvSpPr>
          <p:cNvPr id="672" name="TextBox 671">
            <a:extLst>
              <a:ext uri="{FF2B5EF4-FFF2-40B4-BE49-F238E27FC236}">
                <a16:creationId xmlns:a16="http://schemas.microsoft.com/office/drawing/2014/main" id="{23F8E513-D9D9-4D80-B8B0-41D4C0CF8369}"/>
              </a:ext>
            </a:extLst>
          </p:cNvPr>
          <p:cNvSpPr txBox="1">
            <a:spLocks/>
          </p:cNvSpPr>
          <p:nvPr/>
        </p:nvSpPr>
        <p:spPr>
          <a:xfrm>
            <a:off x="8172033" y="2133002"/>
            <a:ext cx="64927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>
                <a:solidFill>
                  <a:schemeClr val="accent6"/>
                </a:solidFill>
                <a:latin typeface="Arial" panose="020B0604020202020204" pitchFamily="34" charset="0"/>
              </a:rPr>
              <a:t>PBO + AAP</a:t>
            </a:r>
          </a:p>
        </p:txBody>
      </p:sp>
      <p:sp>
        <p:nvSpPr>
          <p:cNvPr id="673" name="TextBox 672">
            <a:extLst>
              <a:ext uri="{FF2B5EF4-FFF2-40B4-BE49-F238E27FC236}">
                <a16:creationId xmlns:a16="http://schemas.microsoft.com/office/drawing/2014/main" id="{D89B6675-07B4-40E8-B213-B5578A2FD338}"/>
              </a:ext>
            </a:extLst>
          </p:cNvPr>
          <p:cNvSpPr txBox="1"/>
          <p:nvPr/>
        </p:nvSpPr>
        <p:spPr>
          <a:xfrm>
            <a:off x="4645430" y="1346493"/>
            <a:ext cx="43130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</a:rPr>
              <a:t>Composite Progression Endpoint (radiographic or PSA progression)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2E1E12-D116-1835-3A3C-493417321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30086"/>
            <a:ext cx="4581493" cy="254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47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400">
        <p159:morph option="byObject"/>
      </p:transition>
    </mc:Choice>
    <mc:Fallback xmlns="">
      <p:transition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88D2FA0-DD22-4220-9D9B-695BE65A9A32}"/>
              </a:ext>
            </a:extLst>
          </p:cNvPr>
          <p:cNvSpPr txBox="1">
            <a:spLocks/>
          </p:cNvSpPr>
          <p:nvPr/>
        </p:nvSpPr>
        <p:spPr>
          <a:xfrm>
            <a:off x="564403" y="284694"/>
            <a:ext cx="7238190" cy="323135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tabLst/>
              <a:defRPr kumimoji="0" lang="en-US" sz="2200" b="0" i="0" u="none" strike="noStrike" kern="0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Poppins Medium" pitchFamily="2" charset="77"/>
                <a:ea typeface="Poppins Medium" pitchFamily="2" charset="77"/>
                <a:cs typeface="Poppins Medium" pitchFamily="2" charset="77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1500" dirty="0">
              <a:effectLst>
                <a:glow>
                  <a:srgbClr val="000000"/>
                </a:glow>
              </a:effectLst>
              <a:latin typeface="Arial" panose="020B0604020202020204" pitchFamily="34" charset="0"/>
              <a:cs typeface="Poppins Medium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35C09AA-532C-4110-947F-7F61CD452955}"/>
              </a:ext>
            </a:extLst>
          </p:cNvPr>
          <p:cNvSpPr txBox="1">
            <a:spLocks/>
          </p:cNvSpPr>
          <p:nvPr/>
        </p:nvSpPr>
        <p:spPr>
          <a:xfrm>
            <a:off x="503573" y="827107"/>
            <a:ext cx="2065456" cy="27235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tabLst/>
              <a:defRPr kumimoji="0" lang="en-US" sz="2200" b="0" i="0" u="none" strike="noStrike" kern="0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Poppins Medium" pitchFamily="2" charset="77"/>
                <a:ea typeface="Poppins Medium" pitchFamily="2" charset="77"/>
                <a:cs typeface="Poppins Medium" pitchFamily="2" charset="77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350" dirty="0">
                <a:solidFill>
                  <a:schemeClr val="accent2">
                    <a:lumMod val="75000"/>
                  </a:schemeClr>
                </a:solidFill>
                <a:effectLst>
                  <a:glow>
                    <a:srgbClr val="000000"/>
                  </a:glow>
                </a:effectLst>
                <a:latin typeface="Arial" panose="020B0604020202020204" pitchFamily="34" charset="0"/>
                <a:cs typeface="Poppins Medium"/>
              </a:rPr>
              <a:t>Secondary endpoint: OS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8FA8BF-D426-B0B4-1ECB-7791704EA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20486"/>
          </a:xfrm>
        </p:spPr>
        <p:txBody>
          <a:bodyPr/>
          <a:lstStyle/>
          <a:p>
            <a:r>
              <a:rPr lang="en-US" dirty="0"/>
              <a:t>MAGNITUDE: 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3483DC-0482-8D50-0D86-7BD0A0E09C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92"/>
          <a:stretch/>
        </p:blipFill>
        <p:spPr>
          <a:xfrm>
            <a:off x="233967" y="1149124"/>
            <a:ext cx="8053490" cy="237263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9BD26C4-A8F7-5998-3057-1DECA541104B}"/>
              </a:ext>
            </a:extLst>
          </p:cNvPr>
          <p:cNvSpPr txBox="1">
            <a:spLocks/>
          </p:cNvSpPr>
          <p:nvPr/>
        </p:nvSpPr>
        <p:spPr>
          <a:xfrm>
            <a:off x="4680858" y="837993"/>
            <a:ext cx="3733800" cy="27235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tabLst/>
              <a:defRPr kumimoji="0" lang="en-US" sz="2200" b="0" i="0" u="none" strike="noStrike" kern="0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Poppins Medium" pitchFamily="2" charset="77"/>
                <a:ea typeface="Poppins Medium" pitchFamily="2" charset="77"/>
                <a:cs typeface="Poppins Medium" pitchFamily="2" charset="77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350" dirty="0">
                <a:solidFill>
                  <a:schemeClr val="accent2">
                    <a:lumMod val="75000"/>
                  </a:schemeClr>
                </a:solidFill>
                <a:effectLst>
                  <a:glow>
                    <a:srgbClr val="000000"/>
                  </a:glow>
                </a:effectLst>
                <a:latin typeface="Arial" panose="020B0604020202020204" pitchFamily="34" charset="0"/>
                <a:cs typeface="Poppins Medium"/>
              </a:rPr>
              <a:t>OS with inverse probability censoring weighting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806D3F-1C9E-9A52-EF11-E0775012467D}"/>
              </a:ext>
            </a:extLst>
          </p:cNvPr>
          <p:cNvSpPr txBox="1">
            <a:spLocks/>
          </p:cNvSpPr>
          <p:nvPr/>
        </p:nvSpPr>
        <p:spPr>
          <a:xfrm>
            <a:off x="21772" y="4231526"/>
            <a:ext cx="1083630" cy="138499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9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t-BR" dirty="0">
                <a:latin typeface="Arial" panose="020B0604020202020204" pitchFamily="34" charset="0"/>
              </a:rPr>
              <a:t>Chi </a:t>
            </a:r>
            <a:r>
              <a:rPr lang="pt-BR" dirty="0" err="1">
                <a:latin typeface="Arial" panose="020B0604020202020204" pitchFamily="34" charset="0"/>
              </a:rPr>
              <a:t>K</a:t>
            </a:r>
            <a:r>
              <a:rPr lang="pt-BR" dirty="0">
                <a:latin typeface="Arial" panose="020B0604020202020204" pitchFamily="34" charset="0"/>
              </a:rPr>
              <a:t>, </a:t>
            </a:r>
            <a:r>
              <a:rPr lang="pt-BR" i="1" dirty="0">
                <a:latin typeface="Arial" panose="020B0604020202020204" pitchFamily="34" charset="0"/>
              </a:rPr>
              <a:t>Ann </a:t>
            </a:r>
            <a:r>
              <a:rPr lang="pt-BR" i="1" dirty="0" err="1">
                <a:latin typeface="Arial" panose="020B0604020202020204" pitchFamily="34" charset="0"/>
              </a:rPr>
              <a:t>Onc</a:t>
            </a:r>
            <a:r>
              <a:rPr lang="pt-BR" i="1" dirty="0">
                <a:latin typeface="Arial" panose="020B0604020202020204" pitchFamily="34" charset="0"/>
              </a:rPr>
              <a:t> </a:t>
            </a:r>
            <a:r>
              <a:rPr lang="pt-BR" dirty="0">
                <a:latin typeface="Arial" panose="020B0604020202020204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031006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400">
        <p159:morph option="byObject"/>
      </p:transition>
    </mc:Choice>
    <mc:Fallback xmlns="">
      <p:transition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98B61-D9D5-0497-D403-270966F57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MAGNITUDE: Subsequent Therapy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38633BD-53D7-B77E-543C-EC3171AA016E}"/>
              </a:ext>
            </a:extLst>
          </p:cNvPr>
          <p:cNvGrpSpPr/>
          <p:nvPr/>
        </p:nvGrpSpPr>
        <p:grpSpPr>
          <a:xfrm>
            <a:off x="0" y="903513"/>
            <a:ext cx="9014910" cy="3135087"/>
            <a:chOff x="0" y="1164770"/>
            <a:chExt cx="9014910" cy="313508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81CE507-9A2D-917C-D7B8-DD61765840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39104"/>
            <a:stretch/>
          </p:blipFill>
          <p:spPr>
            <a:xfrm>
              <a:off x="0" y="1164770"/>
              <a:ext cx="4442910" cy="313508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01956EC-125F-7C8E-A136-7BBD0D2B6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3657"/>
            <a:stretch/>
          </p:blipFill>
          <p:spPr>
            <a:xfrm>
              <a:off x="4572000" y="1164770"/>
              <a:ext cx="4442910" cy="32657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6F83239-4CC1-BDFB-7256-ABF68DBF67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0685"/>
            <a:stretch/>
          </p:blipFill>
          <p:spPr>
            <a:xfrm>
              <a:off x="4572000" y="1480457"/>
              <a:ext cx="4442910" cy="202406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2E089F6-6BBE-3EAC-D3A6-59C25C6BB82D}"/>
              </a:ext>
            </a:extLst>
          </p:cNvPr>
          <p:cNvSpPr txBox="1">
            <a:spLocks/>
          </p:cNvSpPr>
          <p:nvPr/>
        </p:nvSpPr>
        <p:spPr>
          <a:xfrm>
            <a:off x="21772" y="4231526"/>
            <a:ext cx="1083630" cy="138499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9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t-BR" dirty="0">
                <a:latin typeface="Arial" panose="020B0604020202020204" pitchFamily="34" charset="0"/>
              </a:rPr>
              <a:t>Chi </a:t>
            </a:r>
            <a:r>
              <a:rPr lang="pt-BR" dirty="0" err="1">
                <a:latin typeface="Arial" panose="020B0604020202020204" pitchFamily="34" charset="0"/>
              </a:rPr>
              <a:t>K</a:t>
            </a:r>
            <a:r>
              <a:rPr lang="pt-BR" dirty="0">
                <a:latin typeface="Arial" panose="020B0604020202020204" pitchFamily="34" charset="0"/>
              </a:rPr>
              <a:t>, </a:t>
            </a:r>
            <a:r>
              <a:rPr lang="pt-BR" i="1" dirty="0">
                <a:latin typeface="Arial" panose="020B0604020202020204" pitchFamily="34" charset="0"/>
              </a:rPr>
              <a:t>Ann </a:t>
            </a:r>
            <a:r>
              <a:rPr lang="pt-BR" i="1" dirty="0" err="1">
                <a:latin typeface="Arial" panose="020B0604020202020204" pitchFamily="34" charset="0"/>
              </a:rPr>
              <a:t>Onc</a:t>
            </a:r>
            <a:r>
              <a:rPr lang="pt-BR" i="1" dirty="0">
                <a:latin typeface="Arial" panose="020B0604020202020204" pitchFamily="34" charset="0"/>
              </a:rPr>
              <a:t> </a:t>
            </a:r>
            <a:r>
              <a:rPr lang="pt-BR" dirty="0">
                <a:latin typeface="Arial" panose="020B0604020202020204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200040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EDD9BC-F018-9B02-1E0A-167C89329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Program Chair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08ABD58A-05A7-6FA8-BA20-2F8C8AFD7B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2371" y="1386310"/>
            <a:ext cx="7119257" cy="2375642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002E51"/>
                </a:solidFill>
              </a:rPr>
              <a:t>Edwin M Posadas, MD FACP KM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rgbClr val="002E51"/>
                </a:solidFill>
              </a:rPr>
              <a:t>co-Director, Clinical Therapeutics Program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rgbClr val="002E51"/>
                </a:solidFill>
              </a:rPr>
              <a:t>Medical Director, Urologic Oncology DRG/Center for Uro-oncology Research Excellence (CURE)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rgbClr val="002E51"/>
                </a:solidFill>
              </a:rPr>
              <a:t>Cedars-Sinai Cancer</a:t>
            </a:r>
          </a:p>
        </p:txBody>
      </p:sp>
    </p:spTree>
    <p:extLst>
      <p:ext uri="{BB962C8B-B14F-4D97-AF65-F5344CB8AC3E}">
        <p14:creationId xmlns:p14="http://schemas.microsoft.com/office/powerpoint/2010/main" val="117195286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9877D-0ED9-FA86-892B-587CD756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MAGNITUDE: HRR+ (non-BRCA1/2)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DB3D47-735B-C5FC-BDE9-6CF0DD111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6428"/>
            <a:ext cx="9167248" cy="2971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BB8E90-2E5A-30C8-DE80-2D2E6D949768}"/>
              </a:ext>
            </a:extLst>
          </p:cNvPr>
          <p:cNvSpPr txBox="1"/>
          <p:nvPr/>
        </p:nvSpPr>
        <p:spPr>
          <a:xfrm>
            <a:off x="1609497" y="3842657"/>
            <a:ext cx="5925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/>
              <a:t>Not all </a:t>
            </a:r>
            <a:r>
              <a:rPr lang="en-US" sz="1600" i="1" dirty="0" err="1"/>
              <a:t>HRRm</a:t>
            </a:r>
            <a:r>
              <a:rPr lang="en-US" sz="1600" i="1" dirty="0"/>
              <a:t> are equal! (but hard to interpret with this dataset)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BC1474-7BCA-6224-4A34-86D1E02404FC}"/>
              </a:ext>
            </a:extLst>
          </p:cNvPr>
          <p:cNvSpPr txBox="1">
            <a:spLocks/>
          </p:cNvSpPr>
          <p:nvPr/>
        </p:nvSpPr>
        <p:spPr>
          <a:xfrm>
            <a:off x="21772" y="4231526"/>
            <a:ext cx="1083630" cy="138499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9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t-BR" dirty="0">
                <a:latin typeface="Arial" panose="020B0604020202020204" pitchFamily="34" charset="0"/>
              </a:rPr>
              <a:t>Chi </a:t>
            </a:r>
            <a:r>
              <a:rPr lang="pt-BR" dirty="0" err="1">
                <a:latin typeface="Arial" panose="020B0604020202020204" pitchFamily="34" charset="0"/>
              </a:rPr>
              <a:t>K</a:t>
            </a:r>
            <a:r>
              <a:rPr lang="pt-BR" dirty="0">
                <a:latin typeface="Arial" panose="020B0604020202020204" pitchFamily="34" charset="0"/>
              </a:rPr>
              <a:t>, </a:t>
            </a:r>
            <a:r>
              <a:rPr lang="pt-BR" i="1" dirty="0">
                <a:latin typeface="Arial" panose="020B0604020202020204" pitchFamily="34" charset="0"/>
              </a:rPr>
              <a:t>Ann </a:t>
            </a:r>
            <a:r>
              <a:rPr lang="pt-BR" i="1" dirty="0" err="1">
                <a:latin typeface="Arial" panose="020B0604020202020204" pitchFamily="34" charset="0"/>
              </a:rPr>
              <a:t>Onc</a:t>
            </a:r>
            <a:r>
              <a:rPr lang="pt-BR" i="1" dirty="0">
                <a:latin typeface="Arial" panose="020B0604020202020204" pitchFamily="34" charset="0"/>
              </a:rPr>
              <a:t> </a:t>
            </a:r>
            <a:r>
              <a:rPr lang="pt-BR" dirty="0">
                <a:latin typeface="Arial" panose="020B0604020202020204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41624438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40F10-770D-DB1F-B0D7-27730067A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7464"/>
            <a:ext cx="9144000" cy="1006507"/>
          </a:xfrm>
        </p:spPr>
        <p:txBody>
          <a:bodyPr/>
          <a:lstStyle/>
          <a:p>
            <a:r>
              <a:rPr lang="en-US" dirty="0"/>
              <a:t>MAGNITUDE Final Analysis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8D2FA0-DD22-4220-9D9B-695BE65A9A32}"/>
              </a:ext>
            </a:extLst>
          </p:cNvPr>
          <p:cNvSpPr txBox="1">
            <a:spLocks/>
          </p:cNvSpPr>
          <p:nvPr/>
        </p:nvSpPr>
        <p:spPr>
          <a:xfrm>
            <a:off x="564403" y="284694"/>
            <a:ext cx="7238190" cy="323135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tabLst/>
              <a:defRPr kumimoji="0" lang="en-US" sz="2200" b="0" i="0" u="none" strike="noStrike" kern="0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Poppins Medium" pitchFamily="2" charset="77"/>
                <a:ea typeface="Poppins Medium" pitchFamily="2" charset="77"/>
                <a:cs typeface="Poppins Medium" pitchFamily="2" charset="77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1500" dirty="0">
              <a:effectLst>
                <a:glow>
                  <a:srgbClr val="000000"/>
                </a:glow>
              </a:effectLst>
              <a:latin typeface="Arial" panose="020B0604020202020204" pitchFamily="34" charset="0"/>
              <a:cs typeface="Poppins Medium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35C09AA-532C-4110-947F-7F61CD452955}"/>
              </a:ext>
            </a:extLst>
          </p:cNvPr>
          <p:cNvSpPr txBox="1">
            <a:spLocks/>
          </p:cNvSpPr>
          <p:nvPr/>
        </p:nvSpPr>
        <p:spPr>
          <a:xfrm>
            <a:off x="394715" y="743648"/>
            <a:ext cx="8354570" cy="35650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tabLst/>
              <a:defRPr kumimoji="0" lang="en-US" sz="2200" b="0" i="0" u="none" strike="noStrike" kern="0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Poppins Medium" pitchFamily="2" charset="77"/>
                <a:ea typeface="Poppins Medium" pitchFamily="2" charset="77"/>
                <a:cs typeface="Poppins Medium" pitchFamily="2" charset="77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350" dirty="0">
                <a:solidFill>
                  <a:schemeClr val="tx2"/>
                </a:solidFill>
                <a:effectLst>
                  <a:glow>
                    <a:srgbClr val="000000"/>
                  </a:glow>
                </a:effectLst>
                <a:latin typeface="Arial" panose="020B0604020202020204" pitchFamily="34" charset="0"/>
                <a:cs typeface="Poppins Medium"/>
              </a:rPr>
              <a:t>Safety summary in the all HRR cohort</a:t>
            </a:r>
          </a:p>
        </p:txBody>
      </p:sp>
      <p:sp>
        <p:nvSpPr>
          <p:cNvPr id="345" name="object 3">
            <a:extLst>
              <a:ext uri="{FF2B5EF4-FFF2-40B4-BE49-F238E27FC236}">
                <a16:creationId xmlns:a16="http://schemas.microsoft.com/office/drawing/2014/main" id="{AB03570B-3313-4247-81DE-291E19C30FE3}"/>
              </a:ext>
            </a:extLst>
          </p:cNvPr>
          <p:cNvSpPr txBox="1"/>
          <p:nvPr/>
        </p:nvSpPr>
        <p:spPr>
          <a:xfrm>
            <a:off x="325388" y="3902515"/>
            <a:ext cx="4320540" cy="3616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7160" indent="-137160">
              <a:spcAft>
                <a:spcPts val="300"/>
              </a:spcAft>
              <a:buSzPct val="114285"/>
              <a:buFont typeface="Arial"/>
              <a:buChar char="•"/>
              <a:tabLst>
                <a:tab pos="297808" algn="l"/>
              </a:tabLst>
            </a:pPr>
            <a:r>
              <a:rPr lang="en-US" sz="1050" dirty="0">
                <a:effectLst>
                  <a:glow>
                    <a:srgbClr val="000000"/>
                  </a:glow>
                </a:effectLst>
                <a:latin typeface="Arial" panose="020B0604020202020204" pitchFamily="34" charset="0"/>
                <a:cs typeface="Arial Narrow"/>
              </a:rPr>
              <a:t>Safety profile remained consistent with prior analyses</a:t>
            </a:r>
          </a:p>
          <a:p>
            <a:pPr marL="137160" indent="-137160">
              <a:spcAft>
                <a:spcPts val="300"/>
              </a:spcAft>
              <a:buSzPct val="114285"/>
              <a:buFont typeface="Arial"/>
              <a:buChar char="•"/>
              <a:tabLst>
                <a:tab pos="297808" algn="l"/>
              </a:tabLst>
            </a:pPr>
            <a:r>
              <a:rPr lang="en-US" sz="1050" dirty="0">
                <a:effectLst>
                  <a:glow>
                    <a:srgbClr val="000000"/>
                  </a:glow>
                </a:effectLst>
                <a:latin typeface="Arial" panose="020B0604020202020204" pitchFamily="34" charset="0"/>
                <a:cs typeface="Arial Narrow"/>
              </a:rPr>
              <a:t>AEs manageable with dose modifications</a:t>
            </a:r>
          </a:p>
        </p:txBody>
      </p:sp>
      <p:graphicFrame>
        <p:nvGraphicFramePr>
          <p:cNvPr id="346" name="object 4">
            <a:extLst>
              <a:ext uri="{FF2B5EF4-FFF2-40B4-BE49-F238E27FC236}">
                <a16:creationId xmlns:a16="http://schemas.microsoft.com/office/drawing/2014/main" id="{C36AB43C-AA83-4C95-9AFA-99538B027E86}"/>
              </a:ext>
            </a:extLst>
          </p:cNvPr>
          <p:cNvGraphicFramePr>
            <a:graphicFrameLocks noGrp="1"/>
          </p:cNvGraphicFramePr>
          <p:nvPr/>
        </p:nvGraphicFramePr>
        <p:xfrm>
          <a:off x="359626" y="735586"/>
          <a:ext cx="8555878" cy="31156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77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89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89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09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b="0" i="0" spc="0" dirty="0">
                        <a:latin typeface="Arial" panose="020B0604020202020204" pitchFamily="34" charset="0"/>
                        <a:cs typeface="Times New Roman"/>
                      </a:endParaRPr>
                    </a:p>
                  </a:txBody>
                  <a:tcPr marL="34290" marR="34290" marT="34290" marB="34290" anchor="ctr">
                    <a:lnL w="12700">
                      <a:noFill/>
                      <a:prstDash val="solid"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en-US" sz="1100" b="0" i="0" cap="none" spc="0" dirty="0">
                          <a:solidFill>
                            <a:srgbClr val="FFFFFF"/>
                          </a:solidFill>
                          <a:effectLst>
                            <a:glow>
                              <a:srgbClr val="000000"/>
                            </a:glow>
                          </a:effectLst>
                          <a:latin typeface="Arial" panose="020B0604020202020204" pitchFamily="34" charset="0"/>
                          <a:cs typeface="Arial Narrow"/>
                        </a:rPr>
                        <a:t>NIRA + AAP (N = 212)</a:t>
                      </a:r>
                    </a:p>
                  </a:txBody>
                  <a:tcPr marL="34290" marR="34290" marT="34290" marB="34290" anchor="ctr">
                    <a:lnL>
                      <a:noFill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1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en-US" sz="1100" b="0" i="0" cap="none" spc="0" dirty="0">
                          <a:solidFill>
                            <a:srgbClr val="FFFFFF"/>
                          </a:solidFill>
                          <a:effectLst>
                            <a:glow>
                              <a:srgbClr val="000000"/>
                            </a:glow>
                          </a:effectLst>
                          <a:latin typeface="Arial" panose="020B0604020202020204" pitchFamily="34" charset="0"/>
                          <a:cs typeface="Arial Narrow"/>
                        </a:rPr>
                        <a:t>PBO + AAP (N = 211)</a:t>
                      </a:r>
                    </a:p>
                  </a:txBody>
                  <a:tcPr marL="34290" marR="34290" marT="34290" marB="3429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152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100" b="0" i="0" cap="none" spc="0" dirty="0">
                          <a:effectLst>
                            <a:glow>
                              <a:srgbClr val="000000"/>
                            </a:glow>
                          </a:effectLst>
                          <a:latin typeface="Arial" panose="020B0604020202020204" pitchFamily="34" charset="0"/>
                          <a:cs typeface="Arial Narrow"/>
                        </a:rPr>
                        <a:t>Median treatment exposure, months</a:t>
                      </a:r>
                    </a:p>
                  </a:txBody>
                  <a:tcPr marL="34290" marR="34290" marT="34290" marB="34290" anchor="ctr">
                    <a:lnL w="12700">
                      <a:noFill/>
                      <a:prstDash val="soli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100" b="0" i="0" cap="none" spc="0" dirty="0">
                          <a:effectLst>
                            <a:glow>
                              <a:srgbClr val="000000"/>
                            </a:glow>
                          </a:effectLst>
                          <a:latin typeface="Arial" panose="020B0604020202020204" pitchFamily="34" charset="0"/>
                          <a:cs typeface="Arial Narrow"/>
                        </a:rPr>
                        <a:t>20.2</a:t>
                      </a:r>
                    </a:p>
                  </a:txBody>
                  <a:tcPr marL="34290" marR="34290" marT="34290" marB="3429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100" b="0" i="0" cap="none" spc="0" dirty="0">
                          <a:effectLst>
                            <a:glow>
                              <a:srgbClr val="000000"/>
                            </a:glow>
                          </a:effectLst>
                          <a:latin typeface="Arial" panose="020B0604020202020204" pitchFamily="34" charset="0"/>
                          <a:cs typeface="Arial Narrow"/>
                        </a:rPr>
                        <a:t>15.2</a:t>
                      </a:r>
                    </a:p>
                  </a:txBody>
                  <a:tcPr marL="34290" marR="34290" marT="34290" marB="34290" anchor="ctr">
                    <a:lnL>
                      <a:noFill/>
                    </a:lnL>
                    <a:lnR w="12700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152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100" b="0" i="0" cap="none" spc="0" dirty="0">
                          <a:effectLst>
                            <a:glow>
                              <a:srgbClr val="000000"/>
                            </a:glow>
                          </a:effectLst>
                          <a:latin typeface="Arial" panose="020B0604020202020204" pitchFamily="34" charset="0"/>
                          <a:cs typeface="Arial Narrow"/>
                        </a:rPr>
                        <a:t>Any TEAE, n (%)</a:t>
                      </a:r>
                    </a:p>
                  </a:txBody>
                  <a:tcPr marL="34290" marR="34290" marT="34290" marB="34290" anchor="ctr">
                    <a:lnL w="12700">
                      <a:noFill/>
                      <a:prstDash val="solid"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100" b="0" i="0" cap="none" spc="0" dirty="0">
                          <a:effectLst>
                            <a:glow>
                              <a:srgbClr val="000000"/>
                            </a:glow>
                          </a:effectLst>
                          <a:latin typeface="Arial" panose="020B0604020202020204" pitchFamily="34" charset="0"/>
                          <a:cs typeface="Times New Roman"/>
                        </a:rPr>
                        <a:t>212 (100)</a:t>
                      </a:r>
                    </a:p>
                  </a:txBody>
                  <a:tcPr marL="34290" marR="34290" marT="34290" marB="3429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100" b="0" i="0" cap="none" spc="0" dirty="0">
                          <a:effectLst>
                            <a:glow>
                              <a:srgbClr val="000000"/>
                            </a:glow>
                          </a:effectLst>
                          <a:latin typeface="Arial" panose="020B0604020202020204" pitchFamily="34" charset="0"/>
                          <a:cs typeface="Times New Roman"/>
                        </a:rPr>
                        <a:t>205 (97.2)</a:t>
                      </a:r>
                    </a:p>
                  </a:txBody>
                  <a:tcPr marL="34290" marR="34290" marT="34290" marB="34290" anchor="ctr">
                    <a:lnL>
                      <a:noFill/>
                    </a:lnL>
                    <a:lnR w="12700">
                      <a:noFill/>
                      <a:prstDash val="soli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4152">
                <a:tc>
                  <a:txBody>
                    <a:bodyPr/>
                    <a:lstStyle/>
                    <a:p>
                      <a:pPr marL="18288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100" b="0" i="0" cap="none" spc="0" dirty="0">
                          <a:effectLst>
                            <a:glow>
                              <a:srgbClr val="000000"/>
                            </a:glow>
                          </a:effectLst>
                          <a:latin typeface="Arial" panose="020B0604020202020204" pitchFamily="34" charset="0"/>
                          <a:cs typeface="Arial Narrow"/>
                        </a:rPr>
                        <a:t>Grade 3-4 TEAE, n (%)</a:t>
                      </a:r>
                    </a:p>
                  </a:txBody>
                  <a:tcPr marL="34290" marR="34290" marT="34290" marB="34290" anchor="ctr">
                    <a:lnL w="12700">
                      <a:noFill/>
                      <a:prstDash val="solid"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100" b="0" i="0" cap="none" spc="0" dirty="0">
                          <a:effectLst>
                            <a:glow>
                              <a:srgbClr val="000000"/>
                            </a:glow>
                          </a:effectLst>
                          <a:latin typeface="Arial" panose="020B0604020202020204" pitchFamily="34" charset="0"/>
                          <a:cs typeface="Arial Narrow"/>
                        </a:rPr>
                        <a:t>157 (74.1)</a:t>
                      </a:r>
                    </a:p>
                  </a:txBody>
                  <a:tcPr marL="34290" marR="34290" marT="34290" marB="3429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100" b="0" i="0" cap="none" spc="0" dirty="0">
                          <a:effectLst>
                            <a:glow>
                              <a:srgbClr val="000000"/>
                            </a:glow>
                          </a:effectLst>
                          <a:latin typeface="Arial" panose="020B0604020202020204" pitchFamily="34" charset="0"/>
                          <a:cs typeface="Arial Narrow"/>
                        </a:rPr>
                        <a:t>108 (51.2)</a:t>
                      </a:r>
                    </a:p>
                  </a:txBody>
                  <a:tcPr marL="34290" marR="34290" marT="34290" marB="34290" anchor="ctr">
                    <a:lnL>
                      <a:noFill/>
                    </a:lnL>
                    <a:lnR w="12700">
                      <a:noFill/>
                      <a:prstDash val="soli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152">
                <a:tc>
                  <a:txBody>
                    <a:bodyPr/>
                    <a:lstStyle/>
                    <a:p>
                      <a:pPr marL="0"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100" b="0" i="0" u="none" strike="noStrike" cap="none" spc="0" dirty="0">
                          <a:solidFill>
                            <a:schemeClr val="tx1"/>
                          </a:solidFill>
                          <a:effectLst>
                            <a:glow>
                              <a:srgbClr val="000000"/>
                            </a:glow>
                          </a:effectLst>
                          <a:latin typeface="Arial" panose="020B0604020202020204" pitchFamily="34" charset="0"/>
                          <a:ea typeface="+mn-ea"/>
                          <a:cs typeface="Arial Narrow"/>
                          <a:sym typeface="Arial"/>
                        </a:rPr>
                        <a:t>SAEs, n (%)</a:t>
                      </a:r>
                    </a:p>
                  </a:txBody>
                  <a:tcPr marL="34290" marR="34290" marT="34290" marB="34290" anchor="ctr">
                    <a:lnL w="12700">
                      <a:noFill/>
                      <a:prstDash val="solid"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100" b="0" i="0" cap="none" spc="0" dirty="0">
                          <a:effectLst>
                            <a:glow>
                              <a:srgbClr val="000000"/>
                            </a:glow>
                          </a:effectLst>
                          <a:latin typeface="Arial" panose="020B0604020202020204" pitchFamily="34" charset="0"/>
                          <a:cs typeface="Arial Narrow"/>
                        </a:rPr>
                        <a:t>100 (47.2)</a:t>
                      </a:r>
                    </a:p>
                  </a:txBody>
                  <a:tcPr marL="34290" marR="34290" marT="34290" marB="3429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100" b="0" i="0" cap="none" spc="0" dirty="0">
                          <a:effectLst>
                            <a:glow>
                              <a:srgbClr val="000000"/>
                            </a:glow>
                          </a:effectLst>
                          <a:latin typeface="Arial" panose="020B0604020202020204" pitchFamily="34" charset="0"/>
                          <a:cs typeface="Arial Narrow"/>
                        </a:rPr>
                        <a:t>65 (30.8)</a:t>
                      </a:r>
                    </a:p>
                  </a:txBody>
                  <a:tcPr marL="34290" marR="34290" marT="34290" marB="34290" anchor="ctr">
                    <a:lnL>
                      <a:noFill/>
                    </a:lnL>
                    <a:lnR w="12700">
                      <a:noFill/>
                      <a:prstDash val="soli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4152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100" b="0" i="0" cap="none" spc="0" dirty="0">
                          <a:effectLst>
                            <a:glow>
                              <a:srgbClr val="000000"/>
                            </a:glow>
                          </a:effectLst>
                          <a:latin typeface="Arial" panose="020B0604020202020204" pitchFamily="34" charset="0"/>
                          <a:cs typeface="Arial Narrow"/>
                        </a:rPr>
                        <a:t>AESI, n (%)</a:t>
                      </a:r>
                    </a:p>
                  </a:txBody>
                  <a:tcPr marL="34290" marR="34290" marT="34290" marB="34290" anchor="ctr">
                    <a:lnL w="12700">
                      <a:noFill/>
                      <a:prstDash val="solid"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100" b="0" i="0" cap="none" spc="0" dirty="0">
                          <a:effectLst>
                            <a:glow>
                              <a:srgbClr val="000000"/>
                            </a:glow>
                          </a:effectLst>
                          <a:latin typeface="Arial" panose="020B0604020202020204" pitchFamily="34" charset="0"/>
                          <a:cs typeface="Arial Narrow"/>
                        </a:rPr>
                        <a:t>179 (84.4)</a:t>
                      </a:r>
                    </a:p>
                  </a:txBody>
                  <a:tcPr marL="34290" marR="34290" marT="34290" marB="3429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100" b="0" i="0" cap="none" spc="0" dirty="0">
                          <a:effectLst>
                            <a:glow>
                              <a:srgbClr val="000000"/>
                            </a:glow>
                          </a:effectLst>
                          <a:latin typeface="Arial" panose="020B0604020202020204" pitchFamily="34" charset="0"/>
                          <a:cs typeface="Arial Narrow"/>
                        </a:rPr>
                        <a:t>136 (64.5)</a:t>
                      </a:r>
                    </a:p>
                  </a:txBody>
                  <a:tcPr marL="34290" marR="34290" marT="34290" marB="34290" anchor="ctr">
                    <a:lnL>
                      <a:noFill/>
                    </a:lnL>
                    <a:lnR w="12700">
                      <a:noFill/>
                      <a:prstDash val="soli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4152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100" b="0" i="0" cap="none" spc="0" dirty="0">
                          <a:effectLst>
                            <a:glow>
                              <a:srgbClr val="000000"/>
                            </a:glow>
                          </a:effectLst>
                          <a:latin typeface="Arial" panose="020B0604020202020204" pitchFamily="34" charset="0"/>
                          <a:cs typeface="Arial Narrow"/>
                        </a:rPr>
                        <a:t>TEAEs leading to discontinuation, n (%)</a:t>
                      </a:r>
                    </a:p>
                  </a:txBody>
                  <a:tcPr marL="34290" marR="34290" marT="34290" marB="34290" anchor="ctr">
                    <a:lnL w="12700">
                      <a:noFill/>
                      <a:prstDash val="solid"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100" b="0" i="0" cap="none" spc="0" dirty="0">
                          <a:effectLst>
                            <a:glow>
                              <a:srgbClr val="000000"/>
                            </a:glow>
                          </a:effectLst>
                          <a:latin typeface="Arial" panose="020B0604020202020204" pitchFamily="34" charset="0"/>
                          <a:cs typeface="Arial Narrow"/>
                        </a:rPr>
                        <a:t>39 (18.4)</a:t>
                      </a:r>
                    </a:p>
                  </a:txBody>
                  <a:tcPr marL="34290" marR="34290" marT="34290" marB="3429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100" b="0" i="0" cap="none" spc="0" dirty="0">
                          <a:effectLst>
                            <a:glow>
                              <a:srgbClr val="000000"/>
                            </a:glow>
                          </a:effectLst>
                          <a:latin typeface="Arial" panose="020B0604020202020204" pitchFamily="34" charset="0"/>
                          <a:cs typeface="Arial Narrow"/>
                        </a:rPr>
                        <a:t>17 (8.1)</a:t>
                      </a:r>
                    </a:p>
                  </a:txBody>
                  <a:tcPr marL="34290" marR="34290" marT="34290" marB="34290" anchor="ctr">
                    <a:lnL>
                      <a:noFill/>
                    </a:lnL>
                    <a:lnR w="12700">
                      <a:noFill/>
                      <a:prstDash val="soli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4152">
                <a:tc>
                  <a:txBody>
                    <a:bodyPr/>
                    <a:lstStyle/>
                    <a:p>
                      <a:pPr marL="0"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100" b="0" i="0" u="none" strike="noStrike" cap="none" spc="0" dirty="0">
                          <a:solidFill>
                            <a:schemeClr val="tx1"/>
                          </a:solidFill>
                          <a:effectLst>
                            <a:glow>
                              <a:srgbClr val="000000"/>
                            </a:glow>
                          </a:effectLst>
                          <a:latin typeface="Arial" panose="020B0604020202020204" pitchFamily="34" charset="0"/>
                          <a:ea typeface="+mn-ea"/>
                          <a:cs typeface="Arial Narrow"/>
                          <a:sym typeface="Arial"/>
                        </a:rPr>
                        <a:t>TEAEs leading to death, n (%)</a:t>
                      </a:r>
                    </a:p>
                  </a:txBody>
                  <a:tcPr marL="34290" marR="34290" marT="34290" marB="34290" anchor="ctr">
                    <a:lnL w="12700">
                      <a:noFill/>
                      <a:prstDash val="solid"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100" b="0" i="0" cap="none" spc="0" dirty="0">
                          <a:effectLst>
                            <a:glow>
                              <a:srgbClr val="000000"/>
                            </a:glow>
                          </a:effectLst>
                          <a:latin typeface="Arial" panose="020B0604020202020204" pitchFamily="34" charset="0"/>
                          <a:cs typeface="Arial Narrow"/>
                        </a:rPr>
                        <a:t>22 (10.4)</a:t>
                      </a:r>
                    </a:p>
                  </a:txBody>
                  <a:tcPr marL="34290" marR="34290" marT="34290" marB="3429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100" b="0" i="0" cap="none" spc="0" dirty="0">
                          <a:effectLst>
                            <a:glow>
                              <a:srgbClr val="000000"/>
                            </a:glow>
                          </a:effectLst>
                          <a:latin typeface="Arial" panose="020B0604020202020204" pitchFamily="34" charset="0"/>
                          <a:cs typeface="Arial Narrow"/>
                        </a:rPr>
                        <a:t>10 (4.7)</a:t>
                      </a:r>
                    </a:p>
                  </a:txBody>
                  <a:tcPr marL="34290" marR="34290" marT="34290" marB="34290" anchor="ctr">
                    <a:lnL>
                      <a:noFill/>
                    </a:lnL>
                    <a:lnR w="12700">
                      <a:noFill/>
                      <a:prstDash val="soli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4152">
                <a:tc>
                  <a:txBody>
                    <a:bodyPr/>
                    <a:lstStyle/>
                    <a:p>
                      <a:pPr marL="18288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100" b="0" i="0" u="none" strike="noStrike" cap="none" spc="0" dirty="0">
                          <a:solidFill>
                            <a:schemeClr val="tx1"/>
                          </a:solidFill>
                          <a:effectLst>
                            <a:glow>
                              <a:srgbClr val="000000"/>
                            </a:glow>
                          </a:effectLst>
                          <a:latin typeface="Arial" panose="020B0604020202020204" pitchFamily="34" charset="0"/>
                          <a:ea typeface="+mn-ea"/>
                          <a:cs typeface="Arial Narrow"/>
                          <a:sym typeface="Arial"/>
                        </a:rPr>
                        <a:t>Related to study drug</a:t>
                      </a:r>
                    </a:p>
                  </a:txBody>
                  <a:tcPr marL="34290" marR="34290" marT="34290" marB="34290" anchor="ctr">
                    <a:lnL w="12700">
                      <a:noFill/>
                      <a:prstDash val="solid"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100" b="0" i="0" cap="none" spc="0" dirty="0">
                          <a:effectLst>
                            <a:glow>
                              <a:srgbClr val="000000"/>
                            </a:glow>
                          </a:effectLst>
                          <a:latin typeface="Arial" panose="020B0604020202020204" pitchFamily="34" charset="0"/>
                          <a:cs typeface="Arial Narrow"/>
                        </a:rPr>
                        <a:t>1 (0.5)</a:t>
                      </a:r>
                    </a:p>
                  </a:txBody>
                  <a:tcPr marL="34290" marR="34290" marT="34290" marB="3429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100" b="0" i="0" cap="none" spc="0" dirty="0">
                          <a:effectLst>
                            <a:glow>
                              <a:srgbClr val="000000"/>
                            </a:glow>
                          </a:effectLst>
                          <a:latin typeface="Arial" panose="020B0604020202020204" pitchFamily="34" charset="0"/>
                          <a:cs typeface="Arial Narrow"/>
                        </a:rPr>
                        <a:t>1 (0.5)</a:t>
                      </a:r>
                    </a:p>
                  </a:txBody>
                  <a:tcPr marL="34290" marR="34290" marT="34290" marB="34290" anchor="ctr">
                    <a:lnL>
                      <a:noFill/>
                    </a:lnL>
                    <a:lnR w="12700">
                      <a:noFill/>
                      <a:prstDash val="soli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4152">
                <a:tc>
                  <a:txBody>
                    <a:bodyPr/>
                    <a:lstStyle/>
                    <a:p>
                      <a:pPr marL="182880"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100" b="0" i="0" u="none" strike="noStrike" cap="none" spc="0" dirty="0">
                          <a:solidFill>
                            <a:schemeClr val="tx1"/>
                          </a:solidFill>
                          <a:effectLst>
                            <a:glow>
                              <a:srgbClr val="000000"/>
                            </a:glow>
                          </a:effectLst>
                          <a:latin typeface="Arial" panose="020B0604020202020204" pitchFamily="34" charset="0"/>
                          <a:ea typeface="+mn-ea"/>
                          <a:cs typeface="Arial Narrow"/>
                          <a:sym typeface="Arial"/>
                        </a:rPr>
                        <a:t>COVID-19 related or suspected</a:t>
                      </a:r>
                    </a:p>
                  </a:txBody>
                  <a:tcPr marL="34290" marR="34290" marT="34290" marB="34290" anchor="ctr">
                    <a:lnL w="12700">
                      <a:noFill/>
                      <a:prstDash val="solid"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100" b="0" i="0" cap="none" spc="0" dirty="0">
                          <a:effectLst>
                            <a:glow>
                              <a:srgbClr val="000000"/>
                            </a:glow>
                          </a:effectLst>
                          <a:latin typeface="Arial" panose="020B0604020202020204" pitchFamily="34" charset="0"/>
                          <a:cs typeface="Arial Narrow"/>
                        </a:rPr>
                        <a:t>10 (4.7)</a:t>
                      </a:r>
                    </a:p>
                  </a:txBody>
                  <a:tcPr marL="34290" marR="34290" marT="34290" marB="3429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100" b="0" i="0" cap="none" spc="0" dirty="0">
                          <a:effectLst>
                            <a:glow>
                              <a:srgbClr val="000000"/>
                            </a:glow>
                          </a:effectLst>
                          <a:latin typeface="Arial" panose="020B0604020202020204" pitchFamily="34" charset="0"/>
                          <a:cs typeface="Arial Narrow"/>
                        </a:rPr>
                        <a:t>2 (0.9)</a:t>
                      </a:r>
                    </a:p>
                  </a:txBody>
                  <a:tcPr marL="34290" marR="34290" marT="34290" marB="34290" anchor="ctr">
                    <a:lnL>
                      <a:noFill/>
                    </a:lnL>
                    <a:lnR w="12700">
                      <a:noFill/>
                      <a:prstDash val="soli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4152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100" b="0" i="0" cap="none" spc="0" dirty="0">
                          <a:effectLst>
                            <a:glow>
                              <a:srgbClr val="000000"/>
                            </a:glow>
                          </a:effectLst>
                          <a:latin typeface="Arial" panose="020B0604020202020204" pitchFamily="34" charset="0"/>
                          <a:cs typeface="Arial Narrow"/>
                        </a:rPr>
                        <a:t>AEs leading to NIRA/PBO interruption, n (%)</a:t>
                      </a:r>
                    </a:p>
                  </a:txBody>
                  <a:tcPr marL="34290" marR="34290" marT="34290" marB="34290" anchor="ctr">
                    <a:lnL w="12700">
                      <a:noFill/>
                      <a:prstDash val="solid"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100" b="0" i="0" cap="none" spc="0" dirty="0">
                          <a:effectLst>
                            <a:glow>
                              <a:srgbClr val="000000"/>
                            </a:glow>
                          </a:effectLst>
                          <a:latin typeface="Arial" panose="020B0604020202020204" pitchFamily="34" charset="0"/>
                          <a:cs typeface="Arial Narrow"/>
                        </a:rPr>
                        <a:t>109 (51.4)</a:t>
                      </a:r>
                    </a:p>
                  </a:txBody>
                  <a:tcPr marL="34290" marR="34290" marT="34290" marB="3429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100" b="0" i="0" cap="none" spc="0" dirty="0">
                          <a:effectLst>
                            <a:glow>
                              <a:srgbClr val="000000"/>
                            </a:glow>
                          </a:effectLst>
                          <a:latin typeface="Arial" panose="020B0604020202020204" pitchFamily="34" charset="0"/>
                          <a:cs typeface="Arial Narrow"/>
                        </a:rPr>
                        <a:t>60 (28.4)</a:t>
                      </a:r>
                    </a:p>
                  </a:txBody>
                  <a:tcPr marL="34290" marR="34290" marT="34290" marB="34290" anchor="ctr">
                    <a:lnL>
                      <a:noFill/>
                    </a:lnL>
                    <a:lnR w="12700">
                      <a:noFill/>
                      <a:prstDash val="soli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4152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100" b="0" i="0" cap="none" spc="0" dirty="0">
                          <a:effectLst>
                            <a:glow>
                              <a:srgbClr val="000000"/>
                            </a:glow>
                          </a:effectLst>
                          <a:latin typeface="Arial" panose="020B0604020202020204" pitchFamily="34" charset="0"/>
                          <a:cs typeface="Arial Narrow"/>
                        </a:rPr>
                        <a:t>AEs leading to NIRA/PBO reduction, n (%)</a:t>
                      </a:r>
                    </a:p>
                  </a:txBody>
                  <a:tcPr marL="34290" marR="34290" marT="34290" marB="34290" anchor="ctr">
                    <a:lnL w="12700">
                      <a:noFill/>
                      <a:prstDash val="solid"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100" b="0" i="0" cap="none" spc="0" dirty="0">
                          <a:effectLst>
                            <a:glow>
                              <a:srgbClr val="000000"/>
                            </a:glow>
                          </a:effectLst>
                          <a:latin typeface="Arial" panose="020B0604020202020204" pitchFamily="34" charset="0"/>
                          <a:cs typeface="Arial Narrow"/>
                        </a:rPr>
                        <a:t>43 (20.3)</a:t>
                      </a:r>
                    </a:p>
                  </a:txBody>
                  <a:tcPr marL="34290" marR="34290" marT="34290" marB="3429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100" b="0" i="0" cap="none" spc="0" dirty="0">
                          <a:effectLst>
                            <a:glow>
                              <a:srgbClr val="000000"/>
                            </a:glow>
                          </a:effectLst>
                          <a:latin typeface="Arial" panose="020B0604020202020204" pitchFamily="34" charset="0"/>
                          <a:cs typeface="Arial Narrow"/>
                        </a:rPr>
                        <a:t>8 (3.8)</a:t>
                      </a:r>
                    </a:p>
                  </a:txBody>
                  <a:tcPr marL="34290" marR="34290" marT="34290" marB="34290" anchor="ctr">
                    <a:lnL>
                      <a:noFill/>
                    </a:lnL>
                    <a:lnR w="12700">
                      <a:noFill/>
                      <a:prstDash val="soli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4152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100" b="0" i="0" cap="none" spc="0" dirty="0">
                          <a:effectLst>
                            <a:glow>
                              <a:srgbClr val="000000"/>
                            </a:glow>
                          </a:effectLst>
                          <a:latin typeface="Arial" panose="020B0604020202020204" pitchFamily="34" charset="0"/>
                          <a:cs typeface="Arial Narrow"/>
                        </a:rPr>
                        <a:t>AEs leading to NIRA/PBO discontinuation, n (%)</a:t>
                      </a:r>
                    </a:p>
                  </a:txBody>
                  <a:tcPr marL="34290" marR="34290" marT="34290" marB="34290" anchor="ctr">
                    <a:lnL w="12700">
                      <a:noFill/>
                      <a:prstDash val="solid"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100" b="0" i="0" cap="none" spc="0" dirty="0">
                          <a:effectLst>
                            <a:glow>
                              <a:srgbClr val="000000"/>
                            </a:glow>
                          </a:effectLst>
                          <a:latin typeface="Arial" panose="020B0604020202020204" pitchFamily="34" charset="0"/>
                          <a:cs typeface="Arial Narrow"/>
                        </a:rPr>
                        <a:t>39 (18.4)</a:t>
                      </a:r>
                    </a:p>
                  </a:txBody>
                  <a:tcPr marL="34290" marR="34290" marT="34290" marB="3429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algn="ctr" rtl="0" eaLnBrk="1" hangingPunct="1"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cap="none" dirty="0">
                          <a:solidFill>
                            <a:srgbClr val="000000"/>
                          </a:solidFill>
                          <a:effectLst>
                            <a:glow>
                              <a:srgbClr val="000000"/>
                            </a:glow>
                          </a:effectLst>
                          <a:latin typeface="Arial Narrow" panose="020B0606020202030204" pitchFamily="34" charset="0"/>
                          <a:ea typeface="+mn-ea"/>
                          <a:cs typeface="Arial Narrow" panose="020B0606020202030204" pitchFamily="34" charset="0"/>
                        </a:rPr>
                        <a:t>14</a:t>
                      </a:r>
                      <a:r>
                        <a:rPr lang="en-US" sz="1100" b="0" i="0" cap="none" spc="-15" dirty="0">
                          <a:solidFill>
                            <a:srgbClr val="000000"/>
                          </a:solidFill>
                          <a:effectLst>
                            <a:glow>
                              <a:srgbClr val="000000"/>
                            </a:glow>
                          </a:effectLst>
                          <a:latin typeface="Arial Narrow" panose="020B0606020202030204" pitchFamily="34" charset="0"/>
                          <a:ea typeface="+mn-ea"/>
                          <a:cs typeface="Arial Narrow" panose="020B0606020202030204" pitchFamily="34" charset="0"/>
                        </a:rPr>
                        <a:t> </a:t>
                      </a:r>
                      <a:r>
                        <a:rPr lang="en-US" sz="1100" b="0" i="0" cap="none" spc="-10" dirty="0">
                          <a:solidFill>
                            <a:srgbClr val="000000"/>
                          </a:solidFill>
                          <a:effectLst>
                            <a:glow>
                              <a:srgbClr val="000000"/>
                            </a:glow>
                          </a:effectLst>
                          <a:latin typeface="Arial Narrow" panose="020B0606020202030204" pitchFamily="34" charset="0"/>
                          <a:ea typeface="+mn-ea"/>
                          <a:cs typeface="Arial Narrow" panose="020B0606020202030204" pitchFamily="34" charset="0"/>
                        </a:rPr>
                        <a:t>(6.6)</a:t>
                      </a:r>
                      <a:endParaRPr lang="en-US" sz="1400" b="0" i="0" cap="none" dirty="0">
                        <a:effectLst>
                          <a:glow>
                            <a:srgbClr val="000000"/>
                          </a:glo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>
                      <a:noFill/>
                    </a:lnL>
                    <a:lnR w="12700">
                      <a:noFill/>
                      <a:prstDash val="soli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47" name="object 3">
            <a:extLst>
              <a:ext uri="{FF2B5EF4-FFF2-40B4-BE49-F238E27FC236}">
                <a16:creationId xmlns:a16="http://schemas.microsoft.com/office/drawing/2014/main" id="{CAD7E992-C0B8-444F-B3D2-0F63338ACD0E}"/>
              </a:ext>
            </a:extLst>
          </p:cNvPr>
          <p:cNvSpPr txBox="1"/>
          <p:nvPr/>
        </p:nvSpPr>
        <p:spPr>
          <a:xfrm>
            <a:off x="4598432" y="3902515"/>
            <a:ext cx="4320540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7160" indent="-137160">
              <a:spcAft>
                <a:spcPts val="300"/>
              </a:spcAft>
              <a:buSzPct val="114285"/>
              <a:buFont typeface="Arial"/>
              <a:buChar char="•"/>
              <a:tabLst>
                <a:tab pos="297808" algn="l"/>
              </a:tabLst>
            </a:pPr>
            <a:r>
              <a:rPr lang="en-US" sz="1050" dirty="0">
                <a:effectLst>
                  <a:glow>
                    <a:srgbClr val="000000"/>
                  </a:glow>
                </a:effectLst>
                <a:latin typeface="Arial" panose="020B0604020202020204" pitchFamily="34" charset="0"/>
                <a:cs typeface="Arial Narrow"/>
              </a:rPr>
              <a:t>Safety profile in the BRCA+ population was consistent with </a:t>
            </a:r>
            <a:br>
              <a:rPr lang="en-US" sz="1050" dirty="0">
                <a:latin typeface="Arial" panose="020B0604020202020204" pitchFamily="34" charset="0"/>
                <a:cs typeface="Arial Narrow"/>
              </a:rPr>
            </a:br>
            <a:r>
              <a:rPr lang="en-US" sz="1050" dirty="0">
                <a:effectLst>
                  <a:glow>
                    <a:srgbClr val="000000"/>
                  </a:glow>
                </a:effectLst>
                <a:latin typeface="Arial" panose="020B0604020202020204" pitchFamily="34" charset="0"/>
                <a:cs typeface="Arial Narrow"/>
              </a:rPr>
              <a:t>that of HRR cohort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7F2E52-EA78-0228-5837-1A1DAB07B47B}"/>
              </a:ext>
            </a:extLst>
          </p:cNvPr>
          <p:cNvSpPr txBox="1">
            <a:spLocks/>
          </p:cNvSpPr>
          <p:nvPr/>
        </p:nvSpPr>
        <p:spPr>
          <a:xfrm>
            <a:off x="21772" y="4231526"/>
            <a:ext cx="1083630" cy="138499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9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t-BR" dirty="0">
                <a:latin typeface="Arial" panose="020B0604020202020204" pitchFamily="34" charset="0"/>
              </a:rPr>
              <a:t>Chi </a:t>
            </a:r>
            <a:r>
              <a:rPr lang="pt-BR" dirty="0" err="1">
                <a:latin typeface="Arial" panose="020B0604020202020204" pitchFamily="34" charset="0"/>
              </a:rPr>
              <a:t>K</a:t>
            </a:r>
            <a:r>
              <a:rPr lang="pt-BR" dirty="0">
                <a:latin typeface="Arial" panose="020B0604020202020204" pitchFamily="34" charset="0"/>
              </a:rPr>
              <a:t>, </a:t>
            </a:r>
            <a:r>
              <a:rPr lang="pt-BR" i="1" dirty="0">
                <a:latin typeface="Arial" panose="020B0604020202020204" pitchFamily="34" charset="0"/>
              </a:rPr>
              <a:t>Ann </a:t>
            </a:r>
            <a:r>
              <a:rPr lang="pt-BR" i="1" dirty="0" err="1">
                <a:latin typeface="Arial" panose="020B0604020202020204" pitchFamily="34" charset="0"/>
              </a:rPr>
              <a:t>Onc</a:t>
            </a:r>
            <a:r>
              <a:rPr lang="pt-BR" i="1" dirty="0">
                <a:latin typeface="Arial" panose="020B0604020202020204" pitchFamily="34" charset="0"/>
              </a:rPr>
              <a:t> </a:t>
            </a:r>
            <a:r>
              <a:rPr lang="pt-BR" dirty="0">
                <a:latin typeface="Arial" panose="020B0604020202020204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304883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400">
        <p159:morph option="byObject"/>
      </p:transition>
    </mc:Choice>
    <mc:Fallback xmlns="">
      <p:transition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A404CB-93FD-FB03-054D-FF6CEF969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PARPi</a:t>
            </a:r>
            <a:r>
              <a:rPr lang="en-US" dirty="0"/>
              <a:t>: 2</a:t>
            </a:r>
            <a:r>
              <a:rPr lang="en-US" baseline="30000" dirty="0"/>
              <a:t>nd</a:t>
            </a:r>
            <a:r>
              <a:rPr lang="en-US" dirty="0"/>
              <a:t> Line mCRPC</a:t>
            </a:r>
            <a:br>
              <a:rPr lang="en-US" dirty="0"/>
            </a:br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00947BB-E8E3-7D45-A9B4-CB55C0F1929E}"/>
              </a:ext>
            </a:extLst>
          </p:cNvPr>
          <p:cNvSpPr txBox="1">
            <a:spLocks/>
          </p:cNvSpPr>
          <p:nvPr/>
        </p:nvSpPr>
        <p:spPr>
          <a:xfrm>
            <a:off x="534841" y="285948"/>
            <a:ext cx="6543887" cy="4327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 defTabSz="514350" fontAlgn="auto">
              <a:spcAft>
                <a:spcPts val="1200"/>
              </a:spcAft>
              <a:buClr>
                <a:srgbClr val="000000"/>
              </a:buClr>
              <a:defRPr/>
            </a:pPr>
            <a:endParaRPr lang="en-US" sz="1650" b="0" dirty="0">
              <a:solidFill>
                <a:srgbClr val="000000">
                  <a:lumMod val="50000"/>
                </a:srgbClr>
              </a:solidFill>
              <a:cs typeface="Poppins Medium" panose="020B0604020202020204" charset="0"/>
              <a:sym typeface="Arial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9D487B4-E2D9-4C09-9367-309A68C83A90}"/>
              </a:ext>
            </a:extLst>
          </p:cNvPr>
          <p:cNvGraphicFramePr>
            <a:graphicFrameLocks noGrp="1"/>
          </p:cNvGraphicFramePr>
          <p:nvPr/>
        </p:nvGraphicFramePr>
        <p:xfrm>
          <a:off x="468086" y="849615"/>
          <a:ext cx="8175171" cy="3042423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108521">
                  <a:extLst>
                    <a:ext uri="{9D8B030D-6E8A-4147-A177-3AD203B41FA5}">
                      <a16:colId xmlns:a16="http://schemas.microsoft.com/office/drawing/2014/main" val="1440547049"/>
                    </a:ext>
                  </a:extLst>
                </a:gridCol>
                <a:gridCol w="3033325">
                  <a:extLst>
                    <a:ext uri="{9D8B030D-6E8A-4147-A177-3AD203B41FA5}">
                      <a16:colId xmlns:a16="http://schemas.microsoft.com/office/drawing/2014/main" val="1142467330"/>
                    </a:ext>
                  </a:extLst>
                </a:gridCol>
                <a:gridCol w="3033325">
                  <a:extLst>
                    <a:ext uri="{9D8B030D-6E8A-4147-A177-3AD203B41FA5}">
                      <a16:colId xmlns:a16="http://schemas.microsoft.com/office/drawing/2014/main" val="2609866203"/>
                    </a:ext>
                  </a:extLst>
                </a:gridCol>
              </a:tblGrid>
              <a:tr h="234192">
                <a:tc>
                  <a:txBody>
                    <a:bodyPr/>
                    <a:lstStyle/>
                    <a:p>
                      <a:pPr algn="ctr"/>
                      <a:endParaRPr lang="en-US" sz="120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979" marB="3497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PROfound</a:t>
                      </a:r>
                      <a:endParaRPr lang="en-US" sz="1200" b="1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979" marB="3497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TRITON3</a:t>
                      </a:r>
                      <a:endParaRPr lang="en-US" sz="1200" b="1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979" marB="34979" anchor="ctr"/>
                </a:tc>
                <a:extLst>
                  <a:ext uri="{0D108BD9-81ED-4DB2-BD59-A6C34878D82A}">
                    <a16:rowId xmlns:a16="http://schemas.microsoft.com/office/drawing/2014/main" val="1027891735"/>
                  </a:ext>
                </a:extLst>
              </a:tr>
              <a:tr h="670988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 eligibility</a:t>
                      </a:r>
                      <a:endParaRPr lang="en-US" sz="1200" b="1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979" marB="3497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HRRm by FoundationOneCDX</a:t>
                      </a:r>
                    </a:p>
                    <a:p>
                      <a:pPr algn="ctr"/>
                      <a:r>
                        <a:rPr lang="en-US" sz="1200" b="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Previous abiraterone or enzalutamide</a:t>
                      </a:r>
                    </a:p>
                    <a:p>
                      <a:pPr algn="ctr"/>
                      <a:r>
                        <a:rPr lang="en-US" sz="1200" b="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 taxane allowed</a:t>
                      </a:r>
                    </a:p>
                  </a:txBody>
                  <a:tcPr marL="68580" marR="68580" marT="34979" marB="34979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Known BRCA or ATM mutation</a:t>
                      </a:r>
                    </a:p>
                    <a:p>
                      <a:pPr algn="ctr"/>
                      <a:r>
                        <a:rPr lang="en-US" sz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Previous ARPI</a:t>
                      </a:r>
                    </a:p>
                    <a:p>
                      <a:pPr algn="ctr"/>
                      <a:r>
                        <a:rPr lang="en-US" sz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prior taxane for CRPC</a:t>
                      </a:r>
                    </a:p>
                  </a:txBody>
                  <a:tcPr marL="68580" marR="68580" marT="34979" marB="34979" anchor="ctr"/>
                </a:tc>
                <a:extLst>
                  <a:ext uri="{0D108BD9-81ED-4DB2-BD59-A6C34878D82A}">
                    <a16:rowId xmlns:a16="http://schemas.microsoft.com/office/drawing/2014/main" val="1019232753"/>
                  </a:ext>
                </a:extLst>
              </a:tr>
              <a:tr h="302249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size</a:t>
                      </a:r>
                      <a:endParaRPr lang="en-US" sz="12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979" marB="3497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387</a:t>
                      </a:r>
                      <a:endParaRPr lang="en-US" sz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979" marB="3497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  <a:endParaRPr lang="en-US" sz="120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979" marB="34979" anchor="ctr"/>
                </a:tc>
                <a:extLst>
                  <a:ext uri="{0D108BD9-81ED-4DB2-BD59-A6C34878D82A}">
                    <a16:rowId xmlns:a16="http://schemas.microsoft.com/office/drawing/2014/main" val="3286088888"/>
                  </a:ext>
                </a:extLst>
              </a:tr>
              <a:tr h="793901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Treatment Regimen (Randomization)</a:t>
                      </a:r>
                      <a:endParaRPr lang="en-US" sz="1200" b="1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979" marB="3497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Olaparib 300 mg bid vs.</a:t>
                      </a:r>
                    </a:p>
                    <a:p>
                      <a:pPr algn="ctr"/>
                      <a:r>
                        <a:rPr lang="en-US" sz="1200" b="0" i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Enzalutamide or apalutamide</a:t>
                      </a:r>
                      <a:endParaRPr lang="en-US" sz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979" marB="3497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Rucaparib 600 mg bid vs.</a:t>
                      </a:r>
                    </a:p>
                    <a:p>
                      <a:pPr algn="ctr"/>
                      <a:r>
                        <a:rPr lang="en-US" sz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Docetaxel or ARPI</a:t>
                      </a:r>
                    </a:p>
                  </a:txBody>
                  <a:tcPr marL="68580" marR="68580" marT="34979" marB="34979" anchor="ctr"/>
                </a:tc>
                <a:extLst>
                  <a:ext uri="{0D108BD9-81ED-4DB2-BD59-A6C34878D82A}">
                    <a16:rowId xmlns:a16="http://schemas.microsoft.com/office/drawing/2014/main" val="2303607794"/>
                  </a:ext>
                </a:extLst>
              </a:tr>
              <a:tr h="670988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Stratification</a:t>
                      </a:r>
                      <a:endParaRPr lang="en-US" sz="1200" b="1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979" marB="3497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BRCA1/2 or ATM vs </a:t>
                      </a:r>
                    </a:p>
                    <a:p>
                      <a:pPr algn="ctr"/>
                      <a:r>
                        <a:rPr lang="en-US" sz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 </a:t>
                      </a:r>
                      <a:r>
                        <a:rPr lang="en-US" sz="1200" noProof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HRRm</a:t>
                      </a:r>
                      <a:endParaRPr lang="en-US" sz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979" marB="34979" anchor="ctr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225"/>
                        </a:spcBef>
                        <a:spcAft>
                          <a:spcPts val="225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ECOG PS 0 vs 1</a:t>
                      </a:r>
                    </a:p>
                    <a:p>
                      <a:pPr marL="0" indent="0" algn="ctr">
                        <a:spcBef>
                          <a:spcPts val="225"/>
                        </a:spcBef>
                        <a:spcAft>
                          <a:spcPts val="225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Hepatic metastases yes vs no</a:t>
                      </a:r>
                    </a:p>
                    <a:p>
                      <a:pPr marL="0" indent="0" algn="ctr">
                        <a:spcBef>
                          <a:spcPts val="225"/>
                        </a:spcBef>
                        <a:spcAft>
                          <a:spcPts val="225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BRCA1 vs BRCA2 vs ATM</a:t>
                      </a:r>
                    </a:p>
                  </a:txBody>
                  <a:tcPr marL="68580" marR="68580" marT="34979" marB="34979" anchor="ctr"/>
                </a:tc>
                <a:extLst>
                  <a:ext uri="{0D108BD9-81ED-4DB2-BD59-A6C34878D82A}">
                    <a16:rowId xmlns:a16="http://schemas.microsoft.com/office/drawing/2014/main" val="2781183645"/>
                  </a:ext>
                </a:extLst>
              </a:tr>
              <a:tr h="302249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Primary endpoint</a:t>
                      </a:r>
                      <a:endParaRPr lang="en-US" sz="1200" b="1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979" marB="3497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rPFS</a:t>
                      </a:r>
                      <a:endParaRPr lang="en-US" sz="120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979" marB="3497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rPFS</a:t>
                      </a:r>
                      <a:endParaRPr lang="en-US" sz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979" marB="34979" anchor="ctr"/>
                </a:tc>
                <a:extLst>
                  <a:ext uri="{0D108BD9-81ED-4DB2-BD59-A6C34878D82A}">
                    <a16:rowId xmlns:a16="http://schemas.microsoft.com/office/drawing/2014/main" val="27715803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2654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400">
        <p159:morph option="byObject"/>
      </p:transition>
    </mc:Choice>
    <mc:Fallback xmlns="">
      <p:transition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1417A7-1128-479F-998B-F5AC38284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PROfound</a:t>
            </a:r>
            <a:r>
              <a:rPr lang="en-US" sz="2800" dirty="0"/>
              <a:t>: OLAPARIB </a:t>
            </a:r>
            <a:r>
              <a:rPr lang="en-US" sz="2800" u="sng" dirty="0"/>
              <a:t>after progression on NHA </a:t>
            </a:r>
            <a:r>
              <a:rPr lang="en-US" sz="2800" dirty="0"/>
              <a:t>and with gene alterations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B232CE5-FEC0-47B7-B962-375BA4C8C2A2}"/>
              </a:ext>
            </a:extLst>
          </p:cNvPr>
          <p:cNvSpPr txBox="1"/>
          <p:nvPr/>
        </p:nvSpPr>
        <p:spPr>
          <a:xfrm>
            <a:off x="317513" y="3290722"/>
            <a:ext cx="408432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9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* Enzalutamide 160 mg  QD or abiraterone acetate 100 mg QD plus prednisone 5 mg BID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C5163E-BC2A-46C2-8498-6C837AC3EA77}"/>
              </a:ext>
            </a:extLst>
          </p:cNvPr>
          <p:cNvSpPr txBox="1"/>
          <p:nvPr/>
        </p:nvSpPr>
        <p:spPr>
          <a:xfrm>
            <a:off x="317513" y="3677482"/>
            <a:ext cx="408432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900" kern="0" dirty="0">
                <a:solidFill>
                  <a:srgbClr val="F88D29"/>
                </a:solidFill>
                <a:latin typeface="Arial" panose="020B0604020202020204" pitchFamily="34" charset="0"/>
                <a:cs typeface="Arial"/>
                <a:sym typeface="Arial"/>
              </a:rPr>
              <a:t>† BRCA1/2, ATM, BRIP1, BARD1. CDK12, CHEK1, CHEK2, FANCL, PALB2, PPP2R2A, RAD51B, RAD51C, RA51D, OR RAD54L.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C196B04-A005-4C62-A02B-7F3FDA1F36B8}"/>
              </a:ext>
            </a:extLst>
          </p:cNvPr>
          <p:cNvSpPr txBox="1"/>
          <p:nvPr/>
        </p:nvSpPr>
        <p:spPr>
          <a:xfrm>
            <a:off x="4641541" y="3290722"/>
            <a:ext cx="401708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900" kern="0" dirty="0">
                <a:solidFill>
                  <a:srgbClr val="00C1DE"/>
                </a:solidFill>
                <a:latin typeface="Arial" panose="020B0604020202020204" pitchFamily="34" charset="0"/>
                <a:cs typeface="Arial"/>
                <a:sym typeface="Arial"/>
              </a:rPr>
              <a:t>Primary endpoint:</a:t>
            </a:r>
            <a:r>
              <a:rPr lang="en-US" sz="9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radiographic PFS in Cohort A using RECIST 1.1 and PCWG3 by BICR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EFE8EA8-84DD-4C34-B33B-867A46E63F2A}"/>
              </a:ext>
            </a:extLst>
          </p:cNvPr>
          <p:cNvSpPr txBox="1"/>
          <p:nvPr/>
        </p:nvSpPr>
        <p:spPr>
          <a:xfrm>
            <a:off x="4641541" y="3677482"/>
            <a:ext cx="4017086" cy="5078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900" kern="0" dirty="0">
                <a:solidFill>
                  <a:srgbClr val="00C1DE"/>
                </a:solidFill>
                <a:latin typeface="Arial" panose="020B0604020202020204" pitchFamily="34" charset="0"/>
                <a:cs typeface="Arial"/>
                <a:sym typeface="Arial"/>
              </a:rPr>
              <a:t>Secondary endpoints: </a:t>
            </a:r>
            <a:r>
              <a:rPr lang="en-US" sz="9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radiographic PFS in both cohorts, confirmed radiographic ORR in Cohort A, time to pain progression in Cohort A, OS in Cohort A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920002-4900-E59E-76AC-E49507279ED3}"/>
              </a:ext>
            </a:extLst>
          </p:cNvPr>
          <p:cNvGrpSpPr/>
          <p:nvPr/>
        </p:nvGrpSpPr>
        <p:grpSpPr>
          <a:xfrm>
            <a:off x="282715" y="1212913"/>
            <a:ext cx="1153278" cy="1879928"/>
            <a:chOff x="357771" y="2155910"/>
            <a:chExt cx="1537704" cy="2506570"/>
          </a:xfrm>
        </p:grpSpPr>
        <p:sp>
          <p:nvSpPr>
            <p:cNvPr id="19" name="Shape1_20221017_094846">
              <a:extLst>
                <a:ext uri="{FF2B5EF4-FFF2-40B4-BE49-F238E27FC236}">
                  <a16:creationId xmlns:a16="http://schemas.microsoft.com/office/drawing/2014/main" id="{3873F48F-409B-4876-9500-F21279527585}"/>
                </a:ext>
              </a:extLst>
            </p:cNvPr>
            <p:cNvSpPr>
              <a:spLocks/>
            </p:cNvSpPr>
            <p:nvPr/>
          </p:nvSpPr>
          <p:spPr>
            <a:xfrm>
              <a:off x="357771" y="2163336"/>
              <a:ext cx="1515633" cy="2486723"/>
            </a:xfrm>
            <a:prstGeom prst="roundRect">
              <a:avLst>
                <a:gd name="adj" fmla="val 6515"/>
              </a:avLst>
            </a:prstGeom>
            <a:solidFill>
              <a:srgbClr val="D6E2F7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2870" tIns="68580" rIns="102870" bIns="68580" anchor="ctr" anchorCtr="0">
              <a:no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sz="900" kern="0" dirty="0">
                  <a:solidFill>
                    <a:srgbClr val="222222"/>
                  </a:solidFill>
                  <a:latin typeface="Arial" panose="020B0604020202020204" pitchFamily="34" charset="0"/>
                  <a:ea typeface="Poppins"/>
                  <a:cs typeface="Poppins" panose="00000500000000000000" pitchFamily="2" charset="0"/>
                  <a:sym typeface="Poppins"/>
                </a:rPr>
                <a:t>Patients with mCRPC and progression on prior NHA; harboring gene alterations with a role in HRR</a:t>
              </a:r>
            </a:p>
            <a:p>
              <a:pPr algn="ctr" defTabSz="685800" fontAlgn="auto">
                <a:spcBef>
                  <a:spcPts val="75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sz="900" kern="0" dirty="0">
                  <a:solidFill>
                    <a:srgbClr val="222222"/>
                  </a:solidFill>
                  <a:latin typeface="Arial" panose="020B0604020202020204" pitchFamily="34" charset="0"/>
                  <a:ea typeface="Poppins"/>
                  <a:cs typeface="Poppins" panose="00000500000000000000" pitchFamily="2" charset="0"/>
                  <a:sym typeface="Poppins"/>
                </a:rPr>
                <a:t>(N=387)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EADFCE1-299F-4DC9-87F3-A426BE79013C}"/>
                </a:ext>
              </a:extLst>
            </p:cNvPr>
            <p:cNvSpPr>
              <a:spLocks/>
            </p:cNvSpPr>
            <p:nvPr/>
          </p:nvSpPr>
          <p:spPr>
            <a:xfrm>
              <a:off x="380814" y="2155910"/>
              <a:ext cx="1514661" cy="2506570"/>
            </a:xfrm>
            <a:prstGeom prst="roundRect">
              <a:avLst>
                <a:gd name="adj" fmla="val 7383"/>
              </a:avLst>
            </a:prstGeom>
            <a:noFill/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2870" tIns="68580" rIns="102870" bIns="68580" rtlCol="0" anchor="ctr">
              <a:no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US" sz="900" kern="0" dirty="0">
                <a:solidFill>
                  <a:srgbClr val="FFFFFF"/>
                </a:solidFill>
                <a:latin typeface="Arial" panose="020B0604020202020204" pitchFamily="34" charset="0"/>
                <a:cs typeface="Poppins" panose="00000500000000000000" pitchFamily="2" charset="0"/>
                <a:sym typeface="Arial"/>
              </a:endParaRP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B2DF144-B9D6-4CD0-A640-094C9760A648}"/>
              </a:ext>
            </a:extLst>
          </p:cNvPr>
          <p:cNvSpPr>
            <a:spLocks/>
          </p:cNvSpPr>
          <p:nvPr/>
        </p:nvSpPr>
        <p:spPr>
          <a:xfrm>
            <a:off x="2011313" y="1169551"/>
            <a:ext cx="1984577" cy="951584"/>
          </a:xfrm>
          <a:prstGeom prst="roundRect">
            <a:avLst>
              <a:gd name="adj" fmla="val 864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900" kern="0" dirty="0">
                <a:solidFill>
                  <a:srgbClr val="FFFFFF"/>
                </a:solidFill>
                <a:latin typeface="Arial" panose="020B0604020202020204" pitchFamily="34" charset="0"/>
                <a:sym typeface="Arial"/>
              </a:rPr>
              <a:t>Cohort A: BRCA1, BRCA2, or ATM alterations </a:t>
            </a:r>
            <a:br>
              <a:rPr lang="en-US" sz="900" kern="0" dirty="0">
                <a:solidFill>
                  <a:srgbClr val="FFFFFF"/>
                </a:solidFill>
                <a:latin typeface="Arial" panose="020B0604020202020204" pitchFamily="34" charset="0"/>
                <a:sym typeface="Arial"/>
              </a:rPr>
            </a:br>
            <a:r>
              <a:rPr lang="en-US" sz="900" kern="0" dirty="0">
                <a:solidFill>
                  <a:srgbClr val="FFFFFF"/>
                </a:solidFill>
                <a:latin typeface="Arial" panose="020B0604020202020204" pitchFamily="34" charset="0"/>
                <a:sym typeface="Arial"/>
              </a:rPr>
              <a:t>(n=245)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1BA6A9F-4929-4D48-BE89-C8BD8B048F85}"/>
              </a:ext>
            </a:extLst>
          </p:cNvPr>
          <p:cNvSpPr>
            <a:spLocks/>
          </p:cNvSpPr>
          <p:nvPr/>
        </p:nvSpPr>
        <p:spPr>
          <a:xfrm>
            <a:off x="2011313" y="2184622"/>
            <a:ext cx="1984577" cy="951584"/>
          </a:xfrm>
          <a:prstGeom prst="roundRect">
            <a:avLst>
              <a:gd name="adj" fmla="val 864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900" kern="0" dirty="0">
                <a:solidFill>
                  <a:srgbClr val="FFFFFF"/>
                </a:solidFill>
                <a:latin typeface="Arial" panose="020B0604020202020204" pitchFamily="34" charset="0"/>
                <a:sym typeface="Arial"/>
              </a:rPr>
              <a:t>Cohort B: Other alterations</a:t>
            </a:r>
            <a:br>
              <a:rPr lang="en-US" sz="900" kern="0" dirty="0">
                <a:solidFill>
                  <a:srgbClr val="FFFFFF"/>
                </a:solidFill>
                <a:latin typeface="Arial" panose="020B0604020202020204" pitchFamily="34" charset="0"/>
                <a:sym typeface="Arial"/>
              </a:rPr>
            </a:br>
            <a:r>
              <a:rPr lang="en-US" sz="900" kern="0" dirty="0">
                <a:solidFill>
                  <a:srgbClr val="FFFFFF"/>
                </a:solidFill>
                <a:latin typeface="Arial" panose="020B0604020202020204" pitchFamily="34" charset="0"/>
                <a:sym typeface="Arial"/>
              </a:rPr>
              <a:t>(n=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</a:rPr>
              <a:t>142</a:t>
            </a:r>
            <a:r>
              <a:rPr lang="en-US" sz="900" kern="0" dirty="0">
                <a:solidFill>
                  <a:srgbClr val="FFFFFF"/>
                </a:solidFill>
                <a:latin typeface="Arial" panose="020B0604020202020204" pitchFamily="34" charset="0"/>
                <a:sym typeface="Arial"/>
              </a:rPr>
              <a:t>)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1C6690E-CF0D-4051-9013-B9E7DD5FC780}"/>
              </a:ext>
            </a:extLst>
          </p:cNvPr>
          <p:cNvSpPr>
            <a:spLocks/>
          </p:cNvSpPr>
          <p:nvPr/>
        </p:nvSpPr>
        <p:spPr>
          <a:xfrm>
            <a:off x="4572000" y="1169550"/>
            <a:ext cx="1984577" cy="444048"/>
          </a:xfrm>
          <a:prstGeom prst="roundRect">
            <a:avLst>
              <a:gd name="adj" fmla="val 8648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900" kern="0" dirty="0">
                <a:solidFill>
                  <a:srgbClr val="FFFFFF"/>
                </a:solidFill>
                <a:latin typeface="Arial" panose="020B0604020202020204" pitchFamily="34" charset="0"/>
                <a:sym typeface="Arial"/>
              </a:rPr>
              <a:t>Olaparib 300 mg BID</a:t>
            </a:r>
            <a:br>
              <a:rPr lang="en-US" sz="900" kern="0" dirty="0">
                <a:solidFill>
                  <a:srgbClr val="FFFFFF"/>
                </a:solidFill>
                <a:latin typeface="Arial" panose="020B0604020202020204" pitchFamily="34" charset="0"/>
                <a:sym typeface="Arial"/>
              </a:rPr>
            </a:br>
            <a:r>
              <a:rPr lang="en-US" sz="900" kern="0" dirty="0">
                <a:solidFill>
                  <a:srgbClr val="FFFFFF"/>
                </a:solidFill>
                <a:latin typeface="Arial" panose="020B0604020202020204" pitchFamily="34" charset="0"/>
                <a:sym typeface="Arial"/>
              </a:rPr>
              <a:t>n=162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45B4614-28FC-4E2E-B02C-180656D81842}"/>
              </a:ext>
            </a:extLst>
          </p:cNvPr>
          <p:cNvSpPr>
            <a:spLocks/>
          </p:cNvSpPr>
          <p:nvPr/>
        </p:nvSpPr>
        <p:spPr>
          <a:xfrm>
            <a:off x="4572000" y="1677086"/>
            <a:ext cx="1984577" cy="444048"/>
          </a:xfrm>
          <a:prstGeom prst="roundRect">
            <a:avLst>
              <a:gd name="adj" fmla="val 8648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900" kern="0" dirty="0">
                <a:solidFill>
                  <a:srgbClr val="FFFFFF"/>
                </a:solidFill>
                <a:latin typeface="Arial" panose="020B0604020202020204" pitchFamily="34" charset="0"/>
                <a:sym typeface="Arial"/>
              </a:rPr>
              <a:t>Control (enzalutamide or apalutamide)*</a:t>
            </a:r>
            <a:br>
              <a:rPr lang="en-US" sz="900" kern="0" dirty="0">
                <a:solidFill>
                  <a:srgbClr val="FFFFFF"/>
                </a:solidFill>
                <a:latin typeface="Arial" panose="020B0604020202020204" pitchFamily="34" charset="0"/>
                <a:sym typeface="Arial"/>
              </a:rPr>
            </a:br>
            <a:r>
              <a:rPr lang="en-US" sz="900" kern="0" dirty="0">
                <a:solidFill>
                  <a:srgbClr val="FFFFFF"/>
                </a:solidFill>
                <a:latin typeface="Arial" panose="020B0604020202020204" pitchFamily="34" charset="0"/>
                <a:sym typeface="Arial"/>
              </a:rPr>
              <a:t>n=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</a:rPr>
              <a:t>83</a:t>
            </a:r>
            <a:endParaRPr lang="en-US" sz="9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F1291E8-04F3-4085-9383-62F53A761AA6}"/>
              </a:ext>
            </a:extLst>
          </p:cNvPr>
          <p:cNvSpPr>
            <a:spLocks/>
          </p:cNvSpPr>
          <p:nvPr/>
        </p:nvSpPr>
        <p:spPr>
          <a:xfrm>
            <a:off x="4572000" y="2184623"/>
            <a:ext cx="1984577" cy="444048"/>
          </a:xfrm>
          <a:prstGeom prst="roundRect">
            <a:avLst>
              <a:gd name="adj" fmla="val 8648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900" kern="0" dirty="0">
                <a:solidFill>
                  <a:srgbClr val="FFFFFF"/>
                </a:solidFill>
                <a:latin typeface="Arial" panose="020B0604020202020204" pitchFamily="34" charset="0"/>
                <a:sym typeface="Arial"/>
              </a:rPr>
              <a:t>Olaparib 300 mg BID</a:t>
            </a:r>
            <a:br>
              <a:rPr lang="en-US" sz="900" kern="0" dirty="0">
                <a:solidFill>
                  <a:srgbClr val="FFFFFF"/>
                </a:solidFill>
                <a:latin typeface="Arial" panose="020B0604020202020204" pitchFamily="34" charset="0"/>
                <a:sym typeface="Arial"/>
              </a:rPr>
            </a:br>
            <a:r>
              <a:rPr lang="en-US" sz="900" kern="0" dirty="0">
                <a:solidFill>
                  <a:srgbClr val="FFFFFF"/>
                </a:solidFill>
                <a:latin typeface="Arial" panose="020B0604020202020204" pitchFamily="34" charset="0"/>
                <a:sym typeface="Arial"/>
              </a:rPr>
              <a:t>n=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</a:rPr>
              <a:t>94</a:t>
            </a:r>
            <a:endParaRPr lang="en-US" sz="9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140FBC0-60A5-4AF7-90A3-682894044B0F}"/>
              </a:ext>
            </a:extLst>
          </p:cNvPr>
          <p:cNvSpPr>
            <a:spLocks/>
          </p:cNvSpPr>
          <p:nvPr/>
        </p:nvSpPr>
        <p:spPr>
          <a:xfrm>
            <a:off x="4572000" y="2692158"/>
            <a:ext cx="1984577" cy="444048"/>
          </a:xfrm>
          <a:prstGeom prst="roundRect">
            <a:avLst>
              <a:gd name="adj" fmla="val 8648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</a:rPr>
              <a:t>Control (enzalutamide or apalutamide) *</a:t>
            </a:r>
            <a:br>
              <a:rPr lang="en-US" sz="900" kern="0" dirty="0">
                <a:solidFill>
                  <a:srgbClr val="FFFFFF"/>
                </a:solidFill>
                <a:latin typeface="Arial" panose="020B0604020202020204" pitchFamily="34" charset="0"/>
                <a:sym typeface="Arial"/>
              </a:rPr>
            </a:br>
            <a:r>
              <a:rPr lang="en-US" sz="900" kern="0" dirty="0">
                <a:solidFill>
                  <a:srgbClr val="FFFFFF"/>
                </a:solidFill>
                <a:latin typeface="Arial" panose="020B0604020202020204" pitchFamily="34" charset="0"/>
                <a:sym typeface="Arial"/>
              </a:rPr>
              <a:t>n=48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94F3B50-AF31-429E-B7CD-CB6A2AC870C3}"/>
              </a:ext>
            </a:extLst>
          </p:cNvPr>
          <p:cNvSpPr txBox="1"/>
          <p:nvPr/>
        </p:nvSpPr>
        <p:spPr>
          <a:xfrm>
            <a:off x="7132687" y="1169549"/>
            <a:ext cx="622009" cy="951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rIns="0" rtlCol="0" anchor="ctr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9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PD by </a:t>
            </a:r>
            <a:br>
              <a:rPr lang="en-US" sz="9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</a:br>
            <a:r>
              <a:rPr lang="en-US" sz="9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BICR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F6A760A-B0EF-42FD-B1EB-8D25737089A1}"/>
              </a:ext>
            </a:extLst>
          </p:cNvPr>
          <p:cNvSpPr txBox="1"/>
          <p:nvPr/>
        </p:nvSpPr>
        <p:spPr>
          <a:xfrm>
            <a:off x="7132687" y="2199434"/>
            <a:ext cx="622009" cy="9246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rIns="0" rtlCol="0" anchor="ctr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9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PD by </a:t>
            </a:r>
            <a:br>
              <a:rPr lang="en-US" sz="9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</a:br>
            <a:r>
              <a:rPr lang="en-US" sz="9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BICR</a:t>
            </a:r>
          </a:p>
        </p:txBody>
      </p:sp>
      <p:sp>
        <p:nvSpPr>
          <p:cNvPr id="33" name="Shape1_20221017_094846">
            <a:extLst>
              <a:ext uri="{FF2B5EF4-FFF2-40B4-BE49-F238E27FC236}">
                <a16:creationId xmlns:a16="http://schemas.microsoft.com/office/drawing/2014/main" id="{C44415F4-CD3A-480B-9DE3-AE586818EA4C}"/>
              </a:ext>
            </a:extLst>
          </p:cNvPr>
          <p:cNvSpPr>
            <a:spLocks/>
          </p:cNvSpPr>
          <p:nvPr/>
        </p:nvSpPr>
        <p:spPr>
          <a:xfrm>
            <a:off x="7851657" y="1169550"/>
            <a:ext cx="1041626" cy="1966656"/>
          </a:xfrm>
          <a:prstGeom prst="roundRect">
            <a:avLst>
              <a:gd name="adj" fmla="val 6515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2870" tIns="68580" rIns="102870" bIns="68580" anchor="ctr" anchorCtr="0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900" kern="0" dirty="0">
                <a:solidFill>
                  <a:srgbClr val="222222"/>
                </a:solidFill>
                <a:latin typeface="Arial" panose="020B0604020202020204" pitchFamily="34" charset="0"/>
                <a:ea typeface="Poppins"/>
                <a:cs typeface="Poppins" panose="00000500000000000000" pitchFamily="2" charset="0"/>
                <a:sym typeface="Poppins"/>
              </a:rPr>
              <a:t>Crossover allowed upon progression on physician’s choice therapy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B352684-FA66-4C02-88FD-5EDFFE81FCE5}"/>
              </a:ext>
            </a:extLst>
          </p:cNvPr>
          <p:cNvSpPr>
            <a:spLocks/>
          </p:cNvSpPr>
          <p:nvPr/>
        </p:nvSpPr>
        <p:spPr>
          <a:xfrm>
            <a:off x="7893322" y="1214762"/>
            <a:ext cx="958298" cy="1874516"/>
          </a:xfrm>
          <a:prstGeom prst="roundRect">
            <a:avLst>
              <a:gd name="adj" fmla="val 7383"/>
            </a:avLst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70" tIns="68580" rIns="102870" bIns="68580" rtlCol="0" anchor="ctr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900" kern="0" dirty="0">
              <a:solidFill>
                <a:srgbClr val="FFFFFF"/>
              </a:solidFill>
              <a:latin typeface="Arial" panose="020B0604020202020204" pitchFamily="34" charset="0"/>
              <a:cs typeface="Poppins" panose="00000500000000000000" pitchFamily="2" charset="0"/>
              <a:sym typeface="Arial"/>
            </a:endParaRPr>
          </a:p>
        </p:txBody>
      </p:sp>
      <p:cxnSp>
        <p:nvCxnSpPr>
          <p:cNvPr id="81" name="Connector: Elbow 80">
            <a:extLst>
              <a:ext uri="{FF2B5EF4-FFF2-40B4-BE49-F238E27FC236}">
                <a16:creationId xmlns:a16="http://schemas.microsoft.com/office/drawing/2014/main" id="{56BB10CF-7469-4770-9B4D-3C593F988372}"/>
              </a:ext>
            </a:extLst>
          </p:cNvPr>
          <p:cNvCxnSpPr>
            <a:cxnSpLocks/>
            <a:stCxn id="19" idx="3"/>
            <a:endCxn id="21" idx="1"/>
          </p:cNvCxnSpPr>
          <p:nvPr/>
        </p:nvCxnSpPr>
        <p:spPr>
          <a:xfrm flipV="1">
            <a:off x="1419440" y="1645343"/>
            <a:ext cx="591874" cy="505662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or: Elbow 84">
            <a:extLst>
              <a:ext uri="{FF2B5EF4-FFF2-40B4-BE49-F238E27FC236}">
                <a16:creationId xmlns:a16="http://schemas.microsoft.com/office/drawing/2014/main" id="{84457575-0A0B-4B60-AF4F-7484E2360BE0}"/>
              </a:ext>
            </a:extLst>
          </p:cNvPr>
          <p:cNvCxnSpPr>
            <a:cxnSpLocks/>
            <a:stCxn id="19" idx="3"/>
            <a:endCxn id="22" idx="1"/>
          </p:cNvCxnSpPr>
          <p:nvPr/>
        </p:nvCxnSpPr>
        <p:spPr>
          <a:xfrm>
            <a:off x="1419440" y="2151005"/>
            <a:ext cx="591874" cy="509410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or: Elbow 87">
            <a:extLst>
              <a:ext uri="{FF2B5EF4-FFF2-40B4-BE49-F238E27FC236}">
                <a16:creationId xmlns:a16="http://schemas.microsoft.com/office/drawing/2014/main" id="{3781042E-3983-47DC-991F-B0E74CC75406}"/>
              </a:ext>
            </a:extLst>
          </p:cNvPr>
          <p:cNvCxnSpPr>
            <a:cxnSpLocks/>
          </p:cNvCxnSpPr>
          <p:nvPr/>
        </p:nvCxnSpPr>
        <p:spPr>
          <a:xfrm flipV="1">
            <a:off x="4052522" y="1391574"/>
            <a:ext cx="462846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or: Elbow 87">
            <a:extLst>
              <a:ext uri="{FF2B5EF4-FFF2-40B4-BE49-F238E27FC236}">
                <a16:creationId xmlns:a16="http://schemas.microsoft.com/office/drawing/2014/main" id="{602C7BCF-B500-46EA-AE1D-445B95370617}"/>
              </a:ext>
            </a:extLst>
          </p:cNvPr>
          <p:cNvCxnSpPr>
            <a:cxnSpLocks/>
          </p:cNvCxnSpPr>
          <p:nvPr/>
        </p:nvCxnSpPr>
        <p:spPr>
          <a:xfrm flipV="1">
            <a:off x="4052522" y="1899110"/>
            <a:ext cx="462846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or: Elbow 87">
            <a:extLst>
              <a:ext uri="{FF2B5EF4-FFF2-40B4-BE49-F238E27FC236}">
                <a16:creationId xmlns:a16="http://schemas.microsoft.com/office/drawing/2014/main" id="{28D30A7A-B640-4FD4-9C80-3382F358717E}"/>
              </a:ext>
            </a:extLst>
          </p:cNvPr>
          <p:cNvCxnSpPr>
            <a:cxnSpLocks/>
          </p:cNvCxnSpPr>
          <p:nvPr/>
        </p:nvCxnSpPr>
        <p:spPr>
          <a:xfrm flipV="1">
            <a:off x="4052522" y="2406647"/>
            <a:ext cx="462846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or: Elbow 87">
            <a:extLst>
              <a:ext uri="{FF2B5EF4-FFF2-40B4-BE49-F238E27FC236}">
                <a16:creationId xmlns:a16="http://schemas.microsoft.com/office/drawing/2014/main" id="{E42D6AD1-084E-46E6-96E0-61899408A823}"/>
              </a:ext>
            </a:extLst>
          </p:cNvPr>
          <p:cNvCxnSpPr>
            <a:cxnSpLocks/>
          </p:cNvCxnSpPr>
          <p:nvPr/>
        </p:nvCxnSpPr>
        <p:spPr>
          <a:xfrm flipV="1">
            <a:off x="4052522" y="2914182"/>
            <a:ext cx="462846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or: Elbow 87">
            <a:extLst>
              <a:ext uri="{FF2B5EF4-FFF2-40B4-BE49-F238E27FC236}">
                <a16:creationId xmlns:a16="http://schemas.microsoft.com/office/drawing/2014/main" id="{B600770F-E20D-4DDB-8093-D9F2884D70A2}"/>
              </a:ext>
            </a:extLst>
          </p:cNvPr>
          <p:cNvCxnSpPr>
            <a:cxnSpLocks/>
          </p:cNvCxnSpPr>
          <p:nvPr/>
        </p:nvCxnSpPr>
        <p:spPr>
          <a:xfrm flipV="1">
            <a:off x="6632778" y="2914182"/>
            <a:ext cx="419005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or: Elbow 87">
            <a:extLst>
              <a:ext uri="{FF2B5EF4-FFF2-40B4-BE49-F238E27FC236}">
                <a16:creationId xmlns:a16="http://schemas.microsoft.com/office/drawing/2014/main" id="{0EF3B1A8-F2BB-4372-A2A3-E9DF8F889C22}"/>
              </a:ext>
            </a:extLst>
          </p:cNvPr>
          <p:cNvCxnSpPr>
            <a:cxnSpLocks/>
          </p:cNvCxnSpPr>
          <p:nvPr/>
        </p:nvCxnSpPr>
        <p:spPr>
          <a:xfrm flipH="1" flipV="1">
            <a:off x="6632778" y="2406647"/>
            <a:ext cx="419005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ctor: Elbow 87">
            <a:extLst>
              <a:ext uri="{FF2B5EF4-FFF2-40B4-BE49-F238E27FC236}">
                <a16:creationId xmlns:a16="http://schemas.microsoft.com/office/drawing/2014/main" id="{2D03F503-759B-4E33-B7F3-983480D0D7DD}"/>
              </a:ext>
            </a:extLst>
          </p:cNvPr>
          <p:cNvCxnSpPr>
            <a:cxnSpLocks/>
          </p:cNvCxnSpPr>
          <p:nvPr/>
        </p:nvCxnSpPr>
        <p:spPr>
          <a:xfrm flipV="1">
            <a:off x="6632778" y="1899110"/>
            <a:ext cx="419005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or: Elbow 87">
            <a:extLst>
              <a:ext uri="{FF2B5EF4-FFF2-40B4-BE49-F238E27FC236}">
                <a16:creationId xmlns:a16="http://schemas.microsoft.com/office/drawing/2014/main" id="{90FE1980-DF1E-4DE5-8AEE-F2AF955366DB}"/>
              </a:ext>
            </a:extLst>
          </p:cNvPr>
          <p:cNvCxnSpPr>
            <a:cxnSpLocks/>
          </p:cNvCxnSpPr>
          <p:nvPr/>
        </p:nvCxnSpPr>
        <p:spPr>
          <a:xfrm flipH="1" flipV="1">
            <a:off x="6632778" y="1391574"/>
            <a:ext cx="419005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9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400">
        <p159:morph option="byObject"/>
      </p:transition>
    </mc:Choice>
    <mc:Fallback xmlns="">
      <p:transition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BB247-8DD2-314B-A40B-969177049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7464"/>
            <a:ext cx="9144000" cy="601879"/>
          </a:xfrm>
        </p:spPr>
        <p:txBody>
          <a:bodyPr/>
          <a:lstStyle/>
          <a:p>
            <a:r>
              <a:rPr lang="en-US" sz="2800" dirty="0" err="1"/>
              <a:t>PROfound</a:t>
            </a:r>
            <a:r>
              <a:rPr lang="en-US" sz="2800" dirty="0"/>
              <a:t>: OS (Cohort A – BRCA1/2, ATM)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C366A5-E347-437E-9BBB-17EC034BA8D2}"/>
              </a:ext>
            </a:extLst>
          </p:cNvPr>
          <p:cNvSpPr txBox="1">
            <a:spLocks/>
          </p:cNvSpPr>
          <p:nvPr/>
        </p:nvSpPr>
        <p:spPr>
          <a:xfrm>
            <a:off x="334916" y="4915386"/>
            <a:ext cx="681277" cy="103875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9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sz="675" dirty="0">
                <a:latin typeface="Arial" panose="020B0604020202020204" pitchFamily="34" charset="0"/>
              </a:rPr>
              <a:t>Saad AUA 2021.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01B293-B2AF-ABA1-3AD1-1584D8339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934"/>
            <a:ext cx="4573992" cy="306158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AB13AEB-2FE2-B9BA-67DB-E46753177A8E}"/>
              </a:ext>
            </a:extLst>
          </p:cNvPr>
          <p:cNvGrpSpPr/>
          <p:nvPr/>
        </p:nvGrpSpPr>
        <p:grpSpPr>
          <a:xfrm>
            <a:off x="4572000" y="1034142"/>
            <a:ext cx="4391389" cy="2930825"/>
            <a:chOff x="4572000" y="1034142"/>
            <a:chExt cx="4391389" cy="29308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6558391-8073-71EC-66BB-681582EC4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1554997"/>
              <a:ext cx="4391389" cy="240997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A8231D8-E2E5-BABE-106A-9CBC82854F27}"/>
                </a:ext>
              </a:extLst>
            </p:cNvPr>
            <p:cNvSpPr txBox="1"/>
            <p:nvPr/>
          </p:nvSpPr>
          <p:spPr>
            <a:xfrm>
              <a:off x="4757056" y="1034142"/>
              <a:ext cx="19656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Adjusted for crossover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672CFD7-247E-FA4C-D71F-B48AC79D82F1}"/>
              </a:ext>
            </a:extLst>
          </p:cNvPr>
          <p:cNvSpPr txBox="1"/>
          <p:nvPr/>
        </p:nvSpPr>
        <p:spPr>
          <a:xfrm>
            <a:off x="-65313" y="4114799"/>
            <a:ext cx="19143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Hussain M, N </a:t>
            </a:r>
            <a:r>
              <a:rPr lang="en-US" sz="1000" dirty="0" err="1"/>
              <a:t>Eng</a:t>
            </a:r>
            <a:r>
              <a:rPr lang="en-US" sz="1000" dirty="0"/>
              <a:t> J Med 2020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F17576-7910-5CF5-D291-194E7F7C3AC9}"/>
              </a:ext>
            </a:extLst>
          </p:cNvPr>
          <p:cNvSpPr txBox="1"/>
          <p:nvPr/>
        </p:nvSpPr>
        <p:spPr>
          <a:xfrm>
            <a:off x="2903113" y="3962400"/>
            <a:ext cx="33377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81% crossover from placebo to olaparib</a:t>
            </a:r>
          </a:p>
        </p:txBody>
      </p:sp>
    </p:spTree>
    <p:extLst>
      <p:ext uri="{BB962C8B-B14F-4D97-AF65-F5344CB8AC3E}">
        <p14:creationId xmlns:p14="http://schemas.microsoft.com/office/powerpoint/2010/main" val="1424111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4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9FFCA-ECAD-4A18-A232-2E63B1A97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TRITON3 – Rucaparib vs TPC in 2L BRCA mutated mCRPC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BA88F0A-333D-4F42-8B6F-B3914AB74529}"/>
              </a:ext>
            </a:extLst>
          </p:cNvPr>
          <p:cNvSpPr>
            <a:spLocks/>
          </p:cNvSpPr>
          <p:nvPr/>
        </p:nvSpPr>
        <p:spPr>
          <a:xfrm>
            <a:off x="597284" y="1452135"/>
            <a:ext cx="1657694" cy="1275248"/>
          </a:xfrm>
          <a:prstGeom prst="roundRect">
            <a:avLst>
              <a:gd name="adj" fmla="val 47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" tIns="34290" rIns="54864" bIns="34290" rtlCol="0" anchor="ctr">
            <a:noAutofit/>
          </a:bodyPr>
          <a:lstStyle/>
          <a:p>
            <a:pPr marL="137160" indent="-137160"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</a:rPr>
              <a:t>Chemotherapy-naïve mCRPC</a:t>
            </a:r>
          </a:p>
          <a:p>
            <a:pPr marL="137160" indent="-137160"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</a:rPr>
              <a:t>BRCA or ATM </a:t>
            </a:r>
            <a:r>
              <a:rPr lang="en-US" sz="900" dirty="0" err="1">
                <a:solidFill>
                  <a:schemeClr val="tx1"/>
                </a:solidFill>
                <a:latin typeface="Arial" panose="020B0604020202020204" pitchFamily="34" charset="0"/>
              </a:rPr>
              <a:t>alteration</a:t>
            </a:r>
            <a:r>
              <a:rPr lang="en-US" sz="900" baseline="30000" dirty="0" err="1">
                <a:solidFill>
                  <a:schemeClr val="tx1"/>
                </a:solidFill>
                <a:latin typeface="Arial" panose="020B0604020202020204" pitchFamily="34" charset="0"/>
              </a:rPr>
              <a:t>a</a:t>
            </a:r>
            <a:endParaRPr lang="en-US" sz="900" baseline="300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137160" indent="-137160"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</a:rPr>
              <a:t>1 prior second-generation ARPI in any </a:t>
            </a:r>
            <a:r>
              <a:rPr lang="en-US" sz="900" dirty="0" err="1">
                <a:solidFill>
                  <a:schemeClr val="tx1"/>
                </a:solidFill>
                <a:latin typeface="Arial" panose="020B0604020202020204" pitchFamily="34" charset="0"/>
              </a:rPr>
              <a:t>setting</a:t>
            </a:r>
            <a:r>
              <a:rPr lang="en-US" sz="900" baseline="30000" dirty="0" err="1">
                <a:solidFill>
                  <a:schemeClr val="tx1"/>
                </a:solidFill>
                <a:latin typeface="Arial" panose="020B0604020202020204" pitchFamily="34" charset="0"/>
              </a:rPr>
              <a:t>b</a:t>
            </a:r>
            <a:endParaRPr lang="en-US" sz="900" baseline="30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E7E9E1-F24B-4CFD-B3A4-1AD124E8A8FE}"/>
              </a:ext>
            </a:extLst>
          </p:cNvPr>
          <p:cNvSpPr/>
          <p:nvPr/>
        </p:nvSpPr>
        <p:spPr>
          <a:xfrm>
            <a:off x="2412275" y="1452135"/>
            <a:ext cx="1657694" cy="1275248"/>
          </a:xfrm>
          <a:prstGeom prst="roundRect">
            <a:avLst>
              <a:gd name="adj" fmla="val 47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" tIns="34290" rIns="54864" bIns="34290" rtlCol="0" anchor="ctr"/>
          <a:lstStyle/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</a:rPr>
              <a:t>Stratification:</a:t>
            </a:r>
          </a:p>
          <a:p>
            <a:pPr marL="137160" indent="-137160"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</a:rPr>
              <a:t>ECOG PS 0 vs 1</a:t>
            </a:r>
          </a:p>
          <a:p>
            <a:pPr marL="137160" indent="-137160"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</a:rPr>
              <a:t>Hepatic metastases yes vs no</a:t>
            </a:r>
          </a:p>
          <a:p>
            <a:pPr marL="137160" indent="-137160"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</a:rPr>
              <a:t>BRCA1 vs BRCA2 vs ATM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8D6BB46-2FDF-43D9-9497-1FCA6A0D3530}"/>
              </a:ext>
            </a:extLst>
          </p:cNvPr>
          <p:cNvSpPr>
            <a:spLocks/>
          </p:cNvSpPr>
          <p:nvPr/>
        </p:nvSpPr>
        <p:spPr>
          <a:xfrm>
            <a:off x="4609357" y="1150735"/>
            <a:ext cx="2350243" cy="446966"/>
          </a:xfrm>
          <a:prstGeom prst="roundRect">
            <a:avLst>
              <a:gd name="adj" fmla="val 13569"/>
            </a:avLst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" tIns="34290" rIns="54864" bIns="34290" rtlCol="0" anchor="ctr">
            <a:noAutofit/>
          </a:bodyPr>
          <a:lstStyle/>
          <a:p>
            <a:pPr algn="ctr">
              <a:spcBef>
                <a:spcPts val="225"/>
              </a:spcBef>
              <a:spcAft>
                <a:spcPts val="225"/>
              </a:spcAft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Rucaparib (n=270)</a:t>
            </a:r>
          </a:p>
          <a:p>
            <a:pPr algn="ctr">
              <a:spcBef>
                <a:spcPts val="225"/>
              </a:spcBef>
              <a:spcAft>
                <a:spcPts val="225"/>
              </a:spcAft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600 mg BID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403BDE-1552-4AF6-A1EA-CB4454C5CFAC}"/>
              </a:ext>
            </a:extLst>
          </p:cNvPr>
          <p:cNvGrpSpPr>
            <a:grpSpLocks/>
          </p:cNvGrpSpPr>
          <p:nvPr/>
        </p:nvGrpSpPr>
        <p:grpSpPr>
          <a:xfrm>
            <a:off x="4609357" y="1931459"/>
            <a:ext cx="2401043" cy="1591847"/>
            <a:chOff x="6265858" y="2469709"/>
            <a:chExt cx="2747513" cy="212246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A3183B5-231D-4F86-9EDF-A7B8F61EFFB1}"/>
                </a:ext>
              </a:extLst>
            </p:cNvPr>
            <p:cNvSpPr/>
            <p:nvPr/>
          </p:nvSpPr>
          <p:spPr>
            <a:xfrm>
              <a:off x="6265858" y="2469709"/>
              <a:ext cx="2747513" cy="2122463"/>
            </a:xfrm>
            <a:prstGeom prst="roundRect">
              <a:avLst>
                <a:gd name="adj" fmla="val 4756"/>
              </a:avLst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864" tIns="137160" rIns="54864" bIns="34290" rtlCol="0" anchor="t">
              <a:noAutofit/>
            </a:bodyPr>
            <a:lstStyle/>
            <a:p>
              <a:pPr algn="ctr">
                <a:spcBef>
                  <a:spcPts val="225"/>
                </a:spcBef>
                <a:spcAft>
                  <a:spcPts val="225"/>
                </a:spcAft>
              </a:pPr>
              <a:r>
                <a:rPr lang="en-US" sz="900" dirty="0">
                  <a:solidFill>
                    <a:schemeClr val="bg1"/>
                  </a:solidFill>
                  <a:latin typeface="Arial" panose="020B0604020202020204" pitchFamily="34" charset="0"/>
                </a:rPr>
                <a:t>Physician’s choice (n=135)</a:t>
              </a:r>
              <a:r>
                <a:rPr lang="en-US" sz="900" baseline="30000" dirty="0">
                  <a:solidFill>
                    <a:schemeClr val="bg1"/>
                  </a:solidFill>
                  <a:latin typeface="Arial" panose="020B0604020202020204" pitchFamily="34" charset="0"/>
                </a:rPr>
                <a:t>c</a:t>
              </a:r>
            </a:p>
            <a:p>
              <a:pPr algn="ctr">
                <a:spcBef>
                  <a:spcPts val="225"/>
                </a:spcBef>
                <a:spcAft>
                  <a:spcPts val="225"/>
                </a:spcAft>
              </a:pPr>
              <a:r>
                <a:rPr lang="en-US" sz="900" dirty="0">
                  <a:solidFill>
                    <a:schemeClr val="bg1"/>
                  </a:solidFill>
                  <a:latin typeface="Arial" panose="020B0604020202020204" pitchFamily="34" charset="0"/>
                </a:rPr>
                <a:t>Docetaxel (n=75)</a:t>
              </a:r>
            </a:p>
            <a:p>
              <a:pPr algn="ctr">
                <a:spcBef>
                  <a:spcPts val="225"/>
                </a:spcBef>
                <a:spcAft>
                  <a:spcPts val="225"/>
                </a:spcAft>
              </a:pPr>
              <a:r>
                <a:rPr lang="en-US" sz="900" dirty="0">
                  <a:solidFill>
                    <a:schemeClr val="bg1"/>
                  </a:solidFill>
                  <a:latin typeface="Arial" panose="020B0604020202020204" pitchFamily="34" charset="0"/>
                </a:rPr>
                <a:t>Or</a:t>
              </a:r>
            </a:p>
            <a:p>
              <a:pPr algn="ctr">
                <a:spcBef>
                  <a:spcPts val="225"/>
                </a:spcBef>
                <a:spcAft>
                  <a:spcPts val="225"/>
                </a:spcAft>
              </a:pPr>
              <a:r>
                <a:rPr lang="en-US" sz="900" dirty="0">
                  <a:solidFill>
                    <a:schemeClr val="bg1"/>
                  </a:solidFill>
                  <a:latin typeface="Arial" panose="020B0604020202020204" pitchFamily="34" charset="0"/>
                </a:rPr>
                <a:t>Second-generation ARPI (n=60)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977EF20-D19F-4060-AAAF-8A85792D9251}"/>
                </a:ext>
              </a:extLst>
            </p:cNvPr>
            <p:cNvGrpSpPr/>
            <p:nvPr/>
          </p:nvGrpSpPr>
          <p:grpSpPr>
            <a:xfrm>
              <a:off x="6328237" y="3935283"/>
              <a:ext cx="2622755" cy="369332"/>
              <a:chOff x="6339885" y="3935283"/>
              <a:chExt cx="2622755" cy="369332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D977551-9DFC-4624-85A4-F8EDFDBB924D}"/>
                  </a:ext>
                </a:extLst>
              </p:cNvPr>
              <p:cNvSpPr/>
              <p:nvPr/>
            </p:nvSpPr>
            <p:spPr>
              <a:xfrm>
                <a:off x="6339885" y="3935283"/>
                <a:ext cx="1031102" cy="369332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>
                <a:noAutofit/>
              </a:bodyPr>
              <a:lstStyle/>
              <a:p>
                <a:pPr algn="ctr">
                  <a:spcBef>
                    <a:spcPts val="225"/>
                  </a:spcBef>
                  <a:spcAft>
                    <a:spcPts val="225"/>
                  </a:spcAft>
                </a:pPr>
                <a:r>
                  <a:rPr lang="en-US" sz="9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Abiraterone acetate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6D6DC3E-E512-44F4-BCA0-245764C8D401}"/>
                  </a:ext>
                </a:extLst>
              </p:cNvPr>
              <p:cNvSpPr/>
              <p:nvPr/>
            </p:nvSpPr>
            <p:spPr>
              <a:xfrm>
                <a:off x="7931538" y="4027616"/>
                <a:ext cx="1031102" cy="184666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>
                <a:noAutofit/>
              </a:bodyPr>
              <a:lstStyle/>
              <a:p>
                <a:pPr algn="ctr">
                  <a:spcBef>
                    <a:spcPts val="225"/>
                  </a:spcBef>
                  <a:spcAft>
                    <a:spcPts val="225"/>
                  </a:spcAft>
                </a:pPr>
                <a:r>
                  <a:rPr lang="en-US" sz="9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Enzalutamide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8D5A848-43BB-4B7C-AB3A-BF20C3C30A69}"/>
                  </a:ext>
                </a:extLst>
              </p:cNvPr>
              <p:cNvSpPr/>
              <p:nvPr/>
            </p:nvSpPr>
            <p:spPr>
              <a:xfrm>
                <a:off x="7501926" y="4027616"/>
                <a:ext cx="298674" cy="184666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>
                <a:noAutofit/>
              </a:bodyPr>
              <a:lstStyle/>
              <a:p>
                <a:pPr algn="ctr">
                  <a:spcBef>
                    <a:spcPts val="225"/>
                  </a:spcBef>
                  <a:spcAft>
                    <a:spcPts val="225"/>
                  </a:spcAft>
                </a:pPr>
                <a:r>
                  <a:rPr lang="en-US" sz="9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or</a:t>
                </a:r>
              </a:p>
            </p:txBody>
          </p:sp>
        </p:grp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E80720F-9FC7-4161-852F-C999CFA1A881}"/>
              </a:ext>
            </a:extLst>
          </p:cNvPr>
          <p:cNvSpPr/>
          <p:nvPr/>
        </p:nvSpPr>
        <p:spPr>
          <a:xfrm>
            <a:off x="7209379" y="1174424"/>
            <a:ext cx="1684346" cy="2325192"/>
          </a:xfrm>
          <a:prstGeom prst="roundRect">
            <a:avLst>
              <a:gd name="adj" fmla="val 47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" tIns="34290" rIns="54864" bIns="34290" rtlCol="0" anchor="ctr"/>
          <a:lstStyle/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</a:rPr>
              <a:t>Primary:</a:t>
            </a:r>
          </a:p>
          <a:p>
            <a:pPr marL="128588" indent="-128588"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</a:rPr>
              <a:t>rPFS by IRR</a:t>
            </a:r>
          </a:p>
          <a:p>
            <a:pPr marL="128588" indent="-128588"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</a:rPr>
              <a:t>Key secondary</a:t>
            </a:r>
          </a:p>
          <a:p>
            <a:pPr marL="128588" indent="-128588"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</a:rPr>
              <a:t>OS</a:t>
            </a:r>
          </a:p>
          <a:p>
            <a:pPr marL="128588" indent="-128588"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</a:rPr>
              <a:t>ORR by IRR</a:t>
            </a:r>
          </a:p>
          <a:p>
            <a:pPr marL="128588" indent="-128588"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</a:rPr>
              <a:t>Subgroup analyses:</a:t>
            </a:r>
          </a:p>
          <a:p>
            <a:pPr marL="128588" indent="-128588"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</a:rPr>
              <a:t>OS and rPFS for rucaparib vs docetaxel or second-generation ARPI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2DE4D84-0F5F-4635-8B5C-3D645961F273}"/>
              </a:ext>
            </a:extLst>
          </p:cNvPr>
          <p:cNvSpPr>
            <a:spLocks/>
          </p:cNvSpPr>
          <p:nvPr/>
        </p:nvSpPr>
        <p:spPr>
          <a:xfrm>
            <a:off x="4392989" y="3688539"/>
            <a:ext cx="2493368" cy="540830"/>
          </a:xfrm>
          <a:prstGeom prst="roundRect">
            <a:avLst>
              <a:gd name="adj" fmla="val 13569"/>
            </a:avLst>
          </a:prstGeom>
          <a:gradFill>
            <a:gsLst>
              <a:gs pos="0">
                <a:schemeClr val="accent4"/>
              </a:gs>
              <a:gs pos="100000">
                <a:schemeClr val="accent1"/>
              </a:gs>
            </a:gsLst>
            <a:lin ang="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" tIns="34290" rIns="54864" bIns="34290" rtlCol="0" anchor="ctr">
            <a:noAutofit/>
          </a:bodyPr>
          <a:lstStyle/>
          <a:p>
            <a:pPr algn="ctr">
              <a:spcBef>
                <a:spcPts val="225"/>
              </a:spcBef>
              <a:spcAft>
                <a:spcPts val="225"/>
              </a:spcAft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Patients who progress on physician’s choice of treatment may be considered for crossover to rucaparib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E05FF5B-C6A0-49A3-8F70-27398EE56B6B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2254979" y="2089759"/>
            <a:ext cx="53938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8D9D244D-18DB-427E-9707-BE907EC6FC00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 flipV="1">
            <a:off x="4069969" y="1374218"/>
            <a:ext cx="539388" cy="715541"/>
          </a:xfrm>
          <a:prstGeom prst="bentConnector3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13093934-8642-46AD-8ECB-D9AED59AF0CB}"/>
              </a:ext>
            </a:extLst>
          </p:cNvPr>
          <p:cNvCxnSpPr>
            <a:cxnSpLocks/>
            <a:stCxn id="11" idx="3"/>
            <a:endCxn id="13" idx="1"/>
          </p:cNvCxnSpPr>
          <p:nvPr/>
        </p:nvCxnSpPr>
        <p:spPr>
          <a:xfrm>
            <a:off x="4069969" y="2089759"/>
            <a:ext cx="539388" cy="637624"/>
          </a:xfrm>
          <a:prstGeom prst="bentConnector3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C0DCE24D-06E7-4415-A996-D750402EE1ED}"/>
              </a:ext>
            </a:extLst>
          </p:cNvPr>
          <p:cNvSpPr/>
          <p:nvPr/>
        </p:nvSpPr>
        <p:spPr>
          <a:xfrm>
            <a:off x="597284" y="2793966"/>
            <a:ext cx="1657694" cy="55399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</a:rPr>
              <a:t>Prior docetaxel or other</a:t>
            </a:r>
            <a:br>
              <a:rPr lang="en-US" sz="90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</a:rPr>
              <a:t>taxane chemotherapy for castration-sensitive disease was permitted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0AD6AA8-A3B2-415D-A85E-0B40269A1B25}"/>
              </a:ext>
            </a:extLst>
          </p:cNvPr>
          <p:cNvSpPr>
            <a:spLocks/>
          </p:cNvSpPr>
          <p:nvPr/>
        </p:nvSpPr>
        <p:spPr>
          <a:xfrm>
            <a:off x="597284" y="1155269"/>
            <a:ext cx="1657694" cy="16158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</a:rPr>
              <a:t>Key eligibility criteria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53D2F2-D1A6-401A-BB3C-A042418BA0E3}"/>
              </a:ext>
            </a:extLst>
          </p:cNvPr>
          <p:cNvSpPr>
            <a:spLocks/>
          </p:cNvSpPr>
          <p:nvPr/>
        </p:nvSpPr>
        <p:spPr>
          <a:xfrm>
            <a:off x="2412275" y="1155269"/>
            <a:ext cx="1657694" cy="16158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</a:rPr>
              <a:t>Randomization 2:1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D6E9B69-D2D4-43ED-8402-440B261DCC83}"/>
              </a:ext>
            </a:extLst>
          </p:cNvPr>
          <p:cNvSpPr>
            <a:spLocks/>
          </p:cNvSpPr>
          <p:nvPr/>
        </p:nvSpPr>
        <p:spPr>
          <a:xfrm>
            <a:off x="7255388" y="946132"/>
            <a:ext cx="1657694" cy="16158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</a:rPr>
              <a:t>Endpoints</a:t>
            </a:r>
            <a:r>
              <a:rPr lang="en-US" sz="1050" baseline="30000" dirty="0" err="1">
                <a:solidFill>
                  <a:schemeClr val="tx1"/>
                </a:solidFill>
                <a:latin typeface="Arial" panose="020B0604020202020204" pitchFamily="34" charset="0"/>
              </a:rPr>
              <a:t>d</a:t>
            </a:r>
            <a:endParaRPr lang="en-US" sz="1050" baseline="30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20C970-3595-30E7-9521-078B831D4C8C}"/>
              </a:ext>
            </a:extLst>
          </p:cNvPr>
          <p:cNvSpPr txBox="1">
            <a:spLocks/>
          </p:cNvSpPr>
          <p:nvPr/>
        </p:nvSpPr>
        <p:spPr>
          <a:xfrm>
            <a:off x="10886" y="4209753"/>
            <a:ext cx="1429879" cy="138499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9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defTabSz="342861">
              <a:defRPr/>
            </a:pPr>
            <a:r>
              <a:rPr lang="pt-BR" dirty="0" err="1">
                <a:latin typeface="Arial" panose="020B0604020202020204" pitchFamily="34" charset="0"/>
              </a:rPr>
              <a:t>Fizazi</a:t>
            </a:r>
            <a:r>
              <a:rPr lang="pt-BR" dirty="0">
                <a:latin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</a:rPr>
              <a:t>K</a:t>
            </a:r>
            <a:r>
              <a:rPr lang="pt-BR" dirty="0">
                <a:latin typeface="Arial" panose="020B0604020202020204" pitchFamily="34" charset="0"/>
              </a:rPr>
              <a:t>, </a:t>
            </a:r>
            <a:r>
              <a:rPr lang="pt-BR" i="1" dirty="0">
                <a:latin typeface="Arial" panose="020B0604020202020204" pitchFamily="34" charset="0"/>
              </a:rPr>
              <a:t>N </a:t>
            </a:r>
            <a:r>
              <a:rPr lang="pt-BR" i="1" dirty="0" err="1">
                <a:latin typeface="Arial" panose="020B0604020202020204" pitchFamily="34" charset="0"/>
              </a:rPr>
              <a:t>Eng</a:t>
            </a:r>
            <a:r>
              <a:rPr lang="pt-BR" i="1" dirty="0">
                <a:latin typeface="Arial" panose="020B0604020202020204" pitchFamily="34" charset="0"/>
              </a:rPr>
              <a:t> J Med </a:t>
            </a:r>
            <a:r>
              <a:rPr lang="pt-BR" dirty="0">
                <a:latin typeface="Arial" panose="020B0604020202020204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461730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400">
        <p159:morph option="byObject"/>
      </p:transition>
    </mc:Choice>
    <mc:Fallback xmlns="">
      <p:transition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7FC0A-672D-453E-A43C-2F35221C2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TRITON3: rPFS (</a:t>
            </a:r>
            <a:r>
              <a:rPr lang="en-US" dirty="0" err="1"/>
              <a:t>BRCAm</a:t>
            </a:r>
            <a:r>
              <a:rPr lang="en-US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02235D-057E-9BEF-C8AC-1CA787B00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61542"/>
            <a:ext cx="7772400" cy="24251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B8DF08-2271-9F5C-5757-137F29711495}"/>
              </a:ext>
            </a:extLst>
          </p:cNvPr>
          <p:cNvSpPr txBox="1"/>
          <p:nvPr/>
        </p:nvSpPr>
        <p:spPr>
          <a:xfrm>
            <a:off x="4227995" y="3886200"/>
            <a:ext cx="6880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months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55DEE7-F5DA-F95F-0621-6F901BC436D9}"/>
              </a:ext>
            </a:extLst>
          </p:cNvPr>
          <p:cNvSpPr txBox="1">
            <a:spLocks/>
          </p:cNvSpPr>
          <p:nvPr/>
        </p:nvSpPr>
        <p:spPr>
          <a:xfrm>
            <a:off x="10886" y="4209753"/>
            <a:ext cx="1429879" cy="138499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9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defTabSz="342861">
              <a:defRPr/>
            </a:pPr>
            <a:r>
              <a:rPr lang="pt-BR" dirty="0" err="1">
                <a:latin typeface="Arial" panose="020B0604020202020204" pitchFamily="34" charset="0"/>
              </a:rPr>
              <a:t>Fizazi</a:t>
            </a:r>
            <a:r>
              <a:rPr lang="pt-BR" dirty="0">
                <a:latin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</a:rPr>
              <a:t>K</a:t>
            </a:r>
            <a:r>
              <a:rPr lang="pt-BR" dirty="0">
                <a:latin typeface="Arial" panose="020B0604020202020204" pitchFamily="34" charset="0"/>
              </a:rPr>
              <a:t>, </a:t>
            </a:r>
            <a:r>
              <a:rPr lang="pt-BR" i="1" dirty="0">
                <a:latin typeface="Arial" panose="020B0604020202020204" pitchFamily="34" charset="0"/>
              </a:rPr>
              <a:t>N </a:t>
            </a:r>
            <a:r>
              <a:rPr lang="pt-BR" i="1" dirty="0" err="1">
                <a:latin typeface="Arial" panose="020B0604020202020204" pitchFamily="34" charset="0"/>
              </a:rPr>
              <a:t>Eng</a:t>
            </a:r>
            <a:r>
              <a:rPr lang="pt-BR" i="1" dirty="0">
                <a:latin typeface="Arial" panose="020B0604020202020204" pitchFamily="34" charset="0"/>
              </a:rPr>
              <a:t> J Med </a:t>
            </a:r>
            <a:r>
              <a:rPr lang="pt-BR" dirty="0">
                <a:latin typeface="Arial" panose="020B0604020202020204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516304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400">
        <p159:morph option="byObject"/>
      </p:transition>
    </mc:Choice>
    <mc:Fallback xmlns="">
      <p:transition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7FC0A-672D-453E-A43C-2F35221C2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TRITON3: rPFS (</a:t>
            </a:r>
            <a:r>
              <a:rPr lang="en-US" dirty="0" err="1"/>
              <a:t>BRCAm</a:t>
            </a:r>
            <a:r>
              <a:rPr lang="en-US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98DDD8-B0C2-5BB5-E407-F191BB70D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61542"/>
            <a:ext cx="7772400" cy="24251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469B80-4AFE-6A76-F9AA-96EC12423931}"/>
              </a:ext>
            </a:extLst>
          </p:cNvPr>
          <p:cNvSpPr txBox="1"/>
          <p:nvPr/>
        </p:nvSpPr>
        <p:spPr>
          <a:xfrm>
            <a:off x="4227995" y="3886200"/>
            <a:ext cx="6880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months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85DAE8-3128-1507-27BB-8F10BD247CFC}"/>
              </a:ext>
            </a:extLst>
          </p:cNvPr>
          <p:cNvSpPr txBox="1">
            <a:spLocks/>
          </p:cNvSpPr>
          <p:nvPr/>
        </p:nvSpPr>
        <p:spPr>
          <a:xfrm>
            <a:off x="10886" y="4209753"/>
            <a:ext cx="1429879" cy="138499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9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defTabSz="342861">
              <a:defRPr/>
            </a:pPr>
            <a:r>
              <a:rPr lang="pt-BR" dirty="0" err="1">
                <a:latin typeface="Arial" panose="020B0604020202020204" pitchFamily="34" charset="0"/>
              </a:rPr>
              <a:t>Fizazi</a:t>
            </a:r>
            <a:r>
              <a:rPr lang="pt-BR" dirty="0">
                <a:latin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</a:rPr>
              <a:t>K</a:t>
            </a:r>
            <a:r>
              <a:rPr lang="pt-BR" dirty="0">
                <a:latin typeface="Arial" panose="020B0604020202020204" pitchFamily="34" charset="0"/>
              </a:rPr>
              <a:t>, </a:t>
            </a:r>
            <a:r>
              <a:rPr lang="pt-BR" i="1" dirty="0">
                <a:latin typeface="Arial" panose="020B0604020202020204" pitchFamily="34" charset="0"/>
              </a:rPr>
              <a:t>N </a:t>
            </a:r>
            <a:r>
              <a:rPr lang="pt-BR" i="1" dirty="0" err="1">
                <a:latin typeface="Arial" panose="020B0604020202020204" pitchFamily="34" charset="0"/>
              </a:rPr>
              <a:t>Eng</a:t>
            </a:r>
            <a:r>
              <a:rPr lang="pt-BR" i="1" dirty="0">
                <a:latin typeface="Arial" panose="020B0604020202020204" pitchFamily="34" charset="0"/>
              </a:rPr>
              <a:t> J Med </a:t>
            </a:r>
            <a:r>
              <a:rPr lang="pt-BR" dirty="0">
                <a:latin typeface="Arial" panose="020B0604020202020204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13182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400">
        <p159:morph option="byObject"/>
      </p:transition>
    </mc:Choice>
    <mc:Fallback xmlns="">
      <p:transition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7FC0A-672D-453E-A43C-2F35221C2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TRITON3: rPFS (</a:t>
            </a:r>
            <a:r>
              <a:rPr lang="en-US" dirty="0" err="1"/>
              <a:t>ATMm</a:t>
            </a:r>
            <a:r>
              <a:rPr lang="en-US" dirty="0"/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56404F-CF11-050E-DC8E-CE1B37A31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61542"/>
            <a:ext cx="7772400" cy="24251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B751F3-312B-F9A6-EFEB-BCF2C89AE352}"/>
              </a:ext>
            </a:extLst>
          </p:cNvPr>
          <p:cNvSpPr txBox="1"/>
          <p:nvPr/>
        </p:nvSpPr>
        <p:spPr>
          <a:xfrm>
            <a:off x="4227995" y="3886200"/>
            <a:ext cx="6880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months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244740-DF02-8876-125B-789FB7317E62}"/>
              </a:ext>
            </a:extLst>
          </p:cNvPr>
          <p:cNvSpPr txBox="1">
            <a:spLocks/>
          </p:cNvSpPr>
          <p:nvPr/>
        </p:nvSpPr>
        <p:spPr>
          <a:xfrm>
            <a:off x="10886" y="4209753"/>
            <a:ext cx="1429879" cy="138499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9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defTabSz="342861">
              <a:defRPr/>
            </a:pPr>
            <a:r>
              <a:rPr lang="pt-BR" dirty="0" err="1">
                <a:latin typeface="Arial" panose="020B0604020202020204" pitchFamily="34" charset="0"/>
              </a:rPr>
              <a:t>Fizazi</a:t>
            </a:r>
            <a:r>
              <a:rPr lang="pt-BR" dirty="0">
                <a:latin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</a:rPr>
              <a:t>K</a:t>
            </a:r>
            <a:r>
              <a:rPr lang="pt-BR" dirty="0">
                <a:latin typeface="Arial" panose="020B0604020202020204" pitchFamily="34" charset="0"/>
              </a:rPr>
              <a:t>, </a:t>
            </a:r>
            <a:r>
              <a:rPr lang="pt-BR" i="1" dirty="0">
                <a:latin typeface="Arial" panose="020B0604020202020204" pitchFamily="34" charset="0"/>
              </a:rPr>
              <a:t>N </a:t>
            </a:r>
            <a:r>
              <a:rPr lang="pt-BR" i="1" dirty="0" err="1">
                <a:latin typeface="Arial" panose="020B0604020202020204" pitchFamily="34" charset="0"/>
              </a:rPr>
              <a:t>Eng</a:t>
            </a:r>
            <a:r>
              <a:rPr lang="pt-BR" i="1" dirty="0">
                <a:latin typeface="Arial" panose="020B0604020202020204" pitchFamily="34" charset="0"/>
              </a:rPr>
              <a:t> J Med </a:t>
            </a:r>
            <a:r>
              <a:rPr lang="pt-BR" dirty="0">
                <a:latin typeface="Arial" panose="020B0604020202020204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4146404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400">
        <p159:morph option="byObject"/>
      </p:transition>
    </mc:Choice>
    <mc:Fallback xmlns="">
      <p:transition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AD550-B40F-036A-E32C-F7664AD57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TRITON3: OS (</a:t>
            </a:r>
            <a:r>
              <a:rPr lang="en-US" dirty="0" err="1"/>
              <a:t>BRCAm</a:t>
            </a:r>
            <a:r>
              <a:rPr lang="en-US" dirty="0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BFDEDB-8A72-837B-E1D6-C8451025E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69067"/>
            <a:ext cx="7772400" cy="32101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C9F852-8DA3-708D-5D3C-28BA58CEF5A2}"/>
              </a:ext>
            </a:extLst>
          </p:cNvPr>
          <p:cNvSpPr txBox="1"/>
          <p:nvPr/>
        </p:nvSpPr>
        <p:spPr>
          <a:xfrm>
            <a:off x="4227995" y="4071257"/>
            <a:ext cx="6880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months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627BDB-D9AD-73F6-058A-80E4D6D84A8B}"/>
              </a:ext>
            </a:extLst>
          </p:cNvPr>
          <p:cNvSpPr txBox="1">
            <a:spLocks/>
          </p:cNvSpPr>
          <p:nvPr/>
        </p:nvSpPr>
        <p:spPr>
          <a:xfrm>
            <a:off x="10886" y="4209753"/>
            <a:ext cx="1429879" cy="138499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9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defTabSz="342861">
              <a:defRPr/>
            </a:pPr>
            <a:r>
              <a:rPr lang="pt-BR" dirty="0" err="1">
                <a:latin typeface="Arial" panose="020B0604020202020204" pitchFamily="34" charset="0"/>
              </a:rPr>
              <a:t>Fizazi</a:t>
            </a:r>
            <a:r>
              <a:rPr lang="pt-BR" dirty="0">
                <a:latin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</a:rPr>
              <a:t>K</a:t>
            </a:r>
            <a:r>
              <a:rPr lang="pt-BR" dirty="0">
                <a:latin typeface="Arial" panose="020B0604020202020204" pitchFamily="34" charset="0"/>
              </a:rPr>
              <a:t>, </a:t>
            </a:r>
            <a:r>
              <a:rPr lang="pt-BR" i="1" dirty="0">
                <a:latin typeface="Arial" panose="020B0604020202020204" pitchFamily="34" charset="0"/>
              </a:rPr>
              <a:t>N </a:t>
            </a:r>
            <a:r>
              <a:rPr lang="pt-BR" i="1" dirty="0" err="1">
                <a:latin typeface="Arial" panose="020B0604020202020204" pitchFamily="34" charset="0"/>
              </a:rPr>
              <a:t>Eng</a:t>
            </a:r>
            <a:r>
              <a:rPr lang="pt-BR" i="1" dirty="0">
                <a:latin typeface="Arial" panose="020B0604020202020204" pitchFamily="34" charset="0"/>
              </a:rPr>
              <a:t> J Med </a:t>
            </a:r>
            <a:r>
              <a:rPr lang="pt-BR" dirty="0">
                <a:latin typeface="Arial" panose="020B0604020202020204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2155230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11B7A1-BD6B-7FF9-D2A8-478F47D6C8D8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C82C"/>
                </a:solidFill>
                <a:latin typeface="Corporate A Medium" panose="02000503080000020004" pitchFamily="2" charset="0"/>
              </a:rPr>
              <a:t>PROSTATE / BLADDER CANCER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99275E-5264-31AB-209A-92E5E29A5422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November 30, 2023</a:t>
            </a:r>
          </a:p>
        </p:txBody>
      </p:sp>
    </p:spTree>
    <p:extLst>
      <p:ext uri="{BB962C8B-B14F-4D97-AF65-F5344CB8AC3E}">
        <p14:creationId xmlns:p14="http://schemas.microsoft.com/office/powerpoint/2010/main" val="152849746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AD550-B40F-036A-E32C-F7664AD57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TRITON3: OS (ITT)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75333C-47E0-FEFA-55A0-F8EE44746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69067"/>
            <a:ext cx="7772400" cy="32101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C6D398-84E9-D5D9-4666-4F74028396D9}"/>
              </a:ext>
            </a:extLst>
          </p:cNvPr>
          <p:cNvSpPr txBox="1"/>
          <p:nvPr/>
        </p:nvSpPr>
        <p:spPr>
          <a:xfrm>
            <a:off x="4227995" y="4071257"/>
            <a:ext cx="6880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months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512169-9960-5DF8-0F6C-037640D2CCD4}"/>
              </a:ext>
            </a:extLst>
          </p:cNvPr>
          <p:cNvSpPr txBox="1">
            <a:spLocks/>
          </p:cNvSpPr>
          <p:nvPr/>
        </p:nvSpPr>
        <p:spPr>
          <a:xfrm>
            <a:off x="10886" y="4209753"/>
            <a:ext cx="1429879" cy="138499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9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defTabSz="342861">
              <a:defRPr/>
            </a:pPr>
            <a:r>
              <a:rPr lang="pt-BR" dirty="0" err="1">
                <a:latin typeface="Arial" panose="020B0604020202020204" pitchFamily="34" charset="0"/>
              </a:rPr>
              <a:t>Fizazi</a:t>
            </a:r>
            <a:r>
              <a:rPr lang="pt-BR" dirty="0">
                <a:latin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</a:rPr>
              <a:t>K</a:t>
            </a:r>
            <a:r>
              <a:rPr lang="pt-BR" dirty="0">
                <a:latin typeface="Arial" panose="020B0604020202020204" pitchFamily="34" charset="0"/>
              </a:rPr>
              <a:t>, </a:t>
            </a:r>
            <a:r>
              <a:rPr lang="pt-BR" i="1" dirty="0">
                <a:latin typeface="Arial" panose="020B0604020202020204" pitchFamily="34" charset="0"/>
              </a:rPr>
              <a:t>N </a:t>
            </a:r>
            <a:r>
              <a:rPr lang="pt-BR" i="1" dirty="0" err="1">
                <a:latin typeface="Arial" panose="020B0604020202020204" pitchFamily="34" charset="0"/>
              </a:rPr>
              <a:t>Eng</a:t>
            </a:r>
            <a:r>
              <a:rPr lang="pt-BR" i="1" dirty="0">
                <a:latin typeface="Arial" panose="020B0604020202020204" pitchFamily="34" charset="0"/>
              </a:rPr>
              <a:t> J Med </a:t>
            </a:r>
            <a:r>
              <a:rPr lang="pt-BR" dirty="0">
                <a:latin typeface="Arial" panose="020B0604020202020204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299401577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AD550-B40F-036A-E32C-F7664AD57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TRITON3: OS (</a:t>
            </a:r>
            <a:r>
              <a:rPr lang="en-US" dirty="0" err="1"/>
              <a:t>ATMm</a:t>
            </a:r>
            <a:r>
              <a:rPr lang="en-US" dirty="0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6C0D68-B269-1D2E-99AB-332E73F5D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69067"/>
            <a:ext cx="7772400" cy="32101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A9B500-74EB-482A-CBC2-6D79EAC3B8D8}"/>
              </a:ext>
            </a:extLst>
          </p:cNvPr>
          <p:cNvSpPr txBox="1"/>
          <p:nvPr/>
        </p:nvSpPr>
        <p:spPr>
          <a:xfrm>
            <a:off x="4227995" y="4071257"/>
            <a:ext cx="6880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months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987A1-9543-A7F8-CE32-21DFE20B9513}"/>
              </a:ext>
            </a:extLst>
          </p:cNvPr>
          <p:cNvSpPr txBox="1">
            <a:spLocks/>
          </p:cNvSpPr>
          <p:nvPr/>
        </p:nvSpPr>
        <p:spPr>
          <a:xfrm>
            <a:off x="10886" y="4209753"/>
            <a:ext cx="1429879" cy="138499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9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defTabSz="342861">
              <a:defRPr/>
            </a:pPr>
            <a:r>
              <a:rPr lang="pt-BR" dirty="0" err="1">
                <a:latin typeface="Arial" panose="020B0604020202020204" pitchFamily="34" charset="0"/>
              </a:rPr>
              <a:t>Fizazi</a:t>
            </a:r>
            <a:r>
              <a:rPr lang="pt-BR" dirty="0">
                <a:latin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</a:rPr>
              <a:t>K</a:t>
            </a:r>
            <a:r>
              <a:rPr lang="pt-BR" dirty="0">
                <a:latin typeface="Arial" panose="020B0604020202020204" pitchFamily="34" charset="0"/>
              </a:rPr>
              <a:t>, </a:t>
            </a:r>
            <a:r>
              <a:rPr lang="pt-BR" i="1" dirty="0">
                <a:latin typeface="Arial" panose="020B0604020202020204" pitchFamily="34" charset="0"/>
              </a:rPr>
              <a:t>N </a:t>
            </a:r>
            <a:r>
              <a:rPr lang="pt-BR" i="1" dirty="0" err="1">
                <a:latin typeface="Arial" panose="020B0604020202020204" pitchFamily="34" charset="0"/>
              </a:rPr>
              <a:t>Eng</a:t>
            </a:r>
            <a:r>
              <a:rPr lang="pt-BR" i="1" dirty="0">
                <a:latin typeface="Arial" panose="020B0604020202020204" pitchFamily="34" charset="0"/>
              </a:rPr>
              <a:t> J Med </a:t>
            </a:r>
            <a:r>
              <a:rPr lang="pt-BR" dirty="0">
                <a:latin typeface="Arial" panose="020B0604020202020204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20022665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F390FC-BF69-500B-0E1A-F90289D39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STEAP1: Six-Transmembrane Epithelial Antigen of the Prostate 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F3F2A6-446A-F309-6DB2-029421D039B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11150" y="631825"/>
            <a:ext cx="8521700" cy="552450"/>
          </a:xfrm>
        </p:spPr>
        <p:txBody>
          <a:bodyPr/>
          <a:lstStyle/>
          <a:p>
            <a:r>
              <a:rPr lang="en-US" sz="1600" dirty="0"/>
              <a:t>metalloproteinases involved in iron and copper homeostasis and other cellular processes</a:t>
            </a:r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9AC67E5-A969-04D0-9E02-B742D3A14B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262"/>
          <a:stretch/>
        </p:blipFill>
        <p:spPr bwMode="auto">
          <a:xfrm>
            <a:off x="450850" y="1121375"/>
            <a:ext cx="2354580" cy="145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A3EAB7-BC3F-52EC-FF74-940BDD0168E7}"/>
              </a:ext>
            </a:extLst>
          </p:cNvPr>
          <p:cNvSpPr txBox="1"/>
          <p:nvPr/>
        </p:nvSpPr>
        <p:spPr>
          <a:xfrm>
            <a:off x="0" y="4212498"/>
            <a:ext cx="2460930" cy="210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  <a:spcBef>
                <a:spcPts val="900"/>
              </a:spcBef>
            </a:pPr>
            <a:r>
              <a:rPr lang="en-US" sz="900" dirty="0">
                <a:solidFill>
                  <a:srgbClr val="211D1E"/>
                </a:solidFill>
                <a:latin typeface="Arial" panose="020B0604020202020204" pitchFamily="34" charset="0"/>
              </a:rPr>
              <a:t>Xu M, </a:t>
            </a:r>
            <a:r>
              <a:rPr lang="en-US" sz="900" i="1" dirty="0">
                <a:solidFill>
                  <a:srgbClr val="211D1E"/>
                </a:solidFill>
                <a:latin typeface="Arial" panose="020B0604020202020204" pitchFamily="34" charset="0"/>
              </a:rPr>
              <a:t>Cancers</a:t>
            </a:r>
            <a:r>
              <a:rPr lang="en-US" sz="900" dirty="0">
                <a:solidFill>
                  <a:srgbClr val="211D1E"/>
                </a:solidFill>
                <a:latin typeface="Arial" panose="020B0604020202020204" pitchFamily="34" charset="0"/>
              </a:rPr>
              <a:t> 2022; Kelly WK, ESMO 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49122A-F4E3-3BFA-F32F-5D69312602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0070" y="983102"/>
            <a:ext cx="2926080" cy="16648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ACA8B2-C5E1-19EA-9D85-67D1C65CAB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8800" y="2681742"/>
            <a:ext cx="2965318" cy="16640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6F49EE-E263-E3B6-498F-9CEB128262FB}"/>
              </a:ext>
            </a:extLst>
          </p:cNvPr>
          <p:cNvSpPr txBox="1"/>
          <p:nvPr/>
        </p:nvSpPr>
        <p:spPr>
          <a:xfrm>
            <a:off x="7305040" y="2209357"/>
            <a:ext cx="479618" cy="1708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  <a:spcBef>
                <a:spcPts val="900"/>
              </a:spcBef>
            </a:pPr>
            <a:r>
              <a:rPr lang="en-US" sz="600" dirty="0">
                <a:solidFill>
                  <a:srgbClr val="211D1E"/>
                </a:solidFill>
                <a:latin typeface="Arial" panose="020B0604020202020204" pitchFamily="34" charset="0"/>
              </a:rPr>
              <a:t>STEAP1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92C668-3A93-2155-A39F-7324F4946094}"/>
              </a:ext>
            </a:extLst>
          </p:cNvPr>
          <p:cNvSpPr txBox="1"/>
          <p:nvPr/>
        </p:nvSpPr>
        <p:spPr>
          <a:xfrm>
            <a:off x="7310120" y="4010501"/>
            <a:ext cx="415498" cy="1708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  <a:spcBef>
                <a:spcPts val="900"/>
              </a:spcBef>
            </a:pPr>
            <a:r>
              <a:rPr lang="en-US" sz="600" dirty="0">
                <a:solidFill>
                  <a:srgbClr val="211D1E"/>
                </a:solidFill>
                <a:latin typeface="Arial" panose="020B0604020202020204" pitchFamily="34" charset="0"/>
              </a:rPr>
              <a:t>PSMA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8C80F1-63DD-EE45-5952-D159698EF68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715" y="2686526"/>
            <a:ext cx="3754923" cy="152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72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400">
        <p159:morph option="byObject"/>
      </p:transition>
    </mc:Choice>
    <mc:Fallback xmlns="">
      <p:transition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117EED-A4C5-C0AC-D0C4-B4A8DDD6C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/>
              <a:t>Xaluritamig</a:t>
            </a:r>
            <a:r>
              <a:rPr lang="en-US" sz="3200" dirty="0"/>
              <a:t> (AMG 509): STEAP1 T-cell engager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014D1C-FA0B-9239-27D1-0424B69C35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" y="1002943"/>
            <a:ext cx="4636770" cy="14085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5444B0-9358-06B3-337E-80B9809431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5985" y="988219"/>
            <a:ext cx="4057650" cy="542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75EF4C-82E2-E932-05F4-ED4FEC92C9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4550" y="844083"/>
            <a:ext cx="5829300" cy="1225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05B378-9084-C72B-65A5-7EBCF5EAC0F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" y="2680998"/>
            <a:ext cx="4636770" cy="1640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EA19CC-6334-22B6-3BA6-A5B33159561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3874" y="790417"/>
            <a:ext cx="2219894" cy="1673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D86EA0-8CB9-3798-68C3-84D165B6E2D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3820" y="2574925"/>
            <a:ext cx="2427652" cy="9664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7C5213-A6D9-DA22-3239-8576FB461BA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3927" y="2770981"/>
            <a:ext cx="2751773" cy="14287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DB00BD-4A71-5093-9C8D-D12F29ABC0C3}"/>
              </a:ext>
            </a:extLst>
          </p:cNvPr>
          <p:cNvSpPr txBox="1"/>
          <p:nvPr/>
        </p:nvSpPr>
        <p:spPr>
          <a:xfrm>
            <a:off x="-21773" y="4201612"/>
            <a:ext cx="1345240" cy="210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  <a:spcBef>
                <a:spcPts val="900"/>
              </a:spcBef>
            </a:pPr>
            <a:r>
              <a:rPr lang="en-US" sz="900" dirty="0">
                <a:solidFill>
                  <a:srgbClr val="211D1E"/>
                </a:solidFill>
                <a:latin typeface="Arial" panose="020B0604020202020204" pitchFamily="34" charset="0"/>
              </a:rPr>
              <a:t>Kelly WK, ESMO 2023</a:t>
            </a:r>
          </a:p>
        </p:txBody>
      </p:sp>
    </p:spTree>
    <p:extLst>
      <p:ext uri="{BB962C8B-B14F-4D97-AF65-F5344CB8AC3E}">
        <p14:creationId xmlns:p14="http://schemas.microsoft.com/office/powerpoint/2010/main" val="2762982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400">
        <p159:morph option="byObject"/>
      </p:transition>
    </mc:Choice>
    <mc:Fallback xmlns="">
      <p:transition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6073A-FA94-4E73-A858-9368EC7E2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Endoglin (CD105)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4EC391-437D-A470-4445-27D8AD8D600F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89931"/>
            <a:ext cx="3018876" cy="2326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17C74A8-9C20-9DF9-4675-D4CFA64B04D6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90984" y="2574925"/>
            <a:ext cx="2362031" cy="17665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017E7256-CDCA-14A9-B0B7-BF1FD2EDF2CE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0600" y="881630"/>
            <a:ext cx="2686050" cy="3386589"/>
          </a:xfrm>
          <a:prstGeom prst="rect">
            <a:avLst/>
          </a:prstGeom>
        </p:spPr>
      </p:pic>
      <p:pic>
        <p:nvPicPr>
          <p:cNvPr id="6" name="endoglin cartoon.jpg">
            <a:extLst>
              <a:ext uri="{FF2B5EF4-FFF2-40B4-BE49-F238E27FC236}">
                <a16:creationId xmlns:a16="http://schemas.microsoft.com/office/drawing/2014/main" id="{4E807D0F-D867-4A45-4BFA-9A42E441C205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6858" y="918906"/>
            <a:ext cx="2290283" cy="165601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026" name="Picture 2" descr="Endoglin/CD105 Protein Overview: Sequence, Structure, Function and Protein  Interaction | Sino Biological">
            <a:extLst>
              <a:ext uri="{FF2B5EF4-FFF2-40B4-BE49-F238E27FC236}">
                <a16:creationId xmlns:a16="http://schemas.microsoft.com/office/drawing/2014/main" id="{3B39E692-A338-EA0A-4C29-2EF56AD8C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908848">
            <a:off x="940545" y="196767"/>
            <a:ext cx="1020602" cy="171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664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400">
        <p159:morph option="byObject"/>
      </p:transition>
    </mc:Choice>
    <mc:Fallback xmlns="">
      <p:transition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F6836-89A5-D51B-5923-F8ECC7237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 dirty="0"/>
              <a:t>APA-105: Apalutamide + Carotuximab (anti-CD105)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A858F0F-4EE6-9E00-BF40-C7073228BA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6889" l="3111" r="98667">
                        <a14:foregroundMark x1="26222" y1="89778" x2="26222" y2="89778"/>
                        <a14:foregroundMark x1="20444" y1="89778" x2="31111" y2="78667"/>
                        <a14:foregroundMark x1="28889" y1="75556" x2="76444" y2="76444"/>
                        <a14:foregroundMark x1="72889" y1="75111" x2="94667" y2="96889"/>
                        <a14:foregroundMark x1="63556" y1="13778" x2="39556" y2="10222"/>
                        <a14:foregroundMark x1="39556" y1="10222" x2="29778" y2="30667"/>
                        <a14:foregroundMark x1="29778" y1="30667" x2="29778" y2="32889"/>
                        <a14:foregroundMark x1="60889" y1="8889" x2="44444" y2="6667"/>
                        <a14:foregroundMark x1="80000" y1="72000" x2="98667" y2="90667"/>
                        <a14:foregroundMark x1="98667" y1="90667" x2="96444" y2="91111"/>
                        <a14:foregroundMark x1="73333" y1="85333" x2="91556" y2="93778"/>
                        <a14:foregroundMark x1="30667" y1="80000" x2="46667" y2="94667"/>
                        <a14:foregroundMark x1="18667" y1="80889" x2="3111" y2="8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025" y="3268482"/>
            <a:ext cx="636776" cy="6367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A510B3-8BD1-6178-B368-0908F7A1CFE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0203" y="2060037"/>
            <a:ext cx="636776" cy="6367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736E4C9-0FE1-F6CF-2629-E770BA7392E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7865" y="4575792"/>
            <a:ext cx="440922" cy="5724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B32D19-A050-31E6-DB26-AB7D1068ABD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0665" y="4636591"/>
            <a:ext cx="782937" cy="3398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E1862B5-7C27-7E2A-93C5-5819B111DEC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8801" y="663576"/>
            <a:ext cx="2982329" cy="3553943"/>
          </a:xfrm>
          <a:prstGeom prst="rect">
            <a:avLst/>
          </a:prstGeom>
        </p:spPr>
      </p:pic>
      <p:pic>
        <p:nvPicPr>
          <p:cNvPr id="20" name="Picture 6" descr="Neil Bhowmick - Professor of Medicine - Cedars-Sinai | LinkedIn">
            <a:extLst>
              <a:ext uri="{FF2B5EF4-FFF2-40B4-BE49-F238E27FC236}">
                <a16:creationId xmlns:a16="http://schemas.microsoft.com/office/drawing/2014/main" id="{6FD0D24E-2BF1-C245-AD28-133C584458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10465" y="762724"/>
            <a:ext cx="668909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D6E2D8A-08BC-511C-8680-3FFBEFBCB12A}"/>
              </a:ext>
            </a:extLst>
          </p:cNvPr>
          <p:cNvSpPr txBox="1"/>
          <p:nvPr/>
        </p:nvSpPr>
        <p:spPr>
          <a:xfrm>
            <a:off x="8140328" y="1485798"/>
            <a:ext cx="719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rgbClr val="000000"/>
                </a:solidFill>
                <a:latin typeface="Arial" panose="020B0604020202020204" pitchFamily="34" charset="0"/>
              </a:rPr>
              <a:t>Neil Bhowmick, PhD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61F4F6-5834-0AD5-FA34-D69F63A5B924}"/>
              </a:ext>
            </a:extLst>
          </p:cNvPr>
          <p:cNvSpPr txBox="1"/>
          <p:nvPr/>
        </p:nvSpPr>
        <p:spPr>
          <a:xfrm>
            <a:off x="8069277" y="2730741"/>
            <a:ext cx="71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rgbClr val="000000"/>
                </a:solidFill>
                <a:latin typeface="Arial" panose="020B0604020202020204" pitchFamily="34" charset="0"/>
              </a:rPr>
              <a:t>Tanya Dorff, MD</a:t>
            </a:r>
          </a:p>
          <a:p>
            <a:pPr algn="ctr"/>
            <a:r>
              <a:rPr lang="en-US" sz="600" dirty="0">
                <a:solidFill>
                  <a:srgbClr val="000000"/>
                </a:solidFill>
                <a:latin typeface="Arial" panose="020B0604020202020204" pitchFamily="34" charset="0"/>
              </a:rPr>
              <a:t>City of Hope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4EBE84-CC73-8D68-219E-6F59872ACCE8}"/>
              </a:ext>
            </a:extLst>
          </p:cNvPr>
          <p:cNvSpPr txBox="1"/>
          <p:nvPr/>
        </p:nvSpPr>
        <p:spPr>
          <a:xfrm>
            <a:off x="8118704" y="3920078"/>
            <a:ext cx="719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rgbClr val="000000"/>
                </a:solidFill>
                <a:latin typeface="Arial" panose="020B0604020202020204" pitchFamily="34" charset="0"/>
              </a:rPr>
              <a:t>Umang Swami, MD</a:t>
            </a:r>
          </a:p>
          <a:p>
            <a:pPr algn="ctr"/>
            <a:r>
              <a:rPr lang="en-US" sz="600" dirty="0">
                <a:solidFill>
                  <a:srgbClr val="000000"/>
                </a:solidFill>
                <a:latin typeface="Arial" panose="020B0604020202020204" pitchFamily="34" charset="0"/>
              </a:rPr>
              <a:t>Huntsman/ </a:t>
            </a:r>
          </a:p>
          <a:p>
            <a:pPr algn="ctr"/>
            <a:r>
              <a:rPr lang="en-US" sz="600" dirty="0">
                <a:solidFill>
                  <a:srgbClr val="000000"/>
                </a:solidFill>
                <a:latin typeface="Arial" panose="020B0604020202020204" pitchFamily="34" charset="0"/>
              </a:rPr>
              <a:t>U Utah</a:t>
            </a:r>
          </a:p>
        </p:txBody>
      </p:sp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F83800EF-604F-2181-3691-A3AE0B018BCD}"/>
              </a:ext>
            </a:extLst>
          </p:cNvPr>
          <p:cNvPicPr/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125" y="2520931"/>
            <a:ext cx="2456176" cy="1666733"/>
          </a:xfrm>
          <a:prstGeom prst="rect">
            <a:avLst/>
          </a:prstGeom>
        </p:spPr>
      </p:pic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C693D17D-EF65-9903-7FC5-0C8A3B7B2997}"/>
              </a:ext>
            </a:extLst>
          </p:cNvPr>
          <p:cNvPicPr/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378" y="850350"/>
            <a:ext cx="3524564" cy="154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911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400">
        <p159:morph option="byObject"/>
      </p:transition>
    </mc:Choice>
    <mc:Fallback xmlns="">
      <p:transition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2CE346-C978-0034-D35D-D1EE1994B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Prostate cancer therapy is under rapid evolution</a:t>
            </a:r>
          </a:p>
          <a:p>
            <a:r>
              <a:rPr lang="en-US" sz="1600" dirty="0"/>
              <a:t>Identifying known drivers of progression (and resistance) is now a part of the standard of care in advanced prostate cancer</a:t>
            </a:r>
          </a:p>
          <a:p>
            <a:pPr marL="514350" lvl="2" indent="-257175"/>
            <a:r>
              <a:rPr lang="en-US" sz="1200" dirty="0"/>
              <a:t> Consider NGS before the mCRPC state to identify truncal alterations</a:t>
            </a:r>
          </a:p>
          <a:p>
            <a:r>
              <a:rPr lang="en-US" sz="1600" dirty="0"/>
              <a:t>For patients with </a:t>
            </a:r>
            <a:r>
              <a:rPr lang="en-US" sz="1600" dirty="0" err="1"/>
              <a:t>HRRm</a:t>
            </a:r>
            <a:r>
              <a:rPr lang="en-US" sz="1600" dirty="0"/>
              <a:t>, PARP inhibitors represent a high active and important treatment in our armamentarium</a:t>
            </a:r>
          </a:p>
          <a:p>
            <a:pPr marL="514350" lvl="2" indent="-257175"/>
            <a:r>
              <a:rPr lang="en-US" sz="1200" dirty="0"/>
              <a:t>while there are toxicities associated with </a:t>
            </a:r>
            <a:r>
              <a:rPr lang="en-US" sz="1200" dirty="0" err="1"/>
              <a:t>PARPi</a:t>
            </a:r>
            <a:r>
              <a:rPr lang="en-US" sz="1200" dirty="0"/>
              <a:t>, they are manageable in the hands of a skilled oncologist</a:t>
            </a:r>
          </a:p>
          <a:p>
            <a:pPr marL="257175" indent="-257175"/>
            <a:r>
              <a:rPr lang="en-US" sz="1600" dirty="0"/>
              <a:t>More data will be needed to optimize timing of </a:t>
            </a:r>
            <a:r>
              <a:rPr lang="en-US" sz="1600" dirty="0" err="1"/>
              <a:t>PARPi</a:t>
            </a:r>
            <a:r>
              <a:rPr lang="en-US" sz="1600" dirty="0"/>
              <a:t> therapy</a:t>
            </a:r>
          </a:p>
          <a:p>
            <a:pPr marL="257175" indent="-257175"/>
            <a:r>
              <a:rPr lang="en-US" sz="1600" dirty="0"/>
              <a:t>Newer targets are emerging that address important drivers and molecular features of prostate cancer.  </a:t>
            </a:r>
          </a:p>
          <a:p>
            <a:pPr marL="514350" lvl="2" indent="-257175"/>
            <a:r>
              <a:rPr lang="en-US" sz="1200" dirty="0"/>
              <a:t>There will be an increased need of knowing which patients are suitable for these treatments</a:t>
            </a:r>
          </a:p>
          <a:p>
            <a:pPr marL="514350" lvl="2" indent="-257175"/>
            <a:r>
              <a:rPr lang="en-US" sz="1200" dirty="0"/>
              <a:t>Participation in clinical trials will help to advance these new and active therapies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F14551-708C-645D-477B-BF6881F05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834231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400">
        <p159:morph option="byObject"/>
      </p:transition>
    </mc:Choice>
    <mc:Fallback xmlns="">
      <p:transition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11B7A1-BD6B-7FF9-D2A8-478F47D6C8D8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C82C"/>
                </a:solidFill>
                <a:latin typeface="Corporate A Medium" panose="02000503080000020004" pitchFamily="2" charset="0"/>
              </a:rPr>
              <a:t>PROSTATE / BLADDER CANCER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99275E-5264-31AB-209A-92E5E29A5422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November 30, 2023</a:t>
            </a:r>
          </a:p>
        </p:txBody>
      </p:sp>
    </p:spTree>
    <p:extLst>
      <p:ext uri="{BB962C8B-B14F-4D97-AF65-F5344CB8AC3E}">
        <p14:creationId xmlns:p14="http://schemas.microsoft.com/office/powerpoint/2010/main" val="40320594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798064"/>
            <a:ext cx="6400800" cy="2204975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Michael Ahdoot, MD</a:t>
            </a:r>
          </a:p>
          <a:p>
            <a:r>
              <a:rPr lang="en-US" dirty="0">
                <a:solidFill>
                  <a:srgbClr val="002E51"/>
                </a:solidFill>
              </a:rPr>
              <a:t>Assistant Professor Urology</a:t>
            </a:r>
          </a:p>
          <a:p>
            <a:r>
              <a:rPr lang="en-US" dirty="0">
                <a:solidFill>
                  <a:srgbClr val="002E51"/>
                </a:solidFill>
              </a:rPr>
              <a:t>Cedar Sinai</a:t>
            </a:r>
          </a:p>
          <a:p>
            <a:r>
              <a:rPr lang="en-US" dirty="0">
                <a:solidFill>
                  <a:srgbClr val="002E51"/>
                </a:solidFill>
              </a:rPr>
              <a:t>Los Angeles, CA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786936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61310806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029508"/>
            <a:ext cx="9144000" cy="1040936"/>
          </a:xfrm>
        </p:spPr>
        <p:txBody>
          <a:bodyPr/>
          <a:lstStyle/>
          <a:p>
            <a:r>
              <a:rPr lang="en-US" sz="3200" dirty="0">
                <a:effectLst/>
                <a:latin typeface="Helvetica" pitchFamily="2" charset="0"/>
              </a:rPr>
              <a:t>First safety and efficacy results of the TAR-210 erdafitinib (</a:t>
            </a:r>
            <a:r>
              <a:rPr lang="en-US" sz="3200" dirty="0" err="1">
                <a:effectLst/>
                <a:latin typeface="Helvetica" pitchFamily="2" charset="0"/>
              </a:rPr>
              <a:t>erda</a:t>
            </a:r>
            <a:r>
              <a:rPr lang="en-US" sz="3200" dirty="0">
                <a:effectLst/>
                <a:latin typeface="Helvetica" pitchFamily="2" charset="0"/>
              </a:rPr>
              <a:t>) intravesical delivery system in patients (pts) with non</a:t>
            </a:r>
            <a:r>
              <a:rPr lang="en-US" sz="3200" dirty="0">
                <a:latin typeface="Helvetica" pitchFamily="2" charset="0"/>
              </a:rPr>
              <a:t> </a:t>
            </a:r>
            <a:r>
              <a:rPr lang="en-US" sz="3200" dirty="0">
                <a:effectLst/>
                <a:latin typeface="Helvetica" pitchFamily="2" charset="0"/>
              </a:rPr>
              <a:t>muscle-invasive bladder cancer (NMIBC) with select FGFR alterations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62855170"/>
      </p:ext>
    </p:extLst>
  </p:cSld>
  <p:clrMapOvr>
    <a:masterClrMapping/>
  </p:clrMapOvr>
</p:sld>
</file>

<file path=ppt/theme/theme1.xml><?xml version="1.0" encoding="utf-8"?>
<a:theme xmlns:a="http://schemas.openxmlformats.org/drawingml/2006/main" name="MLC2015_PPT_Slide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Georgi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6459BA09A55A48A26552F8CF890A5E" ma:contentTypeVersion="14" ma:contentTypeDescription="Create a new document." ma:contentTypeScope="" ma:versionID="23f5c8f08b1a1d65690ec793b377a057">
  <xsd:schema xmlns:xsd="http://www.w3.org/2001/XMLSchema" xmlns:xs="http://www.w3.org/2001/XMLSchema" xmlns:p="http://schemas.microsoft.com/office/2006/metadata/properties" xmlns:ns3="5d185315-3185-4f85-882e-9624ef9185a2" xmlns:ns4="bd2a530d-6ddd-4962-a7b9-5fc3be46eaed" targetNamespace="http://schemas.microsoft.com/office/2006/metadata/properties" ma:root="true" ma:fieldsID="eead1677efee3c2be5ce849ca58fdede" ns3:_="" ns4:_="">
    <xsd:import namespace="5d185315-3185-4f85-882e-9624ef9185a2"/>
    <xsd:import namespace="bd2a530d-6ddd-4962-a7b9-5fc3be46eae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LengthInSecond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185315-3185-4f85-882e-9624ef9185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2a530d-6ddd-4962-a7b9-5fc3be46eae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7D2C464-C771-4E2C-A4E0-A9031062A0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EC0C9A-B742-4687-A9CB-8B149E7DD7A8}">
  <ds:schemaRefs>
    <ds:schemaRef ds:uri="http://purl.org/dc/dcmitype/"/>
    <ds:schemaRef ds:uri="http://purl.org/dc/elements/1.1/"/>
    <ds:schemaRef ds:uri="bd2a530d-6ddd-4962-a7b9-5fc3be46eaed"/>
    <ds:schemaRef ds:uri="5d185315-3185-4f85-882e-9624ef9185a2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95DAC3F-13AB-46E7-8F34-0AA229403C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d185315-3185-4f85-882e-9624ef9185a2"/>
    <ds:schemaRef ds:uri="bd2a530d-6ddd-4962-a7b9-5fc3be46ea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5824</TotalTime>
  <Words>9166</Words>
  <Application>Microsoft Office PowerPoint</Application>
  <PresentationFormat>Custom</PresentationFormat>
  <Paragraphs>1342</Paragraphs>
  <Slides>163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163</vt:i4>
      </vt:variant>
    </vt:vector>
  </HeadingPairs>
  <TitlesOfParts>
    <vt:vector size="179" baseType="lpstr">
      <vt:lpstr>Arial</vt:lpstr>
      <vt:lpstr>Arial Narrow</vt:lpstr>
      <vt:lpstr>Calibri</vt:lpstr>
      <vt:lpstr>Century Gothic</vt:lpstr>
      <vt:lpstr>Corporate A Medium</vt:lpstr>
      <vt:lpstr>Corporate S Demi</vt:lpstr>
      <vt:lpstr>Franklin Gothic Book</vt:lpstr>
      <vt:lpstr>Georgia</vt:lpstr>
      <vt:lpstr>Helvetica</vt:lpstr>
      <vt:lpstr>Krub</vt:lpstr>
      <vt:lpstr>Noto Sans</vt:lpstr>
      <vt:lpstr>Palatino Linotype</vt:lpstr>
      <vt:lpstr>Times</vt:lpstr>
      <vt:lpstr>Wingdings</vt:lpstr>
      <vt:lpstr>MLC2015_PPT_Slides</vt:lpstr>
      <vt:lpstr>Custom Design</vt:lpstr>
      <vt:lpstr>PowerPoint Presentation</vt:lpstr>
      <vt:lpstr>Welcome</vt:lpstr>
      <vt:lpstr>Thank You to Our Supporters</vt:lpstr>
      <vt:lpstr>Thank You to Our Supporters:</vt:lpstr>
      <vt:lpstr>PowerPoint Presentation</vt:lpstr>
      <vt:lpstr>PowerPoint Presentation</vt:lpstr>
      <vt:lpstr>PowerPoint Presentation</vt:lpstr>
      <vt:lpstr>Program Chair</vt:lpstr>
      <vt:lpstr>PowerPoint Presentation</vt:lpstr>
      <vt:lpstr>Management of metastatic hormone-sensitive prostate cancer</vt:lpstr>
      <vt:lpstr>Disclosures</vt:lpstr>
      <vt:lpstr>Epidemiology</vt:lpstr>
      <vt:lpstr>Defining disease states</vt:lpstr>
      <vt:lpstr>mHSPC – Intensification of ADT</vt:lpstr>
      <vt:lpstr>CHAARTED + STAMPEDE (Arm C)</vt:lpstr>
      <vt:lpstr>Intensification of ADT with ARSI</vt:lpstr>
      <vt:lpstr>STAMPEDE (Arm G) </vt:lpstr>
      <vt:lpstr>Newer ARSI + ADT combinations</vt:lpstr>
      <vt:lpstr>Triplet Therapy</vt:lpstr>
      <vt:lpstr>Triplet Therapy</vt:lpstr>
      <vt:lpstr>Triplet Therapy</vt:lpstr>
      <vt:lpstr>RT to primary: Low volume mHSPC</vt:lpstr>
      <vt:lpstr>Future Directions</vt:lpstr>
      <vt:lpstr>Future Directions</vt:lpstr>
      <vt:lpstr>Conclusions</vt:lpstr>
      <vt:lpstr>Questions?</vt:lpstr>
      <vt:lpstr>PowerPoint Presentation</vt:lpstr>
      <vt:lpstr>Radioligand treatment in prostate cancer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PowerPoint Presentation</vt:lpstr>
      <vt:lpstr>PowerPoint Presentation</vt:lpstr>
      <vt:lpstr>PARP inhibitors and emerging targets in prostate cancer</vt:lpstr>
      <vt:lpstr>Disclosures</vt:lpstr>
      <vt:lpstr>Case TM</vt:lpstr>
      <vt:lpstr>Case TM</vt:lpstr>
      <vt:lpstr>Case TM</vt:lpstr>
      <vt:lpstr>Case TM</vt:lpstr>
      <vt:lpstr>Case TM</vt:lpstr>
      <vt:lpstr>Case TM</vt:lpstr>
      <vt:lpstr>Poly (ADP-ribose) Polymerase (PARP)</vt:lpstr>
      <vt:lpstr>PARPi + ARAT in 1st line mCRPC </vt:lpstr>
      <vt:lpstr>PROpel: Front line mCRPC</vt:lpstr>
      <vt:lpstr>PROpel: rPFS</vt:lpstr>
      <vt:lpstr>PROpel: Overall Survival (ITT)</vt:lpstr>
      <vt:lpstr>PROpel: Overall Survival (BRCAm)</vt:lpstr>
      <vt:lpstr>PROpel: Subsequent Therapy</vt:lpstr>
      <vt:lpstr>PROpel: overall safety profile (DCO3) No new safety signals with longer treatment duration and follow-up  </vt:lpstr>
      <vt:lpstr>PROpel: Adverse Events </vt:lpstr>
      <vt:lpstr>TALAPRO-2:  Talazoparib + Enzalutamide in first line mCRPC</vt:lpstr>
      <vt:lpstr>TALAPRO-2:  Baseline demographics</vt:lpstr>
      <vt:lpstr>TALAPRO-2: rPFS (Primary Endpoint)</vt:lpstr>
      <vt:lpstr>TALAPRO-2: rPFS (Primary Endpoint)</vt:lpstr>
      <vt:lpstr>TALAPRO-2: Overall Survival - immature</vt:lpstr>
      <vt:lpstr>TALAPRO-2 –Summary of TEAEs</vt:lpstr>
      <vt:lpstr>TALAPRO-2 – Most common All-cause TEAEs</vt:lpstr>
      <vt:lpstr>MAGNITUDE– Study Design</vt:lpstr>
      <vt:lpstr>MAGNITUDE: rPFS BRCA v HRR BM-</vt:lpstr>
      <vt:lpstr>MAGNITUDE: OS</vt:lpstr>
      <vt:lpstr>MAGNITUDE: Subsequent Therapy</vt:lpstr>
      <vt:lpstr>MAGNITUDE: HRR+ (non-BRCA1/2)</vt:lpstr>
      <vt:lpstr>MAGNITUDE Final Analysis</vt:lpstr>
      <vt:lpstr>PARPi: 2nd Line mCRPC </vt:lpstr>
      <vt:lpstr>PROfound: OLAPARIB after progression on NHA and with gene alterations </vt:lpstr>
      <vt:lpstr>PROfound: OS (Cohort A – BRCA1/2, ATM) </vt:lpstr>
      <vt:lpstr>TRITON3 – Rucaparib vs TPC in 2L BRCA mutated mCRPC</vt:lpstr>
      <vt:lpstr>TRITON3: rPFS (BRCAm)</vt:lpstr>
      <vt:lpstr>TRITON3: rPFS (BRCAm)</vt:lpstr>
      <vt:lpstr>TRITON3: rPFS (ATMm)</vt:lpstr>
      <vt:lpstr>TRITON3: OS (BRCAm)</vt:lpstr>
      <vt:lpstr>TRITON3: OS (ITT)</vt:lpstr>
      <vt:lpstr>TRITON3: OS (ATMm)</vt:lpstr>
      <vt:lpstr>STEAP1: Six-Transmembrane Epithelial Antigen of the Prostate 1</vt:lpstr>
      <vt:lpstr>Xaluritamig (AMG 509): STEAP1 T-cell engager</vt:lpstr>
      <vt:lpstr>Endoglin (CD105)</vt:lpstr>
      <vt:lpstr>APA-105: Apalutamide + Carotuximab (anti-CD105)</vt:lpstr>
      <vt:lpstr>Conclusions</vt:lpstr>
      <vt:lpstr>PowerPoint Presentation</vt:lpstr>
      <vt:lpstr>Presentation Title</vt:lpstr>
      <vt:lpstr>First safety and efficacy results of the TAR-210 erdafitinib (erda) intravesical delivery system in patients (pts) with non muscle-invasive bladder cancer (NMIBC) with select FGFR alterations</vt:lpstr>
      <vt:lpstr>TAR-210</vt:lpstr>
      <vt:lpstr>Phase 1 Study</vt:lpstr>
      <vt:lpstr>Patient Population</vt:lpstr>
      <vt:lpstr>PowerPoint Presentation</vt:lpstr>
      <vt:lpstr>Adverse Effect</vt:lpstr>
      <vt:lpstr>Results from SunRISe-1 in patients (Pts) with bacillus CalmetteeGuérin (BCG) unresponsive high-risk non muscle-invasive bladder cancer (HR NMIBC) receiving TAR-200 monotherapy</vt:lpstr>
      <vt:lpstr>TAR-200</vt:lpstr>
      <vt:lpstr>Phase 2b Study</vt:lpstr>
      <vt:lpstr>Patient Population</vt:lpstr>
      <vt:lpstr>Results</vt:lpstr>
      <vt:lpstr>Adverse Effect</vt:lpstr>
      <vt:lpstr>PowerPoint Presentation</vt:lpstr>
      <vt:lpstr>Trimodal Therapy for  Urothelial Bladder Cancer</vt:lpstr>
      <vt:lpstr>Bladder cancer is the 4th most common cancer in men</vt:lpstr>
      <vt:lpstr>TMT is a SOC option for MIBC</vt:lpstr>
      <vt:lpstr>Why organ preservation? Why not?</vt:lpstr>
      <vt:lpstr>Multiple RTOG trials have demonstrated the efficacy of TMT</vt:lpstr>
      <vt:lpstr>Comparable oncologic outcomes between TMT and RC</vt:lpstr>
      <vt:lpstr>Large single-institution experiences</vt:lpstr>
      <vt:lpstr>Is there randomized data comparing TMT with RC? </vt:lpstr>
      <vt:lpstr>Multi-institutional propensity score matched analysis</vt:lpstr>
      <vt:lpstr>MIBC is a multidisciplinary team effort!</vt:lpstr>
      <vt:lpstr>Concurrent chemotherapy is critical to TMT</vt:lpstr>
      <vt:lpstr>What if my patient is cisplatin ineligible?</vt:lpstr>
      <vt:lpstr>Is there a role for adjuvant immunotherapy?</vt:lpstr>
      <vt:lpstr>“Classical” radiation therapy techniques</vt:lpstr>
      <vt:lpstr>Modern radiation therapy – intensity modulated radiotherapy</vt:lpstr>
      <vt:lpstr>Shorter course RT may improve outcomes</vt:lpstr>
      <vt:lpstr>Prognostic and predictive biomarkers in TMT</vt:lpstr>
      <vt:lpstr>Ideal candidates for TMT for bladder preservation</vt:lpstr>
      <vt:lpstr>Conclusions</vt:lpstr>
      <vt:lpstr>PowerPoint Presentation</vt:lpstr>
      <vt:lpstr>Emerging Agents and systemic approaches in Metastatic Urothelial Carcinoma </vt:lpstr>
      <vt:lpstr>PowerPoint Presentation</vt:lpstr>
      <vt:lpstr>Advanced UC is heterogenous</vt:lpstr>
      <vt:lpstr>Platinum-based chemotherapy in advanced UC</vt:lpstr>
      <vt:lpstr>PowerPoint Presentation</vt:lpstr>
      <vt:lpstr>Switch maintenance: JAVELIN 100 Bladder</vt:lpstr>
      <vt:lpstr>Switch maintenance: JAVELIN 100 Bladder</vt:lpstr>
      <vt:lpstr>Chemo-IO trials in bladder cancer</vt:lpstr>
      <vt:lpstr>CheckMate-901</vt:lpstr>
      <vt:lpstr>CheckMate-901</vt:lpstr>
      <vt:lpstr>Enfortumab vedotin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THOR trial: cohort 2</vt:lpstr>
      <vt:lpstr>Thor trial: Cohort 2</vt:lpstr>
      <vt:lpstr>EV in muscle invasive bladder cancer</vt:lpstr>
      <vt:lpstr>EV in muscle invasive bladder cancer</vt:lpstr>
      <vt:lpstr>Neoadjuvant EV in muscle invasive bladder cancer</vt:lpstr>
      <vt:lpstr>NEMIO trial </vt:lpstr>
      <vt:lpstr>PowerPoint Presentation</vt:lpstr>
      <vt:lpstr>NEMIO trial </vt:lpstr>
      <vt:lpstr> </vt:lpstr>
      <vt:lpstr> </vt:lpstr>
      <vt:lpstr> </vt:lpstr>
      <vt:lpstr> </vt:lpstr>
      <vt:lpstr>PowerPoint Presentation</vt:lpstr>
    </vt:vector>
  </TitlesOfParts>
  <Company>Intellisphere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Donald</dc:creator>
  <cp:lastModifiedBy>Sean Gallagher</cp:lastModifiedBy>
  <cp:revision>167</cp:revision>
  <dcterms:modified xsi:type="dcterms:W3CDTF">2023-12-20T00:24:23Z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0x0101004A6459BA09A55A48A26552F8CF890A5E</vt:lpwstr>
  </property>
</Properties>
</file>