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tmp" ContentType="image/p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7FFFF289_1BC7B1A3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</p:sldMasterIdLst>
  <p:notesMasterIdLst>
    <p:notesMasterId r:id="rId174"/>
  </p:notesMasterIdLst>
  <p:handoutMasterIdLst>
    <p:handoutMasterId r:id="rId175"/>
  </p:handoutMasterIdLst>
  <p:sldIdLst>
    <p:sldId id="273" r:id="rId6"/>
    <p:sldId id="265" r:id="rId7"/>
    <p:sldId id="2147480213" r:id="rId8"/>
    <p:sldId id="2147480212" r:id="rId9"/>
    <p:sldId id="261" r:id="rId10"/>
    <p:sldId id="2145706298" r:id="rId11"/>
    <p:sldId id="2147480133" r:id="rId12"/>
    <p:sldId id="2147480136" r:id="rId13"/>
    <p:sldId id="2145706369" r:id="rId14"/>
    <p:sldId id="2147480202" r:id="rId15"/>
    <p:sldId id="2147480203" r:id="rId16"/>
    <p:sldId id="275" r:id="rId17"/>
    <p:sldId id="276" r:id="rId18"/>
    <p:sldId id="277" r:id="rId19"/>
    <p:sldId id="2145706361" r:id="rId20"/>
    <p:sldId id="2147480209" r:id="rId21"/>
    <p:sldId id="2145706338" r:id="rId22"/>
    <p:sldId id="278" r:id="rId23"/>
    <p:sldId id="2147480158" r:id="rId24"/>
    <p:sldId id="279" r:id="rId25"/>
    <p:sldId id="292" r:id="rId26"/>
    <p:sldId id="274" r:id="rId27"/>
    <p:sldId id="2147480201" r:id="rId28"/>
    <p:sldId id="2147480210" r:id="rId29"/>
    <p:sldId id="2147480211" r:id="rId30"/>
    <p:sldId id="2147471878" r:id="rId31"/>
    <p:sldId id="2147471879" r:id="rId32"/>
    <p:sldId id="2147471880" r:id="rId33"/>
    <p:sldId id="2147471882" r:id="rId34"/>
    <p:sldId id="2147471883" r:id="rId35"/>
    <p:sldId id="2147471884" r:id="rId36"/>
    <p:sldId id="2147480214" r:id="rId37"/>
    <p:sldId id="2147480215" r:id="rId38"/>
    <p:sldId id="2147480216" r:id="rId39"/>
    <p:sldId id="2147480217" r:id="rId40"/>
    <p:sldId id="2145706222" r:id="rId41"/>
    <p:sldId id="2145706233" r:id="rId42"/>
    <p:sldId id="2145706232" r:id="rId43"/>
    <p:sldId id="2145706234" r:id="rId44"/>
    <p:sldId id="2145706235" r:id="rId45"/>
    <p:sldId id="2145706219" r:id="rId46"/>
    <p:sldId id="2145706225" r:id="rId47"/>
    <p:sldId id="2145706240" r:id="rId48"/>
    <p:sldId id="2145706239" r:id="rId49"/>
    <p:sldId id="2145706230" r:id="rId50"/>
    <p:sldId id="2145706241" r:id="rId51"/>
    <p:sldId id="2145706224" r:id="rId52"/>
    <p:sldId id="2145706263" r:id="rId53"/>
    <p:sldId id="2145706266" r:id="rId54"/>
    <p:sldId id="2145706265" r:id="rId55"/>
    <p:sldId id="2145706267" r:id="rId56"/>
    <p:sldId id="2145706269" r:id="rId57"/>
    <p:sldId id="2145706226" r:id="rId58"/>
    <p:sldId id="2145706227" r:id="rId59"/>
    <p:sldId id="2145706243" r:id="rId60"/>
    <p:sldId id="2145706245" r:id="rId61"/>
    <p:sldId id="2145706242" r:id="rId62"/>
    <p:sldId id="2145706228" r:id="rId63"/>
    <p:sldId id="2145706246" r:id="rId64"/>
    <p:sldId id="281" r:id="rId65"/>
    <p:sldId id="2145706262" r:id="rId66"/>
    <p:sldId id="2147480218" r:id="rId67"/>
    <p:sldId id="2147480219" r:id="rId68"/>
    <p:sldId id="316" r:id="rId69"/>
    <p:sldId id="2147480220" r:id="rId70"/>
    <p:sldId id="2147480221" r:id="rId71"/>
    <p:sldId id="2147480222" r:id="rId72"/>
    <p:sldId id="301" r:id="rId73"/>
    <p:sldId id="310" r:id="rId74"/>
    <p:sldId id="307" r:id="rId75"/>
    <p:sldId id="2147480223" r:id="rId76"/>
    <p:sldId id="2147480224" r:id="rId77"/>
    <p:sldId id="283" r:id="rId78"/>
    <p:sldId id="285" r:id="rId79"/>
    <p:sldId id="309" r:id="rId80"/>
    <p:sldId id="286" r:id="rId81"/>
    <p:sldId id="312" r:id="rId82"/>
    <p:sldId id="313" r:id="rId83"/>
    <p:sldId id="314" r:id="rId84"/>
    <p:sldId id="315" r:id="rId85"/>
    <p:sldId id="311" r:id="rId86"/>
    <p:sldId id="293" r:id="rId87"/>
    <p:sldId id="298" r:id="rId88"/>
    <p:sldId id="303" r:id="rId89"/>
    <p:sldId id="2147480225" r:id="rId90"/>
    <p:sldId id="2147480226" r:id="rId91"/>
    <p:sldId id="322" r:id="rId92"/>
    <p:sldId id="324" r:id="rId93"/>
    <p:sldId id="323" r:id="rId94"/>
    <p:sldId id="325" r:id="rId95"/>
    <p:sldId id="326" r:id="rId96"/>
    <p:sldId id="327" r:id="rId97"/>
    <p:sldId id="2147480227" r:id="rId98"/>
    <p:sldId id="317" r:id="rId99"/>
    <p:sldId id="318" r:id="rId100"/>
    <p:sldId id="319" r:id="rId101"/>
    <p:sldId id="320" r:id="rId102"/>
    <p:sldId id="321" r:id="rId103"/>
    <p:sldId id="328" r:id="rId104"/>
    <p:sldId id="329" r:id="rId105"/>
    <p:sldId id="330" r:id="rId106"/>
    <p:sldId id="331" r:id="rId107"/>
    <p:sldId id="2147480228" r:id="rId108"/>
    <p:sldId id="2147480229" r:id="rId109"/>
    <p:sldId id="304" r:id="rId110"/>
    <p:sldId id="2147480230" r:id="rId111"/>
    <p:sldId id="308" r:id="rId112"/>
    <p:sldId id="2147480231" r:id="rId113"/>
    <p:sldId id="339" r:id="rId114"/>
    <p:sldId id="2147480232" r:id="rId115"/>
    <p:sldId id="2147480233" r:id="rId116"/>
    <p:sldId id="2147480234" r:id="rId117"/>
    <p:sldId id="2147480235" r:id="rId118"/>
    <p:sldId id="340" r:id="rId119"/>
    <p:sldId id="2147480236" r:id="rId120"/>
    <p:sldId id="2147480237" r:id="rId121"/>
    <p:sldId id="341" r:id="rId122"/>
    <p:sldId id="2147480238" r:id="rId123"/>
    <p:sldId id="342" r:id="rId124"/>
    <p:sldId id="2147480239" r:id="rId125"/>
    <p:sldId id="2147480240" r:id="rId126"/>
    <p:sldId id="343" r:id="rId127"/>
    <p:sldId id="2147480241" r:id="rId128"/>
    <p:sldId id="344" r:id="rId129"/>
    <p:sldId id="2147480242" r:id="rId130"/>
    <p:sldId id="2147480243" r:id="rId131"/>
    <p:sldId id="333" r:id="rId132"/>
    <p:sldId id="2147480244" r:id="rId133"/>
    <p:sldId id="332" r:id="rId134"/>
    <p:sldId id="335" r:id="rId135"/>
    <p:sldId id="336" r:id="rId136"/>
    <p:sldId id="337" r:id="rId137"/>
    <p:sldId id="306" r:id="rId138"/>
    <p:sldId id="334" r:id="rId139"/>
    <p:sldId id="2147480245" r:id="rId140"/>
    <p:sldId id="2147480246" r:id="rId141"/>
    <p:sldId id="2147480247" r:id="rId142"/>
    <p:sldId id="2113691656" r:id="rId143"/>
    <p:sldId id="2113691588" r:id="rId144"/>
    <p:sldId id="2113691584" r:id="rId145"/>
    <p:sldId id="2113691598" r:id="rId146"/>
    <p:sldId id="2113691600" r:id="rId147"/>
    <p:sldId id="2113691574" r:id="rId148"/>
    <p:sldId id="2113691536" r:id="rId149"/>
    <p:sldId id="2113691576" r:id="rId150"/>
    <p:sldId id="2113691652" r:id="rId151"/>
    <p:sldId id="2113691552" r:id="rId152"/>
    <p:sldId id="2113691538" r:id="rId153"/>
    <p:sldId id="2113691537" r:id="rId154"/>
    <p:sldId id="2113691657" r:id="rId155"/>
    <p:sldId id="2113691665" r:id="rId156"/>
    <p:sldId id="2113691666" r:id="rId157"/>
    <p:sldId id="2113691667" r:id="rId158"/>
    <p:sldId id="2113691553" r:id="rId159"/>
    <p:sldId id="2113691660" r:id="rId160"/>
    <p:sldId id="2113691659" r:id="rId161"/>
    <p:sldId id="2113691661" r:id="rId162"/>
    <p:sldId id="2113691662" r:id="rId163"/>
    <p:sldId id="2113691663" r:id="rId164"/>
    <p:sldId id="2113691664" r:id="rId165"/>
    <p:sldId id="2113691650" r:id="rId166"/>
    <p:sldId id="2113691651" r:id="rId167"/>
    <p:sldId id="2113691631" r:id="rId168"/>
    <p:sldId id="258" r:id="rId169"/>
    <p:sldId id="2113691632" r:id="rId170"/>
    <p:sldId id="269" r:id="rId171"/>
    <p:sldId id="257" r:id="rId172"/>
    <p:sldId id="266" r:id="rId173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D43058F2-2BE0-42FE-BB13-7994AECC9C38}">
          <p14:sldIdLst>
            <p14:sldId id="273"/>
            <p14:sldId id="265"/>
            <p14:sldId id="2147480213"/>
            <p14:sldId id="2147480212"/>
            <p14:sldId id="261"/>
            <p14:sldId id="2145706298"/>
            <p14:sldId id="2147480133"/>
            <p14:sldId id="2147480136"/>
            <p14:sldId id="2145706369"/>
            <p14:sldId id="2147480202"/>
            <p14:sldId id="2147480203"/>
            <p14:sldId id="275"/>
            <p14:sldId id="276"/>
            <p14:sldId id="277"/>
            <p14:sldId id="2145706361"/>
            <p14:sldId id="2147480209"/>
            <p14:sldId id="2145706338"/>
            <p14:sldId id="278"/>
            <p14:sldId id="2147480158"/>
            <p14:sldId id="279"/>
            <p14:sldId id="292"/>
            <p14:sldId id="274"/>
            <p14:sldId id="2147480201"/>
            <p14:sldId id="2147480210"/>
            <p14:sldId id="2147480211"/>
            <p14:sldId id="2147471878"/>
            <p14:sldId id="2147471879"/>
            <p14:sldId id="2147471880"/>
            <p14:sldId id="2147471882"/>
            <p14:sldId id="2147471883"/>
            <p14:sldId id="2147471884"/>
            <p14:sldId id="2147480214"/>
            <p14:sldId id="2147480215"/>
          </p14:sldIdLst>
        </p14:section>
        <p14:section name="Default Section" id="{1D08AC7C-D663-463F-ABBB-FF6A8422C682}">
          <p14:sldIdLst>
            <p14:sldId id="2147480216"/>
            <p14:sldId id="2147480217"/>
          </p14:sldIdLst>
        </p14:section>
        <p14:section name="Case One: Clear Cell Carcinoma" id="{CF3FA139-AA43-4063-85CD-1BB34AFFE27C}">
          <p14:sldIdLst>
            <p14:sldId id="2145706222"/>
            <p14:sldId id="2145706233"/>
            <p14:sldId id="2145706232"/>
            <p14:sldId id="2145706234"/>
            <p14:sldId id="2145706235"/>
            <p14:sldId id="2145706219"/>
            <p14:sldId id="2145706225"/>
            <p14:sldId id="2145706240"/>
            <p14:sldId id="2145706239"/>
            <p14:sldId id="2145706230"/>
            <p14:sldId id="2145706241"/>
            <p14:sldId id="2145706224"/>
            <p14:sldId id="2145706263"/>
            <p14:sldId id="2145706266"/>
            <p14:sldId id="2145706265"/>
            <p14:sldId id="2145706267"/>
            <p14:sldId id="2145706269"/>
          </p14:sldIdLst>
        </p14:section>
        <p14:section name="Non-Clear Cell Carcinoma" id="{7868DBD5-01F4-4D37-AF2D-330CB2195EE6}">
          <p14:sldIdLst>
            <p14:sldId id="2145706226"/>
            <p14:sldId id="2145706227"/>
            <p14:sldId id="2145706243"/>
            <p14:sldId id="2145706245"/>
            <p14:sldId id="2145706242"/>
            <p14:sldId id="2145706228"/>
            <p14:sldId id="2145706246"/>
            <p14:sldId id="281"/>
            <p14:sldId id="2145706262"/>
            <p14:sldId id="2147480218"/>
            <p14:sldId id="2147480219"/>
            <p14:sldId id="316"/>
            <p14:sldId id="2147480220"/>
            <p14:sldId id="2147480221"/>
            <p14:sldId id="2147480222"/>
            <p14:sldId id="301"/>
            <p14:sldId id="310"/>
            <p14:sldId id="307"/>
            <p14:sldId id="2147480223"/>
            <p14:sldId id="2147480224"/>
            <p14:sldId id="283"/>
            <p14:sldId id="285"/>
            <p14:sldId id="309"/>
            <p14:sldId id="286"/>
            <p14:sldId id="312"/>
            <p14:sldId id="313"/>
            <p14:sldId id="314"/>
            <p14:sldId id="315"/>
            <p14:sldId id="311"/>
            <p14:sldId id="293"/>
            <p14:sldId id="298"/>
            <p14:sldId id="303"/>
            <p14:sldId id="2147480225"/>
            <p14:sldId id="2147480226"/>
            <p14:sldId id="322"/>
            <p14:sldId id="324"/>
            <p14:sldId id="323"/>
            <p14:sldId id="325"/>
            <p14:sldId id="326"/>
            <p14:sldId id="327"/>
            <p14:sldId id="2147480227"/>
            <p14:sldId id="317"/>
            <p14:sldId id="318"/>
            <p14:sldId id="319"/>
            <p14:sldId id="320"/>
            <p14:sldId id="321"/>
            <p14:sldId id="328"/>
            <p14:sldId id="329"/>
            <p14:sldId id="330"/>
            <p14:sldId id="331"/>
            <p14:sldId id="2147480228"/>
            <p14:sldId id="2147480229"/>
            <p14:sldId id="304"/>
            <p14:sldId id="2147480230"/>
            <p14:sldId id="308"/>
            <p14:sldId id="2147480231"/>
            <p14:sldId id="339"/>
            <p14:sldId id="2147480232"/>
            <p14:sldId id="2147480233"/>
            <p14:sldId id="2147480234"/>
            <p14:sldId id="2147480235"/>
            <p14:sldId id="340"/>
            <p14:sldId id="2147480236"/>
            <p14:sldId id="2147480237"/>
            <p14:sldId id="341"/>
            <p14:sldId id="2147480238"/>
            <p14:sldId id="342"/>
            <p14:sldId id="2147480239"/>
            <p14:sldId id="2147480240"/>
            <p14:sldId id="343"/>
            <p14:sldId id="2147480241"/>
            <p14:sldId id="344"/>
            <p14:sldId id="2147480242"/>
            <p14:sldId id="2147480243"/>
            <p14:sldId id="333"/>
            <p14:sldId id="2147480244"/>
            <p14:sldId id="332"/>
            <p14:sldId id="335"/>
            <p14:sldId id="336"/>
            <p14:sldId id="337"/>
            <p14:sldId id="306"/>
            <p14:sldId id="334"/>
            <p14:sldId id="2147480245"/>
            <p14:sldId id="2147480246"/>
            <p14:sldId id="2147480247"/>
            <p14:sldId id="2113691656"/>
            <p14:sldId id="2113691588"/>
            <p14:sldId id="2113691584"/>
            <p14:sldId id="2113691598"/>
            <p14:sldId id="2113691600"/>
            <p14:sldId id="2113691574"/>
            <p14:sldId id="2113691536"/>
            <p14:sldId id="2113691576"/>
            <p14:sldId id="2113691652"/>
            <p14:sldId id="2113691552"/>
            <p14:sldId id="2113691538"/>
            <p14:sldId id="2113691537"/>
            <p14:sldId id="2113691657"/>
            <p14:sldId id="2113691665"/>
            <p14:sldId id="2113691666"/>
            <p14:sldId id="2113691667"/>
            <p14:sldId id="2113691553"/>
            <p14:sldId id="2113691660"/>
            <p14:sldId id="2113691659"/>
            <p14:sldId id="2113691661"/>
            <p14:sldId id="2113691662"/>
            <p14:sldId id="2113691663"/>
            <p14:sldId id="2113691664"/>
            <p14:sldId id="2113691650"/>
            <p14:sldId id="2113691651"/>
            <p14:sldId id="2113691631"/>
            <p14:sldId id="258"/>
            <p14:sldId id="2113691632"/>
            <p14:sldId id="269"/>
            <p14:sldId id="257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9592A3-A16A-BB94-7D3B-EE7C517A60A2}" name="Kim Farina, PhD" initials="" userId="S::kim@benmedcomm.com::08670bd3-2154-4fd4-942b-237bb8e4bac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2C"/>
    <a:srgbClr val="FFC92A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F1D9F7-9789-4C2F-A65E-6EE657A81B1B}" v="5" dt="2024-10-03T15:03:38.5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83"/>
    <p:restoredTop sz="94690"/>
  </p:normalViewPr>
  <p:slideViewPr>
    <p:cSldViewPr snapToGrid="0" snapToObjects="1">
      <p:cViewPr varScale="1">
        <p:scale>
          <a:sx n="80" d="100"/>
          <a:sy n="80" d="100"/>
        </p:scale>
        <p:origin x="264" y="40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63" Type="http://schemas.openxmlformats.org/officeDocument/2006/relationships/slide" Target="slides/slide58.xml"/><Relationship Id="rId84" Type="http://schemas.openxmlformats.org/officeDocument/2006/relationships/slide" Target="slides/slide79.xml"/><Relationship Id="rId138" Type="http://schemas.openxmlformats.org/officeDocument/2006/relationships/slide" Target="slides/slide133.xml"/><Relationship Id="rId159" Type="http://schemas.openxmlformats.org/officeDocument/2006/relationships/slide" Target="slides/slide154.xml"/><Relationship Id="rId170" Type="http://schemas.openxmlformats.org/officeDocument/2006/relationships/slide" Target="slides/slide165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53" Type="http://schemas.openxmlformats.org/officeDocument/2006/relationships/slide" Target="slides/slide48.xml"/><Relationship Id="rId74" Type="http://schemas.openxmlformats.org/officeDocument/2006/relationships/slide" Target="slides/slide69.xml"/><Relationship Id="rId128" Type="http://schemas.openxmlformats.org/officeDocument/2006/relationships/slide" Target="slides/slide123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81" Type="http://schemas.microsoft.com/office/2015/10/relationships/revisionInfo" Target="revisionInfo.xml"/><Relationship Id="rId22" Type="http://schemas.openxmlformats.org/officeDocument/2006/relationships/slide" Target="slides/slide17.xml"/><Relationship Id="rId43" Type="http://schemas.openxmlformats.org/officeDocument/2006/relationships/slide" Target="slides/slide38.xml"/><Relationship Id="rId64" Type="http://schemas.openxmlformats.org/officeDocument/2006/relationships/slide" Target="slides/slide59.xml"/><Relationship Id="rId118" Type="http://schemas.openxmlformats.org/officeDocument/2006/relationships/slide" Target="slides/slide113.xml"/><Relationship Id="rId139" Type="http://schemas.openxmlformats.org/officeDocument/2006/relationships/slide" Target="slides/slide134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71" Type="http://schemas.openxmlformats.org/officeDocument/2006/relationships/slide" Target="slides/slide166.xml"/><Relationship Id="rId12" Type="http://schemas.openxmlformats.org/officeDocument/2006/relationships/slide" Target="slides/slide7.xml"/><Relationship Id="rId33" Type="http://schemas.openxmlformats.org/officeDocument/2006/relationships/slide" Target="slides/slide28.xml"/><Relationship Id="rId108" Type="http://schemas.openxmlformats.org/officeDocument/2006/relationships/slide" Target="slides/slide103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5" Type="http://schemas.openxmlformats.org/officeDocument/2006/relationships/slide" Target="slides/slide70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61" Type="http://schemas.openxmlformats.org/officeDocument/2006/relationships/slide" Target="slides/slide156.xml"/><Relationship Id="rId182" Type="http://schemas.microsoft.com/office/2018/10/relationships/authors" Target="authors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77" Type="http://schemas.openxmlformats.org/officeDocument/2006/relationships/viewProps" Target="viewProps.xml"/><Relationship Id="rId172" Type="http://schemas.openxmlformats.org/officeDocument/2006/relationships/slide" Target="slides/slide167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notesMaster" Target="notesMasters/notesMaster1.xml"/><Relationship Id="rId179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80" Type="http://schemas.microsoft.com/office/2016/11/relationships/changesInfo" Target="changesInfos/changesInfo1.xml"/><Relationship Id="rId26" Type="http://schemas.openxmlformats.org/officeDocument/2006/relationships/slide" Target="slides/slide21.xml"/><Relationship Id="rId47" Type="http://schemas.openxmlformats.org/officeDocument/2006/relationships/slide" Target="slides/slide42.xml"/><Relationship Id="rId68" Type="http://schemas.openxmlformats.org/officeDocument/2006/relationships/slide" Target="slides/slide63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54" Type="http://schemas.openxmlformats.org/officeDocument/2006/relationships/slide" Target="slides/slide149.xml"/><Relationship Id="rId175" Type="http://schemas.openxmlformats.org/officeDocument/2006/relationships/handoutMaster" Target="handoutMasters/handoutMaster1.xml"/><Relationship Id="rId16" Type="http://schemas.openxmlformats.org/officeDocument/2006/relationships/slide" Target="slides/slide11.xml"/><Relationship Id="rId37" Type="http://schemas.openxmlformats.org/officeDocument/2006/relationships/slide" Target="slides/slide32.xml"/><Relationship Id="rId58" Type="http://schemas.openxmlformats.org/officeDocument/2006/relationships/slide" Target="slides/slide53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44" Type="http://schemas.openxmlformats.org/officeDocument/2006/relationships/slide" Target="slides/slide139.xml"/><Relationship Id="rId90" Type="http://schemas.openxmlformats.org/officeDocument/2006/relationships/slide" Target="slides/slide85.xml"/><Relationship Id="rId165" Type="http://schemas.openxmlformats.org/officeDocument/2006/relationships/slide" Target="slides/slide160.xml"/><Relationship Id="rId27" Type="http://schemas.openxmlformats.org/officeDocument/2006/relationships/slide" Target="slides/slide22.xml"/><Relationship Id="rId48" Type="http://schemas.openxmlformats.org/officeDocument/2006/relationships/slide" Target="slides/slide43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34" Type="http://schemas.openxmlformats.org/officeDocument/2006/relationships/slide" Target="slides/slide129.xml"/><Relationship Id="rId80" Type="http://schemas.openxmlformats.org/officeDocument/2006/relationships/slide" Target="slides/slide75.xml"/><Relationship Id="rId155" Type="http://schemas.openxmlformats.org/officeDocument/2006/relationships/slide" Target="slides/slide150.xml"/><Relationship Id="rId176" Type="http://schemas.openxmlformats.org/officeDocument/2006/relationships/presProps" Target="presProps.xml"/><Relationship Id="rId17" Type="http://schemas.openxmlformats.org/officeDocument/2006/relationships/slide" Target="slides/slide12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24" Type="http://schemas.openxmlformats.org/officeDocument/2006/relationships/slide" Target="slides/slide119.xml"/><Relationship Id="rId70" Type="http://schemas.openxmlformats.org/officeDocument/2006/relationships/slide" Target="slides/slide65.xml"/><Relationship Id="rId91" Type="http://schemas.openxmlformats.org/officeDocument/2006/relationships/slide" Target="slides/slide86.xml"/><Relationship Id="rId145" Type="http://schemas.openxmlformats.org/officeDocument/2006/relationships/slide" Target="slides/slide140.xml"/><Relationship Id="rId166" Type="http://schemas.openxmlformats.org/officeDocument/2006/relationships/slide" Target="slides/slide161.xml"/><Relationship Id="rId1" Type="http://schemas.openxmlformats.org/officeDocument/2006/relationships/customXml" Target="../customXml/item1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Greer" userId="2ddd3eaa-d59d-4e6f-8745-bb565a51d7c2" providerId="ADAL" clId="{A2F1D9F7-9789-4C2F-A65E-6EE657A81B1B}"/>
    <pc:docChg chg="custSel addSld modSld">
      <pc:chgData name="Ashley Greer" userId="2ddd3eaa-d59d-4e6f-8745-bb565a51d7c2" providerId="ADAL" clId="{A2F1D9F7-9789-4C2F-A65E-6EE657A81B1B}" dt="2024-10-03T15:03:38.779" v="19" actId="27636"/>
      <pc:docMkLst>
        <pc:docMk/>
      </pc:docMkLst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1703499113" sldId="257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1848055843" sldId="258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1249712676" sldId="266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4062138877" sldId="269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706516159" sldId="281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1111218434" sldId="283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1965214688" sldId="285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757459352" sldId="286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2485460943" sldId="293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2145251263" sldId="298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764836387" sldId="301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184081816" sldId="303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1670925513" sldId="304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746183517" sldId="306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100005997" sldId="307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567387407" sldId="308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2754209953" sldId="309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2779869152" sldId="310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2015926419" sldId="311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1313044420" sldId="312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4292417311" sldId="313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748295640" sldId="314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416508899" sldId="315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697716460" sldId="316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1459039134" sldId="317"/>
        </pc:sldMkLst>
      </pc:sldChg>
      <pc:sldChg chg="modSp add mod">
        <pc:chgData name="Ashley Greer" userId="2ddd3eaa-d59d-4e6f-8745-bb565a51d7c2" providerId="ADAL" clId="{A2F1D9F7-9789-4C2F-A65E-6EE657A81B1B}" dt="2024-10-03T15:02:53.006" v="3" actId="27636"/>
        <pc:sldMkLst>
          <pc:docMk/>
          <pc:sldMk cId="3679567785" sldId="318"/>
        </pc:sldMkLst>
        <pc:spChg chg="mod">
          <ac:chgData name="Ashley Greer" userId="2ddd3eaa-d59d-4e6f-8745-bb565a51d7c2" providerId="ADAL" clId="{A2F1D9F7-9789-4C2F-A65E-6EE657A81B1B}" dt="2024-10-03T15:02:53.006" v="3" actId="27636"/>
          <ac:spMkLst>
            <pc:docMk/>
            <pc:sldMk cId="3679567785" sldId="318"/>
            <ac:spMk id="3" creationId="{DDE3CD04-5E30-7BA4-ADC0-5C5B3B2FE04D}"/>
          </ac:spMkLst>
        </pc:spChg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4247605698" sldId="319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1064024968" sldId="320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770092366" sldId="321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3629005672" sldId="322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3709593199" sldId="323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363504172" sldId="324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2491110077" sldId="325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435714465" sldId="326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2600460520" sldId="327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4064493219" sldId="328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108754098" sldId="329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320096255" sldId="330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1344462277" sldId="331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586170221" sldId="332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3538941959" sldId="333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4006506822" sldId="334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556345021" sldId="335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625678953" sldId="336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105254001" sldId="337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4272337799" sldId="339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1377888166" sldId="340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4194839009" sldId="341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462341454" sldId="342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1005415255" sldId="343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1474543376" sldId="344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377105118" sldId="2113691536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1296687682" sldId="2113691537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3234796254" sldId="2113691538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1948471171" sldId="2113691552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3693634900" sldId="2113691553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871642466" sldId="2113691574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3289541197" sldId="2113691576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2578266136" sldId="2113691584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2543407386" sldId="2113691588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2203249656" sldId="2113691598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1889004734" sldId="2113691600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598191522" sldId="2113691631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916731753" sldId="2113691632"/>
        </pc:sldMkLst>
      </pc:sldChg>
      <pc:sldChg chg="modSp add mod">
        <pc:chgData name="Ashley Greer" userId="2ddd3eaa-d59d-4e6f-8745-bb565a51d7c2" providerId="ADAL" clId="{A2F1D9F7-9789-4C2F-A65E-6EE657A81B1B}" dt="2024-10-03T15:03:38.776" v="18" actId="27636"/>
        <pc:sldMkLst>
          <pc:docMk/>
          <pc:sldMk cId="3515225109" sldId="2113691650"/>
        </pc:sldMkLst>
        <pc:spChg chg="mod">
          <ac:chgData name="Ashley Greer" userId="2ddd3eaa-d59d-4e6f-8745-bb565a51d7c2" providerId="ADAL" clId="{A2F1D9F7-9789-4C2F-A65E-6EE657A81B1B}" dt="2024-10-03T15:03:38.776" v="18" actId="27636"/>
          <ac:spMkLst>
            <pc:docMk/>
            <pc:sldMk cId="3515225109" sldId="2113691650"/>
            <ac:spMk id="2" creationId="{C639BA9D-28F5-4F04-0B2D-F69245A5C54C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79" v="19" actId="27636"/>
        <pc:sldMkLst>
          <pc:docMk/>
          <pc:sldMk cId="2847536243" sldId="2113691651"/>
        </pc:sldMkLst>
        <pc:spChg chg="mod">
          <ac:chgData name="Ashley Greer" userId="2ddd3eaa-d59d-4e6f-8745-bb565a51d7c2" providerId="ADAL" clId="{A2F1D9F7-9789-4C2F-A65E-6EE657A81B1B}" dt="2024-10-03T15:03:38.779" v="19" actId="27636"/>
          <ac:spMkLst>
            <pc:docMk/>
            <pc:sldMk cId="2847536243" sldId="2113691651"/>
            <ac:spMk id="2" creationId="{E3AC176A-E782-6A6E-04C3-0120281A2EDC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32" v="7" actId="27636"/>
        <pc:sldMkLst>
          <pc:docMk/>
          <pc:sldMk cId="2785831215" sldId="2113691652"/>
        </pc:sldMkLst>
        <pc:spChg chg="mod">
          <ac:chgData name="Ashley Greer" userId="2ddd3eaa-d59d-4e6f-8745-bb565a51d7c2" providerId="ADAL" clId="{A2F1D9F7-9789-4C2F-A65E-6EE657A81B1B}" dt="2024-10-03T15:03:38.732" v="7" actId="27636"/>
          <ac:spMkLst>
            <pc:docMk/>
            <pc:sldMk cId="2785831215" sldId="2113691652"/>
            <ac:spMk id="2" creationId="{DBA9BA57-7EFE-E288-BC1E-774065287A0F}"/>
          </ac:spMkLst>
        </pc:spChg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2426892511" sldId="2113691656"/>
        </pc:sldMkLst>
      </pc:sldChg>
      <pc:sldChg chg="modSp add mod">
        <pc:chgData name="Ashley Greer" userId="2ddd3eaa-d59d-4e6f-8745-bb565a51d7c2" providerId="ADAL" clId="{A2F1D9F7-9789-4C2F-A65E-6EE657A81B1B}" dt="2024-10-03T15:03:38.742" v="8" actId="27636"/>
        <pc:sldMkLst>
          <pc:docMk/>
          <pc:sldMk cId="1111114395" sldId="2113691657"/>
        </pc:sldMkLst>
        <pc:spChg chg="mod">
          <ac:chgData name="Ashley Greer" userId="2ddd3eaa-d59d-4e6f-8745-bb565a51d7c2" providerId="ADAL" clId="{A2F1D9F7-9789-4C2F-A65E-6EE657A81B1B}" dt="2024-10-03T15:03:38.742" v="8" actId="27636"/>
          <ac:spMkLst>
            <pc:docMk/>
            <pc:sldMk cId="1111114395" sldId="2113691657"/>
            <ac:spMk id="2" creationId="{360C44E1-62CB-155B-300D-22C1827DA06F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57" v="13" actId="27636"/>
        <pc:sldMkLst>
          <pc:docMk/>
          <pc:sldMk cId="3657180167" sldId="2113691659"/>
        </pc:sldMkLst>
        <pc:spChg chg="mod">
          <ac:chgData name="Ashley Greer" userId="2ddd3eaa-d59d-4e6f-8745-bb565a51d7c2" providerId="ADAL" clId="{A2F1D9F7-9789-4C2F-A65E-6EE657A81B1B}" dt="2024-10-03T15:03:38.757" v="13" actId="27636"/>
          <ac:spMkLst>
            <pc:docMk/>
            <pc:sldMk cId="3657180167" sldId="2113691659"/>
            <ac:spMk id="2" creationId="{C22C8CA4-1F60-035B-9E8A-D64B39FFBD02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53" v="12" actId="27636"/>
        <pc:sldMkLst>
          <pc:docMk/>
          <pc:sldMk cId="3009528965" sldId="2113691660"/>
        </pc:sldMkLst>
        <pc:spChg chg="mod">
          <ac:chgData name="Ashley Greer" userId="2ddd3eaa-d59d-4e6f-8745-bb565a51d7c2" providerId="ADAL" clId="{A2F1D9F7-9789-4C2F-A65E-6EE657A81B1B}" dt="2024-10-03T15:03:38.753" v="12" actId="27636"/>
          <ac:spMkLst>
            <pc:docMk/>
            <pc:sldMk cId="3009528965" sldId="2113691660"/>
            <ac:spMk id="2" creationId="{1B3A3EC0-B124-8B94-755F-4958BB0A4ED5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61" v="14" actId="27636"/>
        <pc:sldMkLst>
          <pc:docMk/>
          <pc:sldMk cId="3500763296" sldId="2113691661"/>
        </pc:sldMkLst>
        <pc:spChg chg="mod">
          <ac:chgData name="Ashley Greer" userId="2ddd3eaa-d59d-4e6f-8745-bb565a51d7c2" providerId="ADAL" clId="{A2F1D9F7-9789-4C2F-A65E-6EE657A81B1B}" dt="2024-10-03T15:03:38.761" v="14" actId="27636"/>
          <ac:spMkLst>
            <pc:docMk/>
            <pc:sldMk cId="3500763296" sldId="2113691661"/>
            <ac:spMk id="2" creationId="{EF983B18-E24E-BBB9-1E5E-47A3AED1353F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65" v="15" actId="27636"/>
        <pc:sldMkLst>
          <pc:docMk/>
          <pc:sldMk cId="3939701108" sldId="2113691662"/>
        </pc:sldMkLst>
        <pc:spChg chg="mod">
          <ac:chgData name="Ashley Greer" userId="2ddd3eaa-d59d-4e6f-8745-bb565a51d7c2" providerId="ADAL" clId="{A2F1D9F7-9789-4C2F-A65E-6EE657A81B1B}" dt="2024-10-03T15:03:38.765" v="15" actId="27636"/>
          <ac:spMkLst>
            <pc:docMk/>
            <pc:sldMk cId="3939701108" sldId="2113691662"/>
            <ac:spMk id="2" creationId="{3B346860-BED0-AC92-5ADC-D4749886FBED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68" v="16" actId="27636"/>
        <pc:sldMkLst>
          <pc:docMk/>
          <pc:sldMk cId="1230456157" sldId="2113691663"/>
        </pc:sldMkLst>
        <pc:spChg chg="mod">
          <ac:chgData name="Ashley Greer" userId="2ddd3eaa-d59d-4e6f-8745-bb565a51d7c2" providerId="ADAL" clId="{A2F1D9F7-9789-4C2F-A65E-6EE657A81B1B}" dt="2024-10-03T15:03:38.768" v="16" actId="27636"/>
          <ac:spMkLst>
            <pc:docMk/>
            <pc:sldMk cId="1230456157" sldId="2113691663"/>
            <ac:spMk id="2" creationId="{47F45A6B-0819-F68B-C8FC-C672DD9644E1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71" v="17" actId="27636"/>
        <pc:sldMkLst>
          <pc:docMk/>
          <pc:sldMk cId="373290827" sldId="2113691664"/>
        </pc:sldMkLst>
        <pc:spChg chg="mod">
          <ac:chgData name="Ashley Greer" userId="2ddd3eaa-d59d-4e6f-8745-bb565a51d7c2" providerId="ADAL" clId="{A2F1D9F7-9789-4C2F-A65E-6EE657A81B1B}" dt="2024-10-03T15:03:38.771" v="17" actId="27636"/>
          <ac:spMkLst>
            <pc:docMk/>
            <pc:sldMk cId="373290827" sldId="2113691664"/>
            <ac:spMk id="2" creationId="{A6C696EB-9F8A-E895-28CE-EC221631E169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45" v="9" actId="27636"/>
        <pc:sldMkLst>
          <pc:docMk/>
          <pc:sldMk cId="4199649790" sldId="2113691665"/>
        </pc:sldMkLst>
        <pc:spChg chg="mod">
          <ac:chgData name="Ashley Greer" userId="2ddd3eaa-d59d-4e6f-8745-bb565a51d7c2" providerId="ADAL" clId="{A2F1D9F7-9789-4C2F-A65E-6EE657A81B1B}" dt="2024-10-03T15:03:38.745" v="9" actId="27636"/>
          <ac:spMkLst>
            <pc:docMk/>
            <pc:sldMk cId="4199649790" sldId="2113691665"/>
            <ac:spMk id="2" creationId="{84323330-0FC6-7456-7F8B-0C08231E30CA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48" v="10" actId="27636"/>
        <pc:sldMkLst>
          <pc:docMk/>
          <pc:sldMk cId="2501539027" sldId="2113691666"/>
        </pc:sldMkLst>
        <pc:spChg chg="mod">
          <ac:chgData name="Ashley Greer" userId="2ddd3eaa-d59d-4e6f-8745-bb565a51d7c2" providerId="ADAL" clId="{A2F1D9F7-9789-4C2F-A65E-6EE657A81B1B}" dt="2024-10-03T15:03:38.748" v="10" actId="27636"/>
          <ac:spMkLst>
            <pc:docMk/>
            <pc:sldMk cId="2501539027" sldId="2113691666"/>
            <ac:spMk id="2" creationId="{9487063C-6A44-11F6-7746-B647AF0090B3}"/>
          </ac:spMkLst>
        </pc:spChg>
      </pc:sldChg>
      <pc:sldChg chg="modSp add mod">
        <pc:chgData name="Ashley Greer" userId="2ddd3eaa-d59d-4e6f-8745-bb565a51d7c2" providerId="ADAL" clId="{A2F1D9F7-9789-4C2F-A65E-6EE657A81B1B}" dt="2024-10-03T15:03:38.750" v="11" actId="27636"/>
        <pc:sldMkLst>
          <pc:docMk/>
          <pc:sldMk cId="888882907" sldId="2113691667"/>
        </pc:sldMkLst>
        <pc:spChg chg="mod">
          <ac:chgData name="Ashley Greer" userId="2ddd3eaa-d59d-4e6f-8745-bb565a51d7c2" providerId="ADAL" clId="{A2F1D9F7-9789-4C2F-A65E-6EE657A81B1B}" dt="2024-10-03T15:03:38.750" v="11" actId="27636"/>
          <ac:spMkLst>
            <pc:docMk/>
            <pc:sldMk cId="888882907" sldId="2113691667"/>
            <ac:spMk id="2" creationId="{029171F1-D25A-9FBC-FFFD-A9C09F7905C0}"/>
          </ac:spMkLst>
        </pc:spChg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3792327010" sldId="2145706219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1931986720" sldId="2145706222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69172346" sldId="2145706224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585406210" sldId="2145706225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3741848261" sldId="2145706226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138227008" sldId="2145706227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684305347" sldId="2145706228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813689939" sldId="2145706230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809393338" sldId="2145706232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826196014" sldId="2145706233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303674700" sldId="2145706234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387562496" sldId="2145706235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4246169654" sldId="2145706239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300813478" sldId="2145706240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89877100" sldId="2145706241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511346777" sldId="2145706242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4008379762" sldId="2145706243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3767227281" sldId="2145706245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535929458" sldId="2145706246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1082054819" sldId="2145706262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1948211894" sldId="2145706263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1894524604" sldId="2145706265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239612405" sldId="2145706266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468068384" sldId="2145706267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2537813738" sldId="2145706269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1557958649" sldId="2147480216"/>
        </pc:sldMkLst>
      </pc:sldChg>
      <pc:sldChg chg="add">
        <pc:chgData name="Ashley Greer" userId="2ddd3eaa-d59d-4e6f-8745-bb565a51d7c2" providerId="ADAL" clId="{A2F1D9F7-9789-4C2F-A65E-6EE657A81B1B}" dt="2024-10-03T15:02:21.915" v="0"/>
        <pc:sldMkLst>
          <pc:docMk/>
          <pc:sldMk cId="4070268375" sldId="2147480217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58262805" sldId="2147480218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502210492" sldId="2147480219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911132211" sldId="2147480220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2557498070" sldId="2147480221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1345335878" sldId="2147480222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2003842944" sldId="2147480223"/>
        </pc:sldMkLst>
      </pc:sldChg>
      <pc:sldChg chg="add">
        <pc:chgData name="Ashley Greer" userId="2ddd3eaa-d59d-4e6f-8745-bb565a51d7c2" providerId="ADAL" clId="{A2F1D9F7-9789-4C2F-A65E-6EE657A81B1B}" dt="2024-10-03T15:02:35.853" v="1"/>
        <pc:sldMkLst>
          <pc:docMk/>
          <pc:sldMk cId="3219973366" sldId="2147480224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851129994" sldId="2147480225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1515014826" sldId="2147480226"/>
        </pc:sldMkLst>
      </pc:sldChg>
      <pc:sldChg chg="add">
        <pc:chgData name="Ashley Greer" userId="2ddd3eaa-d59d-4e6f-8745-bb565a51d7c2" providerId="ADAL" clId="{A2F1D9F7-9789-4C2F-A65E-6EE657A81B1B}" dt="2024-10-03T15:02:52.673" v="2"/>
        <pc:sldMkLst>
          <pc:docMk/>
          <pc:sldMk cId="3276281202" sldId="2147480227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944406335" sldId="2147480228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1250471191" sldId="2147480229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861764027" sldId="2147480230"/>
        </pc:sldMkLst>
      </pc:sldChg>
      <pc:sldChg chg="modSp add mod">
        <pc:chgData name="Ashley Greer" userId="2ddd3eaa-d59d-4e6f-8745-bb565a51d7c2" providerId="ADAL" clId="{A2F1D9F7-9789-4C2F-A65E-6EE657A81B1B}" dt="2024-10-03T15:03:09.852" v="5" actId="27636"/>
        <pc:sldMkLst>
          <pc:docMk/>
          <pc:sldMk cId="2267633216" sldId="2147480231"/>
        </pc:sldMkLst>
        <pc:spChg chg="mod">
          <ac:chgData name="Ashley Greer" userId="2ddd3eaa-d59d-4e6f-8745-bb565a51d7c2" providerId="ADAL" clId="{A2F1D9F7-9789-4C2F-A65E-6EE657A81B1B}" dt="2024-10-03T15:03:09.852" v="5" actId="27636"/>
          <ac:spMkLst>
            <pc:docMk/>
            <pc:sldMk cId="2267633216" sldId="2147480231"/>
            <ac:spMk id="8" creationId="{AAC2A728-A4B5-F989-E241-8E769623FCC8}"/>
          </ac:spMkLst>
        </pc:spChg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989214132" sldId="2147480232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4011957245" sldId="2147480233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22956046" sldId="2147480234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631039959" sldId="2147480235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3873181888" sldId="2147480236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1807693910" sldId="2147480237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496291518" sldId="2147480238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924580391" sldId="2147480239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3996236062" sldId="2147480240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968869729" sldId="2147480241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3840143056" sldId="2147480242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3323207061" sldId="2147480243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549121819" sldId="2147480244"/>
        </pc:sldMkLst>
      </pc:sldChg>
      <pc:sldChg chg="add">
        <pc:chgData name="Ashley Greer" userId="2ddd3eaa-d59d-4e6f-8745-bb565a51d7c2" providerId="ADAL" clId="{A2F1D9F7-9789-4C2F-A65E-6EE657A81B1B}" dt="2024-10-03T15:03:09.514" v="4"/>
        <pc:sldMkLst>
          <pc:docMk/>
          <pc:sldMk cId="2928727972" sldId="2147480245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3643948281" sldId="2147480246"/>
        </pc:sldMkLst>
      </pc:sldChg>
      <pc:sldChg chg="add">
        <pc:chgData name="Ashley Greer" userId="2ddd3eaa-d59d-4e6f-8745-bb565a51d7c2" providerId="ADAL" clId="{A2F1D9F7-9789-4C2F-A65E-6EE657A81B1B}" dt="2024-10-03T15:03:38.548" v="6"/>
        <pc:sldMkLst>
          <pc:docMk/>
          <pc:sldMk cId="972012693" sldId="214748024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819962722051045E-2"/>
          <c:y val="2.6467533949560654E-2"/>
          <c:w val="0.92334911940355302"/>
          <c:h val="0.842696565103275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Non-CR</c:v>
                </c:pt>
              </c:strCache>
            </c:strRef>
          </c:tx>
          <c:spPr>
            <a:solidFill>
              <a:srgbClr val="C00000">
                <a:alpha val="62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ITT</c:v>
                </c:pt>
                <c:pt idx="1">
                  <c:v>Favorable</c:v>
                </c:pt>
                <c:pt idx="2">
                  <c:v>Int/Poor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27</c:v>
                </c:pt>
                <c:pt idx="1">
                  <c:v>17</c:v>
                </c:pt>
                <c:pt idx="2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D6-41F3-A1EC-6AA8007EBC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CR</a:t>
                    </a:r>
                    <a:br>
                      <a:rPr lang="en-US" dirty="0"/>
                    </a:br>
                    <a:r>
                      <a:rPr lang="en-US" dirty="0"/>
                      <a:t>12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DD6-41F3-A1EC-6AA8007EBC7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CR</a:t>
                    </a:r>
                    <a:br>
                      <a:rPr lang="en-US" dirty="0"/>
                    </a:br>
                    <a:fld id="{AF446119-564C-494C-8594-CB716879BC59}" type="VALUE">
                      <a:rPr lang="en-US" smtClean="0"/>
                      <a:pPr/>
                      <a:t>[VALUE]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DD6-41F3-A1EC-6AA8007EBC7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CR</a:t>
                    </a:r>
                  </a:p>
                  <a:p>
                    <a:fld id="{6B1E6A26-6F27-4788-9FEE-F2476F25591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BDD6-41F3-A1EC-6AA8007EBC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ITT</c:v>
                </c:pt>
                <c:pt idx="1">
                  <c:v>Favorable</c:v>
                </c:pt>
                <c:pt idx="2">
                  <c:v>Int/Poor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</c:v>
                </c:pt>
                <c:pt idx="1">
                  <c:v>13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DD6-41F3-A1EC-6AA8007EB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9579504"/>
        <c:axId val="2139591568"/>
      </c:barChart>
      <c:catAx>
        <c:axId val="213957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591568"/>
        <c:crosses val="autoZero"/>
        <c:auto val="1"/>
        <c:lblAlgn val="ctr"/>
        <c:lblOffset val="100"/>
        <c:noMultiLvlLbl val="0"/>
      </c:catAx>
      <c:valAx>
        <c:axId val="2139591568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57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Non-CR</c:v>
                </c:pt>
              </c:strCache>
            </c:strRef>
          </c:tx>
          <c:spPr>
            <a:solidFill>
              <a:srgbClr val="595959">
                <a:alpha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F83-42B1-AF38-5432C51EAAB9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83-42B1-AF38-5432C51EAAB9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F83-42B1-AF38-5432C51EA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ITT</c:v>
                </c:pt>
                <c:pt idx="1">
                  <c:v>Favorable</c:v>
                </c:pt>
                <c:pt idx="2">
                  <c:v>Int/Poor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29</c:v>
                </c:pt>
                <c:pt idx="1">
                  <c:v>46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83-42B1-AF38-5432C51EAAB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9.5096808528963578E-8"/>
                  <c:y val="-3.6231884057971015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CR, </a:t>
                    </a:r>
                    <a:r>
                      <a:rPr lang="en-US" dirty="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4384153067823037E-2"/>
                      <c:h val="0.1167391304347826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6-9F83-42B1-AF38-5432C51EAAB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CR, </a:t>
                    </a:r>
                    <a:fld id="{F4B97979-E500-4831-82C7-CB2E2DDB7E3B}" type="VALUE">
                      <a:rPr lang="en-US" smtClean="0"/>
                      <a:pPr/>
                      <a:t>[VALUE]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F83-42B1-AF38-5432C51EAAB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CR, </a:t>
                    </a:r>
                    <a:fld id="{5A7057D4-AB86-48EF-A10E-BD759A92B9CB}" type="VALUE">
                      <a:rPr lang="en-US" smtClean="0"/>
                      <a:pPr/>
                      <a:t>[VALUE]</a:t>
                    </a:fld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9F83-42B1-AF38-5432C51EA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ITT</c:v>
                </c:pt>
                <c:pt idx="1">
                  <c:v>Favorable</c:v>
                </c:pt>
                <c:pt idx="2">
                  <c:v>Int/Poor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</c:v>
                </c:pt>
                <c:pt idx="1">
                  <c:v>6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83-42B1-AF38-5432C51EAA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6305312"/>
        <c:axId val="396294496"/>
      </c:barChart>
      <c:catAx>
        <c:axId val="39630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294496"/>
        <c:crosses val="autoZero"/>
        <c:auto val="1"/>
        <c:lblAlgn val="ctr"/>
        <c:lblOffset val="100"/>
        <c:noMultiLvlLbl val="0"/>
      </c:catAx>
      <c:valAx>
        <c:axId val="39629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630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FFF289_1BC7B1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59FE00C-4DF1-4549-BF2B-E95548B0C786}" authorId="{219592A3-A16A-BB94-7D3B-EE7C517A60A2}" created="2024-06-18T21:08:59.649">
    <pc:sldMkLst xmlns:pc="http://schemas.microsoft.com/office/powerpoint/2013/main/command">
      <pc:docMk/>
      <pc:sldMk cId="2747129299" sldId="2147480201"/>
    </pc:sldMkLst>
    <p188:txBody>
      <a:bodyPr/>
      <a:lstStyle/>
      <a:p>
        <a:r>
          <a:rPr lang="en-US"/>
          <a:t>Added this slide.</a:t>
        </a:r>
      </a:p>
    </p188:txBody>
  </p188:cm>
</p188:cmLst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4" Type="http://schemas.openxmlformats.org/officeDocument/2006/relationships/image" Target="../media/image11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svg"/><Relationship Id="rId1" Type="http://schemas.openxmlformats.org/officeDocument/2006/relationships/image" Target="../media/image116.png"/><Relationship Id="rId4" Type="http://schemas.openxmlformats.org/officeDocument/2006/relationships/image" Target="../media/image1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85C1E4-D985-4183-9249-AC97E1EA9C47}" type="doc">
      <dgm:prSet loTypeId="urn:microsoft.com/office/officeart/2005/8/layout/hierarchy3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757909D-4802-4EEA-9CE5-AA1A2883C5A4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High Risk Localized Disease</a:t>
          </a:r>
        </a:p>
      </dgm:t>
    </dgm:pt>
    <dgm:pt modelId="{CD942C38-4426-4376-9AEB-06FF3C7B8410}" type="parTrans" cxnId="{17CF9732-6D0E-4293-9EB7-0FA6F49C1844}">
      <dgm:prSet/>
      <dgm:spPr/>
      <dgm:t>
        <a:bodyPr/>
        <a:lstStyle/>
        <a:p>
          <a:endParaRPr lang="en-US"/>
        </a:p>
      </dgm:t>
    </dgm:pt>
    <dgm:pt modelId="{595A5A68-EB13-4147-BF63-46B8738AE6EF}" type="sibTrans" cxnId="{17CF9732-6D0E-4293-9EB7-0FA6F49C1844}">
      <dgm:prSet/>
      <dgm:spPr/>
      <dgm:t>
        <a:bodyPr/>
        <a:lstStyle/>
        <a:p>
          <a:endParaRPr lang="en-US"/>
        </a:p>
      </dgm:t>
    </dgm:pt>
    <dgm:pt modelId="{EC50EB69-EF01-4BDC-A35F-3E97A2ADCC49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Low Volume Metastatic Disease</a:t>
          </a:r>
        </a:p>
      </dgm:t>
    </dgm:pt>
    <dgm:pt modelId="{0A24F87A-230E-47FB-9A65-16FAADB23BF2}" type="parTrans" cxnId="{C12E97B0-2B5F-43A0-A596-B98ACE2AD4A3}">
      <dgm:prSet/>
      <dgm:spPr/>
      <dgm:t>
        <a:bodyPr/>
        <a:lstStyle/>
        <a:p>
          <a:endParaRPr lang="en-US"/>
        </a:p>
      </dgm:t>
    </dgm:pt>
    <dgm:pt modelId="{EE37DB1F-3C90-4CCB-85FB-2FB7B4C2585A}" type="sibTrans" cxnId="{C12E97B0-2B5F-43A0-A596-B98ACE2AD4A3}">
      <dgm:prSet/>
      <dgm:spPr/>
      <dgm:t>
        <a:bodyPr/>
        <a:lstStyle/>
        <a:p>
          <a:endParaRPr lang="en-US"/>
        </a:p>
      </dgm:t>
    </dgm:pt>
    <dgm:pt modelId="{82BD4ED1-6FF3-4C35-872A-A9A3DBBE9332}">
      <dgm:prSet/>
      <dgm:spPr/>
      <dgm:t>
        <a:bodyPr/>
        <a:lstStyle/>
        <a:p>
          <a:r>
            <a:rPr lang="en-US" dirty="0"/>
            <a:t>High Volume Metastatic Disease</a:t>
          </a:r>
        </a:p>
      </dgm:t>
    </dgm:pt>
    <dgm:pt modelId="{C0C3301B-2972-4025-9ABC-B57DCB619745}" type="parTrans" cxnId="{4DD99DFE-2D1A-4ABE-9AFB-988B38024B22}">
      <dgm:prSet/>
      <dgm:spPr/>
      <dgm:t>
        <a:bodyPr/>
        <a:lstStyle/>
        <a:p>
          <a:endParaRPr lang="en-US"/>
        </a:p>
      </dgm:t>
    </dgm:pt>
    <dgm:pt modelId="{EAAB8F86-DA1A-41A1-B230-6224DF0E0745}" type="sibTrans" cxnId="{4DD99DFE-2D1A-4ABE-9AFB-988B38024B22}">
      <dgm:prSet/>
      <dgm:spPr/>
      <dgm:t>
        <a:bodyPr/>
        <a:lstStyle/>
        <a:p>
          <a:endParaRPr lang="en-US"/>
        </a:p>
      </dgm:t>
    </dgm:pt>
    <dgm:pt modelId="{BBD3819D-DD22-5A43-8FE9-EB4AC053E553}">
      <dgm:prSet/>
      <dgm:spPr/>
      <dgm:t>
        <a:bodyPr/>
        <a:lstStyle/>
        <a:p>
          <a:r>
            <a:rPr lang="en-US" dirty="0"/>
            <a:t>CRPC</a:t>
          </a:r>
        </a:p>
      </dgm:t>
    </dgm:pt>
    <dgm:pt modelId="{FDF8D92D-90B9-3A43-882E-6085FC8EADE8}" type="parTrans" cxnId="{D0E05DA4-B706-8A4E-952A-28FCE9B6E4C8}">
      <dgm:prSet/>
      <dgm:spPr/>
      <dgm:t>
        <a:bodyPr/>
        <a:lstStyle/>
        <a:p>
          <a:endParaRPr lang="en-US"/>
        </a:p>
      </dgm:t>
    </dgm:pt>
    <dgm:pt modelId="{7E67A503-E17A-004E-93C6-263FE7848B10}" type="sibTrans" cxnId="{D0E05DA4-B706-8A4E-952A-28FCE9B6E4C8}">
      <dgm:prSet/>
      <dgm:spPr/>
      <dgm:t>
        <a:bodyPr/>
        <a:lstStyle/>
        <a:p>
          <a:endParaRPr lang="en-US"/>
        </a:p>
      </dgm:t>
    </dgm:pt>
    <dgm:pt modelId="{C1C3F048-6872-A54C-9D2B-1E3E211CE06E}" type="pres">
      <dgm:prSet presAssocID="{9285C1E4-D985-4183-9249-AC97E1EA9C4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A4BBD5E-06BF-DE4F-8F20-69C6A6084AC0}" type="pres">
      <dgm:prSet presAssocID="{D757909D-4802-4EEA-9CE5-AA1A2883C5A4}" presName="root" presStyleCnt="0"/>
      <dgm:spPr/>
    </dgm:pt>
    <dgm:pt modelId="{3E463761-0E0E-2F4D-9A24-46F007811B0D}" type="pres">
      <dgm:prSet presAssocID="{D757909D-4802-4EEA-9CE5-AA1A2883C5A4}" presName="rootComposite" presStyleCnt="0"/>
      <dgm:spPr/>
    </dgm:pt>
    <dgm:pt modelId="{DB9810E1-DE60-0E45-949E-21C9A354FE22}" type="pres">
      <dgm:prSet presAssocID="{D757909D-4802-4EEA-9CE5-AA1A2883C5A4}" presName="rootText" presStyleLbl="node1" presStyleIdx="0" presStyleCnt="4" custLinFactNeighborX="-15077" custLinFactNeighborY="-82099"/>
      <dgm:spPr/>
    </dgm:pt>
    <dgm:pt modelId="{51F91DAE-0E39-F446-A026-000AE72B4B6C}" type="pres">
      <dgm:prSet presAssocID="{D757909D-4802-4EEA-9CE5-AA1A2883C5A4}" presName="rootConnector" presStyleLbl="node1" presStyleIdx="0" presStyleCnt="4"/>
      <dgm:spPr/>
    </dgm:pt>
    <dgm:pt modelId="{2AF3C7AC-AC68-2A4D-A1E9-541D753F1B93}" type="pres">
      <dgm:prSet presAssocID="{D757909D-4802-4EEA-9CE5-AA1A2883C5A4}" presName="childShape" presStyleCnt="0"/>
      <dgm:spPr/>
    </dgm:pt>
    <dgm:pt modelId="{BBAE5ADC-1907-0E49-B044-7D7813E4C4B6}" type="pres">
      <dgm:prSet presAssocID="{EC50EB69-EF01-4BDC-A35F-3E97A2ADCC49}" presName="root" presStyleCnt="0"/>
      <dgm:spPr/>
    </dgm:pt>
    <dgm:pt modelId="{DFBB5ADF-99A1-C64A-BCE5-C2436B29498C}" type="pres">
      <dgm:prSet presAssocID="{EC50EB69-EF01-4BDC-A35F-3E97A2ADCC49}" presName="rootComposite" presStyleCnt="0"/>
      <dgm:spPr/>
    </dgm:pt>
    <dgm:pt modelId="{126ADD14-AFC2-AF47-9338-3BD2936E3219}" type="pres">
      <dgm:prSet presAssocID="{EC50EB69-EF01-4BDC-A35F-3E97A2ADCC49}" presName="rootText" presStyleLbl="node1" presStyleIdx="1" presStyleCnt="4" custLinFactNeighborX="3432" custLinFactNeighborY="-83634"/>
      <dgm:spPr/>
    </dgm:pt>
    <dgm:pt modelId="{B798117A-C522-AC47-949D-8688F9031F0A}" type="pres">
      <dgm:prSet presAssocID="{EC50EB69-EF01-4BDC-A35F-3E97A2ADCC49}" presName="rootConnector" presStyleLbl="node1" presStyleIdx="1" presStyleCnt="4"/>
      <dgm:spPr/>
    </dgm:pt>
    <dgm:pt modelId="{1B553965-E865-144A-9AC4-869DFE77A81D}" type="pres">
      <dgm:prSet presAssocID="{EC50EB69-EF01-4BDC-A35F-3E97A2ADCC49}" presName="childShape" presStyleCnt="0"/>
      <dgm:spPr/>
    </dgm:pt>
    <dgm:pt modelId="{1BA096D9-C5A0-2A4A-9EEA-ECED0795F720}" type="pres">
      <dgm:prSet presAssocID="{82BD4ED1-6FF3-4C35-872A-A9A3DBBE9332}" presName="root" presStyleCnt="0"/>
      <dgm:spPr/>
    </dgm:pt>
    <dgm:pt modelId="{E5C58A46-A4FB-FE46-A859-7CC42ECB8187}" type="pres">
      <dgm:prSet presAssocID="{82BD4ED1-6FF3-4C35-872A-A9A3DBBE9332}" presName="rootComposite" presStyleCnt="0"/>
      <dgm:spPr/>
    </dgm:pt>
    <dgm:pt modelId="{3506F23F-8696-3647-9A43-B97FD4532652}" type="pres">
      <dgm:prSet presAssocID="{82BD4ED1-6FF3-4C35-872A-A9A3DBBE9332}" presName="rootText" presStyleLbl="node1" presStyleIdx="2" presStyleCnt="4" custLinFactNeighborX="1604" custLinFactNeighborY="-79727"/>
      <dgm:spPr/>
    </dgm:pt>
    <dgm:pt modelId="{D0EC7303-92AE-4247-8563-8012948AB5B8}" type="pres">
      <dgm:prSet presAssocID="{82BD4ED1-6FF3-4C35-872A-A9A3DBBE9332}" presName="rootConnector" presStyleLbl="node1" presStyleIdx="2" presStyleCnt="4"/>
      <dgm:spPr/>
    </dgm:pt>
    <dgm:pt modelId="{1ED4B3D3-3FB3-224C-9085-BF1925A18093}" type="pres">
      <dgm:prSet presAssocID="{82BD4ED1-6FF3-4C35-872A-A9A3DBBE9332}" presName="childShape" presStyleCnt="0"/>
      <dgm:spPr/>
    </dgm:pt>
    <dgm:pt modelId="{F3BEE926-9C80-D440-B60D-4BA54E5E0478}" type="pres">
      <dgm:prSet presAssocID="{BBD3819D-DD22-5A43-8FE9-EB4AC053E553}" presName="root" presStyleCnt="0"/>
      <dgm:spPr/>
    </dgm:pt>
    <dgm:pt modelId="{FC79C4F5-1FD7-CF4B-B3B6-ECCAF0B4138F}" type="pres">
      <dgm:prSet presAssocID="{BBD3819D-DD22-5A43-8FE9-EB4AC053E553}" presName="rootComposite" presStyleCnt="0"/>
      <dgm:spPr/>
    </dgm:pt>
    <dgm:pt modelId="{7F717ECC-C1A8-B040-9206-73B9E91448E6}" type="pres">
      <dgm:prSet presAssocID="{BBD3819D-DD22-5A43-8FE9-EB4AC053E553}" presName="rootText" presStyleLbl="node1" presStyleIdx="3" presStyleCnt="4" custLinFactNeighborX="87" custLinFactNeighborY="-78120"/>
      <dgm:spPr/>
    </dgm:pt>
    <dgm:pt modelId="{85936DA2-3EE5-B24E-AD72-6E442FE3B38B}" type="pres">
      <dgm:prSet presAssocID="{BBD3819D-DD22-5A43-8FE9-EB4AC053E553}" presName="rootConnector" presStyleLbl="node1" presStyleIdx="3" presStyleCnt="4"/>
      <dgm:spPr/>
    </dgm:pt>
    <dgm:pt modelId="{F7B3533E-854B-2B47-8B58-C28272E0C0E6}" type="pres">
      <dgm:prSet presAssocID="{BBD3819D-DD22-5A43-8FE9-EB4AC053E553}" presName="childShape" presStyleCnt="0"/>
      <dgm:spPr/>
    </dgm:pt>
  </dgm:ptLst>
  <dgm:cxnLst>
    <dgm:cxn modelId="{6C76FC18-6E34-2E47-BAE6-22EF7307DD7D}" type="presOf" srcId="{BBD3819D-DD22-5A43-8FE9-EB4AC053E553}" destId="{85936DA2-3EE5-B24E-AD72-6E442FE3B38B}" srcOrd="1" destOrd="0" presId="urn:microsoft.com/office/officeart/2005/8/layout/hierarchy3"/>
    <dgm:cxn modelId="{5E0F601F-2B9D-724A-B3C3-B45FB8A2D37C}" type="presOf" srcId="{BBD3819D-DD22-5A43-8FE9-EB4AC053E553}" destId="{7F717ECC-C1A8-B040-9206-73B9E91448E6}" srcOrd="0" destOrd="0" presId="urn:microsoft.com/office/officeart/2005/8/layout/hierarchy3"/>
    <dgm:cxn modelId="{17CF9732-6D0E-4293-9EB7-0FA6F49C1844}" srcId="{9285C1E4-D985-4183-9249-AC97E1EA9C47}" destId="{D757909D-4802-4EEA-9CE5-AA1A2883C5A4}" srcOrd="0" destOrd="0" parTransId="{CD942C38-4426-4376-9AEB-06FF3C7B8410}" sibTransId="{595A5A68-EB13-4147-BF63-46B8738AE6EF}"/>
    <dgm:cxn modelId="{29C21939-888F-FE4F-96CC-9A21BDDB9454}" type="presOf" srcId="{EC50EB69-EF01-4BDC-A35F-3E97A2ADCC49}" destId="{126ADD14-AFC2-AF47-9338-3BD2936E3219}" srcOrd="0" destOrd="0" presId="urn:microsoft.com/office/officeart/2005/8/layout/hierarchy3"/>
    <dgm:cxn modelId="{14020E49-942C-B74E-BD96-1F34BF938E6D}" type="presOf" srcId="{D757909D-4802-4EEA-9CE5-AA1A2883C5A4}" destId="{DB9810E1-DE60-0E45-949E-21C9A354FE22}" srcOrd="0" destOrd="0" presId="urn:microsoft.com/office/officeart/2005/8/layout/hierarchy3"/>
    <dgm:cxn modelId="{47015780-80DA-9E49-BB7C-3925AFB594B6}" type="presOf" srcId="{82BD4ED1-6FF3-4C35-872A-A9A3DBBE9332}" destId="{3506F23F-8696-3647-9A43-B97FD4532652}" srcOrd="0" destOrd="0" presId="urn:microsoft.com/office/officeart/2005/8/layout/hierarchy3"/>
    <dgm:cxn modelId="{B0673A9F-2153-D440-B0BF-66C82801EA84}" type="presOf" srcId="{EC50EB69-EF01-4BDC-A35F-3E97A2ADCC49}" destId="{B798117A-C522-AC47-949D-8688F9031F0A}" srcOrd="1" destOrd="0" presId="urn:microsoft.com/office/officeart/2005/8/layout/hierarchy3"/>
    <dgm:cxn modelId="{D0E05DA4-B706-8A4E-952A-28FCE9B6E4C8}" srcId="{9285C1E4-D985-4183-9249-AC97E1EA9C47}" destId="{BBD3819D-DD22-5A43-8FE9-EB4AC053E553}" srcOrd="3" destOrd="0" parTransId="{FDF8D92D-90B9-3A43-882E-6085FC8EADE8}" sibTransId="{7E67A503-E17A-004E-93C6-263FE7848B10}"/>
    <dgm:cxn modelId="{6EDC14AB-6558-494F-BBC8-42BFC6BDD6FD}" type="presOf" srcId="{82BD4ED1-6FF3-4C35-872A-A9A3DBBE9332}" destId="{D0EC7303-92AE-4247-8563-8012948AB5B8}" srcOrd="1" destOrd="0" presId="urn:microsoft.com/office/officeart/2005/8/layout/hierarchy3"/>
    <dgm:cxn modelId="{C12E97B0-2B5F-43A0-A596-B98ACE2AD4A3}" srcId="{9285C1E4-D985-4183-9249-AC97E1EA9C47}" destId="{EC50EB69-EF01-4BDC-A35F-3E97A2ADCC49}" srcOrd="1" destOrd="0" parTransId="{0A24F87A-230E-47FB-9A65-16FAADB23BF2}" sibTransId="{EE37DB1F-3C90-4CCB-85FB-2FB7B4C2585A}"/>
    <dgm:cxn modelId="{6AFFC6BE-04EE-9145-980F-278617425CB3}" type="presOf" srcId="{D757909D-4802-4EEA-9CE5-AA1A2883C5A4}" destId="{51F91DAE-0E39-F446-A026-000AE72B4B6C}" srcOrd="1" destOrd="0" presId="urn:microsoft.com/office/officeart/2005/8/layout/hierarchy3"/>
    <dgm:cxn modelId="{40CAC3E1-2CDB-0047-B60B-A3D0B01C6540}" type="presOf" srcId="{9285C1E4-D985-4183-9249-AC97E1EA9C47}" destId="{C1C3F048-6872-A54C-9D2B-1E3E211CE06E}" srcOrd="0" destOrd="0" presId="urn:microsoft.com/office/officeart/2005/8/layout/hierarchy3"/>
    <dgm:cxn modelId="{4DD99DFE-2D1A-4ABE-9AFB-988B38024B22}" srcId="{9285C1E4-D985-4183-9249-AC97E1EA9C47}" destId="{82BD4ED1-6FF3-4C35-872A-A9A3DBBE9332}" srcOrd="2" destOrd="0" parTransId="{C0C3301B-2972-4025-9ABC-B57DCB619745}" sibTransId="{EAAB8F86-DA1A-41A1-B230-6224DF0E0745}"/>
    <dgm:cxn modelId="{62D59DE5-AEA9-9841-BE27-FCFD36B31620}" type="presParOf" srcId="{C1C3F048-6872-A54C-9D2B-1E3E211CE06E}" destId="{AA4BBD5E-06BF-DE4F-8F20-69C6A6084AC0}" srcOrd="0" destOrd="0" presId="urn:microsoft.com/office/officeart/2005/8/layout/hierarchy3"/>
    <dgm:cxn modelId="{BB8A5998-8C83-0A44-86B0-99AAD011F205}" type="presParOf" srcId="{AA4BBD5E-06BF-DE4F-8F20-69C6A6084AC0}" destId="{3E463761-0E0E-2F4D-9A24-46F007811B0D}" srcOrd="0" destOrd="0" presId="urn:microsoft.com/office/officeart/2005/8/layout/hierarchy3"/>
    <dgm:cxn modelId="{D7B174D2-F630-2545-84C6-4EB0B6AE9AC2}" type="presParOf" srcId="{3E463761-0E0E-2F4D-9A24-46F007811B0D}" destId="{DB9810E1-DE60-0E45-949E-21C9A354FE22}" srcOrd="0" destOrd="0" presId="urn:microsoft.com/office/officeart/2005/8/layout/hierarchy3"/>
    <dgm:cxn modelId="{B9F5502C-B009-6545-9E64-41DF6620AC77}" type="presParOf" srcId="{3E463761-0E0E-2F4D-9A24-46F007811B0D}" destId="{51F91DAE-0E39-F446-A026-000AE72B4B6C}" srcOrd="1" destOrd="0" presId="urn:microsoft.com/office/officeart/2005/8/layout/hierarchy3"/>
    <dgm:cxn modelId="{B5053ED3-6DBF-D146-9416-8CB64890140B}" type="presParOf" srcId="{AA4BBD5E-06BF-DE4F-8F20-69C6A6084AC0}" destId="{2AF3C7AC-AC68-2A4D-A1E9-541D753F1B93}" srcOrd="1" destOrd="0" presId="urn:microsoft.com/office/officeart/2005/8/layout/hierarchy3"/>
    <dgm:cxn modelId="{6E442D37-3968-2342-9BDD-7ADB9B98A528}" type="presParOf" srcId="{C1C3F048-6872-A54C-9D2B-1E3E211CE06E}" destId="{BBAE5ADC-1907-0E49-B044-7D7813E4C4B6}" srcOrd="1" destOrd="0" presId="urn:microsoft.com/office/officeart/2005/8/layout/hierarchy3"/>
    <dgm:cxn modelId="{039BC8EB-3CBF-C548-A704-41F83DF7A908}" type="presParOf" srcId="{BBAE5ADC-1907-0E49-B044-7D7813E4C4B6}" destId="{DFBB5ADF-99A1-C64A-BCE5-C2436B29498C}" srcOrd="0" destOrd="0" presId="urn:microsoft.com/office/officeart/2005/8/layout/hierarchy3"/>
    <dgm:cxn modelId="{85C0E0C2-4EB6-6048-B991-DA3E3290F3ED}" type="presParOf" srcId="{DFBB5ADF-99A1-C64A-BCE5-C2436B29498C}" destId="{126ADD14-AFC2-AF47-9338-3BD2936E3219}" srcOrd="0" destOrd="0" presId="urn:microsoft.com/office/officeart/2005/8/layout/hierarchy3"/>
    <dgm:cxn modelId="{E3E76729-7D79-F349-B13B-B37AE907182B}" type="presParOf" srcId="{DFBB5ADF-99A1-C64A-BCE5-C2436B29498C}" destId="{B798117A-C522-AC47-949D-8688F9031F0A}" srcOrd="1" destOrd="0" presId="urn:microsoft.com/office/officeart/2005/8/layout/hierarchy3"/>
    <dgm:cxn modelId="{40B671AC-9375-1445-939F-CE1B1E1BB19D}" type="presParOf" srcId="{BBAE5ADC-1907-0E49-B044-7D7813E4C4B6}" destId="{1B553965-E865-144A-9AC4-869DFE77A81D}" srcOrd="1" destOrd="0" presId="urn:microsoft.com/office/officeart/2005/8/layout/hierarchy3"/>
    <dgm:cxn modelId="{1704E30B-F738-C549-B788-923E25C68383}" type="presParOf" srcId="{C1C3F048-6872-A54C-9D2B-1E3E211CE06E}" destId="{1BA096D9-C5A0-2A4A-9EEA-ECED0795F720}" srcOrd="2" destOrd="0" presId="urn:microsoft.com/office/officeart/2005/8/layout/hierarchy3"/>
    <dgm:cxn modelId="{58F99587-AFFE-0B45-BBDD-37187B4309B4}" type="presParOf" srcId="{1BA096D9-C5A0-2A4A-9EEA-ECED0795F720}" destId="{E5C58A46-A4FB-FE46-A859-7CC42ECB8187}" srcOrd="0" destOrd="0" presId="urn:microsoft.com/office/officeart/2005/8/layout/hierarchy3"/>
    <dgm:cxn modelId="{861C6EA9-BC9A-544B-9C9E-249887195F53}" type="presParOf" srcId="{E5C58A46-A4FB-FE46-A859-7CC42ECB8187}" destId="{3506F23F-8696-3647-9A43-B97FD4532652}" srcOrd="0" destOrd="0" presId="urn:microsoft.com/office/officeart/2005/8/layout/hierarchy3"/>
    <dgm:cxn modelId="{5C3AE53C-3D2F-0543-850F-BD3ACE301387}" type="presParOf" srcId="{E5C58A46-A4FB-FE46-A859-7CC42ECB8187}" destId="{D0EC7303-92AE-4247-8563-8012948AB5B8}" srcOrd="1" destOrd="0" presId="urn:microsoft.com/office/officeart/2005/8/layout/hierarchy3"/>
    <dgm:cxn modelId="{38E667E5-AAD4-DC44-A831-4160FBE5C02E}" type="presParOf" srcId="{1BA096D9-C5A0-2A4A-9EEA-ECED0795F720}" destId="{1ED4B3D3-3FB3-224C-9085-BF1925A18093}" srcOrd="1" destOrd="0" presId="urn:microsoft.com/office/officeart/2005/8/layout/hierarchy3"/>
    <dgm:cxn modelId="{C3217E1A-F7B6-184E-8CEF-1B330170D763}" type="presParOf" srcId="{C1C3F048-6872-A54C-9D2B-1E3E211CE06E}" destId="{F3BEE926-9C80-D440-B60D-4BA54E5E0478}" srcOrd="3" destOrd="0" presId="urn:microsoft.com/office/officeart/2005/8/layout/hierarchy3"/>
    <dgm:cxn modelId="{B9CA23B2-728C-764E-80CC-F9FA94122E54}" type="presParOf" srcId="{F3BEE926-9C80-D440-B60D-4BA54E5E0478}" destId="{FC79C4F5-1FD7-CF4B-B3B6-ECCAF0B4138F}" srcOrd="0" destOrd="0" presId="urn:microsoft.com/office/officeart/2005/8/layout/hierarchy3"/>
    <dgm:cxn modelId="{53DF176E-A953-3744-B345-557DFF18DEFC}" type="presParOf" srcId="{FC79C4F5-1FD7-CF4B-B3B6-ECCAF0B4138F}" destId="{7F717ECC-C1A8-B040-9206-73B9E91448E6}" srcOrd="0" destOrd="0" presId="urn:microsoft.com/office/officeart/2005/8/layout/hierarchy3"/>
    <dgm:cxn modelId="{7A0AAEF3-41BC-D44E-871D-03E2918411E5}" type="presParOf" srcId="{FC79C4F5-1FD7-CF4B-B3B6-ECCAF0B4138F}" destId="{85936DA2-3EE5-B24E-AD72-6E442FE3B38B}" srcOrd="1" destOrd="0" presId="urn:microsoft.com/office/officeart/2005/8/layout/hierarchy3"/>
    <dgm:cxn modelId="{A219E8EC-BB0F-C545-9C9D-1E39E4560836}" type="presParOf" srcId="{F3BEE926-9C80-D440-B60D-4BA54E5E0478}" destId="{F7B3533E-854B-2B47-8B58-C28272E0C0E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1C569F-6711-634E-985A-A287EC594038}" type="doc">
      <dgm:prSet loTypeId="urn:microsoft.com/office/officeart/2005/8/layout/target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8F506D3-98ED-A143-8F41-DF5F855F753F}">
      <dgm:prSet phldrT="[Text]"/>
      <dgm:spPr/>
      <dgm:t>
        <a:bodyPr/>
        <a:lstStyle/>
        <a:p>
          <a:r>
            <a:rPr lang="en-US" dirty="0"/>
            <a:t>Immunotherapy-Based</a:t>
          </a:r>
        </a:p>
      </dgm:t>
    </dgm:pt>
    <dgm:pt modelId="{DA972FE2-5435-304A-AA16-E3DC2C9809A8}" type="parTrans" cxnId="{0769141F-1243-1B44-A233-C42E48D72D1E}">
      <dgm:prSet/>
      <dgm:spPr/>
      <dgm:t>
        <a:bodyPr/>
        <a:lstStyle/>
        <a:p>
          <a:endParaRPr lang="en-US"/>
        </a:p>
      </dgm:t>
    </dgm:pt>
    <dgm:pt modelId="{EEA2F913-5205-7040-9214-C2E7BFA03118}" type="sibTrans" cxnId="{0769141F-1243-1B44-A233-C42E48D72D1E}">
      <dgm:prSet/>
      <dgm:spPr/>
      <dgm:t>
        <a:bodyPr/>
        <a:lstStyle/>
        <a:p>
          <a:endParaRPr lang="en-US"/>
        </a:p>
      </dgm:t>
    </dgm:pt>
    <dgm:pt modelId="{ECAC6AE4-A3B8-A640-8204-1C76AFEBB7F8}">
      <dgm:prSet phldrT="[Text]"/>
      <dgm:spPr/>
      <dgm:t>
        <a:bodyPr/>
        <a:lstStyle/>
        <a:p>
          <a:r>
            <a:rPr lang="en-US" dirty="0"/>
            <a:t>Monoclonal antibodies</a:t>
          </a:r>
        </a:p>
      </dgm:t>
    </dgm:pt>
    <dgm:pt modelId="{B239A091-095C-EA4B-9B65-5637713402E4}" type="parTrans" cxnId="{3CE5C1CE-7D1C-514A-A33F-116B166ADB3B}">
      <dgm:prSet/>
      <dgm:spPr/>
      <dgm:t>
        <a:bodyPr/>
        <a:lstStyle/>
        <a:p>
          <a:endParaRPr lang="en-US"/>
        </a:p>
      </dgm:t>
    </dgm:pt>
    <dgm:pt modelId="{5A077A58-9483-5647-8FCC-EA53A1BF388B}" type="sibTrans" cxnId="{3CE5C1CE-7D1C-514A-A33F-116B166ADB3B}">
      <dgm:prSet/>
      <dgm:spPr/>
      <dgm:t>
        <a:bodyPr/>
        <a:lstStyle/>
        <a:p>
          <a:endParaRPr lang="en-US"/>
        </a:p>
      </dgm:t>
    </dgm:pt>
    <dgm:pt modelId="{8249EF36-BB58-0A4B-A20A-8333037B15D7}">
      <dgm:prSet phldrT="[Text]"/>
      <dgm:spPr/>
      <dgm:t>
        <a:bodyPr/>
        <a:lstStyle/>
        <a:p>
          <a:r>
            <a:rPr lang="en-US" dirty="0"/>
            <a:t>Antibody-Drug Conjugate</a:t>
          </a:r>
        </a:p>
      </dgm:t>
    </dgm:pt>
    <dgm:pt modelId="{63B96222-5723-6148-B976-760DAE96077A}" type="parTrans" cxnId="{EA979C58-5F6D-3246-A4AB-1F03272496C7}">
      <dgm:prSet/>
      <dgm:spPr/>
      <dgm:t>
        <a:bodyPr/>
        <a:lstStyle/>
        <a:p>
          <a:endParaRPr lang="en-US"/>
        </a:p>
      </dgm:t>
    </dgm:pt>
    <dgm:pt modelId="{DF3C4A8B-8EAC-0943-91D2-D98F91595621}" type="sibTrans" cxnId="{EA979C58-5F6D-3246-A4AB-1F03272496C7}">
      <dgm:prSet/>
      <dgm:spPr/>
      <dgm:t>
        <a:bodyPr/>
        <a:lstStyle/>
        <a:p>
          <a:endParaRPr lang="en-US"/>
        </a:p>
      </dgm:t>
    </dgm:pt>
    <dgm:pt modelId="{C4447C3B-2EFC-E542-A1E6-F8E63C634D02}">
      <dgm:prSet phldrT="[Text]"/>
      <dgm:spPr/>
      <dgm:t>
        <a:bodyPr/>
        <a:lstStyle/>
        <a:p>
          <a:r>
            <a:rPr lang="en-US" dirty="0"/>
            <a:t>Radioimmunoconjugate</a:t>
          </a:r>
        </a:p>
      </dgm:t>
    </dgm:pt>
    <dgm:pt modelId="{7300CE83-2A92-D146-B4D3-1FEB947B089D}" type="parTrans" cxnId="{825D77E9-E5A5-C148-922B-74596D72ACA2}">
      <dgm:prSet/>
      <dgm:spPr/>
      <dgm:t>
        <a:bodyPr/>
        <a:lstStyle/>
        <a:p>
          <a:endParaRPr lang="en-US"/>
        </a:p>
      </dgm:t>
    </dgm:pt>
    <dgm:pt modelId="{4E510A82-20A2-E44E-9A75-2AF6E7F5AB3B}" type="sibTrans" cxnId="{825D77E9-E5A5-C148-922B-74596D72ACA2}">
      <dgm:prSet/>
      <dgm:spPr/>
      <dgm:t>
        <a:bodyPr/>
        <a:lstStyle/>
        <a:p>
          <a:endParaRPr lang="en-US"/>
        </a:p>
      </dgm:t>
    </dgm:pt>
    <dgm:pt modelId="{4DBB2004-0F34-5246-877D-A19DD74E4D79}">
      <dgm:prSet phldrT="[Text]"/>
      <dgm:spPr/>
      <dgm:t>
        <a:bodyPr/>
        <a:lstStyle/>
        <a:p>
          <a:r>
            <a:rPr lang="en-US" dirty="0" err="1"/>
            <a:t>mAb</a:t>
          </a:r>
          <a:r>
            <a:rPr lang="en-US" dirty="0"/>
            <a:t> linked to radionuclide binding to specific antigen on tumor cells</a:t>
          </a:r>
        </a:p>
      </dgm:t>
    </dgm:pt>
    <dgm:pt modelId="{57EB182D-FA37-F14B-9884-05DE67523B84}" type="parTrans" cxnId="{824970C3-F8DC-F543-839A-87A591772CC4}">
      <dgm:prSet/>
      <dgm:spPr/>
      <dgm:t>
        <a:bodyPr/>
        <a:lstStyle/>
        <a:p>
          <a:endParaRPr lang="en-US"/>
        </a:p>
      </dgm:t>
    </dgm:pt>
    <dgm:pt modelId="{6B7BDC7F-1917-3E47-B35B-857CC6217293}" type="sibTrans" cxnId="{824970C3-F8DC-F543-839A-87A591772CC4}">
      <dgm:prSet/>
      <dgm:spPr/>
      <dgm:t>
        <a:bodyPr/>
        <a:lstStyle/>
        <a:p>
          <a:endParaRPr lang="en-US"/>
        </a:p>
      </dgm:t>
    </dgm:pt>
    <dgm:pt modelId="{0C904E08-29D8-8445-81E0-218BE0B134F2}">
      <dgm:prSet phldrT="[Text]"/>
      <dgm:spPr/>
      <dgm:t>
        <a:bodyPr/>
        <a:lstStyle/>
        <a:p>
          <a:r>
            <a:rPr lang="en-US" dirty="0" err="1"/>
            <a:t>Radioconjugate</a:t>
          </a:r>
          <a:endParaRPr lang="en-US" dirty="0"/>
        </a:p>
      </dgm:t>
    </dgm:pt>
    <dgm:pt modelId="{FEDAF031-096B-CD45-93BB-88E85DC799DD}" type="parTrans" cxnId="{7609FE3E-70B8-E547-84A7-C6B94A00A8A7}">
      <dgm:prSet/>
      <dgm:spPr/>
      <dgm:t>
        <a:bodyPr/>
        <a:lstStyle/>
        <a:p>
          <a:endParaRPr lang="en-US"/>
        </a:p>
      </dgm:t>
    </dgm:pt>
    <dgm:pt modelId="{55320A74-8048-1B46-AC79-F93EC56FC2CA}" type="sibTrans" cxnId="{7609FE3E-70B8-E547-84A7-C6B94A00A8A7}">
      <dgm:prSet/>
      <dgm:spPr/>
      <dgm:t>
        <a:bodyPr/>
        <a:lstStyle/>
        <a:p>
          <a:endParaRPr lang="en-US"/>
        </a:p>
      </dgm:t>
    </dgm:pt>
    <dgm:pt modelId="{8849F11D-1EDD-7345-B659-A990DE960CE6}">
      <dgm:prSet phldrT="[Text]"/>
      <dgm:spPr/>
      <dgm:t>
        <a:bodyPr/>
        <a:lstStyle/>
        <a:p>
          <a:r>
            <a:rPr lang="en-US" dirty="0"/>
            <a:t>Radiolabeled peptides targeting tumor-specific membrane structures</a:t>
          </a:r>
        </a:p>
      </dgm:t>
    </dgm:pt>
    <dgm:pt modelId="{DB56B33F-F4BE-DF4D-A0A4-A33219E83D0B}" type="parTrans" cxnId="{32E7BD0C-62FD-7B4B-B7BA-D1497F2CB3DA}">
      <dgm:prSet/>
      <dgm:spPr/>
      <dgm:t>
        <a:bodyPr/>
        <a:lstStyle/>
        <a:p>
          <a:endParaRPr lang="en-US"/>
        </a:p>
      </dgm:t>
    </dgm:pt>
    <dgm:pt modelId="{8C18FEE7-E558-F141-BE02-8F99E8448059}" type="sibTrans" cxnId="{32E7BD0C-62FD-7B4B-B7BA-D1497F2CB3DA}">
      <dgm:prSet/>
      <dgm:spPr/>
      <dgm:t>
        <a:bodyPr/>
        <a:lstStyle/>
        <a:p>
          <a:endParaRPr lang="en-US"/>
        </a:p>
      </dgm:t>
    </dgm:pt>
    <dgm:pt modelId="{A07F7853-EED2-D64E-9678-46357EA85078}">
      <dgm:prSet phldrT="[Text]"/>
      <dgm:spPr/>
      <dgm:t>
        <a:bodyPr/>
        <a:lstStyle/>
        <a:p>
          <a:r>
            <a:rPr lang="en-US" dirty="0"/>
            <a:t>Bispecific Antibodies</a:t>
          </a:r>
        </a:p>
      </dgm:t>
    </dgm:pt>
    <dgm:pt modelId="{43E0BEEA-30FB-1443-8FA0-250EC90E3636}" type="parTrans" cxnId="{F2A6204F-7BC8-F243-8E0E-9F6C74400349}">
      <dgm:prSet/>
      <dgm:spPr/>
      <dgm:t>
        <a:bodyPr/>
        <a:lstStyle/>
        <a:p>
          <a:endParaRPr lang="en-US"/>
        </a:p>
      </dgm:t>
    </dgm:pt>
    <dgm:pt modelId="{C70A3E0B-3FE5-0143-957A-03BF5416FC71}" type="sibTrans" cxnId="{F2A6204F-7BC8-F243-8E0E-9F6C74400349}">
      <dgm:prSet/>
      <dgm:spPr/>
      <dgm:t>
        <a:bodyPr/>
        <a:lstStyle/>
        <a:p>
          <a:endParaRPr lang="en-US"/>
        </a:p>
      </dgm:t>
    </dgm:pt>
    <dgm:pt modelId="{CBCC366D-6AE6-F14C-9AB8-0536A8D630E1}">
      <dgm:prSet phldrT="[Text]"/>
      <dgm:spPr/>
      <dgm:t>
        <a:bodyPr/>
        <a:lstStyle/>
        <a:p>
          <a:r>
            <a:rPr lang="en-US" dirty="0"/>
            <a:t>Tri-Specific T-cell Activating Construct</a:t>
          </a:r>
        </a:p>
      </dgm:t>
    </dgm:pt>
    <dgm:pt modelId="{946B3110-D70B-F74E-9F93-C219A0428E5D}" type="parTrans" cxnId="{CA86F390-5B87-3C46-B24B-5DED77842F14}">
      <dgm:prSet/>
      <dgm:spPr/>
      <dgm:t>
        <a:bodyPr/>
        <a:lstStyle/>
        <a:p>
          <a:endParaRPr lang="en-US"/>
        </a:p>
      </dgm:t>
    </dgm:pt>
    <dgm:pt modelId="{BED2B7B1-346E-7C48-8DFC-419457AA68EA}" type="sibTrans" cxnId="{CA86F390-5B87-3C46-B24B-5DED77842F14}">
      <dgm:prSet/>
      <dgm:spPr/>
      <dgm:t>
        <a:bodyPr/>
        <a:lstStyle/>
        <a:p>
          <a:endParaRPr lang="en-US"/>
        </a:p>
      </dgm:t>
    </dgm:pt>
    <dgm:pt modelId="{0CC08F7C-EDC6-2D4D-BAB3-84EBC5E38CA0}" type="pres">
      <dgm:prSet presAssocID="{DB1C569F-6711-634E-985A-A287EC594038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6F7A9E3-C11D-784F-A87C-B7E8BD823652}" type="pres">
      <dgm:prSet presAssocID="{0C904E08-29D8-8445-81E0-218BE0B134F2}" presName="circle1" presStyleLbl="node1" presStyleIdx="0" presStyleCnt="3"/>
      <dgm:spPr/>
    </dgm:pt>
    <dgm:pt modelId="{C5B65250-5D70-164E-B0D8-101B0C8E81F4}" type="pres">
      <dgm:prSet presAssocID="{0C904E08-29D8-8445-81E0-218BE0B134F2}" presName="space" presStyleCnt="0"/>
      <dgm:spPr/>
    </dgm:pt>
    <dgm:pt modelId="{3063A288-A71F-564A-A730-83A08C32603B}" type="pres">
      <dgm:prSet presAssocID="{0C904E08-29D8-8445-81E0-218BE0B134F2}" presName="rect1" presStyleLbl="alignAcc1" presStyleIdx="0" presStyleCnt="3"/>
      <dgm:spPr/>
    </dgm:pt>
    <dgm:pt modelId="{5B59075F-FF3D-3447-8ABF-8590A0B42822}" type="pres">
      <dgm:prSet presAssocID="{C4447C3B-2EFC-E542-A1E6-F8E63C634D02}" presName="vertSpace2" presStyleLbl="node1" presStyleIdx="0" presStyleCnt="3"/>
      <dgm:spPr/>
    </dgm:pt>
    <dgm:pt modelId="{33686817-6C1A-5C49-8B89-B77585B5E457}" type="pres">
      <dgm:prSet presAssocID="{C4447C3B-2EFC-E542-A1E6-F8E63C634D02}" presName="circle2" presStyleLbl="node1" presStyleIdx="1" presStyleCnt="3"/>
      <dgm:spPr/>
    </dgm:pt>
    <dgm:pt modelId="{1E69C759-708A-C84A-857F-CB7BDA55AEE9}" type="pres">
      <dgm:prSet presAssocID="{C4447C3B-2EFC-E542-A1E6-F8E63C634D02}" presName="rect2" presStyleLbl="alignAcc1" presStyleIdx="1" presStyleCnt="3"/>
      <dgm:spPr/>
    </dgm:pt>
    <dgm:pt modelId="{181934EA-5DDD-7646-9346-28F37C974F1F}" type="pres">
      <dgm:prSet presAssocID="{D8F506D3-98ED-A143-8F41-DF5F855F753F}" presName="vertSpace3" presStyleLbl="node1" presStyleIdx="1" presStyleCnt="3"/>
      <dgm:spPr/>
    </dgm:pt>
    <dgm:pt modelId="{8BEC4414-E327-1A41-A8B2-96D37FA72DBE}" type="pres">
      <dgm:prSet presAssocID="{D8F506D3-98ED-A143-8F41-DF5F855F753F}" presName="circle3" presStyleLbl="node1" presStyleIdx="2" presStyleCnt="3"/>
      <dgm:spPr/>
    </dgm:pt>
    <dgm:pt modelId="{D1884BC0-989C-A94E-9F38-2D198E18F8EA}" type="pres">
      <dgm:prSet presAssocID="{D8F506D3-98ED-A143-8F41-DF5F855F753F}" presName="rect3" presStyleLbl="alignAcc1" presStyleIdx="2" presStyleCnt="3"/>
      <dgm:spPr/>
    </dgm:pt>
    <dgm:pt modelId="{8016A749-8F9A-3A46-A9B7-364144A4ED8E}" type="pres">
      <dgm:prSet presAssocID="{0C904E08-29D8-8445-81E0-218BE0B134F2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28B74DE7-78DD-4F49-B8A4-99A058D1E290}" type="pres">
      <dgm:prSet presAssocID="{0C904E08-29D8-8445-81E0-218BE0B134F2}" presName="rect1ChTx" presStyleLbl="alignAcc1" presStyleIdx="2" presStyleCnt="3">
        <dgm:presLayoutVars>
          <dgm:bulletEnabled val="1"/>
        </dgm:presLayoutVars>
      </dgm:prSet>
      <dgm:spPr/>
    </dgm:pt>
    <dgm:pt modelId="{1184396F-A177-8F48-AEA3-AC4EDC9FAD94}" type="pres">
      <dgm:prSet presAssocID="{C4447C3B-2EFC-E542-A1E6-F8E63C634D02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9CC0D9EE-3828-974E-86CE-9110AD668516}" type="pres">
      <dgm:prSet presAssocID="{C4447C3B-2EFC-E542-A1E6-F8E63C634D02}" presName="rect2ChTx" presStyleLbl="alignAcc1" presStyleIdx="2" presStyleCnt="3">
        <dgm:presLayoutVars>
          <dgm:bulletEnabled val="1"/>
        </dgm:presLayoutVars>
      </dgm:prSet>
      <dgm:spPr/>
    </dgm:pt>
    <dgm:pt modelId="{B87D2776-8100-6344-83A7-C6E2F4FAAF39}" type="pres">
      <dgm:prSet presAssocID="{D8F506D3-98ED-A143-8F41-DF5F855F753F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247D077C-79D8-9A42-AC73-A86AF923E6C5}" type="pres">
      <dgm:prSet presAssocID="{D8F506D3-98ED-A143-8F41-DF5F855F753F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32E7BD0C-62FD-7B4B-B7BA-D1497F2CB3DA}" srcId="{0C904E08-29D8-8445-81E0-218BE0B134F2}" destId="{8849F11D-1EDD-7345-B659-A990DE960CE6}" srcOrd="0" destOrd="0" parTransId="{DB56B33F-F4BE-DF4D-A0A4-A33219E83D0B}" sibTransId="{8C18FEE7-E558-F141-BE02-8F99E8448059}"/>
    <dgm:cxn modelId="{0A127010-87CF-CF41-AE79-BDDBE9EEEC8E}" type="presOf" srcId="{0C904E08-29D8-8445-81E0-218BE0B134F2}" destId="{8016A749-8F9A-3A46-A9B7-364144A4ED8E}" srcOrd="1" destOrd="0" presId="urn:microsoft.com/office/officeart/2005/8/layout/target3"/>
    <dgm:cxn modelId="{B5497E13-EC03-814D-B0B6-65D2758453BD}" type="presOf" srcId="{ECAC6AE4-A3B8-A640-8204-1C76AFEBB7F8}" destId="{247D077C-79D8-9A42-AC73-A86AF923E6C5}" srcOrd="0" destOrd="0" presId="urn:microsoft.com/office/officeart/2005/8/layout/target3"/>
    <dgm:cxn modelId="{5C557B19-F691-7047-BA3B-CFFCB34EE8C5}" type="presOf" srcId="{CBCC366D-6AE6-F14C-9AB8-0536A8D630E1}" destId="{247D077C-79D8-9A42-AC73-A86AF923E6C5}" srcOrd="0" destOrd="2" presId="urn:microsoft.com/office/officeart/2005/8/layout/target3"/>
    <dgm:cxn modelId="{0769141F-1243-1B44-A233-C42E48D72D1E}" srcId="{DB1C569F-6711-634E-985A-A287EC594038}" destId="{D8F506D3-98ED-A143-8F41-DF5F855F753F}" srcOrd="2" destOrd="0" parTransId="{DA972FE2-5435-304A-AA16-E3DC2C9809A8}" sibTransId="{EEA2F913-5205-7040-9214-C2E7BFA03118}"/>
    <dgm:cxn modelId="{7609FE3E-70B8-E547-84A7-C6B94A00A8A7}" srcId="{DB1C569F-6711-634E-985A-A287EC594038}" destId="{0C904E08-29D8-8445-81E0-218BE0B134F2}" srcOrd="0" destOrd="0" parTransId="{FEDAF031-096B-CD45-93BB-88E85DC799DD}" sibTransId="{55320A74-8048-1B46-AC79-F93EC56FC2CA}"/>
    <dgm:cxn modelId="{D1FAD467-AF85-CF42-8C44-A8914E6AD342}" type="presOf" srcId="{A07F7853-EED2-D64E-9678-46357EA85078}" destId="{247D077C-79D8-9A42-AC73-A86AF923E6C5}" srcOrd="0" destOrd="1" presId="urn:microsoft.com/office/officeart/2005/8/layout/target3"/>
    <dgm:cxn modelId="{D520BF4B-5554-134E-84EC-74C6F43AFABF}" type="presOf" srcId="{4DBB2004-0F34-5246-877D-A19DD74E4D79}" destId="{9CC0D9EE-3828-974E-86CE-9110AD668516}" srcOrd="0" destOrd="0" presId="urn:microsoft.com/office/officeart/2005/8/layout/target3"/>
    <dgm:cxn modelId="{F2A6204F-7BC8-F243-8E0E-9F6C74400349}" srcId="{D8F506D3-98ED-A143-8F41-DF5F855F753F}" destId="{A07F7853-EED2-D64E-9678-46357EA85078}" srcOrd="1" destOrd="0" parTransId="{43E0BEEA-30FB-1443-8FA0-250EC90E3636}" sibTransId="{C70A3E0B-3FE5-0143-957A-03BF5416FC71}"/>
    <dgm:cxn modelId="{EA979C58-5F6D-3246-A4AB-1F03272496C7}" srcId="{D8F506D3-98ED-A143-8F41-DF5F855F753F}" destId="{8249EF36-BB58-0A4B-A20A-8333037B15D7}" srcOrd="3" destOrd="0" parTransId="{63B96222-5723-6148-B976-760DAE96077A}" sibTransId="{DF3C4A8B-8EAC-0943-91D2-D98F91595621}"/>
    <dgm:cxn modelId="{E316E17C-95FE-A443-BA55-17DA73B85F9E}" type="presOf" srcId="{0C904E08-29D8-8445-81E0-218BE0B134F2}" destId="{3063A288-A71F-564A-A730-83A08C32603B}" srcOrd="0" destOrd="0" presId="urn:microsoft.com/office/officeart/2005/8/layout/target3"/>
    <dgm:cxn modelId="{CA86F390-5B87-3C46-B24B-5DED77842F14}" srcId="{D8F506D3-98ED-A143-8F41-DF5F855F753F}" destId="{CBCC366D-6AE6-F14C-9AB8-0536A8D630E1}" srcOrd="2" destOrd="0" parTransId="{946B3110-D70B-F74E-9F93-C219A0428E5D}" sibTransId="{BED2B7B1-346E-7C48-8DFC-419457AA68EA}"/>
    <dgm:cxn modelId="{7777529C-2F26-624F-B69E-5A6801AE8718}" type="presOf" srcId="{8849F11D-1EDD-7345-B659-A990DE960CE6}" destId="{28B74DE7-78DD-4F49-B8A4-99A058D1E290}" srcOrd="0" destOrd="0" presId="urn:microsoft.com/office/officeart/2005/8/layout/target3"/>
    <dgm:cxn modelId="{642DD9BD-B2B9-144F-BFEB-AC70CA367DCD}" type="presOf" srcId="{D8F506D3-98ED-A143-8F41-DF5F855F753F}" destId="{D1884BC0-989C-A94E-9F38-2D198E18F8EA}" srcOrd="0" destOrd="0" presId="urn:microsoft.com/office/officeart/2005/8/layout/target3"/>
    <dgm:cxn modelId="{824970C3-F8DC-F543-839A-87A591772CC4}" srcId="{C4447C3B-2EFC-E542-A1E6-F8E63C634D02}" destId="{4DBB2004-0F34-5246-877D-A19DD74E4D79}" srcOrd="0" destOrd="0" parTransId="{57EB182D-FA37-F14B-9884-05DE67523B84}" sibTransId="{6B7BDC7F-1917-3E47-B35B-857CC6217293}"/>
    <dgm:cxn modelId="{5F862AC6-6C6E-0C45-9F4A-B42171E3103C}" type="presOf" srcId="{C4447C3B-2EFC-E542-A1E6-F8E63C634D02}" destId="{1184396F-A177-8F48-AEA3-AC4EDC9FAD94}" srcOrd="1" destOrd="0" presId="urn:microsoft.com/office/officeart/2005/8/layout/target3"/>
    <dgm:cxn modelId="{91A423C7-7297-0141-896A-9D824C931475}" type="presOf" srcId="{8249EF36-BB58-0A4B-A20A-8333037B15D7}" destId="{247D077C-79D8-9A42-AC73-A86AF923E6C5}" srcOrd="0" destOrd="3" presId="urn:microsoft.com/office/officeart/2005/8/layout/target3"/>
    <dgm:cxn modelId="{3CE5C1CE-7D1C-514A-A33F-116B166ADB3B}" srcId="{D8F506D3-98ED-A143-8F41-DF5F855F753F}" destId="{ECAC6AE4-A3B8-A640-8204-1C76AFEBB7F8}" srcOrd="0" destOrd="0" parTransId="{B239A091-095C-EA4B-9B65-5637713402E4}" sibTransId="{5A077A58-9483-5647-8FCC-EA53A1BF388B}"/>
    <dgm:cxn modelId="{1B345BD6-EE76-EE47-AC92-6F047F16014F}" type="presOf" srcId="{C4447C3B-2EFC-E542-A1E6-F8E63C634D02}" destId="{1E69C759-708A-C84A-857F-CB7BDA55AEE9}" srcOrd="0" destOrd="0" presId="urn:microsoft.com/office/officeart/2005/8/layout/target3"/>
    <dgm:cxn modelId="{2B5E2DDE-1322-EA4A-B51C-81D32098F56C}" type="presOf" srcId="{DB1C569F-6711-634E-985A-A287EC594038}" destId="{0CC08F7C-EDC6-2D4D-BAB3-84EBC5E38CA0}" srcOrd="0" destOrd="0" presId="urn:microsoft.com/office/officeart/2005/8/layout/target3"/>
    <dgm:cxn modelId="{4476FDE5-6B50-9449-99F4-50C31481F1B5}" type="presOf" srcId="{D8F506D3-98ED-A143-8F41-DF5F855F753F}" destId="{B87D2776-8100-6344-83A7-C6E2F4FAAF39}" srcOrd="1" destOrd="0" presId="urn:microsoft.com/office/officeart/2005/8/layout/target3"/>
    <dgm:cxn modelId="{825D77E9-E5A5-C148-922B-74596D72ACA2}" srcId="{DB1C569F-6711-634E-985A-A287EC594038}" destId="{C4447C3B-2EFC-E542-A1E6-F8E63C634D02}" srcOrd="1" destOrd="0" parTransId="{7300CE83-2A92-D146-B4D3-1FEB947B089D}" sibTransId="{4E510A82-20A2-E44E-9A75-2AF6E7F5AB3B}"/>
    <dgm:cxn modelId="{C3C7A47B-1D2E-3646-A65C-950F227BA292}" type="presParOf" srcId="{0CC08F7C-EDC6-2D4D-BAB3-84EBC5E38CA0}" destId="{46F7A9E3-C11D-784F-A87C-B7E8BD823652}" srcOrd="0" destOrd="0" presId="urn:microsoft.com/office/officeart/2005/8/layout/target3"/>
    <dgm:cxn modelId="{CEC86CB6-17D1-AB4C-A658-A04BC1DCBB91}" type="presParOf" srcId="{0CC08F7C-EDC6-2D4D-BAB3-84EBC5E38CA0}" destId="{C5B65250-5D70-164E-B0D8-101B0C8E81F4}" srcOrd="1" destOrd="0" presId="urn:microsoft.com/office/officeart/2005/8/layout/target3"/>
    <dgm:cxn modelId="{4DA9E9FA-4E23-684B-87E5-5E18A1BD3FD6}" type="presParOf" srcId="{0CC08F7C-EDC6-2D4D-BAB3-84EBC5E38CA0}" destId="{3063A288-A71F-564A-A730-83A08C32603B}" srcOrd="2" destOrd="0" presId="urn:microsoft.com/office/officeart/2005/8/layout/target3"/>
    <dgm:cxn modelId="{69CB74E8-9BBD-7F4B-98CE-19E92CCFB051}" type="presParOf" srcId="{0CC08F7C-EDC6-2D4D-BAB3-84EBC5E38CA0}" destId="{5B59075F-FF3D-3447-8ABF-8590A0B42822}" srcOrd="3" destOrd="0" presId="urn:microsoft.com/office/officeart/2005/8/layout/target3"/>
    <dgm:cxn modelId="{1E3FFAB9-5A59-B74F-A70D-182622F33460}" type="presParOf" srcId="{0CC08F7C-EDC6-2D4D-BAB3-84EBC5E38CA0}" destId="{33686817-6C1A-5C49-8B89-B77585B5E457}" srcOrd="4" destOrd="0" presId="urn:microsoft.com/office/officeart/2005/8/layout/target3"/>
    <dgm:cxn modelId="{40A59256-6821-CE44-A372-FD2CC467FB76}" type="presParOf" srcId="{0CC08F7C-EDC6-2D4D-BAB3-84EBC5E38CA0}" destId="{1E69C759-708A-C84A-857F-CB7BDA55AEE9}" srcOrd="5" destOrd="0" presId="urn:microsoft.com/office/officeart/2005/8/layout/target3"/>
    <dgm:cxn modelId="{BA4407BD-193C-294F-8154-F3B47DD4A452}" type="presParOf" srcId="{0CC08F7C-EDC6-2D4D-BAB3-84EBC5E38CA0}" destId="{181934EA-5DDD-7646-9346-28F37C974F1F}" srcOrd="6" destOrd="0" presId="urn:microsoft.com/office/officeart/2005/8/layout/target3"/>
    <dgm:cxn modelId="{8B5AB755-BC80-EA44-A6E7-631D186B579E}" type="presParOf" srcId="{0CC08F7C-EDC6-2D4D-BAB3-84EBC5E38CA0}" destId="{8BEC4414-E327-1A41-A8B2-96D37FA72DBE}" srcOrd="7" destOrd="0" presId="urn:microsoft.com/office/officeart/2005/8/layout/target3"/>
    <dgm:cxn modelId="{246478DF-1478-D046-AA27-C226E94858D0}" type="presParOf" srcId="{0CC08F7C-EDC6-2D4D-BAB3-84EBC5E38CA0}" destId="{D1884BC0-989C-A94E-9F38-2D198E18F8EA}" srcOrd="8" destOrd="0" presId="urn:microsoft.com/office/officeart/2005/8/layout/target3"/>
    <dgm:cxn modelId="{3175C5AB-BFDC-AC4E-972F-D2D627A66338}" type="presParOf" srcId="{0CC08F7C-EDC6-2D4D-BAB3-84EBC5E38CA0}" destId="{8016A749-8F9A-3A46-A9B7-364144A4ED8E}" srcOrd="9" destOrd="0" presId="urn:microsoft.com/office/officeart/2005/8/layout/target3"/>
    <dgm:cxn modelId="{15F2FAA3-0083-C243-A358-122DEE2F2AED}" type="presParOf" srcId="{0CC08F7C-EDC6-2D4D-BAB3-84EBC5E38CA0}" destId="{28B74DE7-78DD-4F49-B8A4-99A058D1E290}" srcOrd="10" destOrd="0" presId="urn:microsoft.com/office/officeart/2005/8/layout/target3"/>
    <dgm:cxn modelId="{31B1DB94-64F0-674B-91AB-6CF493D2ACC1}" type="presParOf" srcId="{0CC08F7C-EDC6-2D4D-BAB3-84EBC5E38CA0}" destId="{1184396F-A177-8F48-AEA3-AC4EDC9FAD94}" srcOrd="11" destOrd="0" presId="urn:microsoft.com/office/officeart/2005/8/layout/target3"/>
    <dgm:cxn modelId="{A5C6AAB6-890B-7440-A0F0-58AE3685E258}" type="presParOf" srcId="{0CC08F7C-EDC6-2D4D-BAB3-84EBC5E38CA0}" destId="{9CC0D9EE-3828-974E-86CE-9110AD668516}" srcOrd="12" destOrd="0" presId="urn:microsoft.com/office/officeart/2005/8/layout/target3"/>
    <dgm:cxn modelId="{BF815D05-A595-F744-99F7-9B5AAE764BED}" type="presParOf" srcId="{0CC08F7C-EDC6-2D4D-BAB3-84EBC5E38CA0}" destId="{B87D2776-8100-6344-83A7-C6E2F4FAAF39}" srcOrd="13" destOrd="0" presId="urn:microsoft.com/office/officeart/2005/8/layout/target3"/>
    <dgm:cxn modelId="{C234ED2B-2B87-B04F-8380-3D01E2ED26D1}" type="presParOf" srcId="{0CC08F7C-EDC6-2D4D-BAB3-84EBC5E38CA0}" destId="{247D077C-79D8-9A42-AC73-A86AF923E6C5}" srcOrd="14" destOrd="0" presId="urn:microsoft.com/office/officeart/2005/8/layout/target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02D7B3-4A1F-4B00-A0A9-BB740384662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20273F-DC96-4074-B20E-32EF99960E95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PSMA: cell membrane protein highly expressed on surface of </a:t>
          </a:r>
          <a:r>
            <a:rPr lang="en-US" dirty="0" err="1">
              <a:solidFill>
                <a:schemeClr val="tx1"/>
              </a:solidFill>
            </a:rPr>
            <a:t>PCa</a:t>
          </a:r>
          <a:endParaRPr lang="en-US" dirty="0">
            <a:solidFill>
              <a:schemeClr val="tx1"/>
            </a:solidFill>
          </a:endParaRPr>
        </a:p>
      </dgm:t>
    </dgm:pt>
    <dgm:pt modelId="{93E6E885-93D4-41AE-B956-10AF07850548}" type="parTrans" cxnId="{51758ED5-80CE-4FE5-9EAB-5FBADCB09C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8C6EAF-7AD6-47EA-882A-3D7F4400510F}" type="sibTrans" cxnId="{51758ED5-80CE-4FE5-9EAB-5FBADCB09C8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9EBE80C-F33A-4102-81B6-302758A79F9F}">
      <dgm:prSet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Diagnostic radiotracers: </a:t>
          </a:r>
        </a:p>
        <a:p>
          <a:r>
            <a:rPr lang="en-US" dirty="0">
              <a:solidFill>
                <a:schemeClr val="tx1"/>
              </a:solidFill>
            </a:rPr>
            <a:t>Ga-68 PSMA-11</a:t>
          </a:r>
        </a:p>
        <a:p>
          <a:r>
            <a:rPr lang="en-US" dirty="0">
              <a:solidFill>
                <a:schemeClr val="tx1"/>
              </a:solidFill>
            </a:rPr>
            <a:t>F-18 </a:t>
          </a:r>
          <a:r>
            <a:rPr lang="en-US" dirty="0" err="1">
              <a:solidFill>
                <a:schemeClr val="tx1"/>
              </a:solidFill>
            </a:rPr>
            <a:t>piflufolast</a:t>
          </a:r>
          <a:endParaRPr lang="en-US" dirty="0">
            <a:solidFill>
              <a:schemeClr val="tx1"/>
            </a:solidFill>
          </a:endParaRPr>
        </a:p>
      </dgm:t>
    </dgm:pt>
    <dgm:pt modelId="{71A65EC2-896F-4D47-B5F3-B8F4F2B7278A}" type="parTrans" cxnId="{7150498D-6EF7-4263-919B-BFF9C018624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1DAAA81-FBC1-4C30-B3E9-A81C8777D88B}" type="sibTrans" cxnId="{7150498D-6EF7-4263-919B-BFF9C018624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420766-81A3-4F85-AB8D-753B5D4E8CDE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Obtain scans in: </a:t>
          </a:r>
        </a:p>
        <a:p>
          <a:pPr rtl="0"/>
          <a:r>
            <a:rPr lang="en-US" dirty="0">
              <a:solidFill>
                <a:schemeClr val="tx1"/>
              </a:solidFill>
            </a:rPr>
            <a:t>high, very high risk </a:t>
          </a:r>
          <a:r>
            <a:rPr lang="en-US" dirty="0" err="1">
              <a:solidFill>
                <a:schemeClr val="tx1"/>
              </a:solidFill>
            </a:rPr>
            <a:t>PCa</a:t>
          </a:r>
          <a:r>
            <a:rPr lang="en-US" dirty="0">
              <a:solidFill>
                <a:schemeClr val="tx1"/>
              </a:solidFill>
            </a:rPr>
            <a:t>,</a:t>
          </a:r>
        </a:p>
        <a:p>
          <a:pPr rtl="0"/>
          <a:r>
            <a:rPr lang="en-US" dirty="0">
              <a:solidFill>
                <a:schemeClr val="tx1"/>
              </a:solidFill>
            </a:rPr>
            <a:t>biochemical recurrence, </a:t>
          </a:r>
        </a:p>
        <a:p>
          <a:pPr rtl="0"/>
          <a:r>
            <a:rPr lang="en-US" dirty="0">
              <a:solidFill>
                <a:schemeClr val="tx1"/>
              </a:solidFill>
            </a:rPr>
            <a:t>mCRPC prior to PSMA-radioligand</a:t>
          </a:r>
        </a:p>
        <a:p>
          <a:pPr rtl="0"/>
          <a:r>
            <a:rPr lang="en-US" dirty="0">
              <a:solidFill>
                <a:schemeClr val="tx1"/>
              </a:solidFill>
            </a:rPr>
            <a:t> </a:t>
          </a:r>
        </a:p>
        <a:p>
          <a:pPr rtl="0"/>
          <a:r>
            <a:rPr lang="en-US" dirty="0">
              <a:solidFill>
                <a:schemeClr val="tx1"/>
              </a:solidFill>
              <a:latin typeface="Calibri Light" panose="020F0302020204030204"/>
            </a:rPr>
            <a:t>replacing conventional imaging? </a:t>
          </a:r>
        </a:p>
      </dgm:t>
    </dgm:pt>
    <dgm:pt modelId="{94F035C8-6627-42D0-AA3A-344B57018733}" type="parTrans" cxnId="{C6198AA0-59A8-486C-8E22-DB119CDFB3D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95405FA-BD4F-4DEE-B580-A97A659CCC6C}" type="sibTrans" cxnId="{C6198AA0-59A8-486C-8E22-DB119CDFB3D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3A8EB97-9ED4-664C-9CB4-365B38B2F16A}" type="pres">
      <dgm:prSet presAssocID="{5B02D7B3-4A1F-4B00-A0A9-BB7403846623}" presName="Name0" presStyleCnt="0">
        <dgm:presLayoutVars>
          <dgm:dir/>
          <dgm:resizeHandles val="exact"/>
        </dgm:presLayoutVars>
      </dgm:prSet>
      <dgm:spPr/>
    </dgm:pt>
    <dgm:pt modelId="{5543F47D-C297-A340-819B-7E9022FD8B8B}" type="pres">
      <dgm:prSet presAssocID="{3920273F-DC96-4074-B20E-32EF99960E95}" presName="node" presStyleLbl="node1" presStyleIdx="0" presStyleCnt="3">
        <dgm:presLayoutVars>
          <dgm:bulletEnabled val="1"/>
        </dgm:presLayoutVars>
      </dgm:prSet>
      <dgm:spPr/>
    </dgm:pt>
    <dgm:pt modelId="{3293D512-F613-804B-9ACE-C643E1515724}" type="pres">
      <dgm:prSet presAssocID="{518C6EAF-7AD6-47EA-882A-3D7F4400510F}" presName="sibTrans" presStyleLbl="sibTrans1D1" presStyleIdx="0" presStyleCnt="2"/>
      <dgm:spPr/>
    </dgm:pt>
    <dgm:pt modelId="{931B0F39-B401-434C-9E6C-9037DC2A6A96}" type="pres">
      <dgm:prSet presAssocID="{518C6EAF-7AD6-47EA-882A-3D7F4400510F}" presName="connectorText" presStyleLbl="sibTrans1D1" presStyleIdx="0" presStyleCnt="2"/>
      <dgm:spPr/>
    </dgm:pt>
    <dgm:pt modelId="{75308C08-1C05-F344-803D-F3B2B2AABEEB}" type="pres">
      <dgm:prSet presAssocID="{39EBE80C-F33A-4102-81B6-302758A79F9F}" presName="node" presStyleLbl="node1" presStyleIdx="1" presStyleCnt="3">
        <dgm:presLayoutVars>
          <dgm:bulletEnabled val="1"/>
        </dgm:presLayoutVars>
      </dgm:prSet>
      <dgm:spPr/>
    </dgm:pt>
    <dgm:pt modelId="{859BD065-2FE7-5D4C-8455-911B2B161F11}" type="pres">
      <dgm:prSet presAssocID="{41DAAA81-FBC1-4C30-B3E9-A81C8777D88B}" presName="sibTrans" presStyleLbl="sibTrans1D1" presStyleIdx="1" presStyleCnt="2"/>
      <dgm:spPr/>
    </dgm:pt>
    <dgm:pt modelId="{E470F45B-5135-EE4B-9B07-68611712D1B5}" type="pres">
      <dgm:prSet presAssocID="{41DAAA81-FBC1-4C30-B3E9-A81C8777D88B}" presName="connectorText" presStyleLbl="sibTrans1D1" presStyleIdx="1" presStyleCnt="2"/>
      <dgm:spPr/>
    </dgm:pt>
    <dgm:pt modelId="{30449F49-7159-8C4B-B66A-872AE218F0B9}" type="pres">
      <dgm:prSet presAssocID="{80420766-81A3-4F85-AB8D-753B5D4E8CDE}" presName="node" presStyleLbl="node1" presStyleIdx="2" presStyleCnt="3" custScaleX="119637" custScaleY="161330" custLinFactNeighborX="53565" custLinFactNeighborY="5733">
        <dgm:presLayoutVars>
          <dgm:bulletEnabled val="1"/>
        </dgm:presLayoutVars>
      </dgm:prSet>
      <dgm:spPr/>
    </dgm:pt>
  </dgm:ptLst>
  <dgm:cxnLst>
    <dgm:cxn modelId="{7BDE3B29-3F28-5E41-B204-8C8FAEE1FFB6}" type="presOf" srcId="{5B02D7B3-4A1F-4B00-A0A9-BB7403846623}" destId="{23A8EB97-9ED4-664C-9CB4-365B38B2F16A}" srcOrd="0" destOrd="0" presId="urn:microsoft.com/office/officeart/2016/7/layout/RepeatingBendingProcessNew"/>
    <dgm:cxn modelId="{AB68BA5C-C7E8-8B4E-B040-D6DDEEB254DE}" type="presOf" srcId="{518C6EAF-7AD6-47EA-882A-3D7F4400510F}" destId="{3293D512-F613-804B-9ACE-C643E1515724}" srcOrd="0" destOrd="0" presId="urn:microsoft.com/office/officeart/2016/7/layout/RepeatingBendingProcessNew"/>
    <dgm:cxn modelId="{85206E7F-1D97-CC4B-8D1D-42444D03DA9E}" type="presOf" srcId="{3920273F-DC96-4074-B20E-32EF99960E95}" destId="{5543F47D-C297-A340-819B-7E9022FD8B8B}" srcOrd="0" destOrd="0" presId="urn:microsoft.com/office/officeart/2016/7/layout/RepeatingBendingProcessNew"/>
    <dgm:cxn modelId="{32C40B86-1EDD-B145-82ED-28BEEB102CE0}" type="presOf" srcId="{80420766-81A3-4F85-AB8D-753B5D4E8CDE}" destId="{30449F49-7159-8C4B-B66A-872AE218F0B9}" srcOrd="0" destOrd="0" presId="urn:microsoft.com/office/officeart/2016/7/layout/RepeatingBendingProcessNew"/>
    <dgm:cxn modelId="{782F3188-FB80-C645-9C9B-8370E23C0CE7}" type="presOf" srcId="{41DAAA81-FBC1-4C30-B3E9-A81C8777D88B}" destId="{859BD065-2FE7-5D4C-8455-911B2B161F11}" srcOrd="0" destOrd="0" presId="urn:microsoft.com/office/officeart/2016/7/layout/RepeatingBendingProcessNew"/>
    <dgm:cxn modelId="{7150498D-6EF7-4263-919B-BFF9C018624E}" srcId="{5B02D7B3-4A1F-4B00-A0A9-BB7403846623}" destId="{39EBE80C-F33A-4102-81B6-302758A79F9F}" srcOrd="1" destOrd="0" parTransId="{71A65EC2-896F-4D47-B5F3-B8F4F2B7278A}" sibTransId="{41DAAA81-FBC1-4C30-B3E9-A81C8777D88B}"/>
    <dgm:cxn modelId="{C6198AA0-59A8-486C-8E22-DB119CDFB3D2}" srcId="{5B02D7B3-4A1F-4B00-A0A9-BB7403846623}" destId="{80420766-81A3-4F85-AB8D-753B5D4E8CDE}" srcOrd="2" destOrd="0" parTransId="{94F035C8-6627-42D0-AA3A-344B57018733}" sibTransId="{F95405FA-BD4F-4DEE-B580-A97A659CCC6C}"/>
    <dgm:cxn modelId="{28A6E7A6-4D71-6348-9BFF-DF28A6A43441}" type="presOf" srcId="{39EBE80C-F33A-4102-81B6-302758A79F9F}" destId="{75308C08-1C05-F344-803D-F3B2B2AABEEB}" srcOrd="0" destOrd="0" presId="urn:microsoft.com/office/officeart/2016/7/layout/RepeatingBendingProcessNew"/>
    <dgm:cxn modelId="{9E2092BA-F655-D346-BED8-BBC2D3BA123F}" type="presOf" srcId="{518C6EAF-7AD6-47EA-882A-3D7F4400510F}" destId="{931B0F39-B401-434C-9E6C-9037DC2A6A96}" srcOrd="1" destOrd="0" presId="urn:microsoft.com/office/officeart/2016/7/layout/RepeatingBendingProcessNew"/>
    <dgm:cxn modelId="{51758ED5-80CE-4FE5-9EAB-5FBADCB09C84}" srcId="{5B02D7B3-4A1F-4B00-A0A9-BB7403846623}" destId="{3920273F-DC96-4074-B20E-32EF99960E95}" srcOrd="0" destOrd="0" parTransId="{93E6E885-93D4-41AE-B956-10AF07850548}" sibTransId="{518C6EAF-7AD6-47EA-882A-3D7F4400510F}"/>
    <dgm:cxn modelId="{E1712EE8-C17A-F44C-A1B9-734C6A7DAB7E}" type="presOf" srcId="{41DAAA81-FBC1-4C30-B3E9-A81C8777D88B}" destId="{E470F45B-5135-EE4B-9B07-68611712D1B5}" srcOrd="1" destOrd="0" presId="urn:microsoft.com/office/officeart/2016/7/layout/RepeatingBendingProcessNew"/>
    <dgm:cxn modelId="{2C3DFDD9-D7A4-4F43-8184-04898F731689}" type="presParOf" srcId="{23A8EB97-9ED4-664C-9CB4-365B38B2F16A}" destId="{5543F47D-C297-A340-819B-7E9022FD8B8B}" srcOrd="0" destOrd="0" presId="urn:microsoft.com/office/officeart/2016/7/layout/RepeatingBendingProcessNew"/>
    <dgm:cxn modelId="{B2FF794C-29EA-FB49-B9E5-7187CC2D7606}" type="presParOf" srcId="{23A8EB97-9ED4-664C-9CB4-365B38B2F16A}" destId="{3293D512-F613-804B-9ACE-C643E1515724}" srcOrd="1" destOrd="0" presId="urn:microsoft.com/office/officeart/2016/7/layout/RepeatingBendingProcessNew"/>
    <dgm:cxn modelId="{A4E19D1E-2D76-C64B-AE74-C7412E39D26F}" type="presParOf" srcId="{3293D512-F613-804B-9ACE-C643E1515724}" destId="{931B0F39-B401-434C-9E6C-9037DC2A6A96}" srcOrd="0" destOrd="0" presId="urn:microsoft.com/office/officeart/2016/7/layout/RepeatingBendingProcessNew"/>
    <dgm:cxn modelId="{15896AC5-945F-0D48-B1E1-69B49B60C909}" type="presParOf" srcId="{23A8EB97-9ED4-664C-9CB4-365B38B2F16A}" destId="{75308C08-1C05-F344-803D-F3B2B2AABEEB}" srcOrd="2" destOrd="0" presId="urn:microsoft.com/office/officeart/2016/7/layout/RepeatingBendingProcessNew"/>
    <dgm:cxn modelId="{7DA1DA1F-DF78-344A-B5F8-B62DBB671E59}" type="presParOf" srcId="{23A8EB97-9ED4-664C-9CB4-365B38B2F16A}" destId="{859BD065-2FE7-5D4C-8455-911B2B161F11}" srcOrd="3" destOrd="0" presId="urn:microsoft.com/office/officeart/2016/7/layout/RepeatingBendingProcessNew"/>
    <dgm:cxn modelId="{40237A1B-39DA-6048-BE47-30897A22FE5B}" type="presParOf" srcId="{859BD065-2FE7-5D4C-8455-911B2B161F11}" destId="{E470F45B-5135-EE4B-9B07-68611712D1B5}" srcOrd="0" destOrd="0" presId="urn:microsoft.com/office/officeart/2016/7/layout/RepeatingBendingProcessNew"/>
    <dgm:cxn modelId="{C9B6B528-AB3B-0D42-B05F-4279830D39BE}" type="presParOf" srcId="{23A8EB97-9ED4-664C-9CB4-365B38B2F16A}" destId="{30449F49-7159-8C4B-B66A-872AE218F0B9}" srcOrd="4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47CFB9-87D0-4AD2-BA08-E2BBB6B82ECB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91562A3-2F50-43D9-9EEE-4CBEAF63A167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dirty="0"/>
            <a:t>Beta particle radiation taken up by PSMA-positive cells and surrounding tissues </a:t>
          </a:r>
        </a:p>
      </dgm:t>
    </dgm:pt>
    <dgm:pt modelId="{13969F0D-5515-4AEC-A643-CF88D72ACA42}" type="parTrans" cxnId="{7BF47F5B-973B-4D2C-A9F4-E6E8302AB901}">
      <dgm:prSet/>
      <dgm:spPr/>
      <dgm:t>
        <a:bodyPr/>
        <a:lstStyle/>
        <a:p>
          <a:endParaRPr lang="en-US"/>
        </a:p>
      </dgm:t>
    </dgm:pt>
    <dgm:pt modelId="{AB2A5416-0D8C-4759-AEA4-B262FA4898A4}" type="sibTrans" cxnId="{7BF47F5B-973B-4D2C-A9F4-E6E8302AB901}">
      <dgm:prSet/>
      <dgm:spPr/>
      <dgm:t>
        <a:bodyPr/>
        <a:lstStyle/>
        <a:p>
          <a:endParaRPr lang="en-US"/>
        </a:p>
      </dgm:t>
    </dgm:pt>
    <dgm:pt modelId="{E0C29BCE-E63E-4ED5-81AE-2E75F25A0D33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dirty="0"/>
            <a:t>Internalization of radioligand results in accumulation of radioactivity in tumor tissue and irradiation</a:t>
          </a:r>
        </a:p>
      </dgm:t>
    </dgm:pt>
    <dgm:pt modelId="{1CBC6DF7-193D-404A-8C5D-783F6DDDE06B}" type="parTrans" cxnId="{131249F8-927A-435B-B27C-DA63C12FE973}">
      <dgm:prSet/>
      <dgm:spPr/>
      <dgm:t>
        <a:bodyPr/>
        <a:lstStyle/>
        <a:p>
          <a:endParaRPr lang="en-US"/>
        </a:p>
      </dgm:t>
    </dgm:pt>
    <dgm:pt modelId="{5E8A18C6-0374-4BA8-9BAC-D21191E4704A}" type="sibTrans" cxnId="{131249F8-927A-435B-B27C-DA63C12FE973}">
      <dgm:prSet/>
      <dgm:spPr/>
      <dgm:t>
        <a:bodyPr/>
        <a:lstStyle/>
        <a:p>
          <a:endParaRPr lang="en-US"/>
        </a:p>
      </dgm:t>
    </dgm:pt>
    <dgm:pt modelId="{7059BDE6-6C93-49CF-BAB8-788EAE1849AC}">
      <dgm:prSet custT="1"/>
      <dgm:spPr/>
      <dgm:t>
        <a:bodyPr/>
        <a:lstStyle/>
        <a:p>
          <a:pPr>
            <a:lnSpc>
              <a:spcPct val="100000"/>
            </a:lnSpc>
          </a:pPr>
          <a:endParaRPr lang="en-US" sz="1600" dirty="0"/>
        </a:p>
      </dgm:t>
    </dgm:pt>
    <dgm:pt modelId="{58152DD4-4009-4ACC-98B5-C4AC55267599}" type="parTrans" cxnId="{892084F0-8505-41A3-9746-754B2DA61D58}">
      <dgm:prSet/>
      <dgm:spPr/>
      <dgm:t>
        <a:bodyPr/>
        <a:lstStyle/>
        <a:p>
          <a:endParaRPr lang="en-US"/>
        </a:p>
      </dgm:t>
    </dgm:pt>
    <dgm:pt modelId="{3BAFDAC4-81F6-4374-A621-D596282A4222}" type="sibTrans" cxnId="{892084F0-8505-41A3-9746-754B2DA61D58}">
      <dgm:prSet/>
      <dgm:spPr/>
      <dgm:t>
        <a:bodyPr/>
        <a:lstStyle/>
        <a:p>
          <a:endParaRPr lang="en-US"/>
        </a:p>
      </dgm:t>
    </dgm:pt>
    <dgm:pt modelId="{2DE3969E-7B56-4CA6-8F94-F8C39046C7E6}" type="pres">
      <dgm:prSet presAssocID="{6247CFB9-87D0-4AD2-BA08-E2BBB6B82ECB}" presName="root" presStyleCnt="0">
        <dgm:presLayoutVars>
          <dgm:dir/>
          <dgm:resizeHandles val="exact"/>
        </dgm:presLayoutVars>
      </dgm:prSet>
      <dgm:spPr/>
    </dgm:pt>
    <dgm:pt modelId="{F94683E2-393E-4692-A015-356D46011E47}" type="pres">
      <dgm:prSet presAssocID="{A91562A3-2F50-43D9-9EEE-4CBEAF63A167}" presName="compNode" presStyleCnt="0"/>
      <dgm:spPr/>
    </dgm:pt>
    <dgm:pt modelId="{765FFBC4-B4CE-4255-A09F-0DC9F5388274}" type="pres">
      <dgm:prSet presAssocID="{A91562A3-2F50-43D9-9EEE-4CBEAF63A167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dioactive"/>
        </a:ext>
      </dgm:extLst>
    </dgm:pt>
    <dgm:pt modelId="{A3601840-CBB3-4DB2-9015-B1500C3AB957}" type="pres">
      <dgm:prSet presAssocID="{A91562A3-2F50-43D9-9EEE-4CBEAF63A167}" presName="iconSpace" presStyleCnt="0"/>
      <dgm:spPr/>
    </dgm:pt>
    <dgm:pt modelId="{47202F50-6383-447D-9B33-30B275F22D11}" type="pres">
      <dgm:prSet presAssocID="{A91562A3-2F50-43D9-9EEE-4CBEAF63A167}" presName="parTx" presStyleLbl="revTx" presStyleIdx="0" presStyleCnt="4" custScaleX="126704">
        <dgm:presLayoutVars>
          <dgm:chMax val="0"/>
          <dgm:chPref val="0"/>
        </dgm:presLayoutVars>
      </dgm:prSet>
      <dgm:spPr/>
    </dgm:pt>
    <dgm:pt modelId="{436DA28F-ABB6-4A35-8AC4-F45C53038FE5}" type="pres">
      <dgm:prSet presAssocID="{A91562A3-2F50-43D9-9EEE-4CBEAF63A167}" presName="txSpace" presStyleCnt="0"/>
      <dgm:spPr/>
    </dgm:pt>
    <dgm:pt modelId="{03FA28BC-793B-452C-BE5E-0CB7471C3415}" type="pres">
      <dgm:prSet presAssocID="{A91562A3-2F50-43D9-9EEE-4CBEAF63A167}" presName="desTx" presStyleLbl="revTx" presStyleIdx="1" presStyleCnt="4">
        <dgm:presLayoutVars/>
      </dgm:prSet>
      <dgm:spPr/>
    </dgm:pt>
    <dgm:pt modelId="{C3110FE9-0076-448F-BF0A-42E61AA7DB66}" type="pres">
      <dgm:prSet presAssocID="{AB2A5416-0D8C-4759-AEA4-B262FA4898A4}" presName="sibTrans" presStyleCnt="0"/>
      <dgm:spPr/>
    </dgm:pt>
    <dgm:pt modelId="{74957FC7-4D79-4522-A714-66751E830F2B}" type="pres">
      <dgm:prSet presAssocID="{E0C29BCE-E63E-4ED5-81AE-2E75F25A0D33}" presName="compNode" presStyleCnt="0"/>
      <dgm:spPr/>
    </dgm:pt>
    <dgm:pt modelId="{DE19E363-72BB-447A-825A-F9CEC178D03A}" type="pres">
      <dgm:prSet presAssocID="{E0C29BCE-E63E-4ED5-81AE-2E75F25A0D3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FD973A3B-1BA9-4376-ADE1-DFCA2E46282C}" type="pres">
      <dgm:prSet presAssocID="{E0C29BCE-E63E-4ED5-81AE-2E75F25A0D33}" presName="iconSpace" presStyleCnt="0"/>
      <dgm:spPr/>
    </dgm:pt>
    <dgm:pt modelId="{3A17890C-F706-42B8-8156-F914B310A36E}" type="pres">
      <dgm:prSet presAssocID="{E0C29BCE-E63E-4ED5-81AE-2E75F25A0D33}" presName="parTx" presStyleLbl="revTx" presStyleIdx="2" presStyleCnt="4" custScaleX="147756">
        <dgm:presLayoutVars>
          <dgm:chMax val="0"/>
          <dgm:chPref val="0"/>
        </dgm:presLayoutVars>
      </dgm:prSet>
      <dgm:spPr/>
    </dgm:pt>
    <dgm:pt modelId="{9AF0CC06-EF5C-46EE-A2BA-B2D1188EB64D}" type="pres">
      <dgm:prSet presAssocID="{E0C29BCE-E63E-4ED5-81AE-2E75F25A0D33}" presName="txSpace" presStyleCnt="0"/>
      <dgm:spPr/>
    </dgm:pt>
    <dgm:pt modelId="{6BD9725C-E856-47B7-90A6-C714C16374F8}" type="pres">
      <dgm:prSet presAssocID="{E0C29BCE-E63E-4ED5-81AE-2E75F25A0D33}" presName="desTx" presStyleLbl="revTx" presStyleIdx="3" presStyleCnt="4" custLinFactX="-42456" custLinFactY="-169849" custLinFactNeighborX="-100000" custLinFactNeighborY="-200000">
        <dgm:presLayoutVars/>
      </dgm:prSet>
      <dgm:spPr/>
    </dgm:pt>
  </dgm:ptLst>
  <dgm:cxnLst>
    <dgm:cxn modelId="{532B7619-1045-4424-945E-BC44FEDF59BB}" type="presOf" srcId="{7059BDE6-6C93-49CF-BAB8-788EAE1849AC}" destId="{6BD9725C-E856-47B7-90A6-C714C16374F8}" srcOrd="0" destOrd="0" presId="urn:microsoft.com/office/officeart/2018/2/layout/IconLabelDescriptionList"/>
    <dgm:cxn modelId="{5FC07131-ACC4-4EE5-ACE1-173C93B8F596}" type="presOf" srcId="{6247CFB9-87D0-4AD2-BA08-E2BBB6B82ECB}" destId="{2DE3969E-7B56-4CA6-8F94-F8C39046C7E6}" srcOrd="0" destOrd="0" presId="urn:microsoft.com/office/officeart/2018/2/layout/IconLabelDescriptionList"/>
    <dgm:cxn modelId="{7BF47F5B-973B-4D2C-A9F4-E6E8302AB901}" srcId="{6247CFB9-87D0-4AD2-BA08-E2BBB6B82ECB}" destId="{A91562A3-2F50-43D9-9EEE-4CBEAF63A167}" srcOrd="0" destOrd="0" parTransId="{13969F0D-5515-4AEC-A643-CF88D72ACA42}" sibTransId="{AB2A5416-0D8C-4759-AEA4-B262FA4898A4}"/>
    <dgm:cxn modelId="{C3A12D5E-3A84-4FD9-94E0-AD0AEB32D0D9}" type="presOf" srcId="{A91562A3-2F50-43D9-9EEE-4CBEAF63A167}" destId="{47202F50-6383-447D-9B33-30B275F22D11}" srcOrd="0" destOrd="0" presId="urn:microsoft.com/office/officeart/2018/2/layout/IconLabelDescriptionList"/>
    <dgm:cxn modelId="{6E6B078B-F2D5-4117-9B34-A38BD0496B66}" type="presOf" srcId="{E0C29BCE-E63E-4ED5-81AE-2E75F25A0D33}" destId="{3A17890C-F706-42B8-8156-F914B310A36E}" srcOrd="0" destOrd="0" presId="urn:microsoft.com/office/officeart/2018/2/layout/IconLabelDescriptionList"/>
    <dgm:cxn modelId="{892084F0-8505-41A3-9746-754B2DA61D58}" srcId="{E0C29BCE-E63E-4ED5-81AE-2E75F25A0D33}" destId="{7059BDE6-6C93-49CF-BAB8-788EAE1849AC}" srcOrd="0" destOrd="0" parTransId="{58152DD4-4009-4ACC-98B5-C4AC55267599}" sibTransId="{3BAFDAC4-81F6-4374-A621-D596282A4222}"/>
    <dgm:cxn modelId="{131249F8-927A-435B-B27C-DA63C12FE973}" srcId="{6247CFB9-87D0-4AD2-BA08-E2BBB6B82ECB}" destId="{E0C29BCE-E63E-4ED5-81AE-2E75F25A0D33}" srcOrd="1" destOrd="0" parTransId="{1CBC6DF7-193D-404A-8C5D-783F6DDDE06B}" sibTransId="{5E8A18C6-0374-4BA8-9BAC-D21191E4704A}"/>
    <dgm:cxn modelId="{110EE33E-0D80-461A-BF9D-FF527A0A51EB}" type="presParOf" srcId="{2DE3969E-7B56-4CA6-8F94-F8C39046C7E6}" destId="{F94683E2-393E-4692-A015-356D46011E47}" srcOrd="0" destOrd="0" presId="urn:microsoft.com/office/officeart/2018/2/layout/IconLabelDescriptionList"/>
    <dgm:cxn modelId="{B51DB3F8-B24F-4EF1-B4A3-1D4AC219BE9C}" type="presParOf" srcId="{F94683E2-393E-4692-A015-356D46011E47}" destId="{765FFBC4-B4CE-4255-A09F-0DC9F5388274}" srcOrd="0" destOrd="0" presId="urn:microsoft.com/office/officeart/2018/2/layout/IconLabelDescriptionList"/>
    <dgm:cxn modelId="{E45DDAF8-C4AB-483F-9417-000DEE347921}" type="presParOf" srcId="{F94683E2-393E-4692-A015-356D46011E47}" destId="{A3601840-CBB3-4DB2-9015-B1500C3AB957}" srcOrd="1" destOrd="0" presId="urn:microsoft.com/office/officeart/2018/2/layout/IconLabelDescriptionList"/>
    <dgm:cxn modelId="{7FDC991E-F755-443F-BEE6-1604DD07959D}" type="presParOf" srcId="{F94683E2-393E-4692-A015-356D46011E47}" destId="{47202F50-6383-447D-9B33-30B275F22D11}" srcOrd="2" destOrd="0" presId="urn:microsoft.com/office/officeart/2018/2/layout/IconLabelDescriptionList"/>
    <dgm:cxn modelId="{8D3F29BA-0E70-40C1-81D1-7D9F5E773777}" type="presParOf" srcId="{F94683E2-393E-4692-A015-356D46011E47}" destId="{436DA28F-ABB6-4A35-8AC4-F45C53038FE5}" srcOrd="3" destOrd="0" presId="urn:microsoft.com/office/officeart/2018/2/layout/IconLabelDescriptionList"/>
    <dgm:cxn modelId="{C21C4EF8-A11B-4733-84FF-12ADBAD6EA82}" type="presParOf" srcId="{F94683E2-393E-4692-A015-356D46011E47}" destId="{03FA28BC-793B-452C-BE5E-0CB7471C3415}" srcOrd="4" destOrd="0" presId="urn:microsoft.com/office/officeart/2018/2/layout/IconLabelDescriptionList"/>
    <dgm:cxn modelId="{2095EEB1-3ECD-4864-BEAB-F793FCAFAC10}" type="presParOf" srcId="{2DE3969E-7B56-4CA6-8F94-F8C39046C7E6}" destId="{C3110FE9-0076-448F-BF0A-42E61AA7DB66}" srcOrd="1" destOrd="0" presId="urn:microsoft.com/office/officeart/2018/2/layout/IconLabelDescriptionList"/>
    <dgm:cxn modelId="{858D79E1-334F-4921-B754-935B06FFFFB2}" type="presParOf" srcId="{2DE3969E-7B56-4CA6-8F94-F8C39046C7E6}" destId="{74957FC7-4D79-4522-A714-66751E830F2B}" srcOrd="2" destOrd="0" presId="urn:microsoft.com/office/officeart/2018/2/layout/IconLabelDescriptionList"/>
    <dgm:cxn modelId="{DFBA9CD3-E2F5-4616-8B6D-DA73D88F829C}" type="presParOf" srcId="{74957FC7-4D79-4522-A714-66751E830F2B}" destId="{DE19E363-72BB-447A-825A-F9CEC178D03A}" srcOrd="0" destOrd="0" presId="urn:microsoft.com/office/officeart/2018/2/layout/IconLabelDescriptionList"/>
    <dgm:cxn modelId="{6FD06573-48C1-49D9-8185-BD3354A80649}" type="presParOf" srcId="{74957FC7-4D79-4522-A714-66751E830F2B}" destId="{FD973A3B-1BA9-4376-ADE1-DFCA2E46282C}" srcOrd="1" destOrd="0" presId="urn:microsoft.com/office/officeart/2018/2/layout/IconLabelDescriptionList"/>
    <dgm:cxn modelId="{C2C7C409-427D-4A7F-864B-A0E9A575414B}" type="presParOf" srcId="{74957FC7-4D79-4522-A714-66751E830F2B}" destId="{3A17890C-F706-42B8-8156-F914B310A36E}" srcOrd="2" destOrd="0" presId="urn:microsoft.com/office/officeart/2018/2/layout/IconLabelDescriptionList"/>
    <dgm:cxn modelId="{9BA62E94-DDF7-4AFB-86DE-DA39D670522B}" type="presParOf" srcId="{74957FC7-4D79-4522-A714-66751E830F2B}" destId="{9AF0CC06-EF5C-46EE-A2BA-B2D1188EB64D}" srcOrd="3" destOrd="0" presId="urn:microsoft.com/office/officeart/2018/2/layout/IconLabelDescriptionList"/>
    <dgm:cxn modelId="{4E060CDE-316C-4956-8B9D-729F7C30E430}" type="presParOf" srcId="{74957FC7-4D79-4522-A714-66751E830F2B}" destId="{6BD9725C-E856-47B7-90A6-C714C16374F8}" srcOrd="4" destOrd="0" presId="urn:microsoft.com/office/officeart/2018/2/layout/IconLabelDescri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810E1-DE60-0E45-949E-21C9A354FE22}">
      <dsp:nvSpPr>
        <dsp:cNvPr id="0" name=""/>
        <dsp:cNvSpPr/>
      </dsp:nvSpPr>
      <dsp:spPr>
        <a:xfrm>
          <a:off x="0" y="386167"/>
          <a:ext cx="1886518" cy="9432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High Risk Localized Disease</a:t>
          </a:r>
        </a:p>
      </dsp:txBody>
      <dsp:txXfrm>
        <a:off x="27627" y="413794"/>
        <a:ext cx="1831264" cy="888005"/>
      </dsp:txXfrm>
    </dsp:sp>
    <dsp:sp modelId="{126ADD14-AFC2-AF47-9338-3BD2936E3219}">
      <dsp:nvSpPr>
        <dsp:cNvPr id="0" name=""/>
        <dsp:cNvSpPr/>
      </dsp:nvSpPr>
      <dsp:spPr>
        <a:xfrm>
          <a:off x="2424534" y="371688"/>
          <a:ext cx="1886518" cy="943259"/>
        </a:xfrm>
        <a:prstGeom prst="roundRect">
          <a:avLst>
            <a:gd name="adj" fmla="val 10000"/>
          </a:avLst>
        </a:prstGeom>
        <a:solidFill>
          <a:schemeClr val="accent5">
            <a:hueOff val="1085675"/>
            <a:satOff val="3732"/>
            <a:lumOff val="-179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tx1"/>
              </a:solidFill>
            </a:rPr>
            <a:t>Low Volume Metastatic Disease</a:t>
          </a:r>
        </a:p>
      </dsp:txBody>
      <dsp:txXfrm>
        <a:off x="2452161" y="399315"/>
        <a:ext cx="1831264" cy="888005"/>
      </dsp:txXfrm>
    </dsp:sp>
    <dsp:sp modelId="{3506F23F-8696-3647-9A43-B97FD4532652}">
      <dsp:nvSpPr>
        <dsp:cNvPr id="0" name=""/>
        <dsp:cNvSpPr/>
      </dsp:nvSpPr>
      <dsp:spPr>
        <a:xfrm>
          <a:off x="4748197" y="408542"/>
          <a:ext cx="1886518" cy="943259"/>
        </a:xfrm>
        <a:prstGeom prst="roundRect">
          <a:avLst>
            <a:gd name="adj" fmla="val 10000"/>
          </a:avLst>
        </a:prstGeom>
        <a:solidFill>
          <a:schemeClr val="accent5">
            <a:hueOff val="2171351"/>
            <a:satOff val="7464"/>
            <a:lumOff val="-358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High Volume Metastatic Disease</a:t>
          </a:r>
        </a:p>
      </dsp:txBody>
      <dsp:txXfrm>
        <a:off x="4775824" y="436169"/>
        <a:ext cx="1831264" cy="888005"/>
      </dsp:txXfrm>
    </dsp:sp>
    <dsp:sp modelId="{7F717ECC-C1A8-B040-9206-73B9E91448E6}">
      <dsp:nvSpPr>
        <dsp:cNvPr id="0" name=""/>
        <dsp:cNvSpPr/>
      </dsp:nvSpPr>
      <dsp:spPr>
        <a:xfrm>
          <a:off x="7077727" y="423700"/>
          <a:ext cx="1886518" cy="943259"/>
        </a:xfrm>
        <a:prstGeom prst="roundRect">
          <a:avLst>
            <a:gd name="adj" fmla="val 10000"/>
          </a:avLst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CRPC</a:t>
          </a:r>
        </a:p>
      </dsp:txBody>
      <dsp:txXfrm>
        <a:off x="7105354" y="451327"/>
        <a:ext cx="1831264" cy="8880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F7A9E3-C11D-784F-A87C-B7E8BD823652}">
      <dsp:nvSpPr>
        <dsp:cNvPr id="0" name=""/>
        <dsp:cNvSpPr/>
      </dsp:nvSpPr>
      <dsp:spPr>
        <a:xfrm>
          <a:off x="0" y="183265"/>
          <a:ext cx="3727612" cy="372761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63A288-A71F-564A-A730-83A08C32603B}">
      <dsp:nvSpPr>
        <dsp:cNvPr id="0" name=""/>
        <dsp:cNvSpPr/>
      </dsp:nvSpPr>
      <dsp:spPr>
        <a:xfrm>
          <a:off x="1863806" y="183265"/>
          <a:ext cx="4348880" cy="37276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Radioconjugate</a:t>
          </a:r>
          <a:endParaRPr lang="en-US" sz="1500" kern="1200" dirty="0"/>
        </a:p>
      </dsp:txBody>
      <dsp:txXfrm>
        <a:off x="1863806" y="183265"/>
        <a:ext cx="2174440" cy="1118286"/>
      </dsp:txXfrm>
    </dsp:sp>
    <dsp:sp modelId="{33686817-6C1A-5C49-8B89-B77585B5E457}">
      <dsp:nvSpPr>
        <dsp:cNvPr id="0" name=""/>
        <dsp:cNvSpPr/>
      </dsp:nvSpPr>
      <dsp:spPr>
        <a:xfrm>
          <a:off x="652333" y="1301551"/>
          <a:ext cx="2422945" cy="2422945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1628513"/>
            <a:satOff val="5598"/>
            <a:lumOff val="-268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9C759-708A-C84A-857F-CB7BDA55AEE9}">
      <dsp:nvSpPr>
        <dsp:cNvPr id="0" name=""/>
        <dsp:cNvSpPr/>
      </dsp:nvSpPr>
      <dsp:spPr>
        <a:xfrm>
          <a:off x="1863806" y="1301551"/>
          <a:ext cx="4348880" cy="242294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1628513"/>
              <a:satOff val="5598"/>
              <a:lumOff val="-26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Radioimmunoconjugate</a:t>
          </a:r>
        </a:p>
      </dsp:txBody>
      <dsp:txXfrm>
        <a:off x="1863806" y="1301551"/>
        <a:ext cx="2174440" cy="1118282"/>
      </dsp:txXfrm>
    </dsp:sp>
    <dsp:sp modelId="{8BEC4414-E327-1A41-A8B2-96D37FA72DBE}">
      <dsp:nvSpPr>
        <dsp:cNvPr id="0" name=""/>
        <dsp:cNvSpPr/>
      </dsp:nvSpPr>
      <dsp:spPr>
        <a:xfrm>
          <a:off x="1304664" y="2419833"/>
          <a:ext cx="1118282" cy="111828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3257026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884BC0-989C-A94E-9F38-2D198E18F8EA}">
      <dsp:nvSpPr>
        <dsp:cNvPr id="0" name=""/>
        <dsp:cNvSpPr/>
      </dsp:nvSpPr>
      <dsp:spPr>
        <a:xfrm>
          <a:off x="1863806" y="2419833"/>
          <a:ext cx="4348880" cy="111828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3257026"/>
              <a:satOff val="11196"/>
              <a:lumOff val="-5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Immunotherapy-Based</a:t>
          </a:r>
        </a:p>
      </dsp:txBody>
      <dsp:txXfrm>
        <a:off x="1863806" y="2419833"/>
        <a:ext cx="2174440" cy="1118282"/>
      </dsp:txXfrm>
    </dsp:sp>
    <dsp:sp modelId="{28B74DE7-78DD-4F49-B8A4-99A058D1E290}">
      <dsp:nvSpPr>
        <dsp:cNvPr id="0" name=""/>
        <dsp:cNvSpPr/>
      </dsp:nvSpPr>
      <dsp:spPr>
        <a:xfrm>
          <a:off x="4038246" y="183265"/>
          <a:ext cx="2174440" cy="111828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Radiolabeled peptides targeting tumor-specific membrane structures</a:t>
          </a:r>
        </a:p>
      </dsp:txBody>
      <dsp:txXfrm>
        <a:off x="4038246" y="183265"/>
        <a:ext cx="2174440" cy="1118286"/>
      </dsp:txXfrm>
    </dsp:sp>
    <dsp:sp modelId="{9CC0D9EE-3828-974E-86CE-9110AD668516}">
      <dsp:nvSpPr>
        <dsp:cNvPr id="0" name=""/>
        <dsp:cNvSpPr/>
      </dsp:nvSpPr>
      <dsp:spPr>
        <a:xfrm>
          <a:off x="4038246" y="1301551"/>
          <a:ext cx="2174440" cy="11182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 err="1"/>
            <a:t>mAb</a:t>
          </a:r>
          <a:r>
            <a:rPr lang="en-US" sz="1300" kern="1200" dirty="0"/>
            <a:t> linked to radionuclide binding to specific antigen on tumor cells</a:t>
          </a:r>
        </a:p>
      </dsp:txBody>
      <dsp:txXfrm>
        <a:off x="4038246" y="1301551"/>
        <a:ext cx="2174440" cy="1118282"/>
      </dsp:txXfrm>
    </dsp:sp>
    <dsp:sp modelId="{247D077C-79D8-9A42-AC73-A86AF923E6C5}">
      <dsp:nvSpPr>
        <dsp:cNvPr id="0" name=""/>
        <dsp:cNvSpPr/>
      </dsp:nvSpPr>
      <dsp:spPr>
        <a:xfrm>
          <a:off x="4038246" y="2419833"/>
          <a:ext cx="2174440" cy="111828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Monoclonal antibodies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Bispecific Antibodies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Tri-Specific T-cell Activating Construct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kern="1200" dirty="0"/>
            <a:t>Antibody-Drug Conjugate</a:t>
          </a:r>
        </a:p>
      </dsp:txBody>
      <dsp:txXfrm>
        <a:off x="4038246" y="2419833"/>
        <a:ext cx="2174440" cy="11182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3D512-F613-804B-9ACE-C643E1515724}">
      <dsp:nvSpPr>
        <dsp:cNvPr id="0" name=""/>
        <dsp:cNvSpPr/>
      </dsp:nvSpPr>
      <dsp:spPr>
        <a:xfrm>
          <a:off x="1832107" y="552748"/>
          <a:ext cx="3905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9054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2016850" y="596360"/>
        <a:ext cx="21057" cy="4215"/>
      </dsp:txXfrm>
    </dsp:sp>
    <dsp:sp modelId="{5543F47D-C297-A340-819B-7E9022FD8B8B}">
      <dsp:nvSpPr>
        <dsp:cNvPr id="0" name=""/>
        <dsp:cNvSpPr/>
      </dsp:nvSpPr>
      <dsp:spPr>
        <a:xfrm>
          <a:off x="2854" y="49152"/>
          <a:ext cx="1831053" cy="1098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23" tIns="94180" rIns="89723" bIns="941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PSMA: cell membrane protein highly expressed on surface of </a:t>
          </a:r>
          <a:r>
            <a:rPr lang="en-US" sz="1200" kern="1200" dirty="0" err="1">
              <a:solidFill>
                <a:schemeClr val="tx1"/>
              </a:solidFill>
            </a:rPr>
            <a:t>PCa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854" y="49152"/>
        <a:ext cx="1831053" cy="1098632"/>
      </dsp:txXfrm>
    </dsp:sp>
    <dsp:sp modelId="{859BD065-2FE7-5D4C-8455-911B2B161F11}">
      <dsp:nvSpPr>
        <dsp:cNvPr id="0" name=""/>
        <dsp:cNvSpPr/>
      </dsp:nvSpPr>
      <dsp:spPr>
        <a:xfrm>
          <a:off x="2078966" y="1145984"/>
          <a:ext cx="1091610" cy="439694"/>
        </a:xfrm>
        <a:custGeom>
          <a:avLst/>
          <a:gdLst/>
          <a:ahLst/>
          <a:cxnLst/>
          <a:rect l="0" t="0" r="0" b="0"/>
          <a:pathLst>
            <a:path>
              <a:moveTo>
                <a:pt x="1091610" y="0"/>
              </a:moveTo>
              <a:lnTo>
                <a:pt x="1091610" y="236947"/>
              </a:lnTo>
              <a:lnTo>
                <a:pt x="0" y="236947"/>
              </a:lnTo>
              <a:lnTo>
                <a:pt x="0" y="439694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tx1"/>
            </a:solidFill>
          </a:endParaRPr>
        </a:p>
      </dsp:txBody>
      <dsp:txXfrm>
        <a:off x="2595056" y="1363724"/>
        <a:ext cx="59430" cy="4215"/>
      </dsp:txXfrm>
    </dsp:sp>
    <dsp:sp modelId="{75308C08-1C05-F344-803D-F3B2B2AABEEB}">
      <dsp:nvSpPr>
        <dsp:cNvPr id="0" name=""/>
        <dsp:cNvSpPr/>
      </dsp:nvSpPr>
      <dsp:spPr>
        <a:xfrm>
          <a:off x="2255050" y="49152"/>
          <a:ext cx="1831053" cy="109863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23" tIns="94180" rIns="89723" bIns="9418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Diagnostic radiotracers: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Ga-68 PSMA-11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F-18 </a:t>
          </a:r>
          <a:r>
            <a:rPr lang="en-US" sz="1200" kern="1200" dirty="0" err="1">
              <a:solidFill>
                <a:schemeClr val="tx1"/>
              </a:solidFill>
            </a:rPr>
            <a:t>piflufolast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255050" y="49152"/>
        <a:ext cx="1831053" cy="1098632"/>
      </dsp:txXfrm>
    </dsp:sp>
    <dsp:sp modelId="{30449F49-7159-8C4B-B66A-872AE218F0B9}">
      <dsp:nvSpPr>
        <dsp:cNvPr id="0" name=""/>
        <dsp:cNvSpPr/>
      </dsp:nvSpPr>
      <dsp:spPr>
        <a:xfrm>
          <a:off x="983658" y="1618079"/>
          <a:ext cx="2190617" cy="17724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9723" tIns="94180" rIns="89723" bIns="9418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Obtain scans in: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high, very high risk </a:t>
          </a:r>
          <a:r>
            <a:rPr lang="en-US" sz="1200" kern="1200" dirty="0" err="1">
              <a:solidFill>
                <a:schemeClr val="tx1"/>
              </a:solidFill>
            </a:rPr>
            <a:t>PCa</a:t>
          </a:r>
          <a:r>
            <a:rPr lang="en-US" sz="1200" kern="1200" dirty="0">
              <a:solidFill>
                <a:schemeClr val="tx1"/>
              </a:solidFill>
            </a:rPr>
            <a:t>,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biochemical recurrence,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mCRPC prior to PSMA-radioligand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chemeClr val="tx1"/>
              </a:solidFill>
              <a:latin typeface="Calibri Light" panose="020F0302020204030204"/>
            </a:rPr>
            <a:t>replacing conventional imaging? </a:t>
          </a:r>
        </a:p>
      </dsp:txBody>
      <dsp:txXfrm>
        <a:off x="983658" y="1618079"/>
        <a:ext cx="2190617" cy="177242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5FFBC4-B4CE-4255-A09F-0DC9F5388274}">
      <dsp:nvSpPr>
        <dsp:cNvPr id="0" name=""/>
        <dsp:cNvSpPr/>
      </dsp:nvSpPr>
      <dsp:spPr>
        <a:xfrm>
          <a:off x="412789" y="727468"/>
          <a:ext cx="1053681" cy="10536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202F50-6383-447D-9B33-30B275F22D11}">
      <dsp:nvSpPr>
        <dsp:cNvPr id="0" name=""/>
        <dsp:cNvSpPr/>
      </dsp:nvSpPr>
      <dsp:spPr>
        <a:xfrm>
          <a:off x="10825" y="1862990"/>
          <a:ext cx="3814446" cy="72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Beta particle radiation taken up by PSMA-positive cells and surrounding tissues </a:t>
          </a:r>
        </a:p>
      </dsp:txBody>
      <dsp:txXfrm>
        <a:off x="10825" y="1862990"/>
        <a:ext cx="3814446" cy="728080"/>
      </dsp:txXfrm>
    </dsp:sp>
    <dsp:sp modelId="{03FA28BC-793B-452C-BE5E-0CB7471C3415}">
      <dsp:nvSpPr>
        <dsp:cNvPr id="0" name=""/>
        <dsp:cNvSpPr/>
      </dsp:nvSpPr>
      <dsp:spPr>
        <a:xfrm>
          <a:off x="412789" y="2629136"/>
          <a:ext cx="3010517" cy="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19E363-72BB-447A-825A-F9CEC178D03A}">
      <dsp:nvSpPr>
        <dsp:cNvPr id="0" name=""/>
        <dsp:cNvSpPr/>
      </dsp:nvSpPr>
      <dsp:spPr>
        <a:xfrm>
          <a:off x="5070963" y="727468"/>
          <a:ext cx="1053681" cy="10536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17890C-F706-42B8-8156-F914B310A36E}">
      <dsp:nvSpPr>
        <dsp:cNvPr id="0" name=""/>
        <dsp:cNvSpPr/>
      </dsp:nvSpPr>
      <dsp:spPr>
        <a:xfrm>
          <a:off x="4352112" y="1862990"/>
          <a:ext cx="4448220" cy="72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kern="1200" dirty="0"/>
            <a:t>Internalization of radioligand results in accumulation of radioactivity in tumor tissue and irradiation</a:t>
          </a:r>
        </a:p>
      </dsp:txBody>
      <dsp:txXfrm>
        <a:off x="4352112" y="1862990"/>
        <a:ext cx="4448220" cy="728080"/>
      </dsp:txXfrm>
    </dsp:sp>
    <dsp:sp modelId="{6BD9725C-E856-47B7-90A6-C714C16374F8}">
      <dsp:nvSpPr>
        <dsp:cNvPr id="0" name=""/>
        <dsp:cNvSpPr/>
      </dsp:nvSpPr>
      <dsp:spPr>
        <a:xfrm>
          <a:off x="782300" y="2626339"/>
          <a:ext cx="3010517" cy="7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782300" y="2626339"/>
        <a:ext cx="3010517" cy="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10/3/2024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64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 is stable, slight increase in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007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832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238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40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18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0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6F0EF-2A5C-9741-90F4-B9827CB0A1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53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44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81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022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050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243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62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262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10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757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19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/>
              <a:t>Moderator/Discussion Note: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050" dirty="0"/>
              <a:t>Point out that primary endpoint of this study were specific to Int/Poor Risk subgroup.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5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5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5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50" b="1" dirty="0"/>
              <a:t>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50" b="1" dirty="0"/>
              <a:t>ASCO GU 2022 Updates</a:t>
            </a:r>
          </a:p>
          <a:p>
            <a:r>
              <a:rPr lang="en-US" sz="1400" dirty="0">
                <a:effectLst/>
              </a:rPr>
              <a:t>Health-related quality of life (HRQoL) in previously untreated patients with advanced renal cell carcinoma (aRCC) in CheckMate 214: Five-year follow-up results.</a:t>
            </a:r>
          </a:p>
          <a:p>
            <a:r>
              <a:rPr lang="en-US" sz="1400" dirty="0">
                <a:effectLst/>
              </a:rPr>
              <a:t>Cella D, et al.</a:t>
            </a:r>
          </a:p>
          <a:p>
            <a:r>
              <a:rPr lang="en-US" sz="1400" dirty="0">
                <a:effectLst/>
              </a:rPr>
              <a:t>ABSTRACT 307 Poster</a:t>
            </a:r>
          </a:p>
          <a:p>
            <a:endParaRPr lang="en-US" sz="1400" dirty="0">
              <a:effectLst/>
            </a:endParaRPr>
          </a:p>
          <a:p>
            <a:r>
              <a:rPr lang="en-US" sz="1400" dirty="0">
                <a:effectLst/>
              </a:rPr>
              <a:t>Efficacy and safety of nivolumab plus ipilimumab (N+I) versus sunitinib (S) for first-line treatment of patients with advanced sarcomatoid renal cell carcinoma (sRCC) in the phase 3 CheckMate 214 trial with extended 5-year minimum follow-up.</a:t>
            </a:r>
          </a:p>
          <a:p>
            <a:r>
              <a:rPr lang="en-US" sz="1400" dirty="0">
                <a:effectLst/>
              </a:rPr>
              <a:t>Abstract 352. Poster</a:t>
            </a:r>
          </a:p>
          <a:p>
            <a:r>
              <a:rPr lang="en-US" sz="1400" dirty="0">
                <a:effectLst/>
              </a:rPr>
              <a:t>Tannir NM, et al.</a:t>
            </a:r>
          </a:p>
          <a:p>
            <a:endParaRPr lang="en-US" sz="140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D7A40-9B2E-427E-B69F-31B3DCEEE40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1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3754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300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191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80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589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990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471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112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328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72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ORR (95% confidence interval [CI]) was 39% (35–44) with NIVO+IPI versus 32% (29–37) with SUN in ITT patients </a:t>
            </a:r>
          </a:p>
          <a:p>
            <a:r>
              <a:rPr lang="en-US" dirty="0"/>
              <a:t>Among FAV patients, ORR (95% CI) was 30% (22–38) with NIVO+IPI versus 52% (43–61) with SUN</a:t>
            </a:r>
          </a:p>
          <a:p>
            <a:r>
              <a:rPr lang="en-US" dirty="0"/>
              <a:t>42% (37–47) versus 27% (23–31) in I/P patients, respectively.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— A higher proportion of patients achieved CR with NIVO+IPI versus SUN regardless of risk (ITT, 12% vs 3%; FAV, 13% vs 6%); I/P, 11% vs 2%; </a:t>
            </a:r>
          </a:p>
          <a:p>
            <a:r>
              <a:rPr lang="en-US" dirty="0"/>
              <a:t>— More patients achieved CR and did not subsequently progress with NIVO+IPI (53/550, 9.6%) versus SUN (13/546, 2.4%)</a:t>
            </a:r>
          </a:p>
          <a:p>
            <a:r>
              <a:rPr lang="en-US" dirty="0"/>
              <a:t>Median duration of response was notably longer with NIVO+IPI in all 3 populations (ITT, not reached [NR] vs 24.8 months; I/P, NR vs 19.7 months; FAV, 61.5 vs 33.2 months), and more patients had ongoing responses with NIVO+IPI across all risk groups (ITT, 63% vs 50%; I/P, 64% vs 50%; FAV, 59% vs 52%)</a:t>
            </a:r>
          </a:p>
          <a:p>
            <a:endParaRPr lang="en-US" dirty="0"/>
          </a:p>
          <a:p>
            <a:r>
              <a:rPr lang="en-US" dirty="0"/>
              <a:t>Data Source:</a:t>
            </a:r>
          </a:p>
          <a:p>
            <a:r>
              <a:rPr lang="en-US" dirty="0"/>
              <a:t>Motzer. ESMO 2021.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10CECF-82AD-44B0-8E52-AB21CCD0641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8986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365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282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779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492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1097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682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144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445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395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39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712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185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3952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902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2088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01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086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56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749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703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26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5C4D-838D-489A-A244-E3A3EDB105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1610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818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4215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3736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418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286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3799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925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1445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0607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330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50" b="1" dirty="0">
                <a:solidFill>
                  <a:srgbClr val="000000"/>
                </a:solidFill>
                <a:latin typeface="+mn-lt"/>
                <a:cs typeface="Calibri" panose="020F0502020204030204" pitchFamily="34" charset="0"/>
              </a:rPr>
              <a:t>Moderator/Discussion Note: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050" dirty="0">
                <a:latin typeface="+mn-lt"/>
              </a:rPr>
              <a:t>**How do you find balance between efficacy and toxicity (eg, response/depth of response vs QOL)?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1050" dirty="0">
              <a:latin typeface="+mn-lt"/>
            </a:endParaRPr>
          </a:p>
          <a:p>
            <a:r>
              <a:rPr lang="en-US" sz="1100" b="1" i="0" dirty="0">
                <a:solidFill>
                  <a:srgbClr val="121212"/>
                </a:solidFill>
                <a:effectLst/>
                <a:latin typeface="+mn-lt"/>
              </a:rPr>
              <a:t>_____________________________________________________________</a:t>
            </a:r>
          </a:p>
          <a:p>
            <a:r>
              <a:rPr lang="en-US" sz="1050" b="1" i="0" dirty="0">
                <a:solidFill>
                  <a:srgbClr val="121212"/>
                </a:solidFill>
                <a:effectLst/>
                <a:latin typeface="+mn-lt"/>
              </a:rPr>
              <a:t>Data Sources: Values May Differ From Data Updates on Prior Slides</a:t>
            </a:r>
          </a:p>
          <a:p>
            <a:r>
              <a:rPr lang="en-US" sz="1050" b="0" i="0" dirty="0">
                <a:solidFill>
                  <a:srgbClr val="121212"/>
                </a:solidFill>
                <a:effectLst/>
                <a:latin typeface="+mn-lt"/>
              </a:rPr>
              <a:t>CM214: Data updated from Tannir 8-y update; Corticosteroid use from Albiges ESMO Open 2020.</a:t>
            </a:r>
          </a:p>
          <a:p>
            <a:r>
              <a:rPr lang="en-US" sz="1050" b="0" i="0" dirty="0">
                <a:solidFill>
                  <a:srgbClr val="121212"/>
                </a:solidFill>
                <a:effectLst/>
                <a:latin typeface="+mn-lt"/>
              </a:rPr>
              <a:t>KN426: Most data from Powles Lancet Oncol 2020; steroid use from PI</a:t>
            </a:r>
          </a:p>
          <a:p>
            <a:r>
              <a:rPr lang="en-US" sz="1050" b="0" i="0" dirty="0">
                <a:solidFill>
                  <a:srgbClr val="121212"/>
                </a:solidFill>
                <a:effectLst/>
                <a:latin typeface="+mn-lt"/>
              </a:rPr>
              <a:t>CM9ER: Most data from Bourlon ASCO GU; corticosteroid use from Choueiri T, et al NEJM 2021.</a:t>
            </a:r>
          </a:p>
          <a:p>
            <a:r>
              <a:rPr lang="en-US" sz="1050" b="0" i="0" dirty="0">
                <a:solidFill>
                  <a:srgbClr val="121212"/>
                </a:solidFill>
                <a:effectLst/>
                <a:latin typeface="+mn-lt"/>
              </a:rPr>
              <a:t>CLEAR: Most data from Motzer JCO 2023 (supplement); steroid use from PI.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7B154D-2820-4FBC-8B1C-8C8F8C63E1B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4216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8505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9267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555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518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639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F1AD7E-FB0A-4C1B-9E52-C42D2C322F8B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3510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Embark: phase 3, high risk BCR (PSA DT &lt;9 months)</a:t>
            </a:r>
          </a:p>
          <a:p>
            <a:r>
              <a:rPr lang="en-US" dirty="0"/>
              <a:t>1:1:1 </a:t>
            </a:r>
            <a:r>
              <a:rPr lang="en-US" dirty="0" err="1"/>
              <a:t>enza</a:t>
            </a:r>
            <a:r>
              <a:rPr lang="en-US" dirty="0"/>
              <a:t> + ADT; </a:t>
            </a:r>
            <a:r>
              <a:rPr lang="en-US" dirty="0" err="1"/>
              <a:t>enza</a:t>
            </a:r>
            <a:r>
              <a:rPr lang="en-US" dirty="0"/>
              <a:t> alone, ADT alone</a:t>
            </a:r>
          </a:p>
          <a:p>
            <a:r>
              <a:rPr lang="en-US" dirty="0"/>
              <a:t>Primary endpoint: MFS in combo vs. ADT alone</a:t>
            </a:r>
          </a:p>
          <a:p>
            <a:r>
              <a:rPr lang="en-US" dirty="0"/>
              <a:t>Secondary endpoint: MFS in mono vs. ADT alone</a:t>
            </a:r>
          </a:p>
          <a:p>
            <a:r>
              <a:rPr lang="en-US" dirty="0" err="1"/>
              <a:t>Enza</a:t>
            </a:r>
            <a:r>
              <a:rPr lang="en-US" dirty="0"/>
              <a:t> alone: better sexual function but gynecomastia</a:t>
            </a:r>
          </a:p>
          <a:p>
            <a:r>
              <a:rPr lang="en-US" dirty="0"/>
              <a:t>PSMA pet era?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367C7-535E-EF4F-AC49-BE579E62A2AD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8568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Monoclonal antibodies: antibodies targeting prostate or prostate cancer restricted antigens or cell surface molecules, stimulating Fc-receptor bearing immune effector cells</a:t>
            </a:r>
          </a:p>
          <a:p>
            <a:r>
              <a:rPr lang="en-US" dirty="0"/>
              <a:t>Bispecific antibodies: antibodies inducing </a:t>
            </a:r>
            <a:r>
              <a:rPr lang="en-US" dirty="0" err="1"/>
              <a:t>Tcell</a:t>
            </a:r>
            <a:r>
              <a:rPr lang="en-US" dirty="0"/>
              <a:t> stimulation through dual binding to TAA and activation of the TCR/CD3 complex</a:t>
            </a:r>
          </a:p>
          <a:p>
            <a:r>
              <a:rPr lang="en-US" dirty="0" err="1"/>
              <a:t>Trispecific</a:t>
            </a:r>
            <a:r>
              <a:rPr lang="en-US" dirty="0"/>
              <a:t> </a:t>
            </a:r>
            <a:r>
              <a:rPr lang="en-US" dirty="0" err="1"/>
              <a:t>Tcell</a:t>
            </a:r>
            <a:r>
              <a:rPr lang="en-US" dirty="0"/>
              <a:t> activating construct: </a:t>
            </a:r>
            <a:r>
              <a:rPr lang="en-US" dirty="0" err="1"/>
              <a:t>Tcell</a:t>
            </a:r>
            <a:r>
              <a:rPr lang="en-US" dirty="0"/>
              <a:t> engaging protein constructs with 3 domains binding to a tumor antigen, human serum albumin, and TCR subunit CD3</a:t>
            </a:r>
          </a:p>
          <a:p>
            <a:r>
              <a:rPr lang="en-US" dirty="0"/>
              <a:t>Antibody drug conjugate: cytotoxic agents linked to antibodies that recognize and bind to antigens on PC cell surfaces to induce cell death</a:t>
            </a:r>
          </a:p>
          <a:p>
            <a:r>
              <a:rPr lang="en-US" dirty="0" err="1"/>
              <a:t>Radioconjugate</a:t>
            </a:r>
            <a:r>
              <a:rPr lang="en-US" dirty="0"/>
              <a:t>: </a:t>
            </a:r>
            <a:r>
              <a:rPr lang="en-US" dirty="0" err="1"/>
              <a:t>maB</a:t>
            </a:r>
            <a:r>
              <a:rPr lang="en-US" dirty="0"/>
              <a:t> linked to </a:t>
            </a:r>
            <a:r>
              <a:rPr lang="en-US" dirty="0" err="1"/>
              <a:t>radinuclide</a:t>
            </a:r>
            <a:endParaRPr lang="en-US" dirty="0"/>
          </a:p>
          <a:p>
            <a:r>
              <a:rPr lang="en-US" dirty="0" err="1"/>
              <a:t>Radioconjugate</a:t>
            </a:r>
            <a:r>
              <a:rPr lang="en-US" dirty="0"/>
              <a:t>: radiolabeled peptides targeting tumor-specific membrane structures of cancer cells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367C7-535E-EF4F-AC49-BE579E62A2AD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451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PSMA is a cell membrane protein highly expressed on the surface of PCa cells, making it an ideal imaging and therapeutic target for treating PCa. Two diagnostic radiotracers are currently approved: gallium Ga-68 PSMA-11 and F-18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piflufolast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Guidelines support obtaining these sensitive scans </a:t>
            </a:r>
            <a:r>
              <a:rPr lang="en-US" sz="18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high or very high-risk PCa, biochemical recurrence, and in the mCRPC setting as a requirement and criterion for receiving PSMA-targeted therapies. However, </a:t>
            </a:r>
            <a:r>
              <a:rPr lang="en-US" sz="18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questions remain as to the natural history of PSMA-PET positive disease and whether aggressive early therapy will improve outcomes in patients with positive PSMA imaging yet negative conventional studies.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23232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In addition, prior long-term androgen deprivation therapy (ADT) therapy may lower the sensitivity of scans</a:t>
            </a:r>
            <a:r>
              <a:rPr lang="en-US" dirty="0">
                <a:effectLst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www.uptodate.com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/contents/rising-serum-psa-following-local-therapy-for-prostate-cancer-diagnostic-evaluation?search=pet%20psma&amp;source=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search_result&amp;selectedTitle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=1~150&amp;usage_type=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default&amp;display_rank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=1#H3144300827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83751-ADC5-944F-83A8-289AE151BFD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61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48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1367C7-535E-EF4F-AC49-BE579E62A2AD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0507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Multiple ligands of PSMA linked to radioisotopes are in development.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 PSMA-targeted therapy, Lutetium-177-labeled-PSMA-617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LuPSMA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was approved in 2022 for patients with PSMA-positive (defined as having at least one tumor on PSMA PET) mCRPC.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LuPSMA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a beta-emitting isotope. In the VISION trial,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patients were eligible following treatment with a prior androgen receptor signaling inhibitors (ARSI) and taxane chemotherapy, with therapy administered for 4-6 cycles. Results were impressive, demonstrating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PSA response rates, radiographic progression-free survival (PFS), overall survival (OS), time to symptomatic skeletal event, as well as improved quality of life (QoL) compared to standard of care (SOC).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an updated analysis, the clinical efficacy of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LuPSMA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was observed regardless of prior treatment, including radium-223 and a second prior taxane, thus demonstrating response in heavily pretreated populations. The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TheraP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phase II trial also demonstrated a higher PSMA response for patients who received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LuPSMA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compared 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cabazitaxel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chemotherapy.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Although the results are impressive, not everyone responds to this therapy. Factors predictive of response 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LuPSMA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include: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1. No FDG+ disease on conventional PET; 2. A high whole-body SUV mean 3. Homogeneous target expression; 4. Low whole-body tumor volume (low number of lesions); 5. Nodal disease only (osseous disease associated with worse response). Although devoid of common chemotherapy-related adverse events (AEs), 98.1% of patients have toxicities with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LuPSMA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the most common being fatigue, dry mouth, nausea, anemia, decreased appetite, and constipation. In the VISION trial, 11.9% of patients had an AE, leading to discontinuation of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LuPSMA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Sartor, O., De Bono, J., Chi, K. N.,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Fizazi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K., Herrmann, K., Rahbar, K., ... &amp; Krause, B. J. (2021). Lutetium-177–PSMA-617 for metastatic castration-resistant prostate cancer.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England Journal of Medicine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385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(12), 1091-1103. 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Vaishampayan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N., Morris, M. J., Krause, B. J.,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Vogelzang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J.,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T.,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Nordquist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 T., ... &amp;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Fizazi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(2022). [177Lu] Lu-PSMA-617 in PSMA-positive metastatic castration-resistant prostate cancer: Prior and concomitant treatment subgroup analyses of the VISION trial. </a:t>
            </a:r>
          </a:p>
          <a:p>
            <a:pPr marL="0" marR="0"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Hofman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S., Emmett, L., Sandhu, S.,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Iravani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Joshua, A. M., Goh, J. C., ... &amp; Yip, S. (2021). [177Lu] Lu-PSMA-617 versus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cabazitaxel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patients with metastatic castration-resistant prostate cancer (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TheraP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): a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randomised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open-label, phase 2 trial.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Lancet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397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(10276), 797-804. 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Vienna,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Zisser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 et al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Nucle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Med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2022   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83751-ADC5-944F-83A8-289AE151BFDB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030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a typeface="+mn-lt"/>
                <a:cs typeface="+mn-lt"/>
              </a:rPr>
              <a:t>recently presented at ESMO 2023, showing efficacy in a population of </a:t>
            </a:r>
            <a:r>
              <a:rPr lang="en-US" sz="1200" dirty="0" err="1">
                <a:ea typeface="+mn-lt"/>
                <a:cs typeface="+mn-lt"/>
              </a:rPr>
              <a:t>mCRPC</a:t>
            </a:r>
            <a:r>
              <a:rPr lang="en-US" sz="1200" dirty="0">
                <a:ea typeface="+mn-lt"/>
                <a:cs typeface="+mn-lt"/>
              </a:rPr>
              <a:t> patients prior to </a:t>
            </a:r>
            <a:r>
              <a:rPr lang="en-US" sz="1200" dirty="0" err="1">
                <a:ea typeface="+mn-lt"/>
                <a:cs typeface="+mn-lt"/>
              </a:rPr>
              <a:t>taxane</a:t>
            </a:r>
            <a:r>
              <a:rPr lang="en-US" sz="1200" dirty="0">
                <a:ea typeface="+mn-lt"/>
                <a:cs typeface="+mn-lt"/>
              </a:rPr>
              <a:t> chemotherapy, with improved </a:t>
            </a:r>
            <a:r>
              <a:rPr lang="en-US" sz="1200" dirty="0" err="1">
                <a:ea typeface="+mn-lt"/>
                <a:cs typeface="+mn-lt"/>
              </a:rPr>
              <a:t>rPFS</a:t>
            </a:r>
            <a:r>
              <a:rPr lang="en-US" sz="1200" dirty="0">
                <a:ea typeface="+mn-lt"/>
                <a:cs typeface="+mn-lt"/>
              </a:rPr>
              <a:t> compared to a comparator arm of a second ARSI</a:t>
            </a:r>
          </a:p>
          <a:p>
            <a:r>
              <a:rPr lang="en-US" sz="1200" dirty="0">
                <a:ea typeface="+mn-lt"/>
                <a:cs typeface="+mn-lt"/>
              </a:rPr>
              <a:t>However, overall survival data is still immature and will need to be interpreted with caution given the high crossover rate (&gt;80%)</a:t>
            </a:r>
            <a:endParaRPr lang="en-US" sz="1200" dirty="0">
              <a:cs typeface="Calibri" panose="020F050202020403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3EE9-C7B0-4F1C-8F83-856B4AFA1629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882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4175" y="685800"/>
            <a:ext cx="60896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Alpha particles: strong linear energy transfer increases number of cells killed, higher fraction of ds breaks</a:t>
            </a:r>
          </a:p>
          <a:p>
            <a:r>
              <a:rPr lang="en-US" dirty="0"/>
              <a:t>I&amp;T: Curium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3EE9-C7B0-4F1C-8F83-856B4AFA1629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7675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Alpha: higher energy transfer/more potent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331FBF-F4A4-F346-B168-678B91CEDF70}" type="slidenum">
              <a:rPr lang="en-US" smtClean="0"/>
              <a:t>163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87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4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  <p:pic>
        <p:nvPicPr>
          <p:cNvPr id="3" name="Picture 2" descr="A blue and grey text on a black background&#10;&#10;Description automatically generated">
            <a:extLst>
              <a:ext uri="{FF2B5EF4-FFF2-40B4-BE49-F238E27FC236}">
                <a16:creationId xmlns:a16="http://schemas.microsoft.com/office/drawing/2014/main" id="{3487D2D8-3E36-70A7-9C81-B64D3B4FB4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6838" y="4390422"/>
            <a:ext cx="3959528" cy="5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7341088"/>
              </p:ext>
            </p:extLst>
          </p:nvPr>
        </p:nvGraphicFramePr>
        <p:xfrm>
          <a:off x="1589" y="1195"/>
          <a:ext cx="1587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5"/>
                        <a:ext cx="1587" cy="1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 userDrawn="1"/>
        </p:nvGrpSpPr>
        <p:grpSpPr>
          <a:xfrm>
            <a:off x="-15874" y="0"/>
            <a:ext cx="1438654" cy="5148263"/>
            <a:chOff x="-15876" y="0"/>
            <a:chExt cx="1927803" cy="68580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15875" y="0"/>
              <a:ext cx="1844675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800"/>
            </a:p>
          </p:txBody>
        </p:sp>
        <p:pic>
          <p:nvPicPr>
            <p:cNvPr id="24" name="Picture 7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6937" r="72250" b="20589"/>
            <a:stretch/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</p:pic>
      </p:grpSp>
      <p:sp>
        <p:nvSpPr>
          <p:cNvPr id="25" name="Rectangle 24"/>
          <p:cNvSpPr/>
          <p:nvPr userDrawn="1"/>
        </p:nvSpPr>
        <p:spPr>
          <a:xfrm>
            <a:off x="-15873" y="4976654"/>
            <a:ext cx="9159875" cy="171609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Subtitle 2"/>
          <p:cNvSpPr>
            <a:spLocks noGrp="1"/>
          </p:cNvSpPr>
          <p:nvPr userDrawn="1">
            <p:ph type="subTitle" idx="1"/>
          </p:nvPr>
        </p:nvSpPr>
        <p:spPr>
          <a:xfrm>
            <a:off x="2360615" y="3610776"/>
            <a:ext cx="4116387" cy="2745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altLang="en-US">
                <a:solidFill>
                  <a:srgbClr val="171714"/>
                </a:solidFill>
              </a:rPr>
              <a:t>Click to edit Master subtitle style</a:t>
            </a:r>
            <a:endParaRPr lang="en-US" altLang="en-US" dirty="0">
              <a:solidFill>
                <a:srgbClr val="171714"/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 userDrawn="1">
            <p:ph type="ctrTitle"/>
          </p:nvPr>
        </p:nvSpPr>
        <p:spPr>
          <a:xfrm>
            <a:off x="2055815" y="2779037"/>
            <a:ext cx="4116387" cy="492184"/>
          </a:xfrm>
        </p:spPr>
        <p:txBody>
          <a:bodyPr anchor="b"/>
          <a:lstStyle>
            <a:lvl1pPr marL="0" indent="0" eaLnBrk="1" fontAlgn="auto" hangingPunct="1">
              <a:spcAft>
                <a:spcPts val="0"/>
              </a:spcAft>
              <a:defRPr sz="2250">
                <a:solidFill>
                  <a:schemeClr val="tx2"/>
                </a:solidFill>
                <a:latin typeface="+mn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2360613" y="3914666"/>
            <a:ext cx="4114800" cy="2745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 userDrawn="1">
            <p:ph type="body" sz="quarter" idx="11"/>
          </p:nvPr>
        </p:nvSpPr>
        <p:spPr>
          <a:xfrm>
            <a:off x="2360613" y="4218556"/>
            <a:ext cx="4114800" cy="2745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8508B42-68A1-5203-2C6E-911802A0FB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9" y="469779"/>
            <a:ext cx="3592631" cy="956560"/>
          </a:xfrm>
          <a:prstGeom prst="rect">
            <a:avLst/>
          </a:prstGeom>
        </p:spPr>
      </p:pic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6D7CF75-A443-8230-542F-3986E5938A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61" y="495302"/>
            <a:ext cx="2361216" cy="9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6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0060" y="1372870"/>
            <a:ext cx="8229600" cy="30203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5BCAD1-B2C4-4556-B676-0AB35285D9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84572" y="4899976"/>
            <a:ext cx="3044006" cy="248287"/>
          </a:xfr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50">
                <a:solidFill>
                  <a:srgbClr val="002557"/>
                </a:solidFill>
              </a:defRPr>
            </a:lvl1pPr>
            <a:lvl2pPr>
              <a:defRPr sz="675">
                <a:solidFill>
                  <a:srgbClr val="002557"/>
                </a:solidFill>
              </a:defRPr>
            </a:lvl2pPr>
            <a:lvl3pPr>
              <a:defRPr sz="675">
                <a:solidFill>
                  <a:srgbClr val="002557"/>
                </a:solidFill>
              </a:defRPr>
            </a:lvl3pPr>
            <a:lvl4pPr>
              <a:defRPr sz="675">
                <a:solidFill>
                  <a:srgbClr val="002557"/>
                </a:solidFill>
              </a:defRPr>
            </a:lvl4pPr>
            <a:lvl5pPr>
              <a:defRPr sz="675">
                <a:solidFill>
                  <a:srgbClr val="002557"/>
                </a:solidFill>
              </a:defRPr>
            </a:lvl5pPr>
          </a:lstStyle>
          <a:p>
            <a:pPr lvl="0"/>
            <a:r>
              <a:rPr lang="en-US" dirty="0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260726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3252673"/>
              </p:ext>
            </p:extLst>
          </p:nvPr>
        </p:nvGraphicFramePr>
        <p:xfrm>
          <a:off x="1589" y="1195"/>
          <a:ext cx="1587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195"/>
                        <a:ext cx="1587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972450"/>
            <a:ext cx="8229600" cy="3317769"/>
          </a:xfrm>
          <a:prstGeom prst="rect">
            <a:avLst/>
          </a:prstGeom>
        </p:spPr>
        <p:txBody>
          <a:bodyPr/>
          <a:lstStyle>
            <a:lvl1pPr>
              <a:defRPr sz="1013" b="1"/>
            </a:lvl1pPr>
            <a:lvl2pPr marL="257175" indent="-125016">
              <a:defRPr sz="1013"/>
            </a:lvl2pPr>
            <a:lvl3pPr marL="389335" indent="-132160">
              <a:defRPr sz="1013"/>
            </a:lvl3pPr>
            <a:lvl4pPr marL="514350" indent="-125016">
              <a:defRPr sz="1013"/>
            </a:lvl4pPr>
            <a:lvl5pPr marL="646510" indent="-132160">
              <a:defRPr sz="101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Google Shape;14;p8">
            <a:extLst>
              <a:ext uri="{FF2B5EF4-FFF2-40B4-BE49-F238E27FC236}">
                <a16:creationId xmlns:a16="http://schemas.microsoft.com/office/drawing/2014/main" id="{C8AEC89A-CA11-3197-FC6C-BC74AB1B8223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3430565" y="4777930"/>
            <a:ext cx="2135124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4864EB-539C-3D47-AD29-245514BFE5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06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67341088"/>
              </p:ext>
            </p:extLst>
          </p:nvPr>
        </p:nvGraphicFramePr>
        <p:xfrm>
          <a:off x="1589" y="1195"/>
          <a:ext cx="1587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5" name="Object 7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5"/>
                        <a:ext cx="1587" cy="11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2"/>
          <p:cNvGrpSpPr/>
          <p:nvPr userDrawn="1"/>
        </p:nvGrpSpPr>
        <p:grpSpPr>
          <a:xfrm>
            <a:off x="-15874" y="0"/>
            <a:ext cx="1438654" cy="5148263"/>
            <a:chOff x="-15876" y="0"/>
            <a:chExt cx="1927803" cy="685800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-15875" y="0"/>
              <a:ext cx="1844675" cy="6858000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800"/>
            </a:p>
          </p:txBody>
        </p:sp>
        <p:pic>
          <p:nvPicPr>
            <p:cNvPr id="24" name="Picture 7"/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9" t="16937" r="72250" b="20589"/>
            <a:stretch/>
          </p:blipFill>
          <p:spPr bwMode="auto">
            <a:xfrm>
              <a:off x="-15876" y="0"/>
              <a:ext cx="1927803" cy="685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</p:pic>
      </p:grpSp>
      <p:sp>
        <p:nvSpPr>
          <p:cNvPr id="25" name="Rectangle 24"/>
          <p:cNvSpPr/>
          <p:nvPr userDrawn="1"/>
        </p:nvSpPr>
        <p:spPr>
          <a:xfrm>
            <a:off x="-15873" y="4976654"/>
            <a:ext cx="9159875" cy="171609"/>
          </a:xfrm>
          <a:prstGeom prst="rect">
            <a:avLst/>
          </a:prstGeom>
          <a:solidFill>
            <a:srgbClr val="7676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Subtitle 2"/>
          <p:cNvSpPr>
            <a:spLocks noGrp="1"/>
          </p:cNvSpPr>
          <p:nvPr userDrawn="1">
            <p:ph type="subTitle" idx="1"/>
          </p:nvPr>
        </p:nvSpPr>
        <p:spPr>
          <a:xfrm>
            <a:off x="2360615" y="3610776"/>
            <a:ext cx="4116387" cy="2745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altLang="en-US">
                <a:solidFill>
                  <a:srgbClr val="171714"/>
                </a:solidFill>
              </a:rPr>
              <a:t>Click to edit Master subtitle style</a:t>
            </a:r>
            <a:endParaRPr lang="en-US" altLang="en-US" dirty="0">
              <a:solidFill>
                <a:srgbClr val="171714"/>
              </a:solidFill>
            </a:endParaRPr>
          </a:p>
        </p:txBody>
      </p:sp>
      <p:sp>
        <p:nvSpPr>
          <p:cNvPr id="30" name="Title 1"/>
          <p:cNvSpPr>
            <a:spLocks noGrp="1"/>
          </p:cNvSpPr>
          <p:nvPr userDrawn="1">
            <p:ph type="ctrTitle"/>
          </p:nvPr>
        </p:nvSpPr>
        <p:spPr>
          <a:xfrm>
            <a:off x="2055815" y="2779037"/>
            <a:ext cx="4116387" cy="492184"/>
          </a:xfrm>
        </p:spPr>
        <p:txBody>
          <a:bodyPr anchor="b"/>
          <a:lstStyle>
            <a:lvl1pPr marL="0" indent="0" eaLnBrk="1" fontAlgn="auto" hangingPunct="1">
              <a:spcAft>
                <a:spcPts val="0"/>
              </a:spcAft>
              <a:defRPr sz="2250">
                <a:solidFill>
                  <a:schemeClr val="tx2"/>
                </a:solidFill>
                <a:latin typeface="+mn-lt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2360613" y="3914666"/>
            <a:ext cx="4114800" cy="2745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2" name="Text Placeholder 4"/>
          <p:cNvSpPr>
            <a:spLocks noGrp="1"/>
          </p:cNvSpPr>
          <p:nvPr userDrawn="1">
            <p:ph type="body" sz="quarter" idx="11"/>
          </p:nvPr>
        </p:nvSpPr>
        <p:spPr>
          <a:xfrm>
            <a:off x="2360613" y="4218556"/>
            <a:ext cx="4114800" cy="27457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8508B42-68A1-5203-2C6E-911802A0FBC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59" y="469779"/>
            <a:ext cx="3592631" cy="956560"/>
          </a:xfrm>
          <a:prstGeom prst="rect">
            <a:avLst/>
          </a:prstGeom>
        </p:spPr>
      </p:pic>
      <p:pic>
        <p:nvPicPr>
          <p:cNvPr id="2" name="Picture 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6D7CF75-A443-8230-542F-3986E5938A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061" y="495302"/>
            <a:ext cx="2361216" cy="9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67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57200" y="1201262"/>
            <a:ext cx="4040188" cy="3203364"/>
          </a:xfrm>
          <a:prstGeom prst="rect">
            <a:avLst/>
          </a:prstGeom>
        </p:spPr>
        <p:txBody>
          <a:bodyPr/>
          <a:lstStyle>
            <a:lvl1pPr>
              <a:defRPr sz="1013"/>
            </a:lvl1pPr>
            <a:lvl2pPr marL="257175" indent="-125016">
              <a:defRPr sz="900"/>
            </a:lvl2pPr>
            <a:lvl3pPr marL="389335" indent="-132160">
              <a:defRPr sz="900"/>
            </a:lvl3pPr>
            <a:lvl4pPr marL="514350" indent="-125016">
              <a:defRPr sz="900"/>
            </a:lvl4pPr>
            <a:lvl5pPr marL="646510" indent="-132160"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1201261"/>
            <a:ext cx="3962400" cy="3203364"/>
          </a:xfrm>
          <a:prstGeom prst="rect">
            <a:avLst/>
          </a:prstGeom>
        </p:spPr>
        <p:txBody>
          <a:bodyPr/>
          <a:lstStyle>
            <a:lvl1pPr>
              <a:defRPr sz="1013"/>
            </a:lvl1pPr>
            <a:lvl2pPr marL="257175" indent="-125016">
              <a:defRPr sz="900"/>
            </a:lvl2pPr>
            <a:lvl3pPr marL="389335" indent="-132160">
              <a:defRPr sz="900"/>
            </a:lvl3pPr>
            <a:lvl4pPr marL="514350" indent="-125016">
              <a:defRPr sz="900"/>
            </a:lvl4pPr>
            <a:lvl5pPr marL="646510" indent="-132160"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Google Shape;14;p8">
            <a:extLst>
              <a:ext uri="{FF2B5EF4-FFF2-40B4-BE49-F238E27FC236}">
                <a16:creationId xmlns:a16="http://schemas.microsoft.com/office/drawing/2014/main" id="{F9F407EC-9F76-207F-5EA7-6906735807C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3430565" y="4777930"/>
            <a:ext cx="2135124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4864EB-539C-3D47-AD29-245514BFE5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69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10"/>
          </p:nvPr>
        </p:nvSpPr>
        <p:spPr>
          <a:xfrm>
            <a:off x="457200" y="1201262"/>
            <a:ext cx="4040188" cy="3203364"/>
          </a:xfrm>
          <a:prstGeom prst="rect">
            <a:avLst/>
          </a:prstGeom>
        </p:spPr>
        <p:txBody>
          <a:bodyPr/>
          <a:lstStyle>
            <a:lvl1pPr>
              <a:defRPr sz="1013"/>
            </a:lvl1pPr>
            <a:lvl2pPr marL="257175" indent="-125016">
              <a:defRPr sz="900"/>
            </a:lvl2pPr>
            <a:lvl3pPr marL="389335" indent="-132160">
              <a:defRPr sz="900"/>
            </a:lvl3pPr>
            <a:lvl4pPr marL="514350" indent="-125016">
              <a:defRPr sz="900"/>
            </a:lvl4pPr>
            <a:lvl5pPr marL="646510" indent="-132160"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1"/>
          </p:nvPr>
        </p:nvSpPr>
        <p:spPr>
          <a:xfrm>
            <a:off x="4724400" y="1201261"/>
            <a:ext cx="3962400" cy="3203364"/>
          </a:xfrm>
          <a:prstGeom prst="rect">
            <a:avLst/>
          </a:prstGeom>
        </p:spPr>
        <p:txBody>
          <a:bodyPr/>
          <a:lstStyle>
            <a:lvl1pPr>
              <a:defRPr sz="1013"/>
            </a:lvl1pPr>
            <a:lvl2pPr marL="257175" indent="-125016">
              <a:defRPr sz="900"/>
            </a:lvl2pPr>
            <a:lvl3pPr marL="389335" indent="-132160">
              <a:defRPr sz="900"/>
            </a:lvl3pPr>
            <a:lvl4pPr marL="514350" indent="-125016">
              <a:defRPr sz="900"/>
            </a:lvl4pPr>
            <a:lvl5pPr marL="646510" indent="-132160"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Google Shape;14;p8">
            <a:extLst>
              <a:ext uri="{FF2B5EF4-FFF2-40B4-BE49-F238E27FC236}">
                <a16:creationId xmlns:a16="http://schemas.microsoft.com/office/drawing/2014/main" id="{F9F407EC-9F76-207F-5EA7-6906735807C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3430565" y="4777930"/>
            <a:ext cx="2135124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4864EB-539C-3D47-AD29-245514BFE5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091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487277"/>
            <a:ext cx="2547257" cy="280294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  <a:lvl2pPr marL="257175" indent="-125016">
              <a:defRPr sz="788"/>
            </a:lvl2pPr>
            <a:lvl3pPr marL="389335" indent="-132160"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8" name="Straight Connector 7"/>
          <p:cNvCxnSpPr/>
          <p:nvPr userDrawn="1"/>
        </p:nvCxnSpPr>
        <p:spPr bwMode="auto">
          <a:xfrm>
            <a:off x="457202" y="1430073"/>
            <a:ext cx="2547257" cy="0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457202" y="1086855"/>
            <a:ext cx="2547257" cy="3432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9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3276602" y="1487276"/>
            <a:ext cx="2547257" cy="280294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  <a:lvl2pPr marL="257175" indent="-125016">
              <a:defRPr sz="788"/>
            </a:lvl2pPr>
            <a:lvl3pPr marL="389335" indent="-132160"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3276602" y="1430072"/>
            <a:ext cx="2547257" cy="0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3276602" y="1086855"/>
            <a:ext cx="2547257" cy="3432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9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6063345" y="1487276"/>
            <a:ext cx="2547257" cy="2802943"/>
          </a:xfrm>
          <a:prstGeom prst="rect">
            <a:avLst/>
          </a:prstGeom>
        </p:spPr>
        <p:txBody>
          <a:bodyPr/>
          <a:lstStyle>
            <a:lvl1pPr>
              <a:defRPr sz="900"/>
            </a:lvl1pPr>
            <a:lvl2pPr marL="257175" indent="-125016">
              <a:defRPr sz="788"/>
            </a:lvl2pPr>
            <a:lvl3pPr marL="389335" indent="-132160"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6063345" y="1430072"/>
            <a:ext cx="2547257" cy="0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063345" y="1086855"/>
            <a:ext cx="2547257" cy="34321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9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" name="Google Shape;14;p8">
            <a:extLst>
              <a:ext uri="{FF2B5EF4-FFF2-40B4-BE49-F238E27FC236}">
                <a16:creationId xmlns:a16="http://schemas.microsoft.com/office/drawing/2014/main" id="{56AFA701-4C5C-BCCA-F687-E109D7404B7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3430565" y="4777930"/>
            <a:ext cx="2135124" cy="274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7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7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4864EB-539C-3D47-AD29-245514BFE51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113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dder/RC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6B5E6D9-A130-A85C-4BEC-0AEA726874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-1"/>
            <a:ext cx="9129925" cy="5148263"/>
          </a:xfrm>
          <a:prstGeom prst="rect">
            <a:avLst/>
          </a:prstGeom>
        </p:spPr>
      </p:pic>
      <p:pic>
        <p:nvPicPr>
          <p:cNvPr id="3" name="Picture 2" descr="A blue and grey text on a black background&#10;&#10;Description automatically generated">
            <a:extLst>
              <a:ext uri="{FF2B5EF4-FFF2-40B4-BE49-F238E27FC236}">
                <a16:creationId xmlns:a16="http://schemas.microsoft.com/office/drawing/2014/main" id="{3487D2D8-3E36-70A7-9C81-B64D3B4FB4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6838" y="4390422"/>
            <a:ext cx="3959528" cy="5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9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1D1E0C4-497D-B719-A531-EF18537B06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41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4DB8FDD-4B4D-2D77-1C61-26744F17FE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66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B1B96D6-1054-EAFB-18A2-98214F3B82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65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E77DDD1-27EC-62E0-3AE9-D48E2F85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02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ED179C-DAF3-58C7-AF60-40726C521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902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F4D702C-5DAD-37D9-1048-A82F5E818E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15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CB0EEE4-9DF7-C036-5017-BB6D675257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04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7C270E77-EA86-094A-28E0-3F97BD736A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075" y="-1"/>
            <a:ext cx="9129925" cy="514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698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blue and white card&#10;&#10;Description automatically generated">
            <a:extLst>
              <a:ext uri="{FF2B5EF4-FFF2-40B4-BE49-F238E27FC236}">
                <a16:creationId xmlns:a16="http://schemas.microsoft.com/office/drawing/2014/main" id="{B8F1D679-6C5D-ADD5-C9F6-A2E76137E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62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611" y="240252"/>
            <a:ext cx="7525265" cy="494233"/>
          </a:xfrm>
        </p:spPr>
        <p:txBody>
          <a:bodyPr lIns="91440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611" y="782536"/>
            <a:ext cx="7525265" cy="35434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3AACB90-F281-3D40-98D8-3852EB5BC33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71688"/>
            <a:ext cx="2057400" cy="274097"/>
          </a:xfrm>
          <a:prstGeom prst="rect">
            <a:avLst/>
          </a:prstGeom>
        </p:spPr>
        <p:txBody>
          <a:bodyPr lIns="91428" tIns="45718" rIns="91428" bIns="45718"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DC5C52-5206-2944-94A9-4E65DB9D6CF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92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A blue and grey text on a black background&#10;&#10;Description automatically generated">
            <a:extLst>
              <a:ext uri="{FF2B5EF4-FFF2-40B4-BE49-F238E27FC236}">
                <a16:creationId xmlns:a16="http://schemas.microsoft.com/office/drawing/2014/main" id="{AC7CA895-53EC-4F38-8C5E-88235E66AF7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106838" y="4554320"/>
            <a:ext cx="3959528" cy="5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18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8" r:id="rId2"/>
    <p:sldLayoutId id="2147483677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9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9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9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5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5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200/JCO.2023.41.16_suppl.4502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microsoft.com/office/2018/10/relationships/comments" Target="../comments/modernComment_7FFFF289_1BC7B1A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9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mp"/><Relationship Id="rId2" Type="http://schemas.openxmlformats.org/officeDocument/2006/relationships/image" Target="../media/image80.tmp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Genitourinary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September 24,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06976-F82C-8780-DE52-A553D4D42070}"/>
              </a:ext>
            </a:extLst>
          </p:cNvPr>
          <p:cNvSpPr/>
          <p:nvPr/>
        </p:nvSpPr>
        <p:spPr>
          <a:xfrm>
            <a:off x="7899662" y="461913"/>
            <a:ext cx="461913" cy="188536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91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844C744-4A80-3398-6A44-AD334186CC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6F5400D-8D7F-C556-C64F-41C955086F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467600" cy="4346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DA8CAD-53C9-C8FD-4D01-72389A089A30}"/>
              </a:ext>
            </a:extLst>
          </p:cNvPr>
          <p:cNvSpPr txBox="1"/>
          <p:nvPr/>
        </p:nvSpPr>
        <p:spPr>
          <a:xfrm>
            <a:off x="5721090" y="4115617"/>
            <a:ext cx="37962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Powles T, et al.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 Clin Oncol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2022;40(6_suppl):Abstract 350-350.</a:t>
            </a:r>
          </a:p>
        </p:txBody>
      </p:sp>
    </p:spTree>
    <p:extLst>
      <p:ext uri="{BB962C8B-B14F-4D97-AF65-F5344CB8AC3E}">
        <p14:creationId xmlns:p14="http://schemas.microsoft.com/office/powerpoint/2010/main" val="18852364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3 (time permitting)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2481"/>
            <a:ext cx="7792571" cy="3314700"/>
          </a:xfrm>
        </p:spPr>
        <p:txBody>
          <a:bodyPr>
            <a:normAutofit/>
          </a:bodyPr>
          <a:lstStyle/>
          <a:p>
            <a:r>
              <a:rPr lang="en-US" sz="2100" dirty="0"/>
              <a:t>Lu177-PSMA-617: PSA 6</a:t>
            </a:r>
            <a:r>
              <a:rPr lang="en-US" sz="2100" dirty="0">
                <a:sym typeface="Wingdings" pitchFamily="2" charset="2"/>
              </a:rPr>
              <a:t>8.51217</a:t>
            </a: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FD50D-0370-46DB-7A6B-CA57D9CD5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15" y="1625202"/>
            <a:ext cx="3314701" cy="3314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76EE01-3951-D669-5B2B-3D0234ED0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25202"/>
            <a:ext cx="3314701" cy="331470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32E86F7-9418-E857-93B8-EED4F7E8A42B}"/>
              </a:ext>
            </a:extLst>
          </p:cNvPr>
          <p:cNvSpPr txBox="1">
            <a:spLocks/>
          </p:cNvSpPr>
          <p:nvPr/>
        </p:nvSpPr>
        <p:spPr>
          <a:xfrm>
            <a:off x="1257300" y="1351359"/>
            <a:ext cx="2433919" cy="33147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marR="0" indent="-1666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9113" marR="0" indent="-1762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marR="0" indent="-1666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2013" marR="0" indent="-1762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Pre-Lu177-PSMA</a:t>
            </a:r>
          </a:p>
          <a:p>
            <a:endParaRPr lang="en-US" sz="1013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AB99B9C-BB40-98D4-36BC-87F8EA294B9E}"/>
              </a:ext>
            </a:extLst>
          </p:cNvPr>
          <p:cNvSpPr txBox="1">
            <a:spLocks/>
          </p:cNvSpPr>
          <p:nvPr/>
        </p:nvSpPr>
        <p:spPr>
          <a:xfrm>
            <a:off x="5114811" y="1351359"/>
            <a:ext cx="3134960" cy="33147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marR="0" indent="-1666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9113" marR="0" indent="-1762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marR="0" indent="-1666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2013" marR="0" indent="-1762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Post C3-Lu177-PSMA</a:t>
            </a:r>
          </a:p>
          <a:p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10875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/>
          </a:bodyPr>
          <a:lstStyle/>
          <a:p>
            <a:r>
              <a:rPr lang="en-US" sz="2100" dirty="0"/>
              <a:t>Now what?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Radium-223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Docetaxel retreat (no neuropathy)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Enzalutamide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Cabazitaxel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Carbo-</a:t>
            </a:r>
            <a:r>
              <a:rPr lang="en-US" sz="2100" dirty="0" err="1"/>
              <a:t>cabazitazel</a:t>
            </a:r>
            <a:endParaRPr lang="en-US" sz="2100" dirty="0"/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Fly to Europe for Actinium PSMA</a:t>
            </a:r>
          </a:p>
          <a:p>
            <a:pPr marL="385763" indent="-385763">
              <a:buFont typeface="+mj-lt"/>
              <a:buAutoNum type="alphaUcPeriod"/>
            </a:pP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101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962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94317"/>
            <a:ext cx="7167282" cy="3314700"/>
          </a:xfrm>
        </p:spPr>
        <p:txBody>
          <a:bodyPr>
            <a:normAutofit/>
          </a:bodyPr>
          <a:lstStyle/>
          <a:p>
            <a:r>
              <a:rPr lang="en-US" sz="2100" dirty="0"/>
              <a:t>Large data gaps for post ARSI, </a:t>
            </a:r>
            <a:r>
              <a:rPr lang="en-US" sz="2100" dirty="0" err="1"/>
              <a:t>taxane</a:t>
            </a:r>
            <a:r>
              <a:rPr lang="en-US" sz="2100" dirty="0"/>
              <a:t>, Lu177-PSMA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CARD (de Bono, NEJM, 2019)- </a:t>
            </a:r>
            <a:r>
              <a:rPr lang="en-US" sz="2100" dirty="0" err="1"/>
              <a:t>cabazi</a:t>
            </a:r>
            <a:r>
              <a:rPr lang="en-US" sz="2100" dirty="0"/>
              <a:t>&gt;ARSI switch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  <a:p>
            <a:r>
              <a:rPr lang="en-US" sz="2100" dirty="0"/>
              <a:t>On the horizon (investigational)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Ac225-PSMA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PSMA, STEAP-1 </a:t>
            </a:r>
            <a:r>
              <a:rPr lang="en-US" sz="2100" dirty="0" err="1"/>
              <a:t>BiTE</a:t>
            </a:r>
            <a:r>
              <a:rPr lang="en-US" sz="2100" dirty="0"/>
              <a:t> (e.g. AMG509)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Other 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102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6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7785D5B-F0F0-261D-4745-BEC6D8607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5" y="3974500"/>
            <a:ext cx="4116387" cy="856190"/>
          </a:xfrm>
        </p:spPr>
        <p:txBody>
          <a:bodyPr>
            <a:noAutofit/>
          </a:bodyPr>
          <a:lstStyle/>
          <a:p>
            <a:r>
              <a:rPr lang="en-US" sz="1350" b="1" dirty="0"/>
              <a:t>Mohammad Atiq, MD, FACP</a:t>
            </a:r>
          </a:p>
          <a:p>
            <a:r>
              <a:rPr lang="en-US" sz="1350" dirty="0"/>
              <a:t>Assistant Professor of Medicine</a:t>
            </a:r>
          </a:p>
          <a:p>
            <a:r>
              <a:rPr lang="en-US" sz="1350" dirty="0"/>
              <a:t>University of Chicago Medicine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998216-81CE-C521-510F-B51AAD7F0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120" y="3453483"/>
            <a:ext cx="6450692" cy="491729"/>
          </a:xfrm>
        </p:spPr>
        <p:txBody>
          <a:bodyPr/>
          <a:lstStyle/>
          <a:p>
            <a:r>
              <a:rPr lang="en-US" dirty="0"/>
              <a:t>Target-Based Therapies for Prostate Cancer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298B9-88C8-2A33-3A3F-B10B305D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20"/>
          <a:stretch/>
        </p:blipFill>
        <p:spPr>
          <a:xfrm>
            <a:off x="1208314" y="-28746"/>
            <a:ext cx="7723414" cy="34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063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Honoraria: New England Journal of Medicine; Healthcare Monitoring Network, LLC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47119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B33E-9705-B395-FF1F-0201EDE1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6F4BCA-058E-5D28-72FF-9023CF21A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sz="2100" dirty="0">
                <a:latin typeface="+mj-lt"/>
                <a:ea typeface="Times New Roman" panose="02020603050405020304" pitchFamily="18" charset="0"/>
              </a:rPr>
              <a:t>Background</a:t>
            </a:r>
          </a:p>
          <a:p>
            <a:pPr>
              <a:buFont typeface="+mj-lt"/>
              <a:buAutoNum type="arabicPeriod"/>
            </a:pPr>
            <a:r>
              <a:rPr lang="en-US" sz="2100" dirty="0" err="1">
                <a:latin typeface="+mj-lt"/>
                <a:ea typeface="Times New Roman" panose="02020603050405020304" pitchFamily="18" charset="0"/>
              </a:rPr>
              <a:t>PROpel</a:t>
            </a:r>
            <a:endParaRPr lang="en-US" sz="2100" dirty="0">
              <a:latin typeface="+mj-lt"/>
              <a:ea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100" dirty="0">
                <a:latin typeface="+mj-lt"/>
                <a:ea typeface="Times New Roman" panose="02020603050405020304" pitchFamily="18" charset="0"/>
              </a:rPr>
              <a:t>TALAPRO-2</a:t>
            </a:r>
          </a:p>
          <a:p>
            <a:pPr>
              <a:buFont typeface="+mj-lt"/>
              <a:buAutoNum type="arabicPeriod"/>
            </a:pPr>
            <a:r>
              <a:rPr lang="en-US" sz="2100" dirty="0">
                <a:latin typeface="+mj-lt"/>
                <a:ea typeface="Times New Roman" panose="02020603050405020304" pitchFamily="18" charset="0"/>
              </a:rPr>
              <a:t>MAGNITUDE</a:t>
            </a:r>
          </a:p>
          <a:p>
            <a:pPr>
              <a:buFont typeface="+mj-lt"/>
              <a:buAutoNum type="arabicPeriod"/>
            </a:pPr>
            <a:r>
              <a:rPr lang="en-US" sz="2100" dirty="0" err="1">
                <a:latin typeface="+mj-lt"/>
                <a:ea typeface="Times New Roman" panose="02020603050405020304" pitchFamily="18" charset="0"/>
              </a:rPr>
              <a:t>BRCAaway</a:t>
            </a:r>
            <a:endParaRPr lang="en-US" sz="2100" dirty="0">
              <a:latin typeface="+mj-lt"/>
              <a:ea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n-US" sz="2100" dirty="0">
                <a:latin typeface="+mj-lt"/>
                <a:ea typeface="Times New Roman" panose="02020603050405020304" pitchFamily="18" charset="0"/>
              </a:rPr>
              <a:t>Take Aways</a:t>
            </a:r>
          </a:p>
          <a:p>
            <a:pPr>
              <a:buFont typeface="+mj-lt"/>
              <a:buAutoNum type="arabicPeriod"/>
            </a:pPr>
            <a:r>
              <a:rPr lang="en-US" sz="2100" dirty="0">
                <a:latin typeface="+mj-lt"/>
                <a:ea typeface="Times New Roman" panose="02020603050405020304" pitchFamily="18" charset="0"/>
              </a:rPr>
              <a:t>Targets in Development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7E7EB-B900-3FC9-13B6-20DD7A463FA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105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2551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59"/>
            <a:ext cx="8229600" cy="651272"/>
          </a:xfrm>
        </p:spPr>
        <p:txBody>
          <a:bodyPr wrap="square" anchor="t">
            <a:normAutofit/>
          </a:bodyPr>
          <a:lstStyle/>
          <a:p>
            <a:r>
              <a:rPr lang="en-US" sz="2700" dirty="0"/>
              <a:t>Clinical States of Prostate Cancer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4595600-4838-D8FB-3AB3-DCC720C03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016222"/>
            <a:ext cx="8229600" cy="3230118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3430565" y="4775891"/>
            <a:ext cx="2135124" cy="273844"/>
          </a:xfrm>
        </p:spPr>
        <p:txBody>
          <a:bodyPr wrap="square" anchor="ctr">
            <a:normAutofit/>
          </a:bodyPr>
          <a:lstStyle/>
          <a:p>
            <a:pPr>
              <a:spcAft>
                <a:spcPts val="450"/>
              </a:spcAft>
            </a:pPr>
            <a:fld id="{8B4864EB-539C-3D47-AD29-245514BFE515}" type="slidenum">
              <a:rPr lang="en-US" smtClean="0"/>
              <a:pPr>
                <a:spcAft>
                  <a:spcPts val="450"/>
                </a:spcAft>
              </a:pPr>
              <a:t>106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C277DA-0FAD-6631-4A52-7706C8867666}"/>
              </a:ext>
            </a:extLst>
          </p:cNvPr>
          <p:cNvSpPr txBox="1"/>
          <p:nvPr/>
        </p:nvSpPr>
        <p:spPr>
          <a:xfrm>
            <a:off x="2281215" y="4785812"/>
            <a:ext cx="20955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>
                <a:latin typeface="+mj-lt"/>
              </a:rPr>
              <a:t>Ref: </a:t>
            </a:r>
            <a:r>
              <a:rPr lang="en-US" sz="600" dirty="0" err="1">
                <a:highlight>
                  <a:srgbClr val="FFFFFF"/>
                </a:highlight>
                <a:latin typeface="+mj-lt"/>
              </a:rPr>
              <a:t>Scher</a:t>
            </a:r>
            <a:r>
              <a:rPr lang="en-US" sz="600" dirty="0">
                <a:highlight>
                  <a:srgbClr val="FFFFFF"/>
                </a:highlight>
                <a:latin typeface="+mj-lt"/>
              </a:rPr>
              <a:t> HI, J Clin Oncol. 2016 Apr 20;34(12):1402-18</a:t>
            </a:r>
            <a:endParaRPr lang="en-US" sz="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176402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DDR Mutations in </a:t>
            </a:r>
            <a:r>
              <a:rPr lang="en-US" sz="2700" dirty="0" err="1"/>
              <a:t>mCRPC</a:t>
            </a:r>
            <a:r>
              <a:rPr lang="en-US" sz="2700" dirty="0"/>
              <a:t>: 20-25%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107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3BFFF3-C116-6A6F-E3E3-4F0082310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0648" y="859632"/>
            <a:ext cx="4722705" cy="362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8740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59"/>
            <a:ext cx="8229600" cy="651272"/>
          </a:xfrm>
        </p:spPr>
        <p:txBody>
          <a:bodyPr wrap="square" anchor="t">
            <a:normAutofit/>
          </a:bodyPr>
          <a:lstStyle/>
          <a:p>
            <a:r>
              <a:rPr lang="en-US" sz="2700" dirty="0"/>
              <a:t>PARP Inhibition for DDR Mutations: Olaparib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2A728-A4B5-F989-E241-8E769623FCC8}"/>
              </a:ext>
            </a:extLst>
          </p:cNvPr>
          <p:cNvSpPr txBox="1"/>
          <p:nvPr/>
        </p:nvSpPr>
        <p:spPr>
          <a:xfrm>
            <a:off x="457200" y="767055"/>
            <a:ext cx="1818409" cy="41125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marL="214313" indent="-214313" defTabSz="5143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POD on NHA</a:t>
            </a:r>
          </a:p>
          <a:p>
            <a:pPr marL="214313" indent="-214313" defTabSz="51435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200" b="1" dirty="0"/>
              <a:t>BRCA1/2</a:t>
            </a:r>
            <a:endParaRPr lang="en-US" sz="1013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F2FF28-B5D5-2584-4495-37DABC0F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5" y="1126330"/>
            <a:ext cx="3282461" cy="3200400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3430565" y="4775891"/>
            <a:ext cx="2135124" cy="273844"/>
          </a:xfrm>
        </p:spPr>
        <p:txBody>
          <a:bodyPr wrap="square" anchor="ctr">
            <a:normAutofit/>
          </a:bodyPr>
          <a:lstStyle/>
          <a:p>
            <a:pPr>
              <a:spcAft>
                <a:spcPts val="450"/>
              </a:spcAft>
            </a:pPr>
            <a:fld id="{8B4864EB-539C-3D47-AD29-245514BFE515}" type="slidenum">
              <a:rPr lang="en-US" smtClean="0"/>
              <a:pPr>
                <a:spcAft>
                  <a:spcPts val="450"/>
                </a:spcAft>
              </a:pPr>
              <a:t>108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1EBB0-7EDB-D2D7-D105-35D353FE4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558" y="1126330"/>
            <a:ext cx="5404339" cy="33482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67721E-FA56-CD06-EF42-791A759B6AC6}"/>
              </a:ext>
            </a:extLst>
          </p:cNvPr>
          <p:cNvSpPr txBox="1"/>
          <p:nvPr/>
        </p:nvSpPr>
        <p:spPr>
          <a:xfrm>
            <a:off x="3117002" y="4548349"/>
            <a:ext cx="27622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sz="900" dirty="0">
                <a:ea typeface="+mn-ea"/>
                <a:cs typeface="Arial" charset="0"/>
              </a:rPr>
              <a:t>De Bono et al, </a:t>
            </a:r>
            <a:r>
              <a:rPr lang="en-US" sz="900" i="1" dirty="0">
                <a:ea typeface="+mn-ea"/>
                <a:cs typeface="Arial" charset="0"/>
              </a:rPr>
              <a:t>NEJM</a:t>
            </a:r>
            <a:r>
              <a:rPr lang="en-US" sz="900" dirty="0">
                <a:ea typeface="+mn-ea"/>
                <a:cs typeface="Arial" charset="0"/>
              </a:rPr>
              <a:t>, 2020; Hussain, </a:t>
            </a:r>
            <a:r>
              <a:rPr lang="en-US" sz="900" i="1" dirty="0">
                <a:ea typeface="+mn-ea"/>
                <a:cs typeface="Arial" charset="0"/>
              </a:rPr>
              <a:t>NEJM, 2020</a:t>
            </a:r>
            <a:endParaRPr lang="en-US" sz="900" dirty="0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6332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59"/>
            <a:ext cx="8229600" cy="651272"/>
          </a:xfrm>
        </p:spPr>
        <p:txBody>
          <a:bodyPr wrap="square" anchor="t">
            <a:normAutofit/>
          </a:bodyPr>
          <a:lstStyle/>
          <a:p>
            <a:r>
              <a:rPr lang="en-US" sz="2700" dirty="0"/>
              <a:t>PARP Inhibition for DDR Mutations: Rucaparib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3430565" y="4775891"/>
            <a:ext cx="2135124" cy="273844"/>
          </a:xfrm>
        </p:spPr>
        <p:txBody>
          <a:bodyPr wrap="square" anchor="ctr">
            <a:normAutofit/>
          </a:bodyPr>
          <a:lstStyle/>
          <a:p>
            <a:pPr>
              <a:spcAft>
                <a:spcPts val="450"/>
              </a:spcAft>
            </a:pPr>
            <a:fld id="{8B4864EB-539C-3D47-AD29-245514BFE515}" type="slidenum">
              <a:rPr lang="en-US" smtClean="0"/>
              <a:pPr>
                <a:spcAft>
                  <a:spcPts val="450"/>
                </a:spcAft>
              </a:pPr>
              <a:t>109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1EA384-2A15-59EF-1F14-55D527ADD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291" y="804285"/>
            <a:ext cx="6431432" cy="361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365548E-1D68-59C7-A099-6F617A8FB6E3}"/>
              </a:ext>
            </a:extLst>
          </p:cNvPr>
          <p:cNvSpPr txBox="1">
            <a:spLocks/>
          </p:cNvSpPr>
          <p:nvPr/>
        </p:nvSpPr>
        <p:spPr>
          <a:xfrm>
            <a:off x="0" y="804285"/>
            <a:ext cx="2535382" cy="3617681"/>
          </a:xfrm>
          <a:prstGeom prst="rect">
            <a:avLst/>
          </a:prstGeo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marR="0" indent="-17145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marR="0" indent="-17145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marR="0" indent="-17145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TRITON-3: Phase 3 of Rucaparib vs. Physician’s Choice</a:t>
            </a:r>
          </a:p>
          <a:p>
            <a:pPr marL="632222" lvl="1">
              <a:buFont typeface="Arial" panose="020B0604020202020204" pitchFamily="34" charset="0"/>
              <a:buChar char="•"/>
            </a:pPr>
            <a:r>
              <a:rPr lang="en-US" sz="2100" dirty="0"/>
              <a:t>ARSI switch</a:t>
            </a:r>
          </a:p>
          <a:p>
            <a:pPr marL="632222" lvl="1">
              <a:buFont typeface="Arial" panose="020B0604020202020204" pitchFamily="34" charset="0"/>
              <a:buChar char="•"/>
            </a:pPr>
            <a:r>
              <a:rPr lang="en-US" sz="2100" dirty="0"/>
              <a:t>Chemotherapy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Improvement in </a:t>
            </a:r>
            <a:r>
              <a:rPr lang="en-US" sz="2100" dirty="0" err="1"/>
              <a:t>rPFS</a:t>
            </a:r>
            <a:r>
              <a:rPr lang="en-US" sz="2100" dirty="0"/>
              <a:t> with </a:t>
            </a:r>
            <a:r>
              <a:rPr lang="en-US" sz="2100" dirty="0" err="1"/>
              <a:t>PARPi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427233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close-up of a graph&#10;&#10;Description automatically generated">
            <a:extLst>
              <a:ext uri="{FF2B5EF4-FFF2-40B4-BE49-F238E27FC236}">
                <a16:creationId xmlns:a16="http://schemas.microsoft.com/office/drawing/2014/main" id="{A8206C8D-0EEC-6EE2-8F05-F19E9C9B2B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9802" y="51593"/>
            <a:ext cx="8557667" cy="4298734"/>
          </a:xfrm>
        </p:spPr>
      </p:pic>
    </p:spTree>
    <p:extLst>
      <p:ext uri="{BB962C8B-B14F-4D97-AF65-F5344CB8AC3E}">
        <p14:creationId xmlns:p14="http://schemas.microsoft.com/office/powerpoint/2010/main" val="279818140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B33E-9705-B395-FF1F-0201EDE1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0444"/>
            <a:ext cx="8229600" cy="1467374"/>
          </a:xfrm>
        </p:spPr>
        <p:txBody>
          <a:bodyPr/>
          <a:lstStyle/>
          <a:p>
            <a:pPr algn="ctr"/>
            <a:r>
              <a:rPr lang="en-US" sz="4500" dirty="0" err="1"/>
              <a:t>PROpel</a:t>
            </a:r>
            <a:r>
              <a:rPr lang="en-US" sz="4500" dirty="0"/>
              <a:t>: Abiraterone + Olaparib vs Abiraterone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7E7EB-B900-3FC9-13B6-20DD7A463FA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21413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Abiraterone + Olaparib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111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B56545-1474-3B18-FDC7-0E11A2F9BCC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688182"/>
            <a:ext cx="6705599" cy="3771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9572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Abiraterone + Olaparib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112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D591CA8-8C9F-301B-173C-ACAB9F21B1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39" y="701675"/>
            <a:ext cx="6657623" cy="374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64FCFE-174A-3A6D-B1C4-9B4975313EFD}"/>
              </a:ext>
            </a:extLst>
          </p:cNvPr>
          <p:cNvSpPr/>
          <p:nvPr/>
        </p:nvSpPr>
        <p:spPr>
          <a:xfrm>
            <a:off x="670214" y="3057655"/>
            <a:ext cx="5846618" cy="429144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DA60A9-CF3F-EDB3-E3B7-9189A84478D8}"/>
              </a:ext>
            </a:extLst>
          </p:cNvPr>
          <p:cNvSpPr txBox="1"/>
          <p:nvPr/>
        </p:nvSpPr>
        <p:spPr>
          <a:xfrm>
            <a:off x="7358062" y="2124007"/>
            <a:ext cx="13287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Less than 1% of patients had received a prior NHA</a:t>
            </a:r>
          </a:p>
        </p:txBody>
      </p:sp>
    </p:spTree>
    <p:extLst>
      <p:ext uri="{BB962C8B-B14F-4D97-AF65-F5344CB8AC3E}">
        <p14:creationId xmlns:p14="http://schemas.microsoft.com/office/powerpoint/2010/main" val="22295604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Abiraterone + Olaparib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113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5995E85-D9CE-988C-F1D7-C9FDE57E07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334" y="669131"/>
            <a:ext cx="677333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103995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Abiraterone + Olaparib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01FAB9-D103-E923-2B3A-7829A7A3C632}"/>
              </a:ext>
            </a:extLst>
          </p:cNvPr>
          <p:cNvSpPr txBox="1"/>
          <p:nvPr/>
        </p:nvSpPr>
        <p:spPr>
          <a:xfrm>
            <a:off x="7155874" y="1761908"/>
            <a:ext cx="18149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Key Question</a:t>
            </a:r>
          </a:p>
          <a:p>
            <a:endParaRPr lang="en-US" sz="1800" b="1" dirty="0">
              <a:latin typeface="+mj-lt"/>
            </a:endParaRPr>
          </a:p>
          <a:p>
            <a:pPr algn="ctr"/>
            <a:r>
              <a:rPr lang="en-US" sz="1800" b="1" dirty="0">
                <a:latin typeface="+mj-lt"/>
              </a:rPr>
              <a:t>How would the </a:t>
            </a:r>
            <a:r>
              <a:rPr lang="en-US" sz="1800" b="1" dirty="0" err="1">
                <a:latin typeface="+mj-lt"/>
              </a:rPr>
              <a:t>HRRm</a:t>
            </a:r>
            <a:r>
              <a:rPr lang="en-US" sz="1800" b="1" dirty="0">
                <a:latin typeface="+mj-lt"/>
              </a:rPr>
              <a:t> curve look if there were crossover?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26FF440-1BB1-50B2-90F6-7567519119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693180"/>
            <a:ext cx="6755415" cy="3799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B7F2AE-70E9-8B22-1E82-44DDE8B3CE51}"/>
              </a:ext>
            </a:extLst>
          </p:cNvPr>
          <p:cNvSpPr/>
          <p:nvPr/>
        </p:nvSpPr>
        <p:spPr>
          <a:xfrm>
            <a:off x="333680" y="1495005"/>
            <a:ext cx="3196174" cy="2299447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7788816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B33E-9705-B395-FF1F-0201EDE1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0444"/>
            <a:ext cx="8229600" cy="1467374"/>
          </a:xfrm>
        </p:spPr>
        <p:txBody>
          <a:bodyPr/>
          <a:lstStyle/>
          <a:p>
            <a:pPr algn="ctr"/>
            <a:r>
              <a:rPr lang="en-US" sz="4500" dirty="0"/>
              <a:t>TALAPRO-2 : Enzalutamide + </a:t>
            </a:r>
            <a:r>
              <a:rPr lang="en-US" sz="4500" dirty="0" err="1"/>
              <a:t>Talazoparib</a:t>
            </a:r>
            <a:r>
              <a:rPr lang="en-US" sz="4500" dirty="0"/>
              <a:t> vs Enzalutamide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7E7EB-B900-3FC9-13B6-20DD7A463FA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818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Enzalutamide + </a:t>
            </a:r>
            <a:r>
              <a:rPr lang="en-US" sz="2700" dirty="0" err="1"/>
              <a:t>Talazoparib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116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ECBD79E-B127-0CB6-D576-978517D198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182" y="675233"/>
            <a:ext cx="6751637" cy="379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73FE6-AE17-7ADA-FC52-B95CE3AF2C85}"/>
              </a:ext>
            </a:extLst>
          </p:cNvPr>
          <p:cNvSpPr/>
          <p:nvPr/>
        </p:nvSpPr>
        <p:spPr>
          <a:xfrm>
            <a:off x="3586163" y="3057655"/>
            <a:ext cx="4207669" cy="429144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0769391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Enzalutamide + </a:t>
            </a:r>
            <a:r>
              <a:rPr lang="en-US" sz="2700" dirty="0" err="1"/>
              <a:t>Talazoparib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117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4D75E20-1E11-42B7-0AB7-CD16F473A7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99" y="687866"/>
            <a:ext cx="6706721" cy="37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273FE6-AE17-7ADA-FC52-B95CE3AF2C85}"/>
              </a:ext>
            </a:extLst>
          </p:cNvPr>
          <p:cNvSpPr/>
          <p:nvPr/>
        </p:nvSpPr>
        <p:spPr>
          <a:xfrm>
            <a:off x="494048" y="3464802"/>
            <a:ext cx="6041223" cy="491015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5EE3C-5083-042F-341F-8895DFA9F968}"/>
              </a:ext>
            </a:extLst>
          </p:cNvPr>
          <p:cNvSpPr txBox="1"/>
          <p:nvPr/>
        </p:nvSpPr>
        <p:spPr>
          <a:xfrm>
            <a:off x="7120218" y="2124006"/>
            <a:ext cx="1566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Approximately 6% had received prior NHA</a:t>
            </a:r>
          </a:p>
        </p:txBody>
      </p:sp>
    </p:spTree>
    <p:extLst>
      <p:ext uri="{BB962C8B-B14F-4D97-AF65-F5344CB8AC3E}">
        <p14:creationId xmlns:p14="http://schemas.microsoft.com/office/powerpoint/2010/main" val="419483900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Enzalutamide + </a:t>
            </a:r>
            <a:r>
              <a:rPr lang="en-US" sz="2700" dirty="0" err="1"/>
              <a:t>Talazoparib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118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B097A4-5443-9468-F3E6-B47A1ADBA8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82" y="667906"/>
            <a:ext cx="6777687" cy="381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27D21-34C8-F9E7-AF1E-1CCE467B6216}"/>
              </a:ext>
            </a:extLst>
          </p:cNvPr>
          <p:cNvSpPr txBox="1"/>
          <p:nvPr/>
        </p:nvSpPr>
        <p:spPr>
          <a:xfrm>
            <a:off x="7234888" y="2185245"/>
            <a:ext cx="1735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Overall survival data still immature</a:t>
            </a:r>
          </a:p>
        </p:txBody>
      </p:sp>
    </p:spTree>
    <p:extLst>
      <p:ext uri="{BB962C8B-B14F-4D97-AF65-F5344CB8AC3E}">
        <p14:creationId xmlns:p14="http://schemas.microsoft.com/office/powerpoint/2010/main" val="49629151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Enzalutamide + </a:t>
            </a:r>
            <a:r>
              <a:rPr lang="en-US" sz="2700" dirty="0" err="1"/>
              <a:t>Talazoparib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119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D50EAEF-49BA-0E35-4AA8-78192FB7A1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658" y="685555"/>
            <a:ext cx="6714938" cy="377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C7C7BF6-7BD0-775E-2EC8-02AC36A2D750}"/>
              </a:ext>
            </a:extLst>
          </p:cNvPr>
          <p:cNvSpPr/>
          <p:nvPr/>
        </p:nvSpPr>
        <p:spPr>
          <a:xfrm>
            <a:off x="1356983" y="1424407"/>
            <a:ext cx="3317472" cy="2299448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62341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FB1F7C-F2CE-06D7-769D-96DADF696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CheckMate</a:t>
            </a:r>
            <a:r>
              <a:rPr lang="en-US" dirty="0"/>
              <a:t> 9ER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A30492-6421-3179-5FEB-B06D39C99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49" y="739484"/>
            <a:ext cx="6576349" cy="32698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2E1135-5BB6-509D-F8B1-D8A4F5F672C6}"/>
              </a:ext>
            </a:extLst>
          </p:cNvPr>
          <p:cNvSpPr txBox="1"/>
          <p:nvPr/>
        </p:nvSpPr>
        <p:spPr>
          <a:xfrm>
            <a:off x="5527409" y="4039447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Burotto M, et al.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J Clin Oncol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 2023;41(6_suppl.603):Abstract 603.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Choueiri T, et al.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N Engl J Med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 2021;384:829-841.</a:t>
            </a:r>
          </a:p>
        </p:txBody>
      </p:sp>
    </p:spTree>
    <p:extLst>
      <p:ext uri="{BB962C8B-B14F-4D97-AF65-F5344CB8AC3E}">
        <p14:creationId xmlns:p14="http://schemas.microsoft.com/office/powerpoint/2010/main" val="34616641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B33E-9705-B395-FF1F-0201EDE1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0444"/>
            <a:ext cx="8229600" cy="1467374"/>
          </a:xfrm>
        </p:spPr>
        <p:txBody>
          <a:bodyPr/>
          <a:lstStyle/>
          <a:p>
            <a:pPr algn="ctr"/>
            <a:r>
              <a:rPr lang="en-US" sz="4500" dirty="0"/>
              <a:t>MAGNITUDE: Abiraterone + Niraparib vs Abiraterone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7E7EB-B900-3FC9-13B6-20DD7A463FA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58039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Abiraterone + Niraparib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121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EC0277-2D3B-E383-171C-BC0ECD5F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664" y="690129"/>
            <a:ext cx="6698673" cy="376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2360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MAGNITUDE Patient Baseline Characteristics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B56EC1-B312-3C5F-2C2A-AD695514F659}"/>
              </a:ext>
            </a:extLst>
          </p:cNvPr>
          <p:cNvSpPr txBox="1"/>
          <p:nvPr/>
        </p:nvSpPr>
        <p:spPr>
          <a:xfrm>
            <a:off x="63872" y="4362722"/>
            <a:ext cx="3429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>
                <a:latin typeface="+mn-lt"/>
              </a:rPr>
              <a:t>Ref: </a:t>
            </a:r>
            <a:r>
              <a:rPr lang="en-US" sz="750" dirty="0" err="1">
                <a:highlight>
                  <a:srgbClr val="FFFFFF"/>
                </a:highlight>
                <a:latin typeface="+mn-lt"/>
              </a:rPr>
              <a:t>Efstathiou</a:t>
            </a:r>
            <a:r>
              <a:rPr lang="en-US" sz="750" dirty="0">
                <a:highlight>
                  <a:srgbClr val="FFFFFF"/>
                </a:highlight>
                <a:latin typeface="+mn-lt"/>
              </a:rPr>
              <a:t> E, JCO. 2023 Feb;21(41): 6-6</a:t>
            </a:r>
            <a:endParaRPr lang="en-US" sz="750" dirty="0"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9BB94-A7F5-41B2-3BCC-402EB4DD6E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6" t="16664" r="50000" b="15487"/>
          <a:stretch/>
        </p:blipFill>
        <p:spPr>
          <a:xfrm>
            <a:off x="2259106" y="829375"/>
            <a:ext cx="4037480" cy="34895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217F29-B660-86A1-D2EE-ED96103B1EEF}"/>
              </a:ext>
            </a:extLst>
          </p:cNvPr>
          <p:cNvSpPr txBox="1"/>
          <p:nvPr/>
        </p:nvSpPr>
        <p:spPr>
          <a:xfrm>
            <a:off x="6777318" y="2063495"/>
            <a:ext cx="1909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Approximately 3% had received prior NHA</a:t>
            </a:r>
          </a:p>
        </p:txBody>
      </p:sp>
    </p:spTree>
    <p:extLst>
      <p:ext uri="{BB962C8B-B14F-4D97-AF65-F5344CB8AC3E}">
        <p14:creationId xmlns:p14="http://schemas.microsoft.com/office/powerpoint/2010/main" val="100541525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Abiraterone + Niraparib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15056-EB22-0106-F056-D3C883C90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791" y="690129"/>
            <a:ext cx="6698673" cy="376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86972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ARPI + </a:t>
            </a:r>
            <a:r>
              <a:rPr lang="en-US" sz="2700" dirty="0" err="1"/>
              <a:t>PARPi</a:t>
            </a:r>
            <a:r>
              <a:rPr lang="en-US" sz="2700" dirty="0"/>
              <a:t>: Abiraterone + Niraparib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B5049-0A53-2976-6F1D-80A70D7AF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726" y="683010"/>
            <a:ext cx="6724548" cy="37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433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59"/>
            <a:ext cx="8229600" cy="651272"/>
          </a:xfr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700" b="1" kern="1200" dirty="0">
                <a:cs typeface="Times New Roman" panose="02020603050405020304" pitchFamily="18" charset="0"/>
              </a:rPr>
              <a:t>Adverse Event Overview (Most Common)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3BF3F0-CF75-1BB1-D3B8-9B72E74B1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2" y="1488282"/>
            <a:ext cx="2547257" cy="2800350"/>
          </a:xfrm>
        </p:spPr>
        <p:txBody>
          <a:bodyPr>
            <a:normAutofit/>
          </a:bodyPr>
          <a:lstStyle/>
          <a:p>
            <a:r>
              <a:rPr lang="en-US" sz="1800" dirty="0"/>
              <a:t>All Grades</a:t>
            </a:r>
          </a:p>
          <a:p>
            <a:r>
              <a:rPr lang="en-US" sz="1800" dirty="0"/>
              <a:t>	Anemia</a:t>
            </a:r>
          </a:p>
          <a:p>
            <a:r>
              <a:rPr lang="en-US" sz="1800" dirty="0"/>
              <a:t>	Fatigue</a:t>
            </a:r>
          </a:p>
          <a:p>
            <a:r>
              <a:rPr lang="en-US" sz="1800" dirty="0"/>
              <a:t>	Nausea</a:t>
            </a:r>
          </a:p>
          <a:p>
            <a:endParaRPr lang="en-US" sz="1800" dirty="0"/>
          </a:p>
          <a:p>
            <a:r>
              <a:rPr lang="en-US" sz="1800" dirty="0"/>
              <a:t>≥ Grade 3: Anemia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77A5274-FAF0-15F5-165B-1FCF92AF4902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57202" y="1088231"/>
            <a:ext cx="2547257" cy="342900"/>
          </a:xfrm>
        </p:spPr>
        <p:txBody>
          <a:bodyPr/>
          <a:lstStyle/>
          <a:p>
            <a:r>
              <a:rPr lang="en-US" sz="2100" dirty="0" err="1"/>
              <a:t>PROpel</a:t>
            </a:r>
            <a:endParaRPr lang="en-US" sz="2100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CF68D44-E1D2-389C-6FE9-05832638C1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76602" y="1488281"/>
            <a:ext cx="2547257" cy="2800350"/>
          </a:xfrm>
        </p:spPr>
        <p:txBody>
          <a:bodyPr/>
          <a:lstStyle/>
          <a:p>
            <a:r>
              <a:rPr lang="en-US" sz="1800" dirty="0"/>
              <a:t>All Grades </a:t>
            </a:r>
          </a:p>
          <a:p>
            <a:r>
              <a:rPr lang="en-US" sz="1800" dirty="0"/>
              <a:t>	Anemia</a:t>
            </a:r>
          </a:p>
          <a:p>
            <a:r>
              <a:rPr lang="en-US" sz="1800" dirty="0"/>
              <a:t>	Neutropenia</a:t>
            </a:r>
          </a:p>
          <a:p>
            <a:r>
              <a:rPr lang="en-US" sz="1800" dirty="0"/>
              <a:t>	Fatigue</a:t>
            </a:r>
          </a:p>
          <a:p>
            <a:endParaRPr lang="en-US" sz="1800" dirty="0"/>
          </a:p>
          <a:p>
            <a:r>
              <a:rPr lang="en-US" sz="1800" dirty="0"/>
              <a:t>≥ Grade 3: Anemia</a:t>
            </a:r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B9E1DF6B-5F96-79EE-3968-5BB1E30EBF8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276602" y="1088230"/>
            <a:ext cx="2547257" cy="342900"/>
          </a:xfrm>
        </p:spPr>
        <p:txBody>
          <a:bodyPr/>
          <a:lstStyle/>
          <a:p>
            <a:r>
              <a:rPr lang="en-US" sz="2100" dirty="0"/>
              <a:t>TALAPRO-2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FE428205-B88E-D497-B1AB-99EF4A59034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63345" y="1488281"/>
            <a:ext cx="2623454" cy="2800350"/>
          </a:xfrm>
        </p:spPr>
        <p:txBody>
          <a:bodyPr/>
          <a:lstStyle/>
          <a:p>
            <a:r>
              <a:rPr lang="en-US" sz="1800" dirty="0"/>
              <a:t>All Grades </a:t>
            </a:r>
          </a:p>
          <a:p>
            <a:r>
              <a:rPr lang="en-US" sz="1800" dirty="0"/>
              <a:t>	Anemia</a:t>
            </a:r>
          </a:p>
          <a:p>
            <a:r>
              <a:rPr lang="en-US" sz="1800" dirty="0"/>
              <a:t>	HTN, constipation</a:t>
            </a:r>
          </a:p>
          <a:p>
            <a:r>
              <a:rPr lang="en-US" sz="1800" dirty="0"/>
              <a:t>	Fatigue</a:t>
            </a:r>
          </a:p>
          <a:p>
            <a:endParaRPr lang="en-US" sz="1800" dirty="0"/>
          </a:p>
          <a:p>
            <a:r>
              <a:rPr lang="en-US" sz="1800" dirty="0"/>
              <a:t>≥ Grade 3: Anemia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8887B-346C-5B18-9974-3CA4B241CCE2}"/>
              </a:ext>
            </a:extLst>
          </p:cNvPr>
          <p:cNvSpPr txBox="1"/>
          <p:nvPr/>
        </p:nvSpPr>
        <p:spPr>
          <a:xfrm>
            <a:off x="6063345" y="1088230"/>
            <a:ext cx="2547257" cy="3429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/>
          <a:p>
            <a:pPr algn="ctr" defTabSz="514350">
              <a:lnSpc>
                <a:spcPct val="90000"/>
              </a:lnSpc>
              <a:spcBef>
                <a:spcPct val="20000"/>
              </a:spcBef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MAGNITUDE</a:t>
            </a:r>
            <a:endParaRPr lang="en-US" sz="21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>
          <a:xfrm>
            <a:off x="3430565" y="4775891"/>
            <a:ext cx="2135124" cy="273844"/>
          </a:xfrm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spcAft>
                <a:spcPts val="450"/>
              </a:spcAft>
            </a:pPr>
            <a:fld id="{8B4864EB-539C-3D47-AD29-245514BFE515}" type="slidenum">
              <a:rPr lang="en-US" smtClean="0"/>
              <a:pPr>
                <a:spcAft>
                  <a:spcPts val="450"/>
                </a:spcAft>
              </a:pPr>
              <a:t>125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97F19-CA8F-8898-D341-566088113ADC}"/>
              </a:ext>
            </a:extLst>
          </p:cNvPr>
          <p:cNvSpPr txBox="1"/>
          <p:nvPr/>
        </p:nvSpPr>
        <p:spPr>
          <a:xfrm>
            <a:off x="62860" y="4116762"/>
            <a:ext cx="235761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>
                <a:latin typeface="+mn-lt"/>
              </a:rPr>
              <a:t>Ref: </a:t>
            </a:r>
            <a:r>
              <a:rPr lang="en-US" sz="750" dirty="0">
                <a:highlight>
                  <a:srgbClr val="FFFFFF"/>
                </a:highlight>
                <a:latin typeface="+mn-lt"/>
              </a:rPr>
              <a:t>Clarke N, JCO. 2023 Feb;21(41): 6-6</a:t>
            </a:r>
          </a:p>
          <a:p>
            <a:r>
              <a:rPr lang="en-US" sz="750" dirty="0">
                <a:highlight>
                  <a:srgbClr val="FFFFFF"/>
                </a:highlight>
                <a:latin typeface="+mn-lt"/>
              </a:rPr>
              <a:t>Agarwal N, JCO. 2023 Feb;21(41): 6-6 </a:t>
            </a:r>
          </a:p>
          <a:p>
            <a:r>
              <a:rPr lang="en-US" sz="750" dirty="0">
                <a:highlight>
                  <a:srgbClr val="FFFFFF"/>
                </a:highlight>
                <a:latin typeface="+mn-lt"/>
              </a:rPr>
              <a:t>Chi KN, Annals Of </a:t>
            </a:r>
            <a:r>
              <a:rPr lang="en-US" sz="750" dirty="0" err="1">
                <a:highlight>
                  <a:srgbClr val="FFFFFF"/>
                </a:highlight>
                <a:latin typeface="+mn-lt"/>
              </a:rPr>
              <a:t>Onc</a:t>
            </a:r>
            <a:r>
              <a:rPr lang="en-US" sz="750" dirty="0">
                <a:highlight>
                  <a:srgbClr val="FFFFFF"/>
                </a:highlight>
                <a:latin typeface="+mn-lt"/>
              </a:rPr>
              <a:t>. 2023 Sep; (34): 772-782   </a:t>
            </a:r>
            <a:endParaRPr lang="en-US" sz="7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014305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FDA Approval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32036"/>
            <a:ext cx="8229600" cy="3356595"/>
          </a:xfrm>
        </p:spPr>
        <p:txBody>
          <a:bodyPr>
            <a:normAutofit fontScale="92500" lnSpcReduction="10000"/>
          </a:bodyPr>
          <a:lstStyle/>
          <a:p>
            <a:r>
              <a:rPr lang="en-US" sz="2250" dirty="0"/>
              <a:t>2023: 3 FDA Approvals for </a:t>
            </a:r>
            <a:r>
              <a:rPr lang="en-US" sz="2250" dirty="0" err="1"/>
              <a:t>PARPi</a:t>
            </a:r>
            <a:r>
              <a:rPr lang="en-US" sz="2250" dirty="0"/>
              <a:t> + ARPI in BRCA or HRR mutated </a:t>
            </a:r>
            <a:r>
              <a:rPr lang="en-US" sz="2250" dirty="0" err="1"/>
              <a:t>mCRPC</a:t>
            </a:r>
            <a:endParaRPr lang="en-US" sz="2250" dirty="0"/>
          </a:p>
          <a:p>
            <a:pPr marL="720090" lvl="1" indent="-342900">
              <a:buFont typeface="Arial" panose="020B0604020202020204" pitchFamily="34" charset="0"/>
              <a:buChar char="•"/>
            </a:pPr>
            <a:r>
              <a:rPr lang="en-US" sz="2100" dirty="0" err="1"/>
              <a:t>PROpel</a:t>
            </a:r>
            <a:r>
              <a:rPr lang="en-US" sz="2100" dirty="0"/>
              <a:t>: Olaparib + Abi (</a:t>
            </a:r>
            <a:r>
              <a:rPr lang="en-US" sz="2100" dirty="0" err="1"/>
              <a:t>BRCAm</a:t>
            </a:r>
            <a:r>
              <a:rPr lang="en-US" sz="2100" dirty="0"/>
              <a:t>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All comers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Biomarker assessed retrospectively</a:t>
            </a:r>
          </a:p>
          <a:p>
            <a:pPr marL="72009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TALAPRO-2: </a:t>
            </a:r>
            <a:r>
              <a:rPr lang="en-US" sz="2100" dirty="0" err="1"/>
              <a:t>Talazoparib</a:t>
            </a:r>
            <a:r>
              <a:rPr lang="en-US" sz="2100" dirty="0"/>
              <a:t> + Abi (</a:t>
            </a:r>
            <a:r>
              <a:rPr lang="en-US" sz="2100" dirty="0" err="1"/>
              <a:t>HRRm</a:t>
            </a:r>
            <a:r>
              <a:rPr lang="en-US" sz="2100" dirty="0"/>
              <a:t>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All comers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Biomarker assessed prospectively</a:t>
            </a:r>
          </a:p>
          <a:p>
            <a:pPr marL="720090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MAGNITUDE: Niraparib + Abi (</a:t>
            </a:r>
            <a:r>
              <a:rPr lang="en-US" sz="2100" dirty="0" err="1"/>
              <a:t>BRCAm</a:t>
            </a:r>
            <a:r>
              <a:rPr lang="en-US" sz="2100" dirty="0"/>
              <a:t>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US" sz="2100" dirty="0"/>
              <a:t>Biomarker stratified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8887B-346C-5B18-9974-3CA4B241CCE2}"/>
              </a:ext>
            </a:extLst>
          </p:cNvPr>
          <p:cNvSpPr txBox="1"/>
          <p:nvPr/>
        </p:nvSpPr>
        <p:spPr>
          <a:xfrm>
            <a:off x="0" y="4216226"/>
            <a:ext cx="2244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latin typeface="+mn-lt"/>
              </a:rPr>
              <a:t>Ref: </a:t>
            </a:r>
            <a:r>
              <a:rPr lang="en-US" sz="600" dirty="0">
                <a:highlight>
                  <a:srgbClr val="FFFFFF"/>
                </a:highlight>
                <a:latin typeface="+mn-lt"/>
              </a:rPr>
              <a:t>Saad F, Lancet Oncol. 2023 Oct;24(10):1094-1108</a:t>
            </a:r>
          </a:p>
          <a:p>
            <a:r>
              <a:rPr lang="en-US" sz="600" dirty="0">
                <a:latin typeface="+mn-lt"/>
              </a:rPr>
              <a:t>        Agarwal N, Lancet. </a:t>
            </a:r>
            <a:r>
              <a:rPr lang="en-US" sz="600" dirty="0">
                <a:highlight>
                  <a:srgbClr val="FFFFFF"/>
                </a:highlight>
                <a:latin typeface="+mn-lt"/>
              </a:rPr>
              <a:t>2023 Jul 22;402(10398):291-303</a:t>
            </a:r>
          </a:p>
          <a:p>
            <a:r>
              <a:rPr lang="en-US" sz="600" dirty="0">
                <a:latin typeface="+mn-lt"/>
              </a:rPr>
              <a:t>        Chi K, JCO. </a:t>
            </a:r>
            <a:r>
              <a:rPr lang="en-US" sz="600" dirty="0">
                <a:highlight>
                  <a:srgbClr val="FFFFFF"/>
                </a:highlight>
                <a:latin typeface="+mn-lt"/>
              </a:rPr>
              <a:t>2023 Jun 20;41(18):3339-3351</a:t>
            </a:r>
            <a:endParaRPr lang="en-US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320706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26113"/>
            <a:ext cx="8229600" cy="2662518"/>
          </a:xfrm>
        </p:spPr>
        <p:txBody>
          <a:bodyPr>
            <a:normAutofit/>
          </a:bodyPr>
          <a:lstStyle/>
          <a:p>
            <a:r>
              <a:rPr lang="en-US" sz="3000" dirty="0"/>
              <a:t>Is ARPI + </a:t>
            </a:r>
            <a:r>
              <a:rPr lang="en-US" sz="3000" dirty="0" err="1"/>
              <a:t>PARPi</a:t>
            </a:r>
            <a:r>
              <a:rPr lang="en-US" sz="3000" dirty="0"/>
              <a:t> combination better than sequencing these?</a:t>
            </a:r>
          </a:p>
          <a:p>
            <a:endParaRPr lang="en-US" sz="2250" dirty="0"/>
          </a:p>
          <a:p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88887B-346C-5B18-9974-3CA4B241CCE2}"/>
              </a:ext>
            </a:extLst>
          </p:cNvPr>
          <p:cNvSpPr txBox="1"/>
          <p:nvPr/>
        </p:nvSpPr>
        <p:spPr>
          <a:xfrm>
            <a:off x="2327148" y="4703485"/>
            <a:ext cx="2244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dirty="0">
                <a:latin typeface="+mn-lt"/>
              </a:rPr>
              <a:t>Ref: </a:t>
            </a:r>
            <a:r>
              <a:rPr lang="en-US" sz="600" dirty="0">
                <a:highlight>
                  <a:srgbClr val="FFFFFF"/>
                </a:highlight>
                <a:latin typeface="+mn-lt"/>
              </a:rPr>
              <a:t>Saad F, Lancet Oncol. 2023 Oct;24(10):1094-1108</a:t>
            </a:r>
          </a:p>
          <a:p>
            <a:r>
              <a:rPr lang="en-US" sz="600" dirty="0">
                <a:latin typeface="+mn-lt"/>
              </a:rPr>
              <a:t>        Agarwal N, Lancet. </a:t>
            </a:r>
            <a:r>
              <a:rPr lang="en-US" sz="600" dirty="0">
                <a:highlight>
                  <a:srgbClr val="FFFFFF"/>
                </a:highlight>
                <a:latin typeface="+mn-lt"/>
              </a:rPr>
              <a:t>2023 Jul 22;402(10398):291-303</a:t>
            </a:r>
          </a:p>
          <a:p>
            <a:r>
              <a:rPr lang="en-US" sz="600" dirty="0">
                <a:latin typeface="+mn-lt"/>
              </a:rPr>
              <a:t>        Chi K, JCO. </a:t>
            </a:r>
            <a:r>
              <a:rPr lang="en-US" sz="600" dirty="0">
                <a:highlight>
                  <a:srgbClr val="FFFFFF"/>
                </a:highlight>
                <a:latin typeface="+mn-lt"/>
              </a:rPr>
              <a:t>2023 Jun 20;41(18):3339-3351</a:t>
            </a:r>
            <a:endParaRPr lang="en-US" sz="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894195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FB33E-9705-B395-FF1F-0201EDE12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77326"/>
            <a:ext cx="8229600" cy="2193610"/>
          </a:xfrm>
        </p:spPr>
        <p:txBody>
          <a:bodyPr/>
          <a:lstStyle/>
          <a:p>
            <a:pPr algn="ctr"/>
            <a:r>
              <a:rPr lang="en-US" sz="4500" dirty="0" err="1"/>
              <a:t>BRCAaway</a:t>
            </a:r>
            <a:r>
              <a:rPr lang="en-US" sz="4500" dirty="0"/>
              <a:t>: Abiraterone, Olaparib, Abiraterone + Olaparib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7E7EB-B900-3FC9-13B6-20DD7A463FAC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2181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err="1"/>
              <a:t>BRCAaway</a:t>
            </a:r>
            <a:r>
              <a:rPr lang="en-US" sz="2700" dirty="0"/>
              <a:t>: Study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129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50378EE-79F1-582F-CDFB-B4F596ED5D72}"/>
              </a:ext>
            </a:extLst>
          </p:cNvPr>
          <p:cNvSpPr txBox="1">
            <a:spLocks/>
          </p:cNvSpPr>
          <p:nvPr/>
        </p:nvSpPr>
        <p:spPr>
          <a:xfrm>
            <a:off x="153164" y="962620"/>
            <a:ext cx="5965097" cy="341655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marR="0" indent="-17145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marR="0" indent="-17145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marR="0" indent="-17145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069" indent="-169069">
              <a:buFont typeface="Arial" panose="020B0604020202020204" pitchFamily="34" charset="0"/>
              <a:buChar char="•"/>
            </a:pPr>
            <a:r>
              <a:rPr lang="en-US" sz="2100" dirty="0" err="1"/>
              <a:t>mCRPC</a:t>
            </a:r>
            <a:endParaRPr lang="en-US" sz="2100" dirty="0"/>
          </a:p>
          <a:p>
            <a:pPr marL="601266" lvl="1" indent="-183356">
              <a:buFont typeface="Arial" panose="020B0604020202020204" pitchFamily="34" charset="0"/>
              <a:buChar char="•"/>
            </a:pPr>
            <a:r>
              <a:rPr lang="en-US" sz="1800" dirty="0" err="1"/>
              <a:t>ARi</a:t>
            </a:r>
            <a:r>
              <a:rPr lang="en-US" sz="1800" dirty="0"/>
              <a:t>, </a:t>
            </a:r>
            <a:r>
              <a:rPr lang="en-US" sz="1800" dirty="0" err="1"/>
              <a:t>PARPi</a:t>
            </a:r>
            <a:r>
              <a:rPr lang="en-US" sz="1800" dirty="0"/>
              <a:t> naïve</a:t>
            </a:r>
          </a:p>
          <a:p>
            <a:pPr marL="601266" lvl="1" indent="-183356">
              <a:buFont typeface="Arial" panose="020B0604020202020204" pitchFamily="34" charset="0"/>
              <a:buChar char="•"/>
            </a:pPr>
            <a:r>
              <a:rPr lang="en-US" sz="1800" dirty="0"/>
              <a:t>No chemo in </a:t>
            </a:r>
            <a:r>
              <a:rPr lang="en-US" sz="1800" dirty="0" err="1"/>
              <a:t>mCRPC</a:t>
            </a:r>
            <a:endParaRPr lang="en-US" sz="1800" dirty="0"/>
          </a:p>
          <a:p>
            <a:pPr marL="169069" indent="-169069">
              <a:buFont typeface="Arial" panose="020B0604020202020204" pitchFamily="34" charset="0"/>
              <a:buChar char="•"/>
            </a:pPr>
            <a:r>
              <a:rPr lang="en-US" sz="2100" dirty="0"/>
              <a:t>NGS &amp; Germline: BRCA1/2 and/or ATM</a:t>
            </a:r>
          </a:p>
          <a:p>
            <a:pPr marL="169069" indent="-169069">
              <a:buFont typeface="Arial" panose="020B0604020202020204" pitchFamily="34" charset="0"/>
              <a:buChar char="•"/>
            </a:pPr>
            <a:r>
              <a:rPr lang="en-US" sz="2100" dirty="0"/>
              <a:t>Randomized 1:1:1</a:t>
            </a:r>
          </a:p>
          <a:p>
            <a:pPr marL="601266" lvl="1" indent="-183356">
              <a:buFont typeface="Arial" panose="020B0604020202020204" pitchFamily="34" charset="0"/>
              <a:buChar char="•"/>
            </a:pPr>
            <a:r>
              <a:rPr lang="en-US" sz="1800" dirty="0"/>
              <a:t>A1: Abi + Pred</a:t>
            </a:r>
          </a:p>
          <a:p>
            <a:pPr marL="601266" lvl="1" indent="-183356">
              <a:buFont typeface="Arial" panose="020B0604020202020204" pitchFamily="34" charset="0"/>
              <a:buChar char="•"/>
            </a:pPr>
            <a:r>
              <a:rPr lang="en-US" sz="1800" dirty="0"/>
              <a:t>A2: Olaparib</a:t>
            </a:r>
          </a:p>
          <a:p>
            <a:pPr marL="601266" lvl="1" indent="-183356">
              <a:buFont typeface="Arial" panose="020B0604020202020204" pitchFamily="34" charset="0"/>
              <a:buChar char="•"/>
            </a:pPr>
            <a:r>
              <a:rPr lang="en-US" sz="1800" dirty="0"/>
              <a:t>A3: Olaparib + Abi + Pred</a:t>
            </a:r>
          </a:p>
          <a:p>
            <a:pPr marL="169069" indent="-169069">
              <a:buFont typeface="Arial" panose="020B0604020202020204" pitchFamily="34" charset="0"/>
              <a:buChar char="•"/>
            </a:pPr>
            <a:r>
              <a:rPr lang="en-US" sz="2100" dirty="0"/>
              <a:t>Arms 1 &amp; 2 could cross over at progression</a:t>
            </a:r>
          </a:p>
          <a:p>
            <a:pPr marL="169069" indent="-169069">
              <a:buFont typeface="Arial" panose="020B0604020202020204" pitchFamily="34" charset="0"/>
              <a:buChar char="•"/>
            </a:pPr>
            <a:r>
              <a:rPr lang="en-US" sz="2100" dirty="0"/>
              <a:t>Endpoints: </a:t>
            </a:r>
          </a:p>
          <a:p>
            <a:pPr marL="601266" lvl="1" indent="-183356">
              <a:buFont typeface="Arial" panose="020B0604020202020204" pitchFamily="34" charset="0"/>
              <a:buChar char="•"/>
            </a:pPr>
            <a:r>
              <a:rPr lang="en-US" sz="1800" dirty="0"/>
              <a:t>1°: </a:t>
            </a:r>
            <a:r>
              <a:rPr lang="en-US" sz="1800" dirty="0" err="1"/>
              <a:t>rPFS</a:t>
            </a:r>
            <a:r>
              <a:rPr lang="en-US" sz="1800" dirty="0"/>
              <a:t> (per RECIST)</a:t>
            </a:r>
          </a:p>
          <a:p>
            <a:pPr marL="601266" lvl="1" indent="-183356">
              <a:buFont typeface="Arial" panose="020B0604020202020204" pitchFamily="34" charset="0"/>
              <a:buChar char="•"/>
            </a:pPr>
            <a:r>
              <a:rPr lang="en-US" sz="1800" dirty="0"/>
              <a:t>2°: measurable RR, PSA RR, toxicity</a:t>
            </a:r>
          </a:p>
          <a:p>
            <a:pPr marL="557213" indent="-342900"/>
            <a:endParaRPr lang="en-US" sz="1013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C164194-48D7-F93D-8F68-59D732097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3" t="23292" r="7472" b="12906"/>
          <a:stretch/>
        </p:blipFill>
        <p:spPr bwMode="auto">
          <a:xfrm>
            <a:off x="6118261" y="962620"/>
            <a:ext cx="2762464" cy="3299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734CB4-EA94-1CF4-7E92-2F577F8E34CC}"/>
              </a:ext>
            </a:extLst>
          </p:cNvPr>
          <p:cNvSpPr txBox="1"/>
          <p:nvPr/>
        </p:nvSpPr>
        <p:spPr>
          <a:xfrm>
            <a:off x="1565" y="4367492"/>
            <a:ext cx="3429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>
                <a:latin typeface="+mn-lt"/>
              </a:rPr>
              <a:t>Ref: </a:t>
            </a:r>
            <a:r>
              <a:rPr lang="en-US" sz="750" dirty="0">
                <a:highlight>
                  <a:srgbClr val="FFFFFF"/>
                </a:highlight>
                <a:latin typeface="+mn-lt"/>
              </a:rPr>
              <a:t>Hussain M, JCO. 2024 Jan;29(42):19-19</a:t>
            </a:r>
            <a:endParaRPr lang="en-US" sz="7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6170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AA8ED5-F6F9-B603-D6D4-911FF3BD4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CheckMate</a:t>
            </a:r>
            <a:r>
              <a:rPr lang="en-US" dirty="0"/>
              <a:t> 9ER: PFS, OS (ITT) </a:t>
            </a:r>
            <a:br>
              <a:rPr lang="en-US" dirty="0"/>
            </a:br>
            <a:r>
              <a:rPr lang="en-US" sz="1800" dirty="0"/>
              <a:t>median f/u 44 months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A25BED-983F-9ABA-0A15-AA47E4FC7BB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3539" y="1055802"/>
            <a:ext cx="4102261" cy="285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A06B24-42D3-285F-9C33-B5E5EAE05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5800" y="1206019"/>
            <a:ext cx="4356304" cy="2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A diagram of a patient's life&#10;&#10;Description automatically generated with medium confidence">
            <a:extLst>
              <a:ext uri="{FF2B5EF4-FFF2-40B4-BE49-F238E27FC236}">
                <a16:creationId xmlns:a16="http://schemas.microsoft.com/office/drawing/2014/main" id="{A7012C7C-1477-A9B4-26CA-1F52A0B54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781" y="-193505"/>
            <a:ext cx="9220781" cy="46210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C113CE-ED19-F2CA-5BE4-8BC74E13B081}"/>
              </a:ext>
            </a:extLst>
          </p:cNvPr>
          <p:cNvSpPr txBox="1"/>
          <p:nvPr/>
        </p:nvSpPr>
        <p:spPr>
          <a:xfrm>
            <a:off x="5203527" y="4029523"/>
            <a:ext cx="3581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Burotto M, et al.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J Clin Oncol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 2023;41(6_suppl.603):Abstract 603.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57020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1EEFDC-1947-EE00-F34F-8108915B9324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130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39A6F4E-42AD-1562-6C46-22174C5C0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7" y="648309"/>
            <a:ext cx="6847367" cy="385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1F5493-046F-14BC-4C47-B8A6AE99C3EA}"/>
              </a:ext>
            </a:extLst>
          </p:cNvPr>
          <p:cNvSpPr/>
          <p:nvPr/>
        </p:nvSpPr>
        <p:spPr bwMode="auto">
          <a:xfrm>
            <a:off x="1176772" y="1791309"/>
            <a:ext cx="2423678" cy="45720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375622-B297-003D-498A-AF37ECC9B742}"/>
              </a:ext>
            </a:extLst>
          </p:cNvPr>
          <p:cNvSpPr/>
          <p:nvPr/>
        </p:nvSpPr>
        <p:spPr bwMode="auto">
          <a:xfrm>
            <a:off x="3886200" y="2174195"/>
            <a:ext cx="4081029" cy="39462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B69E7-6E1D-5DE3-160D-6A5810CBC6FF}"/>
              </a:ext>
            </a:extLst>
          </p:cNvPr>
          <p:cNvSpPr/>
          <p:nvPr/>
        </p:nvSpPr>
        <p:spPr bwMode="auto">
          <a:xfrm>
            <a:off x="3886200" y="3697504"/>
            <a:ext cx="4081029" cy="134735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hangingPunct="0"/>
            <a:endParaRPr lang="en-US" sz="1800">
              <a:solidFill>
                <a:schemeClr val="bg1"/>
              </a:solidFill>
              <a:latin typeface="Times New Roman" pitchFamily="16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903294-3E65-35A1-DD5A-AF29FD5C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1" y="124505"/>
            <a:ext cx="8229600" cy="651272"/>
          </a:xfrm>
        </p:spPr>
        <p:txBody>
          <a:bodyPr/>
          <a:lstStyle/>
          <a:p>
            <a:r>
              <a:rPr lang="en-US" sz="2700" dirty="0" err="1"/>
              <a:t>BRCAaway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55634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88BF8-F17C-11D3-CCB3-4FB0C3B5450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131</a:t>
            </a:fld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C9D736E-6BD7-A746-4855-5DD38275E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317" y="648309"/>
            <a:ext cx="6847367" cy="3851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3577E3-9A4E-A106-9085-21F4017E51BB}"/>
              </a:ext>
            </a:extLst>
          </p:cNvPr>
          <p:cNvSpPr/>
          <p:nvPr/>
        </p:nvSpPr>
        <p:spPr>
          <a:xfrm>
            <a:off x="5881133" y="3021612"/>
            <a:ext cx="1943100" cy="4495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899807C-C695-A647-C920-38F9EC52A61E}"/>
              </a:ext>
            </a:extLst>
          </p:cNvPr>
          <p:cNvSpPr txBox="1">
            <a:spLocks/>
          </p:cNvSpPr>
          <p:nvPr/>
        </p:nvSpPr>
        <p:spPr>
          <a:xfrm>
            <a:off x="3430565" y="4775891"/>
            <a:ext cx="21351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>
              <a:defRPr lang="en-US"/>
            </a:defPPr>
            <a:lvl1pPr marL="0" marR="0" lvl="0" indent="0" algn="ct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4864EB-539C-3D47-AD29-245514BFE515}" type="slidenum">
              <a:rPr lang="en-US" sz="750"/>
              <a:pPr/>
              <a:t>131</a:t>
            </a:fld>
            <a:endParaRPr lang="en-US" sz="7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CAD1B8-C47D-8657-2EF4-074022F5ED59}"/>
              </a:ext>
            </a:extLst>
          </p:cNvPr>
          <p:cNvSpPr txBox="1">
            <a:spLocks/>
          </p:cNvSpPr>
          <p:nvPr/>
        </p:nvSpPr>
        <p:spPr bwMode="auto">
          <a:xfrm>
            <a:off x="353291" y="124505"/>
            <a:ext cx="8229600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2"/>
                </a:solidFill>
                <a:latin typeface="+mn-lt"/>
                <a:ea typeface="+mj-ea"/>
                <a:cs typeface="Times New Roman" panose="02020603050405020304" pitchFamily="18" charset="0"/>
              </a:defRPr>
            </a:lvl1pPr>
            <a:lvl2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6858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10287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7145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sz="2700"/>
              <a:t>BRCAaway</a:t>
            </a:r>
            <a:endParaRPr lang="en-US" sz="2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76B01C-BC57-7E8D-7B55-01FDD660F4CC}"/>
              </a:ext>
            </a:extLst>
          </p:cNvPr>
          <p:cNvSpPr/>
          <p:nvPr/>
        </p:nvSpPr>
        <p:spPr>
          <a:xfrm>
            <a:off x="3846754" y="1051715"/>
            <a:ext cx="1108232" cy="5093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2567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A88BF8-F17C-11D3-CCB3-4FB0C3B54500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132</a:t>
            </a:fld>
            <a:endParaRPr lang="en-US" dirty="0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899807C-C695-A647-C920-38F9EC52A61E}"/>
              </a:ext>
            </a:extLst>
          </p:cNvPr>
          <p:cNvSpPr txBox="1">
            <a:spLocks/>
          </p:cNvSpPr>
          <p:nvPr/>
        </p:nvSpPr>
        <p:spPr>
          <a:xfrm>
            <a:off x="3430565" y="4775891"/>
            <a:ext cx="2135124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>
            <a:defPPr>
              <a:defRPr lang="en-US"/>
            </a:defPPr>
            <a:lvl1pPr marL="0" marR="0" lvl="0" indent="0" algn="ct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 fontAlgn="base">
              <a:spcBef>
                <a:spcPts val="0"/>
              </a:spcBef>
              <a:spcAft>
                <a:spcPct val="0"/>
              </a:spcAft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000" b="0" i="0" u="none" strike="noStrike" kern="12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B4864EB-539C-3D47-AD29-245514BFE515}" type="slidenum">
              <a:rPr lang="en-US" sz="750"/>
              <a:pPr/>
              <a:t>132</a:t>
            </a:fld>
            <a:endParaRPr lang="en-US" sz="75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6CAD1B8-C47D-8657-2EF4-074022F5ED59}"/>
              </a:ext>
            </a:extLst>
          </p:cNvPr>
          <p:cNvSpPr txBox="1">
            <a:spLocks/>
          </p:cNvSpPr>
          <p:nvPr/>
        </p:nvSpPr>
        <p:spPr bwMode="auto">
          <a:xfrm>
            <a:off x="353291" y="124505"/>
            <a:ext cx="8229600" cy="651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 kern="1200">
                <a:solidFill>
                  <a:schemeClr val="tx2"/>
                </a:solidFill>
                <a:latin typeface="+mn-lt"/>
                <a:ea typeface="+mj-ea"/>
                <a:cs typeface="Times New Roman" panose="02020603050405020304" pitchFamily="18" charset="0"/>
              </a:defRPr>
            </a:lvl1pPr>
            <a:lvl2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6858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10287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714500" indent="-342900" algn="l" rtl="0" eaLnBrk="1" fontAlgn="base" hangingPunct="1">
              <a:spcBef>
                <a:spcPct val="0"/>
              </a:spcBef>
              <a:spcAft>
                <a:spcPct val="0"/>
              </a:spcAft>
              <a:defRPr sz="18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en-US" sz="2700" dirty="0" err="1"/>
              <a:t>BRCAaway</a:t>
            </a:r>
            <a:r>
              <a:rPr lang="en-US" sz="2700" dirty="0"/>
              <a:t>: Crossover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F9CAA81-40FC-1094-250D-F3AE83910C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29541" r="15588" b="35118"/>
          <a:stretch/>
        </p:blipFill>
        <p:spPr bwMode="auto">
          <a:xfrm>
            <a:off x="1080886" y="895835"/>
            <a:ext cx="6982229" cy="167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20BDE-9A19-9777-516E-2B485AFAE4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087" y="2932618"/>
            <a:ext cx="8229600" cy="1319811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50" dirty="0"/>
              <a:t>8/21 pts crossed over to Olaparib from Abi + Pred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50" dirty="0"/>
              <a:t>8/19 pts crossed over to Abi + Pred from Olaparib</a:t>
            </a:r>
          </a:p>
          <a:p>
            <a:endParaRPr lang="en-US" sz="1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PFS from randomization is identical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9FDBE5-C11D-3336-91FE-93187F31CAC3}"/>
              </a:ext>
            </a:extLst>
          </p:cNvPr>
          <p:cNvSpPr txBox="1"/>
          <p:nvPr/>
        </p:nvSpPr>
        <p:spPr>
          <a:xfrm>
            <a:off x="1565" y="4329494"/>
            <a:ext cx="3429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50" dirty="0">
                <a:latin typeface="+mn-lt"/>
              </a:rPr>
              <a:t>Ref: </a:t>
            </a:r>
            <a:r>
              <a:rPr lang="en-US" sz="750" dirty="0">
                <a:highlight>
                  <a:srgbClr val="FFFFFF"/>
                </a:highlight>
                <a:latin typeface="+mn-lt"/>
              </a:rPr>
              <a:t>Hussain M, JCO. 2024 Jan;29(42):19-19</a:t>
            </a:r>
            <a:endParaRPr lang="en-US" sz="7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25400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err="1"/>
              <a:t>BRCAaway</a:t>
            </a:r>
            <a:r>
              <a:rPr lang="en-US" sz="2700" dirty="0"/>
              <a:t>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Suggests treating ARPI naïve, BRCA1/2 or ATM mutated front-line </a:t>
            </a:r>
            <a:r>
              <a:rPr lang="en-US" sz="2100" dirty="0" err="1"/>
              <a:t>mCRPC</a:t>
            </a:r>
            <a:r>
              <a:rPr lang="en-US" sz="2100" dirty="0"/>
              <a:t> with combination of Olaparib + Abiraterone rather than monotherapy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What do you do when a patient progresses on ARPI in the </a:t>
            </a:r>
            <a:r>
              <a:rPr lang="en-US" sz="2100" dirty="0" err="1"/>
              <a:t>mCSPC</a:t>
            </a:r>
            <a:r>
              <a:rPr lang="en-US" sz="2100" dirty="0"/>
              <a:t> setting? </a:t>
            </a:r>
          </a:p>
          <a:p>
            <a:pPr marL="600075" lvl="1" indent="-342900"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8351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My Take Aways for ARPI + </a:t>
            </a:r>
            <a:r>
              <a:rPr lang="en-US" sz="2700" dirty="0" err="1"/>
              <a:t>PARPi</a:t>
            </a:r>
            <a:r>
              <a:rPr lang="en-US" sz="27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Patients with HRR-mutated </a:t>
            </a:r>
            <a:r>
              <a:rPr lang="en-US" sz="2100" dirty="0" err="1"/>
              <a:t>mCRPC</a:t>
            </a:r>
            <a:r>
              <a:rPr lang="en-US" sz="2100" dirty="0"/>
              <a:t> should be considered for treatment with combination ARPI + </a:t>
            </a:r>
            <a:r>
              <a:rPr lang="en-US" sz="2100" dirty="0" err="1"/>
              <a:t>PARPi</a:t>
            </a:r>
            <a:r>
              <a:rPr lang="en-US" sz="21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Can still use </a:t>
            </a:r>
            <a:r>
              <a:rPr lang="en-US" sz="2100" dirty="0" err="1"/>
              <a:t>PARPi</a:t>
            </a:r>
            <a:r>
              <a:rPr lang="en-US" sz="2100" dirty="0"/>
              <a:t> monotherapy post-</a:t>
            </a:r>
            <a:r>
              <a:rPr lang="en-US" sz="2100" dirty="0" err="1"/>
              <a:t>taxane</a:t>
            </a:r>
            <a:r>
              <a:rPr lang="en-US" sz="2100" dirty="0"/>
              <a:t> in </a:t>
            </a:r>
            <a:r>
              <a:rPr lang="en-US" sz="2100" dirty="0" err="1"/>
              <a:t>mCRPC</a:t>
            </a:r>
            <a:r>
              <a:rPr lang="en-US" sz="2100" dirty="0"/>
              <a:t> with DDR (i.e., after triplet in </a:t>
            </a:r>
            <a:r>
              <a:rPr lang="en-US" sz="2100" dirty="0" err="1"/>
              <a:t>mCSPC</a:t>
            </a:r>
            <a:r>
              <a:rPr lang="en-US" sz="2100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0682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Targets in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PSMA </a:t>
            </a:r>
            <a:r>
              <a:rPr lang="en-US" sz="2100" b="0" dirty="0"/>
              <a:t>(transmembrane glutamine carboxypeptidase)</a:t>
            </a:r>
          </a:p>
          <a:p>
            <a:pPr marL="600075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Modalities: </a:t>
            </a:r>
            <a:r>
              <a:rPr lang="en-US" sz="2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BiTE</a:t>
            </a:r>
            <a:r>
              <a:rPr lang="en-US" sz="2100" dirty="0"/>
              <a:t>, CAR-T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STEAP </a:t>
            </a:r>
            <a:r>
              <a:rPr lang="en-US" sz="2100" b="0" dirty="0"/>
              <a:t>(Six Transmembrane Epithelial Antigen of Prostate)</a:t>
            </a:r>
          </a:p>
          <a:p>
            <a:pPr marL="600075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Modalities: </a:t>
            </a:r>
            <a:r>
              <a:rPr lang="en-US" sz="2100" dirty="0" err="1"/>
              <a:t>BiTE</a:t>
            </a:r>
            <a:r>
              <a:rPr lang="en-US" sz="2100" dirty="0"/>
              <a:t>, </a:t>
            </a:r>
            <a:r>
              <a:rPr lang="en-US" sz="2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CAR-T</a:t>
            </a:r>
            <a:r>
              <a:rPr lang="en-US" sz="21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PSMA/STEAP</a:t>
            </a:r>
            <a:r>
              <a:rPr lang="en-US" sz="2100" b="0" dirty="0"/>
              <a:t>: </a:t>
            </a:r>
            <a:r>
              <a:rPr lang="en-US" sz="2100" b="0" dirty="0">
                <a:solidFill>
                  <a:srgbClr val="FF0000"/>
                </a:solidFill>
              </a:rPr>
              <a:t>Bispecific ADC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B7-H3: </a:t>
            </a:r>
            <a:r>
              <a:rPr lang="en-US" sz="2100" b="0" dirty="0"/>
              <a:t>immune checkpoint protein</a:t>
            </a:r>
          </a:p>
          <a:p>
            <a:pPr marL="600075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Modalities: Monoclonal antibody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KLK2: </a:t>
            </a:r>
            <a:r>
              <a:rPr lang="en-US" sz="2100" b="0" dirty="0"/>
              <a:t>Kallikrein-2 </a:t>
            </a:r>
          </a:p>
          <a:p>
            <a:pPr marL="600075" lvl="1" indent="-342900">
              <a:buFont typeface="Arial" panose="020B0604020202020204" pitchFamily="34" charset="0"/>
              <a:buChar char="•"/>
            </a:pPr>
            <a:r>
              <a:rPr lang="en-US" sz="2100" dirty="0"/>
              <a:t>Modalities: </a:t>
            </a:r>
            <a:r>
              <a:rPr lang="en-US" sz="2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Actinium-225</a:t>
            </a:r>
          </a:p>
          <a:p>
            <a:pPr marL="600075" lvl="1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600075" lvl="1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135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126DF6-BDAE-FD5E-61FF-0F9E86DC2E1C}"/>
              </a:ext>
            </a:extLst>
          </p:cNvPr>
          <p:cNvSpPr txBox="1"/>
          <p:nvPr/>
        </p:nvSpPr>
        <p:spPr>
          <a:xfrm>
            <a:off x="2350294" y="4545058"/>
            <a:ext cx="444341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*Text in Red Denotes Trials Open/Opening at UChicago</a:t>
            </a:r>
          </a:p>
        </p:txBody>
      </p:sp>
    </p:spTree>
    <p:extLst>
      <p:ext uri="{BB962C8B-B14F-4D97-AF65-F5344CB8AC3E}">
        <p14:creationId xmlns:p14="http://schemas.microsoft.com/office/powerpoint/2010/main" val="292872797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Genitourinary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September 24,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06976-F82C-8780-DE52-A553D4D42070}"/>
              </a:ext>
            </a:extLst>
          </p:cNvPr>
          <p:cNvSpPr/>
          <p:nvPr/>
        </p:nvSpPr>
        <p:spPr>
          <a:xfrm>
            <a:off x="7899662" y="461913"/>
            <a:ext cx="461913" cy="188536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4828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Natalie Reizine MD</a:t>
            </a:r>
          </a:p>
          <a:p>
            <a:r>
              <a:rPr lang="en-US" dirty="0">
                <a:solidFill>
                  <a:srgbClr val="002E51"/>
                </a:solidFill>
              </a:rPr>
              <a:t>Assistant 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Illinois at Chicago</a:t>
            </a:r>
          </a:p>
          <a:p>
            <a:r>
              <a:rPr lang="en-US" dirty="0">
                <a:solidFill>
                  <a:srgbClr val="002E51"/>
                </a:solidFill>
              </a:rPr>
              <a:t>Chicago, 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Radioligands in Prostate Cancer: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Past, Present, and Future</a:t>
            </a:r>
          </a:p>
        </p:txBody>
      </p:sp>
    </p:spTree>
    <p:extLst>
      <p:ext uri="{BB962C8B-B14F-4D97-AF65-F5344CB8AC3E}">
        <p14:creationId xmlns:p14="http://schemas.microsoft.com/office/powerpoint/2010/main" val="97201269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1366CB-A266-4FFC-107E-2134A235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Speakers’ bureaus: Merck, </a:t>
            </a:r>
            <a:r>
              <a:rPr lang="en-US" dirty="0" err="1"/>
              <a:t>Astrazeneca</a:t>
            </a:r>
            <a:r>
              <a:rPr lang="en-US" dirty="0"/>
              <a:t>, Janssen, Tempus</a:t>
            </a:r>
          </a:p>
          <a:p>
            <a:r>
              <a:rPr lang="en-US" dirty="0"/>
              <a:t>I will be discussing off-label indications for FDA approved therapies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BBC86-1D97-BF8E-04C9-4F176CE61B43}"/>
              </a:ext>
            </a:extLst>
          </p:cNvPr>
          <p:cNvSpPr txBox="1"/>
          <p:nvPr/>
        </p:nvSpPr>
        <p:spPr>
          <a:xfrm>
            <a:off x="992777" y="339634"/>
            <a:ext cx="193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242689251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2576E-D62C-4E76-8066-1885FC8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39" y="23456"/>
            <a:ext cx="8641540" cy="850124"/>
          </a:xfrm>
        </p:spPr>
        <p:txBody>
          <a:bodyPr>
            <a:normAutofit/>
          </a:bodyPr>
          <a:lstStyle/>
          <a:p>
            <a:pPr algn="ctr"/>
            <a:r>
              <a:rPr lang="en-US" sz="2700" dirty="0">
                <a:solidFill>
                  <a:schemeClr val="tx1"/>
                </a:solidFill>
              </a:rPr>
              <a:t>Intensification of Systemic Therapy is Moving Earlier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EE1A2BE-9084-4BD9-D7CB-42E09FA5A57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8733" y="389041"/>
          <a:ext cx="8964246" cy="3264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ight Arrow 3">
            <a:extLst>
              <a:ext uri="{FF2B5EF4-FFF2-40B4-BE49-F238E27FC236}">
                <a16:creationId xmlns:a16="http://schemas.microsoft.com/office/drawing/2014/main" id="{255DAAD1-EE81-51D6-67C3-B75A4C6FEFF2}"/>
              </a:ext>
            </a:extLst>
          </p:cNvPr>
          <p:cNvSpPr/>
          <p:nvPr/>
        </p:nvSpPr>
        <p:spPr>
          <a:xfrm>
            <a:off x="2038577" y="980416"/>
            <a:ext cx="403590" cy="1192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2B54C60-B34D-EFD0-E01C-CFD70B37C7DA}"/>
              </a:ext>
            </a:extLst>
          </p:cNvPr>
          <p:cNvSpPr/>
          <p:nvPr/>
        </p:nvSpPr>
        <p:spPr>
          <a:xfrm>
            <a:off x="4465873" y="986260"/>
            <a:ext cx="324385" cy="13513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DA00D11E-523F-116C-B358-13F4BFE8BF19}"/>
              </a:ext>
            </a:extLst>
          </p:cNvPr>
          <p:cNvSpPr/>
          <p:nvPr/>
        </p:nvSpPr>
        <p:spPr>
          <a:xfrm>
            <a:off x="88734" y="2184966"/>
            <a:ext cx="3346376" cy="2912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30C0A4A-5AAB-E12B-FA0B-84B5D22A5C0D}"/>
              </a:ext>
            </a:extLst>
          </p:cNvPr>
          <p:cNvSpPr/>
          <p:nvPr/>
        </p:nvSpPr>
        <p:spPr>
          <a:xfrm>
            <a:off x="3523844" y="2184967"/>
            <a:ext cx="3346376" cy="3176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44136F-895B-53D8-883C-13F3C09F0005}"/>
              </a:ext>
            </a:extLst>
          </p:cNvPr>
          <p:cNvSpPr txBox="1"/>
          <p:nvPr/>
        </p:nvSpPr>
        <p:spPr>
          <a:xfrm>
            <a:off x="2625" y="2502595"/>
            <a:ext cx="2289409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dirty="0"/>
              <a:t>STAMPEDE: ADT + AAP</a:t>
            </a:r>
            <a:br>
              <a:rPr lang="en-US" sz="1125" dirty="0"/>
            </a:br>
            <a:r>
              <a:rPr lang="en-US" sz="1125" dirty="0"/>
              <a:t>EMBARK: Enzalutamide +/- ADT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992D46-6FD5-5F6F-A2F5-654FAFD0FE0D}"/>
              </a:ext>
            </a:extLst>
          </p:cNvPr>
          <p:cNvSpPr txBox="1"/>
          <p:nvPr/>
        </p:nvSpPr>
        <p:spPr>
          <a:xfrm>
            <a:off x="2442167" y="2458207"/>
            <a:ext cx="5164122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5" dirty="0"/>
              <a:t>CHAARTED: docetaxel</a:t>
            </a:r>
          </a:p>
          <a:p>
            <a:r>
              <a:rPr lang="en-US" sz="1125" dirty="0"/>
              <a:t>STAMPEDE M1: abiraterone, docetaxel</a:t>
            </a:r>
          </a:p>
          <a:p>
            <a:r>
              <a:rPr lang="en-US" sz="1125" dirty="0"/>
              <a:t>LATTITUDE: abiraterone</a:t>
            </a:r>
          </a:p>
          <a:p>
            <a:r>
              <a:rPr lang="en-US" sz="1125" dirty="0"/>
              <a:t>ARCHES, ENZAMET: enzalutamide</a:t>
            </a:r>
          </a:p>
          <a:p>
            <a:r>
              <a:rPr lang="en-US" sz="1125" dirty="0"/>
              <a:t>TITAN: apalutamide</a:t>
            </a:r>
          </a:p>
          <a:p>
            <a:r>
              <a:rPr lang="en-US" sz="1125" dirty="0"/>
              <a:t>		    PEACE-1: Abiraterone + docetaxel</a:t>
            </a:r>
          </a:p>
          <a:p>
            <a:r>
              <a:rPr lang="en-US" sz="1125" dirty="0"/>
              <a:t>		ARASENS: </a:t>
            </a:r>
            <a:r>
              <a:rPr lang="en-US" sz="1125" dirty="0" err="1"/>
              <a:t>Darolutamide</a:t>
            </a:r>
            <a:r>
              <a:rPr lang="en-US" sz="1125" dirty="0"/>
              <a:t> + docetaxel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4099F7-0A66-31B8-6C0A-664C1EE43921}"/>
              </a:ext>
            </a:extLst>
          </p:cNvPr>
          <p:cNvSpPr txBox="1"/>
          <p:nvPr/>
        </p:nvSpPr>
        <p:spPr>
          <a:xfrm>
            <a:off x="-124272" y="5001839"/>
            <a:ext cx="83343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/>
              <a:t>Freedland NEJM 2023, Armstrong JCO 2022, Davis NEJM 2019, James Lancet 2016, Sweeney NEJM 2015, Chi NEJM 2019, </a:t>
            </a:r>
            <a:r>
              <a:rPr lang="en-US" sz="700" dirty="0" err="1"/>
              <a:t>Fizazi</a:t>
            </a:r>
            <a:r>
              <a:rPr lang="en-US" sz="700" dirty="0"/>
              <a:t> NEJM 2017, James NEJM 2017, Smith NEJM 2022, </a:t>
            </a:r>
            <a:r>
              <a:rPr lang="en-US" sz="700" dirty="0" err="1"/>
              <a:t>Fizazi</a:t>
            </a:r>
            <a:r>
              <a:rPr lang="en-US" sz="700" dirty="0"/>
              <a:t> Lancet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258C3-FEF3-DC78-E14E-E18F3A4DDADF}"/>
              </a:ext>
            </a:extLst>
          </p:cNvPr>
          <p:cNvSpPr txBox="1"/>
          <p:nvPr/>
        </p:nvSpPr>
        <p:spPr>
          <a:xfrm>
            <a:off x="1324719" y="1708326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Radiation to primary</a:t>
            </a:r>
          </a:p>
          <a:p>
            <a:r>
              <a:rPr lang="en-US" sz="900" dirty="0"/>
              <a:t>	Oligometastatic </a:t>
            </a:r>
            <a:r>
              <a:rPr lang="en-US" sz="900" dirty="0" err="1"/>
              <a:t>tx</a:t>
            </a:r>
            <a:endParaRPr lang="en-US" sz="9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5FE195-C74E-9F61-25A9-1AB36AC0FDC0}"/>
              </a:ext>
            </a:extLst>
          </p:cNvPr>
          <p:cNvSpPr txBox="1"/>
          <p:nvPr/>
        </p:nvSpPr>
        <p:spPr>
          <a:xfrm>
            <a:off x="3185979" y="1703964"/>
            <a:ext cx="457513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 rtl="0" fontAlgn="base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Visceral metastases AND at least one bone lesion</a:t>
            </a:r>
          </a:p>
          <a:p>
            <a:pPr lvl="1" algn="ctr" rtl="0" fontAlgn="base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</a:p>
          <a:p>
            <a:pPr lvl="1" algn="ctr" rtl="0" fontAlgn="base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at least 4 bone lesions with at least one outside the axial skeleton​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2FF6D707-2953-359D-5D50-050C8E34BB41}"/>
              </a:ext>
            </a:extLst>
          </p:cNvPr>
          <p:cNvSpPr/>
          <p:nvPr/>
        </p:nvSpPr>
        <p:spPr>
          <a:xfrm>
            <a:off x="6778749" y="959857"/>
            <a:ext cx="326675" cy="13513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4A0CE7-3DF3-97AE-DAE4-6938DE813861}"/>
              </a:ext>
            </a:extLst>
          </p:cNvPr>
          <p:cNvSpPr txBox="1"/>
          <p:nvPr/>
        </p:nvSpPr>
        <p:spPr>
          <a:xfrm>
            <a:off x="8109527" y="177321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HRRm</a:t>
            </a:r>
            <a:r>
              <a:rPr lang="en-US" sz="900" dirty="0"/>
              <a:t>?</a:t>
            </a:r>
          </a:p>
          <a:p>
            <a:r>
              <a:rPr lang="en-US" sz="900" dirty="0"/>
              <a:t>PSMA?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57C166-94CC-2C0F-EFFD-D9C3D18CE0B2}"/>
              </a:ext>
            </a:extLst>
          </p:cNvPr>
          <p:cNvSpPr txBox="1"/>
          <p:nvPr/>
        </p:nvSpPr>
        <p:spPr>
          <a:xfrm>
            <a:off x="6915190" y="2648070"/>
            <a:ext cx="2249334" cy="16504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25" b="1" dirty="0"/>
              <a:t>Ra-223</a:t>
            </a:r>
          </a:p>
          <a:p>
            <a:r>
              <a:rPr lang="en-US" sz="1125" dirty="0"/>
              <a:t>Sip-T</a:t>
            </a:r>
          </a:p>
          <a:p>
            <a:r>
              <a:rPr lang="en-US" sz="1125" b="1" u="sng" dirty="0"/>
              <a:t>VISION: </a:t>
            </a:r>
            <a:r>
              <a:rPr lang="en-US" sz="1125" b="1" u="sng" dirty="0" err="1"/>
              <a:t>LuPSMA</a:t>
            </a:r>
            <a:endParaRPr lang="en-US" sz="1125" b="1" u="sng" dirty="0"/>
          </a:p>
          <a:p>
            <a:endParaRPr lang="en-US" sz="1125" dirty="0"/>
          </a:p>
          <a:p>
            <a:r>
              <a:rPr lang="en-US" sz="1125" dirty="0" err="1"/>
              <a:t>PROfound</a:t>
            </a:r>
            <a:r>
              <a:rPr lang="en-US" sz="1125" dirty="0"/>
              <a:t>: Olaparib</a:t>
            </a:r>
          </a:p>
          <a:p>
            <a:r>
              <a:rPr lang="en-US" sz="1125" dirty="0"/>
              <a:t>TRITON2: rucaparib</a:t>
            </a:r>
          </a:p>
          <a:p>
            <a:r>
              <a:rPr lang="en-US" sz="1125" dirty="0" err="1"/>
              <a:t>PROPel</a:t>
            </a:r>
            <a:r>
              <a:rPr lang="en-US" sz="1125" dirty="0"/>
              <a:t>: </a:t>
            </a:r>
            <a:r>
              <a:rPr lang="en-US" sz="1125" dirty="0" err="1"/>
              <a:t>olaparib</a:t>
            </a:r>
            <a:r>
              <a:rPr lang="en-US" sz="1125" dirty="0"/>
              <a:t> + AAP</a:t>
            </a:r>
          </a:p>
          <a:p>
            <a:r>
              <a:rPr lang="en-US" sz="1125" dirty="0"/>
              <a:t>TALAPRO-2: </a:t>
            </a:r>
            <a:r>
              <a:rPr lang="en-US" sz="1125" dirty="0" err="1"/>
              <a:t>talazoparib</a:t>
            </a:r>
            <a:r>
              <a:rPr lang="en-US" sz="1125" dirty="0"/>
              <a:t> + </a:t>
            </a:r>
            <a:r>
              <a:rPr lang="en-US" sz="1125" dirty="0" err="1"/>
              <a:t>enza</a:t>
            </a:r>
            <a:endParaRPr lang="en-US" sz="1125" dirty="0"/>
          </a:p>
          <a:p>
            <a:r>
              <a:rPr lang="en-US" sz="1125" dirty="0"/>
              <a:t>MAGNITUDE: niraparib + AAP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B708FF7-3B3D-B1A9-B6A8-23CFAD0C484F}"/>
              </a:ext>
            </a:extLst>
          </p:cNvPr>
          <p:cNvSpPr/>
          <p:nvPr/>
        </p:nvSpPr>
        <p:spPr>
          <a:xfrm>
            <a:off x="6958954" y="2184967"/>
            <a:ext cx="2185047" cy="31762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3407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39EE43-AEE1-0DD3-BD49-C2AA7979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CheckMate</a:t>
            </a:r>
            <a:r>
              <a:rPr lang="en-US" dirty="0"/>
              <a:t> 9ER: PFS and OS by IMDC</a:t>
            </a:r>
          </a:p>
        </p:txBody>
      </p:sp>
      <p:pic>
        <p:nvPicPr>
          <p:cNvPr id="9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604D30D1-80A3-18EB-CBA1-1B481C3A00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1089" y="822961"/>
            <a:ext cx="2780448" cy="1793019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E603DD1-3BBC-4688-01D6-58B085F177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2464" y="822961"/>
            <a:ext cx="2489194" cy="1658601"/>
          </a:xfrm>
          <a:prstGeom prst="rect">
            <a:avLst/>
          </a:prstGeom>
          <a:noFill/>
          <a:ln w="9525">
            <a:solidFill>
              <a:srgbClr val="00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C6A81C03-1B1A-A92E-BE5F-A4295518AD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463" y="2566998"/>
            <a:ext cx="2489194" cy="1612331"/>
          </a:xfrm>
          <a:prstGeom prst="rect">
            <a:avLst/>
          </a:prstGeom>
          <a:ln>
            <a:solidFill>
              <a:srgbClr val="006699"/>
            </a:solidFill>
          </a:ln>
        </p:spPr>
      </p:pic>
      <p:pic>
        <p:nvPicPr>
          <p:cNvPr id="12" name="Picture 11" descr="Graphical user interface, chart, histogram&#10;&#10;Description automatically generated">
            <a:extLst>
              <a:ext uri="{FF2B5EF4-FFF2-40B4-BE49-F238E27FC236}">
                <a16:creationId xmlns:a16="http://schemas.microsoft.com/office/drawing/2014/main" id="{16E8AB0E-BD61-04F2-CD72-320C0082D6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1271" y="2720103"/>
            <a:ext cx="2830265" cy="1605199"/>
          </a:xfrm>
          <a:prstGeom prst="rect">
            <a:avLst/>
          </a:prstGeom>
          <a:ln>
            <a:solidFill>
              <a:srgbClr val="006699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6A679A-7D19-C174-77D6-3A3C45EBD6E8}"/>
              </a:ext>
            </a:extLst>
          </p:cNvPr>
          <p:cNvSpPr txBox="1"/>
          <p:nvPr/>
        </p:nvSpPr>
        <p:spPr>
          <a:xfrm>
            <a:off x="5291229" y="4172197"/>
            <a:ext cx="35818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Burotto M, et al.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J Clin Oncol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. 2023;41(6_suppl.603):Abstract 603.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6707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93852-39E9-B5BC-3058-27067A10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13" y="-90664"/>
            <a:ext cx="7886700" cy="8502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Novel Therapies in PCa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46663E1-36B1-A579-A530-ED8155CC45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527059"/>
          <a:ext cx="6212687" cy="4094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FB559C1-A11A-10BC-E76B-1EE446A2C0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6710" y="715345"/>
            <a:ext cx="2178143" cy="25132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42BEAF-3883-0065-14C3-0B06337BB6C5}"/>
              </a:ext>
            </a:extLst>
          </p:cNvPr>
          <p:cNvSpPr txBox="1"/>
          <p:nvPr/>
        </p:nvSpPr>
        <p:spPr>
          <a:xfrm>
            <a:off x="6994772" y="3976095"/>
            <a:ext cx="2269998" cy="225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3764">
              <a:spcAft>
                <a:spcPts val="450"/>
              </a:spcAft>
            </a:pPr>
            <a:r>
              <a:rPr lang="en-US" sz="864" dirty="0" err="1"/>
              <a:t>Gopanath</a:t>
            </a:r>
            <a:r>
              <a:rPr lang="en-US" sz="864" dirty="0"/>
              <a:t> </a:t>
            </a:r>
            <a:r>
              <a:rPr lang="en-US" sz="864" dirty="0" err="1"/>
              <a:t>Gnanasegaran</a:t>
            </a:r>
            <a:r>
              <a:rPr lang="en-US" sz="864" dirty="0"/>
              <a:t> IUCS 2023</a:t>
            </a:r>
            <a:endParaRPr lang="en-US" sz="12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B9AC3ED8-8552-D3ED-1F0B-02D80C3F4182}"/>
              </a:ext>
            </a:extLst>
          </p:cNvPr>
          <p:cNvSpPr/>
          <p:nvPr/>
        </p:nvSpPr>
        <p:spPr bwMode="auto">
          <a:xfrm>
            <a:off x="5948600" y="992153"/>
            <a:ext cx="901291" cy="57846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826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9F628-6351-FFEF-7A81-F07CC33A9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668" y="84902"/>
            <a:ext cx="7533017" cy="658297"/>
          </a:xfrm>
        </p:spPr>
        <p:txBody>
          <a:bodyPr anchor="ctr">
            <a:normAutofit/>
          </a:bodyPr>
          <a:lstStyle/>
          <a:p>
            <a:pPr algn="ctr"/>
            <a:r>
              <a:rPr lang="en-US" sz="3375" dirty="0">
                <a:solidFill>
                  <a:schemeClr val="tx1"/>
                </a:solidFill>
              </a:rPr>
              <a:t>PSMA PET/CT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F12E9F1-605C-940B-7143-FE5BE0111AFF}"/>
              </a:ext>
            </a:extLst>
          </p:cNvPr>
          <p:cNvGraphicFramePr>
            <a:graphicFrameLocks/>
          </p:cNvGraphicFramePr>
          <p:nvPr/>
        </p:nvGraphicFramePr>
        <p:xfrm>
          <a:off x="375760" y="922327"/>
          <a:ext cx="4088958" cy="3390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close-up of an x-ray of a person's pelvic bone&#10;&#10;Description automatically generated">
            <a:extLst>
              <a:ext uri="{FF2B5EF4-FFF2-40B4-BE49-F238E27FC236}">
                <a16:creationId xmlns:a16="http://schemas.microsoft.com/office/drawing/2014/main" id="{D9A50B5A-649E-8511-A0D6-1D34EA355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086" y="743199"/>
            <a:ext cx="4161914" cy="3163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2D8B3-7083-5B7F-5719-95D5D977D396}"/>
              </a:ext>
            </a:extLst>
          </p:cNvPr>
          <p:cNvSpPr txBox="1"/>
          <p:nvPr/>
        </p:nvSpPr>
        <p:spPr>
          <a:xfrm>
            <a:off x="8061325" y="4980558"/>
            <a:ext cx="3078953" cy="154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9486">
              <a:spcAft>
                <a:spcPts val="450"/>
              </a:spcAft>
            </a:pPr>
            <a:r>
              <a:rPr lang="en-US" sz="402">
                <a:latin typeface="+mn-lt"/>
                <a:ea typeface="+mn-ea"/>
                <a:cs typeface="+mn-cs"/>
              </a:rPr>
              <a:t>https://cancerecology.com/psma-imaging</a:t>
            </a:r>
            <a:endParaRPr lang="en-US" sz="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025D0-82D2-D18B-7E1A-84195777476D}"/>
              </a:ext>
            </a:extLst>
          </p:cNvPr>
          <p:cNvSpPr txBox="1"/>
          <p:nvPr/>
        </p:nvSpPr>
        <p:spPr>
          <a:xfrm>
            <a:off x="6056556" y="3906254"/>
            <a:ext cx="3851438" cy="231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9486">
              <a:spcAft>
                <a:spcPts val="450"/>
              </a:spcAft>
            </a:pPr>
            <a:r>
              <a:rPr lang="en-US" sz="905" dirty="0">
                <a:latin typeface="+mn-lt"/>
                <a:ea typeface="+mn-ea"/>
                <a:cs typeface="+mn-cs"/>
              </a:rPr>
              <a:t>~15% of </a:t>
            </a:r>
            <a:r>
              <a:rPr lang="en-US" sz="905" dirty="0" err="1">
                <a:latin typeface="+mn-lt"/>
                <a:ea typeface="+mn-ea"/>
                <a:cs typeface="+mn-cs"/>
              </a:rPr>
              <a:t>PCa</a:t>
            </a:r>
            <a:r>
              <a:rPr lang="en-US" sz="905" dirty="0">
                <a:latin typeface="+mn-lt"/>
                <a:ea typeface="+mn-ea"/>
                <a:cs typeface="+mn-cs"/>
              </a:rPr>
              <a:t> lesions are PSMA-negative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20324965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671C2-6474-89E7-9D3E-D38FD090F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5435" y="14126"/>
            <a:ext cx="7533017" cy="658297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177LuPSMA Radioligand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F835727C-7FDF-7307-FFE6-8AAFBA82F0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37859" y="1046031"/>
          <a:ext cx="8811158" cy="3357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 descr="A diagram of a molecule&#10;&#10;Description automatically generated">
            <a:extLst>
              <a:ext uri="{FF2B5EF4-FFF2-40B4-BE49-F238E27FC236}">
                <a16:creationId xmlns:a16="http://schemas.microsoft.com/office/drawing/2014/main" id="{1A598A5A-303C-9680-DCE6-76B040E02D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3506" y="14126"/>
            <a:ext cx="4870493" cy="17467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94ED83-FB13-0966-DE8C-0A8A7A152D14}"/>
              </a:ext>
            </a:extLst>
          </p:cNvPr>
          <p:cNvSpPr txBox="1"/>
          <p:nvPr/>
        </p:nvSpPr>
        <p:spPr>
          <a:xfrm>
            <a:off x="0" y="618205"/>
            <a:ext cx="46934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dirty="0"/>
              <a:t>6 injections (~20 minutes) q4-6 weeks</a:t>
            </a:r>
          </a:p>
          <a:p>
            <a:pPr lvl="0"/>
            <a:r>
              <a:rPr lang="en-US" sz="1500" dirty="0"/>
              <a:t>Hydration is important</a:t>
            </a:r>
          </a:p>
          <a:p>
            <a:pPr lvl="0"/>
            <a:r>
              <a:rPr lang="en-US" sz="1500" dirty="0"/>
              <a:t>AEs: salivary gland xerostomia, low blood counts, long-term renal toxicities</a:t>
            </a:r>
          </a:p>
        </p:txBody>
      </p:sp>
    </p:spTree>
    <p:extLst>
      <p:ext uri="{BB962C8B-B14F-4D97-AF65-F5344CB8AC3E}">
        <p14:creationId xmlns:p14="http://schemas.microsoft.com/office/powerpoint/2010/main" val="188900473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4883-08AE-B84A-9982-44D795B13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1"/>
            <a:ext cx="9144000" cy="85725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VISION: 177-Lu-PSMA-617 for Late Stage mCRPC</a:t>
            </a:r>
          </a:p>
        </p:txBody>
      </p:sp>
      <p:pic>
        <p:nvPicPr>
          <p:cNvPr id="6" name="Content Placeholder 5" descr="A screenshot of a diagram&#10;&#10;Description automatically generated">
            <a:extLst>
              <a:ext uri="{FF2B5EF4-FFF2-40B4-BE49-F238E27FC236}">
                <a16:creationId xmlns:a16="http://schemas.microsoft.com/office/drawing/2014/main" id="{68A4A0FE-2D61-C216-3470-9F15D2CCC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192" y="859631"/>
            <a:ext cx="9252383" cy="414315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9165D1-5699-CDB0-1C63-FD2C1DE3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D65DC-5E42-4244-8C6D-0DA3C782411A}" type="slidenum">
              <a:rPr lang="en-US" smtClean="0"/>
              <a:pPr/>
              <a:t>143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0B7FA-18CC-761D-5194-364F4C55D69B}"/>
              </a:ext>
            </a:extLst>
          </p:cNvPr>
          <p:cNvSpPr txBox="1"/>
          <p:nvPr/>
        </p:nvSpPr>
        <p:spPr>
          <a:xfrm>
            <a:off x="4732447" y="3270441"/>
            <a:ext cx="1206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>
                <a:solidFill>
                  <a:srgbClr val="FF0000"/>
                </a:solidFill>
              </a:rPr>
              <a:t>But no chemo</a:t>
            </a:r>
            <a:endParaRPr 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64246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F6102-09AB-0CF1-FB60-D83D56BF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143" y="-148995"/>
            <a:ext cx="7421963" cy="775252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sz="2775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 177-Lu-PSMA-617 for Late Stage </a:t>
            </a:r>
            <a:r>
              <a:rPr lang="en-US" sz="2775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mCRPC</a:t>
            </a:r>
            <a:endParaRPr lang="en-US" sz="2775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 descr="A graph of a patient's disease&#10;&#10;Description automatically generated with medium confidence">
            <a:extLst>
              <a:ext uri="{FF2B5EF4-FFF2-40B4-BE49-F238E27FC236}">
                <a16:creationId xmlns:a16="http://schemas.microsoft.com/office/drawing/2014/main" id="{E29199E8-F83A-0404-EF5B-457E16C7F5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21367" y="728663"/>
            <a:ext cx="9265367" cy="4285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A2BDA19-BF16-25DA-9083-302249A2FFE3}"/>
              </a:ext>
            </a:extLst>
          </p:cNvPr>
          <p:cNvSpPr txBox="1"/>
          <p:nvPr/>
        </p:nvSpPr>
        <p:spPr>
          <a:xfrm>
            <a:off x="4287440" y="3060168"/>
            <a:ext cx="6249620" cy="83998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450"/>
              </a:spcAft>
            </a:pPr>
            <a:r>
              <a:rPr lang="en-US" sz="1500" dirty="0"/>
              <a:t>15.3 vs. 11.3m</a:t>
            </a:r>
          </a:p>
        </p:txBody>
      </p:sp>
    </p:spTree>
    <p:extLst>
      <p:ext uri="{BB962C8B-B14F-4D97-AF65-F5344CB8AC3E}">
        <p14:creationId xmlns:p14="http://schemas.microsoft.com/office/powerpoint/2010/main" val="37710511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704D-057C-9958-B5EA-A7EB7995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456" y="0"/>
            <a:ext cx="7857832" cy="752649"/>
          </a:xfrm>
        </p:spPr>
        <p:txBody>
          <a:bodyPr anchor="ctr">
            <a:normAutofit/>
          </a:bodyPr>
          <a:lstStyle/>
          <a:p>
            <a:pPr algn="ctr"/>
            <a:r>
              <a:rPr lang="en-US" sz="3150" dirty="0" err="1">
                <a:solidFill>
                  <a:schemeClr val="tx1"/>
                </a:solidFill>
              </a:rPr>
              <a:t>TheraP</a:t>
            </a:r>
            <a:r>
              <a:rPr lang="en-US" sz="3150" dirty="0">
                <a:solidFill>
                  <a:schemeClr val="tx1"/>
                </a:solidFill>
              </a:rPr>
              <a:t>: randomized Ph2 in mCRPC</a:t>
            </a:r>
          </a:p>
        </p:txBody>
      </p:sp>
      <p:pic>
        <p:nvPicPr>
          <p:cNvPr id="5" name="Main graphic">
            <a:extLst>
              <a:ext uri="{FF2B5EF4-FFF2-40B4-BE49-F238E27FC236}">
                <a16:creationId xmlns:a16="http://schemas.microsoft.com/office/drawing/2014/main" id="{FDE37CE9-0010-2FBF-17D7-7733E7208B7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810389"/>
            <a:ext cx="5415143" cy="2645427"/>
          </a:xfrm>
          <a:prstGeom prst="rect">
            <a:avLst/>
          </a:prstGeom>
          <a:ln>
            <a:noFill/>
          </a:ln>
        </p:spPr>
      </p:pic>
      <p:sp>
        <p:nvSpPr>
          <p:cNvPr id="6" name="TextShape 2">
            <a:extLst>
              <a:ext uri="{FF2B5EF4-FFF2-40B4-BE49-F238E27FC236}">
                <a16:creationId xmlns:a16="http://schemas.microsoft.com/office/drawing/2014/main" id="{56396DD3-8913-548C-F736-7055DBEFE8D1}"/>
              </a:ext>
            </a:extLst>
          </p:cNvPr>
          <p:cNvSpPr txBox="1"/>
          <p:nvPr/>
        </p:nvSpPr>
        <p:spPr>
          <a:xfrm>
            <a:off x="1" y="4961979"/>
            <a:ext cx="4229090" cy="221147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/>
          <a:lstStyle/>
          <a:p>
            <a:pPr defTabSz="445770">
              <a:spcAft>
                <a:spcPts val="450"/>
              </a:spcAft>
            </a:pPr>
            <a:r>
              <a:rPr lang="en-US" sz="390" b="1" spc="-1" dirty="0">
                <a:solidFill>
                  <a:srgbClr val="0054A6"/>
                </a:solidFill>
                <a:latin typeface="Arial"/>
                <a:ea typeface="+mn-ea"/>
                <a:cs typeface="+mn-cs"/>
              </a:rPr>
              <a:t>BJU International, Volume: 124, Issue: S1, Pages: 5-13, First published: 22 October 2019, DOI: (10.1111/bju.14876) </a:t>
            </a:r>
            <a:endParaRPr lang="en-US" sz="6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66742-864A-D0FE-3197-CA2F3E39B420}"/>
              </a:ext>
            </a:extLst>
          </p:cNvPr>
          <p:cNvSpPr txBox="1"/>
          <p:nvPr/>
        </p:nvSpPr>
        <p:spPr>
          <a:xfrm>
            <a:off x="33246" y="3513556"/>
            <a:ext cx="5546650" cy="78944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68580" tIns="34290" rIns="68580" bIns="34290" rtlCol="0" anchor="t">
            <a:spAutoFit/>
          </a:bodyPr>
          <a:lstStyle/>
          <a:p>
            <a:pPr algn="ctr" defTabSz="445770">
              <a:spcAft>
                <a:spcPts val="450"/>
              </a:spcAft>
            </a:pPr>
            <a:r>
              <a:rPr lang="en-US" sz="1560" b="1" dirty="0" err="1">
                <a:solidFill>
                  <a:schemeClr val="bg1"/>
                </a:solidFill>
              </a:rPr>
              <a:t>LuPSMA</a:t>
            </a:r>
            <a:r>
              <a:rPr lang="en-US" sz="1560" b="1" dirty="0">
                <a:solidFill>
                  <a:schemeClr val="bg1"/>
                </a:solidFill>
              </a:rPr>
              <a:t> resulted in higher response rates (BCR, imaging), longer PFS, and reduced G3/4 toxicities compared to </a:t>
            </a:r>
            <a:r>
              <a:rPr lang="en-US" sz="1560" b="1" dirty="0" err="1">
                <a:solidFill>
                  <a:schemeClr val="bg1"/>
                </a:solidFill>
              </a:rPr>
              <a:t>cabazitaxel</a:t>
            </a:r>
            <a:r>
              <a:rPr lang="en-US" sz="1560" b="1" dirty="0">
                <a:solidFill>
                  <a:schemeClr val="bg1"/>
                </a:solidFill>
              </a:rPr>
              <a:t> 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370776-13BD-BD97-15C1-FA94306CB611}"/>
              </a:ext>
            </a:extLst>
          </p:cNvPr>
          <p:cNvSpPr txBox="1"/>
          <p:nvPr/>
        </p:nvSpPr>
        <p:spPr>
          <a:xfrm>
            <a:off x="6013231" y="978941"/>
            <a:ext cx="3130769" cy="2308324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 err="1"/>
              <a:t>Hofman</a:t>
            </a:r>
            <a:r>
              <a:rPr lang="en-US" sz="1800" dirty="0"/>
              <a:t> et al Lancet 2024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Secondary Outcome of OS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Median follow up 35.7 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Higher ORR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 err="1"/>
              <a:t>mOS</a:t>
            </a:r>
            <a:r>
              <a:rPr lang="en-US" sz="1800" dirty="0"/>
              <a:t> similar between groups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Lower </a:t>
            </a:r>
            <a:r>
              <a:rPr lang="en-US" sz="1800" dirty="0" err="1"/>
              <a:t>Aes</a:t>
            </a:r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Better QoL/PROs</a:t>
            </a:r>
          </a:p>
        </p:txBody>
      </p:sp>
    </p:spTree>
    <p:extLst>
      <p:ext uri="{BB962C8B-B14F-4D97-AF65-F5344CB8AC3E}">
        <p14:creationId xmlns:p14="http://schemas.microsoft.com/office/powerpoint/2010/main" val="32895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BA57-7EFE-E288-BC1E-774065287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 descr="A diagram of a patient's recovery&#10;&#10;Description automatically generated">
            <a:extLst>
              <a:ext uri="{FF2B5EF4-FFF2-40B4-BE49-F238E27FC236}">
                <a16:creationId xmlns:a16="http://schemas.microsoft.com/office/drawing/2014/main" id="{2AB19C59-F646-4F76-0C4A-D789A386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404" y="752649"/>
            <a:ext cx="6925013" cy="350043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682DA9D-E5B3-E1D6-8C1C-4713FB5CAB94}"/>
              </a:ext>
            </a:extLst>
          </p:cNvPr>
          <p:cNvSpPr txBox="1">
            <a:spLocks/>
          </p:cNvSpPr>
          <p:nvPr/>
        </p:nvSpPr>
        <p:spPr>
          <a:xfrm>
            <a:off x="796675" y="0"/>
            <a:ext cx="7857832" cy="752649"/>
          </a:xfrm>
        </p:spPr>
        <p:txBody>
          <a:bodyPr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150" kern="0">
                <a:solidFill>
                  <a:schemeClr val="tx1"/>
                </a:solidFill>
              </a:rPr>
              <a:t>PSMA radioligand pre-chemo: PSMAfore</a:t>
            </a:r>
            <a:endParaRPr lang="en-US" sz="3150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3121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42E3-0EE4-38A5-C962-86C264B0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675" y="0"/>
            <a:ext cx="7857832" cy="752649"/>
          </a:xfrm>
        </p:spPr>
        <p:txBody>
          <a:bodyPr anchor="ctr">
            <a:normAutofit/>
          </a:bodyPr>
          <a:lstStyle/>
          <a:p>
            <a:pPr algn="ctr"/>
            <a:r>
              <a:rPr lang="en-US" sz="3150" dirty="0">
                <a:solidFill>
                  <a:schemeClr val="tx1"/>
                </a:solidFill>
              </a:rPr>
              <a:t>PSMA radioligand pre-chemo: </a:t>
            </a:r>
            <a:r>
              <a:rPr lang="en-US" sz="3150" dirty="0" err="1">
                <a:solidFill>
                  <a:schemeClr val="tx1"/>
                </a:solidFill>
              </a:rPr>
              <a:t>PSMAfore</a:t>
            </a:r>
            <a:endParaRPr lang="en-US" sz="3150" dirty="0">
              <a:solidFill>
                <a:schemeClr val="tx1"/>
              </a:solidFill>
            </a:endParaRPr>
          </a:p>
        </p:txBody>
      </p:sp>
      <p:pic>
        <p:nvPicPr>
          <p:cNvPr id="7" name="Content Placeholder 6" descr="A graph of a patient's growth&#10;&#10;Description automatically generated with medium confidence">
            <a:extLst>
              <a:ext uri="{FF2B5EF4-FFF2-40B4-BE49-F238E27FC236}">
                <a16:creationId xmlns:a16="http://schemas.microsoft.com/office/drawing/2014/main" id="{65806803-A93C-F791-DEAE-88B0D7A9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0122"/>
            <a:ext cx="6850581" cy="38404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279D6F-A167-4503-44C4-3460B5304984}"/>
              </a:ext>
            </a:extLst>
          </p:cNvPr>
          <p:cNvSpPr txBox="1"/>
          <p:nvPr/>
        </p:nvSpPr>
        <p:spPr>
          <a:xfrm>
            <a:off x="6165668" y="824939"/>
            <a:ext cx="2870955" cy="20672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43590" indent="-143590" defTabSz="459486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Control arm = ARPI change</a:t>
            </a:r>
          </a:p>
          <a:p>
            <a:pPr marL="143590" indent="-143590" defTabSz="459486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84% crossover</a:t>
            </a:r>
          </a:p>
          <a:p>
            <a:pPr marL="143590" indent="-143590" defTabSz="459486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OS data immature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774BAB-23F6-8D88-9FC4-B4FDA0157BAD}"/>
              </a:ext>
            </a:extLst>
          </p:cNvPr>
          <p:cNvSpPr txBox="1"/>
          <p:nvPr/>
        </p:nvSpPr>
        <p:spPr>
          <a:xfrm>
            <a:off x="6425943" y="4388124"/>
            <a:ext cx="1378518" cy="1234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9486">
              <a:spcAft>
                <a:spcPts val="450"/>
              </a:spcAft>
            </a:pPr>
            <a:r>
              <a:rPr lang="en-US" sz="352" i="1">
                <a:latin typeface="Arial"/>
                <a:ea typeface="+mn-ea"/>
                <a:cs typeface="+mn-cs"/>
              </a:rPr>
              <a:t>Sartor et al, 2023</a:t>
            </a:r>
            <a:endParaRPr 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A6F10-04E1-C02F-DC52-4A34D6B258B9}"/>
              </a:ext>
            </a:extLst>
          </p:cNvPr>
          <p:cNvSpPr txBox="1"/>
          <p:nvPr/>
        </p:nvSpPr>
        <p:spPr>
          <a:xfrm>
            <a:off x="5043032" y="3427898"/>
            <a:ext cx="414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2024 ASCO update: improved QoL</a:t>
            </a:r>
          </a:p>
        </p:txBody>
      </p:sp>
    </p:spTree>
    <p:extLst>
      <p:ext uri="{BB962C8B-B14F-4D97-AF65-F5344CB8AC3E}">
        <p14:creationId xmlns:p14="http://schemas.microsoft.com/office/powerpoint/2010/main" val="194847117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024B8-592F-CAFB-0D97-233898101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13" y="-110985"/>
            <a:ext cx="7533017" cy="658297"/>
          </a:xfrm>
        </p:spPr>
        <p:txBody>
          <a:bodyPr anchor="ctr">
            <a:norm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Outstanding questions re: </a:t>
            </a:r>
            <a:r>
              <a:rPr lang="en-US" sz="3000" dirty="0" err="1">
                <a:solidFill>
                  <a:schemeClr val="tx1"/>
                </a:solidFill>
              </a:rPr>
              <a:t>LuPSMA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A33EB-4FC3-62F9-1F58-D24FF8DE461C}"/>
              </a:ext>
            </a:extLst>
          </p:cNvPr>
          <p:cNvSpPr>
            <a:spLocks/>
          </p:cNvSpPr>
          <p:nvPr/>
        </p:nvSpPr>
        <p:spPr>
          <a:xfrm>
            <a:off x="1764254" y="650669"/>
            <a:ext cx="5615491" cy="38469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How to monitor response on therapy?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What is the optimal dose? 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Adaptive strategies?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What is the role of imaging in treatment selection?</a:t>
            </a:r>
          </a:p>
          <a:p>
            <a:pPr marL="246888" lvl="1"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Re-treatment?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Are there biomarkers for prediction? 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	PSMA SUV; </a:t>
            </a:r>
            <a:r>
              <a:rPr lang="en-US" sz="1400" dirty="0" err="1">
                <a:latin typeface="+mn-lt"/>
                <a:ea typeface="+mn-ea"/>
                <a:cs typeface="+mn-cs"/>
              </a:rPr>
              <a:t>ctDNA</a:t>
            </a:r>
            <a:r>
              <a:rPr lang="en-US" sz="1400" dirty="0">
                <a:latin typeface="+mn-lt"/>
                <a:ea typeface="+mn-ea"/>
                <a:cs typeface="+mn-cs"/>
              </a:rPr>
              <a:t>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How to sequence with other therapies?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How to manage toxicities?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How to prevent and overcome resistance?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What is the role of other radioligands?</a:t>
            </a:r>
          </a:p>
          <a:p>
            <a:pPr algn="ctr" defTabSz="493776">
              <a:spcAft>
                <a:spcPts val="450"/>
              </a:spcAft>
            </a:pPr>
            <a:r>
              <a:rPr lang="en-US" sz="1400" dirty="0">
                <a:latin typeface="+mn-lt"/>
                <a:ea typeface="+mn-ea"/>
                <a:cs typeface="+mn-cs"/>
              </a:rPr>
              <a:t>Equitable Access to </a:t>
            </a:r>
            <a:r>
              <a:rPr lang="en-US" sz="1400" dirty="0" err="1">
                <a:latin typeface="+mn-lt"/>
                <a:ea typeface="+mn-ea"/>
                <a:cs typeface="+mn-cs"/>
              </a:rPr>
              <a:t>Theranostics</a:t>
            </a:r>
            <a:r>
              <a:rPr lang="en-US" sz="1400" dirty="0">
                <a:latin typeface="+mn-lt"/>
                <a:ea typeface="+mn-ea"/>
                <a:cs typeface="+mn-cs"/>
              </a:rPr>
              <a:t>*: Availability, NM access, cost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479625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42E3-0EE4-38A5-C962-86C264B0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0"/>
            <a:ext cx="7531055" cy="658125"/>
          </a:xfrm>
        </p:spPr>
        <p:txBody>
          <a:bodyPr vert="horz" lIns="68562" tIns="34281" rIns="68562" bIns="34281" rtlCol="0" anchor="ctr">
            <a:normAutofit/>
          </a:bodyPr>
          <a:lstStyle/>
          <a:p>
            <a:pPr algn="ctr"/>
            <a:r>
              <a:rPr lang="en-US" sz="2999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PSMA radioligand in earlier settings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4193921-1121-1713-02B5-DE3F84F5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2589" y="4164243"/>
            <a:ext cx="1221411" cy="19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pPr defTabSz="685595" eaLnBrk="0" hangingPunct="0">
              <a:spcAft>
                <a:spcPts val="450"/>
              </a:spcAft>
            </a:pPr>
            <a:r>
              <a:rPr lang="en-US" altLang="en-US" sz="825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Tawagi</a:t>
            </a:r>
            <a:r>
              <a:rPr lang="en-US" altLang="en-US" sz="825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Reizine 2023</a:t>
            </a:r>
            <a:endParaRPr lang="en-US" altLang="en-US" sz="1349" dirty="0">
              <a:latin typeface="Arial" panose="020B0604020202020204" pitchFamily="34" charset="0"/>
            </a:endParaRPr>
          </a:p>
        </p:txBody>
      </p:sp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id="{8043E021-195E-D771-0002-9DEB06B8E3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677015"/>
          <a:ext cx="8822433" cy="3794232"/>
        </p:xfrm>
        <a:graphic>
          <a:graphicData uri="http://schemas.openxmlformats.org/drawingml/2006/table">
            <a:tbl>
              <a:tblPr firstRow="1" firstCol="1">
                <a:noFill/>
                <a:tableStyleId>{5C22544A-7EE6-4342-B048-85BDC9FD1C3A}</a:tableStyleId>
              </a:tblPr>
              <a:tblGrid>
                <a:gridCol w="3494585">
                  <a:extLst>
                    <a:ext uri="{9D8B030D-6E8A-4147-A177-3AD203B41FA5}">
                      <a16:colId xmlns:a16="http://schemas.microsoft.com/office/drawing/2014/main" val="203801409"/>
                    </a:ext>
                  </a:extLst>
                </a:gridCol>
                <a:gridCol w="1813907">
                  <a:extLst>
                    <a:ext uri="{9D8B030D-6E8A-4147-A177-3AD203B41FA5}">
                      <a16:colId xmlns:a16="http://schemas.microsoft.com/office/drawing/2014/main" val="885409176"/>
                    </a:ext>
                  </a:extLst>
                </a:gridCol>
                <a:gridCol w="1582290">
                  <a:extLst>
                    <a:ext uri="{9D8B030D-6E8A-4147-A177-3AD203B41FA5}">
                      <a16:colId xmlns:a16="http://schemas.microsoft.com/office/drawing/2014/main" val="837069716"/>
                    </a:ext>
                  </a:extLst>
                </a:gridCol>
                <a:gridCol w="1931651">
                  <a:extLst>
                    <a:ext uri="{9D8B030D-6E8A-4147-A177-3AD203B41FA5}">
                      <a16:colId xmlns:a16="http://schemas.microsoft.com/office/drawing/2014/main" val="3173963050"/>
                    </a:ext>
                  </a:extLst>
                </a:gridCol>
              </a:tblGrid>
              <a:tr h="41034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60" dirty="0">
                          <a:solidFill>
                            <a:schemeClr val="tx1"/>
                          </a:solidFill>
                          <a:effectLst/>
                        </a:rPr>
                        <a:t>Drug Therapy</a:t>
                      </a:r>
                      <a:endParaRPr lang="en-US" sz="1400" b="1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60" dirty="0">
                          <a:solidFill>
                            <a:schemeClr val="tx1"/>
                          </a:solidFill>
                          <a:effectLst/>
                        </a:rPr>
                        <a:t>Study Name </a:t>
                      </a:r>
                      <a:endParaRPr lang="en-US" sz="1400" b="1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60">
                          <a:solidFill>
                            <a:schemeClr val="tx1"/>
                          </a:solidFill>
                          <a:effectLst/>
                        </a:rPr>
                        <a:t>Study Design</a:t>
                      </a:r>
                      <a:endParaRPr lang="en-US" sz="1400" b="1" cap="none" spc="6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cap="none" spc="60" dirty="0">
                          <a:solidFill>
                            <a:schemeClr val="tx1"/>
                          </a:solidFill>
                          <a:effectLst/>
                        </a:rPr>
                        <a:t>Trial Population</a:t>
                      </a:r>
                      <a:endParaRPr lang="en-US" sz="1400" b="1" cap="none" spc="6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0539872"/>
                  </a:ext>
                </a:extLst>
              </a:tr>
              <a:tr h="6258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cap="none" spc="0">
                          <a:solidFill>
                            <a:schemeClr val="tx1"/>
                          </a:solidFill>
                          <a:effectLst/>
                        </a:rPr>
                        <a:t>LuPSMA before prostatectomy</a:t>
                      </a:r>
                      <a:endParaRPr lang="en-US" sz="1300" b="1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Lutectomy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Phase I/II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High-risk localized or locoregional PCa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523275"/>
                  </a:ext>
                </a:extLst>
              </a:tr>
              <a:tr h="3765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 before SBRT vs</a:t>
                      </a:r>
                      <a:r>
                        <a:rPr lang="en-US" sz="1300" b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 SBRT alone</a:t>
                      </a:r>
                      <a:endParaRPr lang="en-US" sz="13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 dirty="0">
                          <a:solidFill>
                            <a:schemeClr val="tx1"/>
                          </a:solidFill>
                          <a:effectLst/>
                        </a:rPr>
                        <a:t>LUNAR</a:t>
                      </a:r>
                      <a:endParaRPr lang="en-US" sz="13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Phase II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Oligorecurrent PCa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7302151"/>
                  </a:ext>
                </a:extLst>
              </a:tr>
              <a:tr h="3765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 + EBRT</a:t>
                      </a:r>
                      <a:endParaRPr lang="en-US" sz="13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ProstACT TARGET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Phase II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Oligorecurrent PCa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3330984"/>
                  </a:ext>
                </a:extLst>
              </a:tr>
              <a:tr h="3765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 + SABR vs</a:t>
                      </a:r>
                      <a:r>
                        <a:rPr lang="en-US" sz="1300" b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.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 SABR alone</a:t>
                      </a:r>
                      <a:endParaRPr lang="en-US" sz="13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POPSTAR II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Phase II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Oligomestastatic PCa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870482"/>
                  </a:ext>
                </a:extLst>
              </a:tr>
              <a:tr h="3765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 + SOC vs</a:t>
                      </a:r>
                      <a:r>
                        <a:rPr lang="en-US" sz="1300" b="1" u="none" cap="none" spc="0" dirty="0">
                          <a:solidFill>
                            <a:schemeClr val="tx1"/>
                          </a:solidFill>
                          <a:effectLst/>
                        </a:rPr>
                        <a:t>. 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SOC alone</a:t>
                      </a:r>
                      <a:endParaRPr lang="en-US" sz="13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PSMAddition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Phase III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mHSPC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487849"/>
                  </a:ext>
                </a:extLst>
              </a:tr>
              <a:tr h="6258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u="sng" cap="none" spc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300" b="1" u="sng" cap="none" spc="0" dirty="0">
                          <a:solidFill>
                            <a:schemeClr val="tx1"/>
                          </a:solidFill>
                          <a:effectLst/>
                        </a:rPr>
                        <a:t>  + Docetaxel vs Docetaxel alone </a:t>
                      </a:r>
                      <a:endParaRPr lang="en-US" sz="1300" b="1" u="sng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 dirty="0" err="1">
                          <a:solidFill>
                            <a:schemeClr val="tx1"/>
                          </a:solidFill>
                          <a:effectLst/>
                        </a:rPr>
                        <a:t>UpfrontPSMA</a:t>
                      </a:r>
                      <a:endParaRPr lang="en-US" sz="13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Phase II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>
                          <a:solidFill>
                            <a:schemeClr val="tx1"/>
                          </a:solidFill>
                          <a:effectLst/>
                        </a:rPr>
                        <a:t>mHSPC</a:t>
                      </a:r>
                      <a:endParaRPr lang="en-US" sz="1300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3038632"/>
                  </a:ext>
                </a:extLst>
              </a:tr>
              <a:tr h="62587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cap="none" spc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300" b="1" cap="none" spc="0" dirty="0">
                          <a:solidFill>
                            <a:schemeClr val="tx1"/>
                          </a:solidFill>
                          <a:effectLst/>
                        </a:rPr>
                        <a:t> vs. SOC</a:t>
                      </a:r>
                      <a:endParaRPr lang="en-US" sz="1300" b="1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 dirty="0">
                          <a:solidFill>
                            <a:schemeClr val="tx1"/>
                          </a:solidFill>
                          <a:effectLst/>
                        </a:rPr>
                        <a:t>Bullseye</a:t>
                      </a:r>
                      <a:endParaRPr lang="en-US" sz="13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 dirty="0">
                          <a:solidFill>
                            <a:schemeClr val="tx1"/>
                          </a:solidFill>
                          <a:effectLst/>
                        </a:rPr>
                        <a:t>Phase II</a:t>
                      </a:r>
                      <a:endParaRPr lang="en-US" sz="13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cap="none" spc="0" dirty="0">
                          <a:solidFill>
                            <a:schemeClr val="tx1"/>
                          </a:solidFill>
                          <a:effectLst/>
                        </a:rPr>
                        <a:t>Oligometastatic </a:t>
                      </a:r>
                      <a:r>
                        <a:rPr lang="en-US" sz="13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mHSPC</a:t>
                      </a:r>
                      <a:endParaRPr lang="en-US" sz="13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057" marR="62057" marT="82743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15737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92A6733-643C-04F9-D9A9-03725C4FBC52}"/>
              </a:ext>
            </a:extLst>
          </p:cNvPr>
          <p:cNvSpPr txBox="1"/>
          <p:nvPr/>
        </p:nvSpPr>
        <p:spPr>
          <a:xfrm>
            <a:off x="0" y="4637426"/>
            <a:ext cx="5261670" cy="30008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350" dirty="0"/>
              <a:t>Improve efficacy in more homogenous population?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2E5E35-131A-1810-C002-426E840229C8}"/>
              </a:ext>
            </a:extLst>
          </p:cNvPr>
          <p:cNvSpPr txBox="1"/>
          <p:nvPr/>
        </p:nvSpPr>
        <p:spPr>
          <a:xfrm>
            <a:off x="7702580" y="320475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ESMO 2024</a:t>
            </a:r>
          </a:p>
        </p:txBody>
      </p:sp>
    </p:spTree>
    <p:extLst>
      <p:ext uri="{BB962C8B-B14F-4D97-AF65-F5344CB8AC3E}">
        <p14:creationId xmlns:p14="http://schemas.microsoft.com/office/powerpoint/2010/main" val="129668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3DE998FA-99E6-4D85-8652-A608BEE8B841}"/>
              </a:ext>
            </a:extLst>
          </p:cNvPr>
          <p:cNvSpPr/>
          <p:nvPr/>
        </p:nvSpPr>
        <p:spPr>
          <a:xfrm>
            <a:off x="141631" y="1097643"/>
            <a:ext cx="2310329" cy="3233851"/>
          </a:xfrm>
          <a:prstGeom prst="roundRect">
            <a:avLst/>
          </a:prstGeom>
          <a:solidFill>
            <a:srgbClr val="00113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DA335E-6824-47A9-B7BE-03D9BD39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" y="56070"/>
            <a:ext cx="7523226" cy="683903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Phase 3 CLEAR Clinical Trial: </a:t>
            </a:r>
            <a:br>
              <a:rPr lang="en-US" sz="2400" dirty="0"/>
            </a:br>
            <a:r>
              <a:rPr lang="en-US" sz="2400" dirty="0"/>
              <a:t>Study Design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93CCFD-CE8A-41D3-80B3-D8260E823464}"/>
              </a:ext>
            </a:extLst>
          </p:cNvPr>
          <p:cNvSpPr txBox="1"/>
          <p:nvPr/>
        </p:nvSpPr>
        <p:spPr>
          <a:xfrm>
            <a:off x="210407" y="1215706"/>
            <a:ext cx="1897419" cy="147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8549E"/>
              </a:buClr>
              <a:buSzTx/>
              <a:buFont typeface="Arial" panose="020B0604020202020204" pitchFamily="34" charset="0"/>
              <a:buNone/>
              <a:tabLst/>
              <a:defRPr kumimoji="0" sz="1100" b="1" i="0" u="none" strike="noStrike" kern="0" cap="none" spc="0" normalizeH="0" baseline="0">
                <a:ln>
                  <a:noFill/>
                </a:ln>
                <a:solidFill>
                  <a:srgbClr val="6BC04B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defRPr>
            </a:lvl1pPr>
          </a:lstStyle>
          <a:p>
            <a:pPr defTabSz="914378">
              <a:defRPr/>
            </a:pPr>
            <a:r>
              <a:rPr lang="en-US" sz="13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Eligibility Criteria</a:t>
            </a:r>
          </a:p>
          <a:p>
            <a:pPr marL="127394" indent="-127394" defTabSz="914378"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Advanced clear-cell RCC</a:t>
            </a:r>
          </a:p>
          <a:p>
            <a:pPr marL="127394" indent="-127394" defTabSz="914378"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Treatment-naïve </a:t>
            </a:r>
          </a:p>
          <a:p>
            <a:pPr marL="127394" indent="-127394" defTabSz="914378"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Karnofsky PS ≥70 </a:t>
            </a:r>
          </a:p>
          <a:p>
            <a:pPr marL="127394" indent="-127394" defTabSz="914378"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Measurable disease</a:t>
            </a:r>
          </a:p>
          <a:p>
            <a:pPr marL="127394" indent="-127394" defTabSz="914378"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Adequate organ function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2C5630-53ED-4B0E-9BE9-375ECE27B44E}"/>
              </a:ext>
            </a:extLst>
          </p:cNvPr>
          <p:cNvCxnSpPr>
            <a:cxnSpLocks/>
          </p:cNvCxnSpPr>
          <p:nvPr/>
        </p:nvCxnSpPr>
        <p:spPr>
          <a:xfrm>
            <a:off x="2515369" y="1201376"/>
            <a:ext cx="22306" cy="3233851"/>
          </a:xfrm>
          <a:prstGeom prst="line">
            <a:avLst/>
          </a:prstGeom>
          <a:noFill/>
          <a:ln w="12700" cap="flat" cmpd="sng" algn="ctr">
            <a:solidFill>
              <a:srgbClr val="000C3A"/>
            </a:solidFill>
            <a:prstDash val="solid"/>
          </a:ln>
          <a:effectLst/>
        </p:spPr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FA9E012-F0A8-4116-825F-ECCDCA7767F0}"/>
              </a:ext>
            </a:extLst>
          </p:cNvPr>
          <p:cNvSpPr/>
          <p:nvPr/>
        </p:nvSpPr>
        <p:spPr>
          <a:xfrm>
            <a:off x="5542999" y="1437165"/>
            <a:ext cx="2138432" cy="243601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 kern="0" dirty="0">
              <a:solidFill>
                <a:prstClr val="white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7F58500-7913-4CD6-9820-FB91A7BFE280}"/>
              </a:ext>
            </a:extLst>
          </p:cNvPr>
          <p:cNvSpPr txBox="1"/>
          <p:nvPr/>
        </p:nvSpPr>
        <p:spPr>
          <a:xfrm>
            <a:off x="5651930" y="1765735"/>
            <a:ext cx="2092911" cy="2101088"/>
          </a:xfrm>
          <a:prstGeom prst="rect">
            <a:avLst/>
          </a:prstGeom>
          <a:noFill/>
          <a:ln>
            <a:noFill/>
          </a:ln>
        </p:spPr>
        <p:txBody>
          <a:bodyPr wrap="square" lIns="34281" rIns="68562" rtlCol="0">
            <a:spAutoFit/>
          </a:bodyPr>
          <a:lstStyle/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PFS by IRC per RECIST v1.1</a:t>
            </a:r>
          </a:p>
          <a:p>
            <a:pPr defTabSz="914378" eaLnBrk="0" hangingPunct="0">
              <a:lnSpc>
                <a:spcPct val="90000"/>
              </a:lnSpc>
              <a:spcBef>
                <a:spcPts val="450"/>
              </a:spcBef>
              <a:defRPr/>
            </a:pPr>
            <a:endParaRPr lang="en-US" sz="1200" kern="0" dirty="0">
              <a:solidFill>
                <a:prstClr val="white"/>
              </a:solidFill>
              <a:latin typeface="Calibri"/>
              <a:ea typeface="ＭＳ Ｐゴシック"/>
              <a:cs typeface="Calibri" panose="020F0502020204030204" pitchFamily="34" charset="0"/>
            </a:endParaRPr>
          </a:p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OS</a:t>
            </a:r>
          </a:p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ORR by IRC per RECIST v1.1</a:t>
            </a:r>
          </a:p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Safety</a:t>
            </a:r>
          </a:p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HRQoL</a:t>
            </a:r>
          </a:p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endParaRPr lang="en-US" sz="1200" kern="0" dirty="0">
              <a:solidFill>
                <a:prstClr val="white"/>
              </a:solidFill>
              <a:latin typeface="Calibri"/>
              <a:ea typeface="ＭＳ Ｐゴシック"/>
              <a:cs typeface="Calibri" panose="020F0502020204030204" pitchFamily="34" charset="0"/>
            </a:endParaRPr>
          </a:p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DOR </a:t>
            </a:r>
          </a:p>
          <a:p>
            <a:pPr marL="85698" indent="-85698" defTabSz="914378" eaLnBrk="0" hangingPunct="0">
              <a:lnSpc>
                <a:spcPct val="90000"/>
              </a:lnSpc>
              <a:spcBef>
                <a:spcPts val="450"/>
              </a:spcBef>
              <a:buFont typeface="Arial" pitchFamily="34" charset="0"/>
              <a:buChar char="•"/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Biomarkers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F3BCDE-DDAC-4D70-8C29-4D36C8922276}"/>
              </a:ext>
            </a:extLst>
          </p:cNvPr>
          <p:cNvSpPr txBox="1"/>
          <p:nvPr/>
        </p:nvSpPr>
        <p:spPr>
          <a:xfrm>
            <a:off x="5575064" y="1582137"/>
            <a:ext cx="1670793" cy="207749"/>
          </a:xfrm>
          <a:prstGeom prst="rect">
            <a:avLst/>
          </a:prstGeom>
          <a:noFill/>
          <a:ln>
            <a:noFill/>
          </a:ln>
        </p:spPr>
        <p:txBody>
          <a:bodyPr wrap="square" lIns="68562" tIns="0" rIns="0" bIns="0" rtlCol="0" anchor="ctr" anchorCtr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defTabSz="914378" eaLnBrk="0" hangingPunct="0">
              <a:defRPr/>
            </a:pPr>
            <a:r>
              <a:rPr lang="en-US" sz="135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Primary Endpoint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873762-5456-487A-A459-AC30CE472C9B}"/>
              </a:ext>
            </a:extLst>
          </p:cNvPr>
          <p:cNvSpPr txBox="1"/>
          <p:nvPr/>
        </p:nvSpPr>
        <p:spPr>
          <a:xfrm>
            <a:off x="5575065" y="2017826"/>
            <a:ext cx="2077198" cy="2077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68562" tIns="0" rIns="0" bIns="0" rtlCol="0" anchor="ctr" anchorCtr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defTabSz="914378" eaLnBrk="0" hangingPunct="0">
              <a:defRPr/>
            </a:pPr>
            <a:r>
              <a:rPr lang="en-US" sz="135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Secondary Endpoints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93843D1-D6B0-4A52-95EE-D0E5B329F2AA}"/>
              </a:ext>
            </a:extLst>
          </p:cNvPr>
          <p:cNvSpPr txBox="1"/>
          <p:nvPr/>
        </p:nvSpPr>
        <p:spPr>
          <a:xfrm>
            <a:off x="5564317" y="3122725"/>
            <a:ext cx="2087947" cy="20774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 lIns="68562" tIns="0" rIns="0" bIns="0" rtlCol="0" anchor="ctr" anchorCtr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defTabSz="914378" eaLnBrk="0" hangingPunct="0">
              <a:spcBef>
                <a:spcPts val="450"/>
              </a:spcBef>
              <a:defRPr/>
            </a:pPr>
            <a:r>
              <a:rPr lang="en-US" sz="1350" kern="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Key Exploratory Endpoints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0A490D-4871-44D4-A0AB-DE55E4B9A46C}"/>
              </a:ext>
            </a:extLst>
          </p:cNvPr>
          <p:cNvSpPr txBox="1"/>
          <p:nvPr/>
        </p:nvSpPr>
        <p:spPr>
          <a:xfrm>
            <a:off x="149939" y="2793321"/>
            <a:ext cx="2286026" cy="153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 eaLnBrk="0" hangingPunct="0">
              <a:spcAft>
                <a:spcPts val="450"/>
              </a:spcAft>
              <a:defRPr/>
            </a:pPr>
            <a:r>
              <a:rPr lang="en-US" sz="1350" b="1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Stratification Factors</a:t>
            </a:r>
          </a:p>
          <a:p>
            <a:pPr marL="128585" indent="-128585" defTabSz="914378" eaLnBrk="0" hangingPunct="0">
              <a:spcAft>
                <a:spcPts val="450"/>
              </a:spcAft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Geographic Region: </a:t>
            </a:r>
            <a:r>
              <a:rPr lang="en-US" sz="120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Western Europe and North America vs Rest of the World </a:t>
            </a:r>
          </a:p>
          <a:p>
            <a:pPr marL="128585" indent="-128585" defTabSz="914378" eaLnBrk="0" hangingPunct="0"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MSKCC Risk Category:</a:t>
            </a:r>
          </a:p>
          <a:p>
            <a:pPr marL="128585" indent="-128585" defTabSz="914378" eaLnBrk="0" hangingPunct="0">
              <a:buClr>
                <a:srgbClr val="000C3A"/>
              </a:buClr>
              <a:buFont typeface="Arial" panose="020B0604020202020204" pitchFamily="34" charset="0"/>
              <a:buChar char="•"/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Favorable, Intermediate, or Poor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C259FAA-B7BD-4006-BA03-720D29A41E0C}"/>
              </a:ext>
            </a:extLst>
          </p:cNvPr>
          <p:cNvCxnSpPr>
            <a:cxnSpLocks/>
          </p:cNvCxnSpPr>
          <p:nvPr/>
        </p:nvCxnSpPr>
        <p:spPr>
          <a:xfrm>
            <a:off x="3056686" y="2637349"/>
            <a:ext cx="242297" cy="0"/>
          </a:xfrm>
          <a:prstGeom prst="line">
            <a:avLst/>
          </a:prstGeom>
          <a:noFill/>
          <a:ln w="12700" cap="flat" cmpd="sng" algn="ctr">
            <a:solidFill>
              <a:srgbClr val="000C3A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35" name="Elbow Connector 19">
            <a:extLst>
              <a:ext uri="{FF2B5EF4-FFF2-40B4-BE49-F238E27FC236}">
                <a16:creationId xmlns:a16="http://schemas.microsoft.com/office/drawing/2014/main" id="{1CCC2D88-BD2E-49A3-B33A-70DC281A69C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98982" y="1471314"/>
            <a:ext cx="9525" cy="2251691"/>
          </a:xfrm>
          <a:prstGeom prst="bentConnector3">
            <a:avLst>
              <a:gd name="adj1" fmla="val 1800000"/>
            </a:avLst>
          </a:prstGeom>
          <a:noFill/>
          <a:ln w="12700" cap="flat" cmpd="sng" algn="ctr">
            <a:solidFill>
              <a:srgbClr val="000C3A"/>
            </a:solidFill>
            <a:prstDash val="solid"/>
            <a:headEnd type="triangle" w="med" len="med"/>
            <a:tailEnd type="triangle" w="med" len="med"/>
          </a:ln>
          <a:effectLst/>
        </p:spPr>
      </p:cxnSp>
      <p:cxnSp>
        <p:nvCxnSpPr>
          <p:cNvPr id="36" name="Elbow Connector 20">
            <a:extLst>
              <a:ext uri="{FF2B5EF4-FFF2-40B4-BE49-F238E27FC236}">
                <a16:creationId xmlns:a16="http://schemas.microsoft.com/office/drawing/2014/main" id="{2DD38658-DAD2-4E04-8251-2A6927A1588B}"/>
              </a:ext>
            </a:extLst>
          </p:cNvPr>
          <p:cNvCxnSpPr>
            <a:cxnSpLocks/>
            <a:stCxn id="41" idx="0"/>
            <a:endCxn id="40" idx="0"/>
          </p:cNvCxnSpPr>
          <p:nvPr/>
        </p:nvCxnSpPr>
        <p:spPr>
          <a:xfrm>
            <a:off x="4997873" y="1693188"/>
            <a:ext cx="1086" cy="2251691"/>
          </a:xfrm>
          <a:prstGeom prst="bentConnector3">
            <a:avLst>
              <a:gd name="adj1" fmla="val 15887293"/>
            </a:avLst>
          </a:prstGeom>
          <a:noFill/>
          <a:ln w="12700" cap="flat" cmpd="sng" algn="ctr">
            <a:solidFill>
              <a:srgbClr val="000C3A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F8A766E-EFDA-45E8-8C1D-21C14528DB8A}"/>
              </a:ext>
            </a:extLst>
          </p:cNvPr>
          <p:cNvCxnSpPr>
            <a:cxnSpLocks/>
          </p:cNvCxnSpPr>
          <p:nvPr/>
        </p:nvCxnSpPr>
        <p:spPr>
          <a:xfrm>
            <a:off x="5160320" y="2661280"/>
            <a:ext cx="332249" cy="0"/>
          </a:xfrm>
          <a:prstGeom prst="line">
            <a:avLst/>
          </a:prstGeom>
          <a:noFill/>
          <a:ln w="12700" cap="flat" cmpd="sng" algn="ctr">
            <a:solidFill>
              <a:srgbClr val="000C3A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2EFEA00-922E-4C63-AF70-EB67159D8C86}"/>
              </a:ext>
            </a:extLst>
          </p:cNvPr>
          <p:cNvCxnSpPr>
            <a:cxnSpLocks/>
          </p:cNvCxnSpPr>
          <p:nvPr/>
        </p:nvCxnSpPr>
        <p:spPr>
          <a:xfrm flipV="1">
            <a:off x="2522373" y="2656485"/>
            <a:ext cx="205740" cy="0"/>
          </a:xfrm>
          <a:prstGeom prst="line">
            <a:avLst/>
          </a:prstGeom>
          <a:noFill/>
          <a:ln w="12700" cap="flat" cmpd="sng" algn="ctr">
            <a:solidFill>
              <a:srgbClr val="000C3A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9" name="Rectangle 6">
            <a:extLst>
              <a:ext uri="{FF2B5EF4-FFF2-40B4-BE49-F238E27FC236}">
                <a16:creationId xmlns:a16="http://schemas.microsoft.com/office/drawing/2014/main" id="{A95BD701-E17D-49B7-B40F-9C09DBC0369A}"/>
              </a:ext>
            </a:extLst>
          </p:cNvPr>
          <p:cNvSpPr/>
          <p:nvPr/>
        </p:nvSpPr>
        <p:spPr>
          <a:xfrm>
            <a:off x="3329237" y="2319335"/>
            <a:ext cx="1659636" cy="980694"/>
          </a:xfrm>
          <a:prstGeom prst="snip1Rect">
            <a:avLst/>
          </a:prstGeom>
          <a:solidFill>
            <a:srgbClr val="D1705D"/>
          </a:solidFill>
          <a:ln w="25400" cap="flat" cmpd="sng" algn="ctr">
            <a:solidFill>
              <a:srgbClr val="D1705D"/>
            </a:solidFill>
            <a:prstDash val="solid"/>
          </a:ln>
          <a:effectLst/>
        </p:spPr>
        <p:txBody>
          <a:bodyPr lIns="34281" tIns="0" rIns="0" bIns="0" rtlCol="0" anchor="ctr"/>
          <a:lstStyle/>
          <a:p>
            <a:pPr algn="ctr" defTabSz="914378" eaLnBrk="0" hangingPunct="0">
              <a:lnSpc>
                <a:spcPct val="90000"/>
              </a:lnSpc>
              <a:defRPr/>
            </a:pPr>
            <a:r>
              <a:rPr lang="en-US" sz="13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Lenvatinib</a:t>
            </a:r>
            <a:br>
              <a:rPr lang="en-US" sz="120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18 mg oral QD</a:t>
            </a:r>
          </a:p>
          <a:p>
            <a:pPr algn="ctr" defTabSz="914378" eaLnBrk="0" hangingPunct="0">
              <a:lnSpc>
                <a:spcPct val="90000"/>
              </a:lnSpc>
              <a:defRPr/>
            </a:pPr>
            <a:r>
              <a:rPr lang="en-US" sz="10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 + </a:t>
            </a:r>
            <a:br>
              <a:rPr lang="en-US" sz="10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3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Everolimus</a:t>
            </a:r>
            <a:br>
              <a:rPr lang="en-US" sz="120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5 mg oral QD</a:t>
            </a:r>
            <a:endParaRPr lang="en-US" sz="1050" kern="0" dirty="0">
              <a:solidFill>
                <a:prstClr val="white"/>
              </a:solidFill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C298674C-77FD-4E07-9BDA-F625D3249A7E}"/>
              </a:ext>
            </a:extLst>
          </p:cNvPr>
          <p:cNvSpPr/>
          <p:nvPr/>
        </p:nvSpPr>
        <p:spPr>
          <a:xfrm>
            <a:off x="3339323" y="3454532"/>
            <a:ext cx="1659636" cy="980694"/>
          </a:xfrm>
          <a:prstGeom prst="snip1Rect">
            <a:avLst/>
          </a:prstGeom>
          <a:solidFill>
            <a:schemeClr val="bg2">
              <a:lumMod val="5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34281" tIns="0" rIns="0" bIns="0" rtlCol="0" anchor="ctr"/>
          <a:lstStyle/>
          <a:p>
            <a:pPr algn="ctr" defTabSz="914378" eaLnBrk="0" hangingPunct="0">
              <a:lnSpc>
                <a:spcPct val="90000"/>
              </a:lnSpc>
              <a:defRPr/>
            </a:pPr>
            <a:r>
              <a:rPr lang="en-US" sz="13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Sunitinib</a:t>
            </a:r>
            <a:br>
              <a:rPr lang="en-US" sz="120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50 mg oral QD</a:t>
            </a:r>
            <a:br>
              <a:rPr lang="en-US" sz="120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4 weeks on / </a:t>
            </a:r>
            <a:b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2 weeks off</a:t>
            </a: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AC64CE4C-88FA-4B37-BA29-8B24B0F678A8}"/>
              </a:ext>
            </a:extLst>
          </p:cNvPr>
          <p:cNvSpPr/>
          <p:nvPr/>
        </p:nvSpPr>
        <p:spPr>
          <a:xfrm>
            <a:off x="3339324" y="1201375"/>
            <a:ext cx="1658549" cy="983625"/>
          </a:xfrm>
          <a:prstGeom prst="snip1Rect">
            <a:avLst/>
          </a:prstGeom>
          <a:solidFill>
            <a:srgbClr val="192958">
              <a:alpha val="89804"/>
            </a:srgbClr>
          </a:solidFill>
          <a:ln w="28575" cap="flat" cmpd="sng" algn="ctr">
            <a:solidFill>
              <a:srgbClr val="192958"/>
            </a:solidFill>
            <a:prstDash val="solid"/>
          </a:ln>
          <a:effectLst/>
        </p:spPr>
        <p:txBody>
          <a:bodyPr lIns="34281" tIns="0" rIns="0" bIns="0" rtlCol="0" anchor="ctr"/>
          <a:lstStyle/>
          <a:p>
            <a:pPr algn="ctr" defTabSz="914378" eaLnBrk="0" hangingPunct="0">
              <a:lnSpc>
                <a:spcPct val="90000"/>
              </a:lnSpc>
              <a:defRPr/>
            </a:pPr>
            <a:r>
              <a:rPr lang="en-US" sz="13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Lenvatinib</a:t>
            </a:r>
            <a:r>
              <a:rPr lang="en-US" sz="120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 </a:t>
            </a:r>
            <a:br>
              <a:rPr lang="en-US" sz="120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20 mg oral QD</a:t>
            </a:r>
          </a:p>
          <a:p>
            <a:pPr algn="ctr" defTabSz="914378" eaLnBrk="0" hangingPunct="0">
              <a:lnSpc>
                <a:spcPct val="90000"/>
              </a:lnSpc>
              <a:defRPr/>
            </a:pPr>
            <a:r>
              <a:rPr lang="en-US" sz="10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 + </a:t>
            </a:r>
            <a:br>
              <a:rPr lang="en-US" sz="10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</a:br>
            <a:r>
              <a:rPr lang="en-US" sz="1350" b="1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Pembrolizumab</a:t>
            </a:r>
            <a:r>
              <a:rPr lang="en-US" sz="1350" b="1" kern="0" baseline="3000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*</a:t>
            </a:r>
            <a:endParaRPr lang="en-US" sz="1200" b="1" kern="0" baseline="30000" dirty="0">
              <a:solidFill>
                <a:prstClr val="white"/>
              </a:solidFill>
              <a:latin typeface="Calibri"/>
              <a:ea typeface="+mn-ea"/>
              <a:cs typeface="Calibri" panose="020F0502020204030204" pitchFamily="34" charset="0"/>
            </a:endParaRPr>
          </a:p>
          <a:p>
            <a:pPr algn="ctr" defTabSz="914378" eaLnBrk="0" hangingPunct="0">
              <a:lnSpc>
                <a:spcPct val="90000"/>
              </a:lnSpc>
              <a:defRPr/>
            </a:pPr>
            <a:r>
              <a:rPr lang="en-US" sz="1200" kern="0" dirty="0">
                <a:solidFill>
                  <a:prstClr val="white"/>
                </a:solidFill>
                <a:latin typeface="Calibri"/>
                <a:ea typeface="+mn-ea"/>
                <a:cs typeface="Calibri" panose="020F0502020204030204" pitchFamily="34" charset="0"/>
              </a:rPr>
              <a:t>200 mg IV Q3W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EEE707E-E6C2-4F8B-A07B-1985DF2847D2}"/>
              </a:ext>
            </a:extLst>
          </p:cNvPr>
          <p:cNvSpPr/>
          <p:nvPr/>
        </p:nvSpPr>
        <p:spPr>
          <a:xfrm>
            <a:off x="2709123" y="2450745"/>
            <a:ext cx="342900" cy="342900"/>
          </a:xfrm>
          <a:prstGeom prst="ellipse">
            <a:avLst/>
          </a:prstGeom>
          <a:solidFill>
            <a:srgbClr val="F2F2F2"/>
          </a:solidFill>
          <a:ln w="25400" cap="flat" cmpd="sng" algn="ctr">
            <a:solidFill>
              <a:srgbClr val="767171"/>
            </a:solidFill>
            <a:prstDash val="solid"/>
          </a:ln>
          <a:effectLst/>
        </p:spPr>
        <p:txBody>
          <a:bodyPr rtlCol="0" anchor="ctr"/>
          <a:lstStyle/>
          <a:p>
            <a:pPr algn="ctr" defTabSz="914378" eaLnBrk="0" hangingPunct="0">
              <a:lnSpc>
                <a:spcPct val="90000"/>
              </a:lnSpc>
              <a:spcBef>
                <a:spcPts val="300"/>
              </a:spcBef>
              <a:defRPr/>
            </a:pPr>
            <a:r>
              <a:rPr lang="en-US" sz="1200" b="1" kern="0" dirty="0">
                <a:solidFill>
                  <a:srgbClr val="000000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R</a:t>
            </a:r>
            <a:endParaRPr lang="en-US" sz="1200" kern="0" dirty="0">
              <a:solidFill>
                <a:srgbClr val="000000"/>
              </a:solidFill>
              <a:latin typeface="Calibri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5E02BD5-7263-4E0E-96FA-62C733B13FC4}"/>
              </a:ext>
            </a:extLst>
          </p:cNvPr>
          <p:cNvSpPr txBox="1"/>
          <p:nvPr/>
        </p:nvSpPr>
        <p:spPr>
          <a:xfrm>
            <a:off x="2579826" y="2777002"/>
            <a:ext cx="68600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latin typeface="Calibri"/>
                <a:ea typeface="ＭＳ Ｐゴシック"/>
                <a:cs typeface="Calibri" panose="020F0502020204030204" pitchFamily="34" charset="0"/>
              </a:rPr>
              <a:t>(1:1:1)</a:t>
            </a:r>
            <a:endParaRPr lang="en-US" sz="135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E535468-47EE-4924-821C-DF11CDFD7414}"/>
              </a:ext>
            </a:extLst>
          </p:cNvPr>
          <p:cNvSpPr txBox="1"/>
          <p:nvPr/>
        </p:nvSpPr>
        <p:spPr>
          <a:xfrm>
            <a:off x="5900093" y="4061210"/>
            <a:ext cx="2481202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Motzer R, et al. </a:t>
            </a:r>
            <a:r>
              <a:rPr lang="en-US" sz="675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Engl J Med</a:t>
            </a:r>
            <a:r>
              <a:rPr lang="en-US" sz="675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2021;384(14):1289-1300.</a:t>
            </a:r>
          </a:p>
        </p:txBody>
      </p:sp>
    </p:spTree>
    <p:extLst>
      <p:ext uri="{BB962C8B-B14F-4D97-AF65-F5344CB8AC3E}">
        <p14:creationId xmlns:p14="http://schemas.microsoft.com/office/powerpoint/2010/main" val="49988915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44E1-62CB-155B-300D-22C1827DA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brochure with text and a castle&#10;&#10;Description automatically generated">
            <a:extLst>
              <a:ext uri="{FF2B5EF4-FFF2-40B4-BE49-F238E27FC236}">
                <a16:creationId xmlns:a16="http://schemas.microsoft.com/office/drawing/2014/main" id="{65E6C08E-7DE7-FA00-9B6D-277C47EAC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5006" y="121920"/>
            <a:ext cx="7663302" cy="4167010"/>
          </a:xfrm>
        </p:spPr>
      </p:pic>
    </p:spTree>
    <p:extLst>
      <p:ext uri="{BB962C8B-B14F-4D97-AF65-F5344CB8AC3E}">
        <p14:creationId xmlns:p14="http://schemas.microsoft.com/office/powerpoint/2010/main" val="1111114395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23330-0FC6-7456-7F8B-0C08231E3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diagram of a nuclear reactor&#10;&#10;Description automatically generated with medium confidence">
            <a:extLst>
              <a:ext uri="{FF2B5EF4-FFF2-40B4-BE49-F238E27FC236}">
                <a16:creationId xmlns:a16="http://schemas.microsoft.com/office/drawing/2014/main" id="{014738C8-0D4B-1AA1-FD5A-AE20CED42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379" y="0"/>
            <a:ext cx="7662542" cy="41148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3935A-219B-54C8-77BE-92679E2B11D7}"/>
              </a:ext>
            </a:extLst>
          </p:cNvPr>
          <p:cNvSpPr txBox="1"/>
          <p:nvPr/>
        </p:nvSpPr>
        <p:spPr>
          <a:xfrm>
            <a:off x="3467528" y="3983358"/>
            <a:ext cx="5517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Presented by Arun Azad ESMO 2024</a:t>
            </a:r>
          </a:p>
        </p:txBody>
      </p:sp>
    </p:spTree>
    <p:extLst>
      <p:ext uri="{BB962C8B-B14F-4D97-AF65-F5344CB8AC3E}">
        <p14:creationId xmlns:p14="http://schemas.microsoft.com/office/powerpoint/2010/main" val="419964979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7063C-6A44-11F6-7746-B647AF00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comparison of a graph&#10;&#10;Description automatically generated">
            <a:extLst>
              <a:ext uri="{FF2B5EF4-FFF2-40B4-BE49-F238E27FC236}">
                <a16:creationId xmlns:a16="http://schemas.microsoft.com/office/drawing/2014/main" id="{C03D0F2D-E204-46A2-C6A6-942AC8D0A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8908" y="0"/>
            <a:ext cx="7860288" cy="40483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21A5B8-1314-6866-47BB-58185FF21BE5}"/>
              </a:ext>
            </a:extLst>
          </p:cNvPr>
          <p:cNvSpPr txBox="1"/>
          <p:nvPr/>
        </p:nvSpPr>
        <p:spPr>
          <a:xfrm>
            <a:off x="3467528" y="3983358"/>
            <a:ext cx="5517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Presented by Arun Azad ESMO 2024</a:t>
            </a:r>
          </a:p>
        </p:txBody>
      </p:sp>
    </p:spTree>
    <p:extLst>
      <p:ext uri="{BB962C8B-B14F-4D97-AF65-F5344CB8AC3E}">
        <p14:creationId xmlns:p14="http://schemas.microsoft.com/office/powerpoint/2010/main" val="250153902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171F1-D25A-9FBC-FFFD-A9C09F79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screenshot of a medical exam&#10;&#10;Description automatically generated">
            <a:extLst>
              <a:ext uri="{FF2B5EF4-FFF2-40B4-BE49-F238E27FC236}">
                <a16:creationId xmlns:a16="http://schemas.microsoft.com/office/drawing/2014/main" id="{3DD1B90B-DB9D-8DED-889E-466A1D5F3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977" y="0"/>
            <a:ext cx="8050045" cy="41456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60F99-A347-CC2B-B944-18DE03AA7184}"/>
              </a:ext>
            </a:extLst>
          </p:cNvPr>
          <p:cNvSpPr txBox="1"/>
          <p:nvPr/>
        </p:nvSpPr>
        <p:spPr>
          <a:xfrm>
            <a:off x="3467528" y="3983358"/>
            <a:ext cx="5517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Presented by Arun Azad ESMO 2024</a:t>
            </a:r>
          </a:p>
        </p:txBody>
      </p:sp>
    </p:spTree>
    <p:extLst>
      <p:ext uri="{BB962C8B-B14F-4D97-AF65-F5344CB8AC3E}">
        <p14:creationId xmlns:p14="http://schemas.microsoft.com/office/powerpoint/2010/main" val="88888290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D42E3-0EE4-38A5-C962-86C264B0E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471" y="0"/>
            <a:ext cx="7531055" cy="658125"/>
          </a:xfrm>
        </p:spPr>
        <p:txBody>
          <a:bodyPr vert="horz" lIns="68562" tIns="34281" rIns="68562" bIns="34281" rtlCol="0" anchor="ctr">
            <a:noAutofit/>
          </a:bodyPr>
          <a:lstStyle/>
          <a:p>
            <a:pPr algn="ctr"/>
            <a:r>
              <a:rPr lang="en-US" sz="299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PSMA radioligand in combination regimens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4193921-1121-1713-02B5-DE3F84F57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2136" y="4177722"/>
            <a:ext cx="1221411" cy="19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62" tIns="34281" rIns="68562" bIns="34281" numCol="1" anchor="ctr" anchorCtr="0" compatLnSpc="1">
            <a:prstTxWarp prst="textNoShape">
              <a:avLst/>
            </a:prstTxWarp>
            <a:spAutoFit/>
          </a:bodyPr>
          <a:lstStyle/>
          <a:p>
            <a:pPr defTabSz="685595" eaLnBrk="0" hangingPunct="0">
              <a:spcAft>
                <a:spcPts val="450"/>
              </a:spcAft>
            </a:pPr>
            <a:r>
              <a:rPr lang="en-US" altLang="en-US" sz="825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Tawagi</a:t>
            </a:r>
            <a:r>
              <a:rPr lang="en-US" altLang="en-US" sz="825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Reizine 2023</a:t>
            </a:r>
            <a:endParaRPr lang="en-US" altLang="en-US" sz="1349" dirty="0">
              <a:latin typeface="Arial" panose="020B060402020202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222DFC4-ADE6-27D8-9815-F226E8A4C1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7574" y="658125"/>
          <a:ext cx="8236281" cy="33488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329459">
                  <a:extLst>
                    <a:ext uri="{9D8B030D-6E8A-4147-A177-3AD203B41FA5}">
                      <a16:colId xmlns:a16="http://schemas.microsoft.com/office/drawing/2014/main" val="118398229"/>
                    </a:ext>
                  </a:extLst>
                </a:gridCol>
                <a:gridCol w="2108474">
                  <a:extLst>
                    <a:ext uri="{9D8B030D-6E8A-4147-A177-3AD203B41FA5}">
                      <a16:colId xmlns:a16="http://schemas.microsoft.com/office/drawing/2014/main" val="3781804648"/>
                    </a:ext>
                  </a:extLst>
                </a:gridCol>
                <a:gridCol w="1736015">
                  <a:extLst>
                    <a:ext uri="{9D8B030D-6E8A-4147-A177-3AD203B41FA5}">
                      <a16:colId xmlns:a16="http://schemas.microsoft.com/office/drawing/2014/main" val="3713998210"/>
                    </a:ext>
                  </a:extLst>
                </a:gridCol>
                <a:gridCol w="2062333">
                  <a:extLst>
                    <a:ext uri="{9D8B030D-6E8A-4147-A177-3AD203B41FA5}">
                      <a16:colId xmlns:a16="http://schemas.microsoft.com/office/drawing/2014/main" val="1516684419"/>
                    </a:ext>
                  </a:extLst>
                </a:gridCol>
              </a:tblGrid>
              <a:tr h="25941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Drug Therapy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Study Name 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Study Design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solidFill>
                            <a:schemeClr val="tx1"/>
                          </a:solidFill>
                          <a:effectLst/>
                        </a:rPr>
                        <a:t>Trial Population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093363"/>
                  </a:ext>
                </a:extLst>
              </a:tr>
              <a:tr h="63676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Enzalutamide + LuPSMA vs Enzalutamide alone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ENZA-p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 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3132352"/>
                  </a:ext>
                </a:extLst>
              </a:tr>
              <a:tr h="448085"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 I&amp;T after ARSI progression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SPLASH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 III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9930582"/>
                  </a:ext>
                </a:extLst>
              </a:tr>
              <a:tr h="25941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vs ARSI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ECLIPSE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 III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1857091"/>
                  </a:ext>
                </a:extLst>
              </a:tr>
              <a:tr h="25941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Abemaciclib before LuPSMA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UPLIFT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 I/II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4889518"/>
                  </a:ext>
                </a:extLst>
              </a:tr>
              <a:tr h="448085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vs 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with Ipilimumab + Nivolumab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EVOLUTION/ANZUP2001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Phase 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1892182"/>
                  </a:ext>
                </a:extLst>
              </a:tr>
              <a:tr h="25941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+ Pembrolizumab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PRINCE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 I/II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 err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2653980"/>
                  </a:ext>
                </a:extLst>
              </a:tr>
              <a:tr h="25941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+ Cabazitaxel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LuCAB</a:t>
                      </a:r>
                      <a:endParaRPr lang="en-US" sz="1200" b="0" dirty="0" err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 I/II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 err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3334146"/>
                  </a:ext>
                </a:extLst>
              </a:tr>
              <a:tr h="25941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LuPSMA + Cabozantinib</a:t>
                      </a:r>
                      <a:endParaRPr lang="en-US" sz="1200" b="0" dirty="0" err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CaboLu</a:t>
                      </a:r>
                      <a:endParaRPr lang="en-US" sz="1200" b="0" dirty="0" err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 Ib</a:t>
                      </a:r>
                      <a:endParaRPr lang="en-US" sz="1200" b="0" dirty="0" err="1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30449083"/>
                  </a:ext>
                </a:extLst>
              </a:tr>
              <a:tr h="259410"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 err="1">
                          <a:solidFill>
                            <a:schemeClr val="tx1"/>
                          </a:solidFill>
                          <a:effectLst/>
                        </a:rPr>
                        <a:t>LuPSMA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 + Olaparib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LuPARP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>
                          <a:solidFill>
                            <a:schemeClr val="tx1"/>
                          </a:solidFill>
                          <a:effectLst/>
                        </a:rPr>
                        <a:t>Phase I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0" dirty="0">
                          <a:solidFill>
                            <a:schemeClr val="tx1"/>
                          </a:solidFill>
                          <a:effectLst/>
                        </a:rPr>
                        <a:t>mCRPC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62" marR="68562" marT="34281" marB="3428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5870286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34D915D-F3C1-D077-1E6F-D40E5E76DEF9}"/>
              </a:ext>
            </a:extLst>
          </p:cNvPr>
          <p:cNvSpPr txBox="1"/>
          <p:nvPr/>
        </p:nvSpPr>
        <p:spPr>
          <a:xfrm>
            <a:off x="1642921" y="4360738"/>
            <a:ext cx="6005586" cy="7155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ICI, </a:t>
            </a:r>
            <a:r>
              <a:rPr lang="en-US" sz="1350" dirty="0" err="1"/>
              <a:t>PARPi</a:t>
            </a:r>
            <a:r>
              <a:rPr lang="en-US" sz="1350" dirty="0"/>
              <a:t>? </a:t>
            </a:r>
          </a:p>
          <a:p>
            <a:pPr algn="ctr"/>
            <a:r>
              <a:rPr lang="en-US" sz="1350" dirty="0"/>
              <a:t>PSMA upregulation? </a:t>
            </a:r>
          </a:p>
          <a:p>
            <a:pPr algn="ctr"/>
            <a:r>
              <a:rPr lang="en-US" sz="1350" dirty="0"/>
              <a:t>Timing/significance of sequencing with other therapies?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84D44-0BB5-2854-545C-091C681C49C3}"/>
              </a:ext>
            </a:extLst>
          </p:cNvPr>
          <p:cNvSpPr txBox="1"/>
          <p:nvPr/>
        </p:nvSpPr>
        <p:spPr>
          <a:xfrm>
            <a:off x="7323688" y="1577268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ESMO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88C9D5-DD2F-5338-B4E3-89EDEE6EB119}"/>
              </a:ext>
            </a:extLst>
          </p:cNvPr>
          <p:cNvSpPr txBox="1"/>
          <p:nvPr/>
        </p:nvSpPr>
        <p:spPr>
          <a:xfrm>
            <a:off x="7415951" y="1063836"/>
            <a:ext cx="1220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Improved PSA PFS</a:t>
            </a:r>
          </a:p>
          <a:p>
            <a:r>
              <a:rPr lang="en-US" sz="800" dirty="0"/>
              <a:t>Lancet Oncology 2024</a:t>
            </a:r>
          </a:p>
        </p:txBody>
      </p:sp>
    </p:spTree>
    <p:extLst>
      <p:ext uri="{BB962C8B-B14F-4D97-AF65-F5344CB8AC3E}">
        <p14:creationId xmlns:p14="http://schemas.microsoft.com/office/powerpoint/2010/main" val="369363490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A3EC0-B124-8B94-755F-4958BB0A4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close-up of a logo&#10;&#10;Description automatically generated">
            <a:extLst>
              <a:ext uri="{FF2B5EF4-FFF2-40B4-BE49-F238E27FC236}">
                <a16:creationId xmlns:a16="http://schemas.microsoft.com/office/drawing/2014/main" id="{DDFD36E2-0417-90DE-422E-D5F791E66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4156" y="0"/>
            <a:ext cx="7695688" cy="4294598"/>
          </a:xfrm>
        </p:spPr>
      </p:pic>
    </p:spTree>
    <p:extLst>
      <p:ext uri="{BB962C8B-B14F-4D97-AF65-F5344CB8AC3E}">
        <p14:creationId xmlns:p14="http://schemas.microsoft.com/office/powerpoint/2010/main" val="300952896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C8CA4-1F60-035B-9E8A-D64B39FF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screenshot of a chemistry diagram&#10;&#10;Description automatically generated">
            <a:extLst>
              <a:ext uri="{FF2B5EF4-FFF2-40B4-BE49-F238E27FC236}">
                <a16:creationId xmlns:a16="http://schemas.microsoft.com/office/drawing/2014/main" id="{D64D9482-BAC7-958E-1038-2B8F91A43E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551" y="0"/>
            <a:ext cx="7208897" cy="40383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82560C-FA79-382A-5C36-A569635597CC}"/>
              </a:ext>
            </a:extLst>
          </p:cNvPr>
          <p:cNvSpPr txBox="1"/>
          <p:nvPr/>
        </p:nvSpPr>
        <p:spPr>
          <a:xfrm>
            <a:off x="2944678" y="3807484"/>
            <a:ext cx="5557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 Irene Burger ESMO 2024</a:t>
            </a:r>
          </a:p>
        </p:txBody>
      </p:sp>
    </p:spTree>
    <p:extLst>
      <p:ext uri="{BB962C8B-B14F-4D97-AF65-F5344CB8AC3E}">
        <p14:creationId xmlns:p14="http://schemas.microsoft.com/office/powerpoint/2010/main" val="365718016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83B18-E24E-BBB9-1E5E-47A3AED13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diagram of a molecule&#10;&#10;Description automatically generated">
            <a:extLst>
              <a:ext uri="{FF2B5EF4-FFF2-40B4-BE49-F238E27FC236}">
                <a16:creationId xmlns:a16="http://schemas.microsoft.com/office/drawing/2014/main" id="{600603B3-053F-8E4E-6BC4-49CB23CF8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360" y="16100"/>
            <a:ext cx="7387633" cy="416069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88F7D4-50D8-DD02-70FC-1485CF2226DD}"/>
              </a:ext>
            </a:extLst>
          </p:cNvPr>
          <p:cNvSpPr txBox="1"/>
          <p:nvPr/>
        </p:nvSpPr>
        <p:spPr>
          <a:xfrm>
            <a:off x="3177152" y="3945961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 Oliver Sartor ESMO 2024</a:t>
            </a:r>
          </a:p>
        </p:txBody>
      </p:sp>
    </p:spTree>
    <p:extLst>
      <p:ext uri="{BB962C8B-B14F-4D97-AF65-F5344CB8AC3E}">
        <p14:creationId xmlns:p14="http://schemas.microsoft.com/office/powerpoint/2010/main" val="350076329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46860-BED0-AC92-5ADC-D4749886F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diagram of a study design&#10;&#10;Description automatically generated">
            <a:extLst>
              <a:ext uri="{FF2B5EF4-FFF2-40B4-BE49-F238E27FC236}">
                <a16:creationId xmlns:a16="http://schemas.microsoft.com/office/drawing/2014/main" id="{898D1497-5DAF-F942-B8B9-CE3ED3A11A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003" y="0"/>
            <a:ext cx="7412395" cy="420778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FBE40-BC19-D0A8-F3CB-FCC8D606A526}"/>
              </a:ext>
            </a:extLst>
          </p:cNvPr>
          <p:cNvSpPr txBox="1"/>
          <p:nvPr/>
        </p:nvSpPr>
        <p:spPr>
          <a:xfrm>
            <a:off x="3570038" y="3976956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 Oliver Sartor ESMO 2024</a:t>
            </a:r>
          </a:p>
        </p:txBody>
      </p:sp>
    </p:spTree>
    <p:extLst>
      <p:ext uri="{BB962C8B-B14F-4D97-AF65-F5344CB8AC3E}">
        <p14:creationId xmlns:p14="http://schemas.microsoft.com/office/powerpoint/2010/main" val="393970110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45A6B-0819-F68B-C8FC-C672DD964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graph of a patient's disease&#10;&#10;Description automatically generated with medium confidence">
            <a:extLst>
              <a:ext uri="{FF2B5EF4-FFF2-40B4-BE49-F238E27FC236}">
                <a16:creationId xmlns:a16="http://schemas.microsoft.com/office/drawing/2014/main" id="{22886401-4D16-F8F0-5C37-C4FAE2A42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675" y="0"/>
            <a:ext cx="7691914" cy="432402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D10294-6B1D-218C-2D0A-CD349A495C07}"/>
              </a:ext>
            </a:extLst>
          </p:cNvPr>
          <p:cNvSpPr txBox="1"/>
          <p:nvPr/>
        </p:nvSpPr>
        <p:spPr>
          <a:xfrm>
            <a:off x="3570038" y="3976956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 Oliver Sartor ESMO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178ADE-8744-2611-5F5E-895D27862F9B}"/>
              </a:ext>
            </a:extLst>
          </p:cNvPr>
          <p:cNvSpPr txBox="1"/>
          <p:nvPr/>
        </p:nvSpPr>
        <p:spPr>
          <a:xfrm>
            <a:off x="3570038" y="1409700"/>
            <a:ext cx="252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77/91 (84.6%) crossover to </a:t>
            </a:r>
            <a:r>
              <a:rPr lang="en-US" sz="1800" dirty="0" err="1"/>
              <a:t>LuPNT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3045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C64A6-71BD-D167-5946-D02529BED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CLEAR: PFS</a:t>
            </a:r>
            <a:br>
              <a:rPr lang="en-US" dirty="0"/>
            </a:br>
            <a:r>
              <a:rPr lang="en-US" sz="1800" dirty="0"/>
              <a:t>Median Follow-Up, 33.7 Months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0B91CFF-9A8C-1049-806C-7F2719F19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4035" y="1292372"/>
            <a:ext cx="5088071" cy="2563518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E3CFEE0-48A8-6758-E0D1-A7E3B19CDCE1}"/>
              </a:ext>
            </a:extLst>
          </p:cNvPr>
          <p:cNvSpPr txBox="1"/>
          <p:nvPr/>
        </p:nvSpPr>
        <p:spPr>
          <a:xfrm>
            <a:off x="4398071" y="3839784"/>
            <a:ext cx="4745929" cy="5078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Choueiri TK, et al. </a:t>
            </a:r>
            <a:r>
              <a:rPr kumimoji="0" lang="da-DK" sz="9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2023;24:228-238. </a:t>
            </a:r>
          </a:p>
          <a:p>
            <a:r>
              <a:rPr kumimoji="0" lang="da-DK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Porta CG, et al. </a:t>
            </a:r>
            <a:r>
              <a:rPr lang="en-US" sz="9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Ann Oncol</a:t>
            </a:r>
            <a:r>
              <a:rPr lang="en-US" sz="9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2022;33 (suppl_7): S660-S680. 10.1016/annonc/annonc1072.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92375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96EB-9F8A-E895-28CE-EC221631E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10CDC844-F292-CFFE-426D-9B9319CC5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4282" y="0"/>
            <a:ext cx="7732877" cy="43533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D85A8-2BC4-CEDA-FD4C-67AA679D47E2}"/>
              </a:ext>
            </a:extLst>
          </p:cNvPr>
          <p:cNvSpPr txBox="1"/>
          <p:nvPr/>
        </p:nvSpPr>
        <p:spPr>
          <a:xfrm>
            <a:off x="3570038" y="3976956"/>
            <a:ext cx="5573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Presented by Oliver Sartor ESMO 2024</a:t>
            </a:r>
          </a:p>
        </p:txBody>
      </p:sp>
    </p:spTree>
    <p:extLst>
      <p:ext uri="{BB962C8B-B14F-4D97-AF65-F5344CB8AC3E}">
        <p14:creationId xmlns:p14="http://schemas.microsoft.com/office/powerpoint/2010/main" val="37329082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9BA9D-28F5-4F04-0B2D-F69245A5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 descr="A diagram of a human body&#10;&#10;Description automatically generated">
            <a:extLst>
              <a:ext uri="{FF2B5EF4-FFF2-40B4-BE49-F238E27FC236}">
                <a16:creationId xmlns:a16="http://schemas.microsoft.com/office/drawing/2014/main" id="{2635FCE4-9319-C3A7-DC26-B43DB28C0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4624" y="548751"/>
            <a:ext cx="6469376" cy="286964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8CE657-F1C4-A44B-3516-7F47AB453036}"/>
              </a:ext>
            </a:extLst>
          </p:cNvPr>
          <p:cNvSpPr txBox="1"/>
          <p:nvPr/>
        </p:nvSpPr>
        <p:spPr>
          <a:xfrm>
            <a:off x="724632" y="124393"/>
            <a:ext cx="7694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Role of Re-treatment of </a:t>
            </a:r>
            <a:r>
              <a:rPr lang="en-US" dirty="0" err="1"/>
              <a:t>LuPSMA</a:t>
            </a:r>
            <a:r>
              <a:rPr lang="en-US" dirty="0"/>
              <a:t> / More than 6 cycles?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1E5892-1A0D-2DAB-B6F0-1F30869BE1BB}"/>
              </a:ext>
            </a:extLst>
          </p:cNvPr>
          <p:cNvSpPr txBox="1"/>
          <p:nvPr/>
        </p:nvSpPr>
        <p:spPr>
          <a:xfrm>
            <a:off x="0" y="1232670"/>
            <a:ext cx="2514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Titillium Web" pitchFamily="2" charset="77"/>
              </a:rPr>
              <a:t>Continued therapy  vs. Re-challenge?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b="0" i="0" u="none" strike="noStrike" dirty="0">
              <a:solidFill>
                <a:srgbClr val="333333"/>
              </a:solidFill>
              <a:effectLst/>
              <a:latin typeface="Titillium Web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Titillium Web" pitchFamily="2" charset="77"/>
              </a:rPr>
              <a:t>TheraP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Titillium Web" pitchFamily="2" charset="77"/>
              </a:rPr>
              <a:t> trial: 1 participant received 20 cycles over 5 distinct periods, with no dose limiting toxicities and observed PSA  with each treatment re-challenge.</a:t>
            </a:r>
            <a:endParaRPr lang="en-US" sz="1200" dirty="0"/>
          </a:p>
        </p:txBody>
      </p:sp>
      <p:pic>
        <p:nvPicPr>
          <p:cNvPr id="10" name="Picture 9" descr="A graph of a patient&#10;&#10;Description automatically generated with medium confidence">
            <a:extLst>
              <a:ext uri="{FF2B5EF4-FFF2-40B4-BE49-F238E27FC236}">
                <a16:creationId xmlns:a16="http://schemas.microsoft.com/office/drawing/2014/main" id="{BED7FD28-DC0D-662F-A587-36C91403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95" y="3328194"/>
            <a:ext cx="3338725" cy="182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2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176A-E782-6A6E-04C3-0120281A2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50448-949F-67C9-B79A-30DBA8CC0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4109"/>
            <a:ext cx="2164314" cy="2732639"/>
          </a:xfrm>
        </p:spPr>
        <p:txBody>
          <a:bodyPr/>
          <a:lstStyle/>
          <a:p>
            <a:r>
              <a:rPr lang="en-US" sz="1800" dirty="0"/>
              <a:t>Alpha emitters (225-Ac-PSMA)</a:t>
            </a:r>
          </a:p>
          <a:p>
            <a:r>
              <a:rPr lang="en-US" sz="1800" dirty="0"/>
              <a:t>Shorter tissue ranges with 100-fold higher linear energy transfer</a:t>
            </a:r>
          </a:p>
          <a:p>
            <a:r>
              <a:rPr lang="en-US" sz="1800" dirty="0"/>
              <a:t>DNA damage is proportional to absorbed dose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28574B-BBD3-6326-590B-89FA9727A99E}"/>
              </a:ext>
            </a:extLst>
          </p:cNvPr>
          <p:cNvSpPr txBox="1"/>
          <p:nvPr/>
        </p:nvSpPr>
        <p:spPr>
          <a:xfrm>
            <a:off x="2513294" y="158496"/>
            <a:ext cx="386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Role of other radioligands?</a:t>
            </a:r>
          </a:p>
        </p:txBody>
      </p:sp>
      <p:pic>
        <p:nvPicPr>
          <p:cNvPr id="6" name="Picture 5" descr="A diagram of a cell&#10;&#10;Description automatically generated">
            <a:extLst>
              <a:ext uri="{FF2B5EF4-FFF2-40B4-BE49-F238E27FC236}">
                <a16:creationId xmlns:a16="http://schemas.microsoft.com/office/drawing/2014/main" id="{3DC9FF85-2209-3719-D713-E5D4FFD77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315" y="743712"/>
            <a:ext cx="6979685" cy="29382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391DCB-61D0-BB80-06BF-E051B4A54320}"/>
              </a:ext>
            </a:extLst>
          </p:cNvPr>
          <p:cNvSpPr txBox="1"/>
          <p:nvPr/>
        </p:nvSpPr>
        <p:spPr>
          <a:xfrm>
            <a:off x="0" y="3805535"/>
            <a:ext cx="918966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www.urotoday.com</a:t>
            </a:r>
            <a:r>
              <a:rPr lang="en-US" sz="1100" dirty="0"/>
              <a:t>/conference-highlights/aua-2024/aua-2024-prostate-cancer/151785-aua-2024-mcrpc-key-updates-in-radioligand-therapy-psma-sensitive-disease.html</a:t>
            </a:r>
          </a:p>
        </p:txBody>
      </p:sp>
    </p:spTree>
    <p:extLst>
      <p:ext uri="{BB962C8B-B14F-4D97-AF65-F5344CB8AC3E}">
        <p14:creationId xmlns:p14="http://schemas.microsoft.com/office/powerpoint/2010/main" val="284753624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29065BAC-0EA0-D0B6-C3DD-5A0EBAE9A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poster with text and images&#10;&#10;Description automatically generated">
            <a:extLst>
              <a:ext uri="{FF2B5EF4-FFF2-40B4-BE49-F238E27FC236}">
                <a16:creationId xmlns:a16="http://schemas.microsoft.com/office/drawing/2014/main" id="{F1A05A5B-BE31-038E-1F5D-2ABED13AC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5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esign&#10;&#10;Description automatically generated with medium confidence">
            <a:extLst>
              <a:ext uri="{FF2B5EF4-FFF2-40B4-BE49-F238E27FC236}">
                <a16:creationId xmlns:a16="http://schemas.microsoft.com/office/drawing/2014/main" id="{4617C87C-AAC4-C56F-1FD5-F2E7FAD2F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31753"/>
      </p:ext>
    </p:extLst>
  </p:cSld>
  <p:clrMapOvr>
    <a:masterClrMapping/>
  </p:clrMapOvr>
  <p:transition spd="slow">
    <p:wipe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chart with text&#10;&#10;Description automatically generated with medium confidence">
            <a:extLst>
              <a:ext uri="{FF2B5EF4-FFF2-40B4-BE49-F238E27FC236}">
                <a16:creationId xmlns:a16="http://schemas.microsoft.com/office/drawing/2014/main" id="{982EEA73-3F13-5641-6AEC-3A579C1E4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B0587CE-A586-52E0-772B-946F23F16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49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257300" y="3022601"/>
            <a:ext cx="6400800" cy="457199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nreizi2@uic.edu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800565"/>
            <a:ext cx="9144000" cy="807256"/>
          </a:xfrm>
        </p:spPr>
        <p:txBody>
          <a:bodyPr/>
          <a:lstStyle/>
          <a:p>
            <a:r>
              <a:rPr lang="en-US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30EC6-E7E2-E0CA-C296-B8DFF41F4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dirty="0"/>
              <a:t>CLEAR: 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76B37-7ACD-2814-CEA6-C6CEACB82391}"/>
              </a:ext>
            </a:extLst>
          </p:cNvPr>
          <p:cNvSpPr txBox="1"/>
          <p:nvPr/>
        </p:nvSpPr>
        <p:spPr>
          <a:xfrm>
            <a:off x="386901" y="4021293"/>
            <a:ext cx="744493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75" b="1" dirty="0">
                <a:solidFill>
                  <a:srgbClr val="000000"/>
                </a:solidFill>
                <a:latin typeface="Lato" panose="020F0502020204030203" pitchFamily="34" charset="0"/>
              </a:rPr>
              <a:t>Abbreviations:</a:t>
            </a:r>
            <a:r>
              <a:rPr lang="en-US" sz="675" dirty="0">
                <a:solidFill>
                  <a:srgbClr val="000000"/>
                </a:solidFill>
                <a:latin typeface="Lato" panose="020F0502020204030203" pitchFamily="34" charset="0"/>
              </a:rPr>
              <a:t> CI, confidence interval; HR, hazard ratio; IMDC, International mRCC Database Consortium; LEN, lenvatinib; NE, not estimable; No., number; NR, not reached; OS, overall survival; PEMBRO, pembrolizumab; SUN, sunitinib</a:t>
            </a:r>
            <a:endParaRPr lang="en-US" sz="675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511366-D423-8B02-47B8-3C139CEBF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1" y="975653"/>
            <a:ext cx="7757126" cy="2996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DE2B81-D0B0-CAA6-875D-BA977BDFCDFB}"/>
              </a:ext>
            </a:extLst>
          </p:cNvPr>
          <p:cNvSpPr txBox="1"/>
          <p:nvPr/>
        </p:nvSpPr>
        <p:spPr>
          <a:xfrm>
            <a:off x="3264694" y="669974"/>
            <a:ext cx="1724046" cy="3231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4-year Follow-up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A4D5A1-F292-BD10-51AC-E3D5B8B49B32}"/>
              </a:ext>
            </a:extLst>
          </p:cNvPr>
          <p:cNvSpPr txBox="1"/>
          <p:nvPr/>
        </p:nvSpPr>
        <p:spPr>
          <a:xfrm>
            <a:off x="6111210" y="4156884"/>
            <a:ext cx="3166967" cy="427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Motzer RJ, et al. </a:t>
            </a:r>
            <a:r>
              <a:rPr lang="en-US" sz="750" i="1" dirty="0">
                <a:latin typeface="Arial" panose="020B0604020202020204" pitchFamily="34" charset="0"/>
                <a:cs typeface="Arial" panose="020B0604020202020204" pitchFamily="34" charset="0"/>
              </a:rPr>
              <a:t>J Clin Oncol. </a:t>
            </a:r>
            <a:r>
              <a:rPr lang="en-US" sz="750" dirty="0">
                <a:latin typeface="Arial" panose="020B0604020202020204" pitchFamily="34" charset="0"/>
                <a:cs typeface="Arial" panose="020B0604020202020204" pitchFamily="34" charset="0"/>
              </a:rPr>
              <a:t>2023;41(suppl 16):Abstract 4502.</a:t>
            </a:r>
          </a:p>
          <a:p>
            <a:pPr algn="l"/>
            <a:r>
              <a:rPr lang="en-US" sz="750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DOI: </a:t>
            </a:r>
            <a:r>
              <a:rPr lang="en-US" sz="750" dirty="0">
                <a:solidFill>
                  <a:srgbClr val="0065F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10.1200/JCO.2023.41.16_suppl.4502"/>
              </a:rPr>
              <a:t>10.1200/JCO.2023.41.16_suppl.4502</a:t>
            </a:r>
            <a:endParaRPr lang="en-US" sz="750" dirty="0">
              <a:solidFill>
                <a:srgbClr val="4D4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67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438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graph with numbers and a number&#10;&#10;Description automatically generated with medium confidence">
            <a:extLst>
              <a:ext uri="{FF2B5EF4-FFF2-40B4-BE49-F238E27FC236}">
                <a16:creationId xmlns:a16="http://schemas.microsoft.com/office/drawing/2014/main" id="{7AB97DF0-0200-4116-01DE-6CC8FA07FB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94726" y="2338366"/>
            <a:ext cx="2901461" cy="200542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E5E8B5-3119-5D8E-E539-112B3018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Profile of IO/TKI</a:t>
            </a:r>
          </a:p>
        </p:txBody>
      </p:sp>
      <p:pic>
        <p:nvPicPr>
          <p:cNvPr id="8" name="Picture 7" descr="A graph showing a comparison of the same type of scale&#10;&#10;Description automatically generated with medium confidence">
            <a:extLst>
              <a:ext uri="{FF2B5EF4-FFF2-40B4-BE49-F238E27FC236}">
                <a16:creationId xmlns:a16="http://schemas.microsoft.com/office/drawing/2014/main" id="{7450356B-A439-6DAE-86E2-E0EAB2097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85" y="755548"/>
            <a:ext cx="3956992" cy="18754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FCCCF-FA93-A9A7-7A8E-AD609A8331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57" y="2630971"/>
            <a:ext cx="2733756" cy="1726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3317A9-B3F6-39B2-739B-AB62929764F2}"/>
              </a:ext>
            </a:extLst>
          </p:cNvPr>
          <p:cNvSpPr txBox="1"/>
          <p:nvPr/>
        </p:nvSpPr>
        <p:spPr>
          <a:xfrm>
            <a:off x="3038981" y="3256546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CM-9ER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010B17-9D0A-39C0-EE81-ED0E373BCBA8}"/>
              </a:ext>
            </a:extLst>
          </p:cNvPr>
          <p:cNvSpPr txBox="1"/>
          <p:nvPr/>
        </p:nvSpPr>
        <p:spPr>
          <a:xfrm>
            <a:off x="7584831" y="3341076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DC794C-0ED2-17D8-5104-ADDCA4AABA2C}"/>
              </a:ext>
            </a:extLst>
          </p:cNvPr>
          <p:cNvSpPr txBox="1"/>
          <p:nvPr/>
        </p:nvSpPr>
        <p:spPr>
          <a:xfrm>
            <a:off x="5115632" y="1512277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KN-426</a:t>
            </a:r>
          </a:p>
        </p:txBody>
      </p:sp>
    </p:spTree>
    <p:extLst>
      <p:ext uri="{BB962C8B-B14F-4D97-AF65-F5344CB8AC3E}">
        <p14:creationId xmlns:p14="http://schemas.microsoft.com/office/powerpoint/2010/main" val="701298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1DA4F-0170-430F-BCE0-98C1BC93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IO Combination Trials </a:t>
            </a:r>
            <a:r>
              <a:rPr lang="en-US" sz="2400" dirty="0" err="1">
                <a:solidFill>
                  <a:schemeClr val="tx1"/>
                </a:solidFill>
              </a:rPr>
              <a:t>mRCC</a:t>
            </a:r>
            <a:r>
              <a:rPr lang="en-US" sz="2400" dirty="0">
                <a:solidFill>
                  <a:schemeClr val="tx1"/>
                </a:solidFill>
              </a:rPr>
              <a:t> – Safety </a:t>
            </a:r>
            <a:r>
              <a:rPr lang="en-US" sz="2400" dirty="0" err="1">
                <a:solidFill>
                  <a:schemeClr val="tx1"/>
                </a:solidFill>
              </a:rPr>
              <a:t>Overview</a:t>
            </a:r>
            <a:r>
              <a:rPr lang="en-US" sz="2400" dirty="0" err="1"/>
              <a:t>Trials</a:t>
            </a:r>
            <a:r>
              <a:rPr lang="en-US" sz="2400" dirty="0"/>
              <a:t> in mRCC: </a:t>
            </a:r>
            <a:br>
              <a:rPr lang="en-US" sz="2400" dirty="0"/>
            </a:br>
            <a:r>
              <a:rPr lang="en-US" dirty="0"/>
              <a:t>Safety Overview Summary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E05AF6-DAB1-49DD-A8F7-56EA8700C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506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FABFA231-F7CA-C249-9BF8-42B5ECFF5586}" type="slidenum">
              <a:rPr lang="en-US" noProof="0"/>
              <a:pPr lvl="0"/>
              <a:t>19</a:t>
            </a:fld>
            <a:endParaRPr lang="en-US" noProof="0" dirty="0"/>
          </a:p>
        </p:txBody>
      </p:sp>
      <p:graphicFrame>
        <p:nvGraphicFramePr>
          <p:cNvPr id="11" name="Table 6">
            <a:extLst>
              <a:ext uri="{FF2B5EF4-FFF2-40B4-BE49-F238E27FC236}">
                <a16:creationId xmlns:a16="http://schemas.microsoft.com/office/drawing/2014/main" id="{7FFE3560-14FD-4FA4-90C7-6E600E7BE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111576"/>
              </p:ext>
            </p:extLst>
          </p:nvPr>
        </p:nvGraphicFramePr>
        <p:xfrm>
          <a:off x="1179645" y="734485"/>
          <a:ext cx="6913841" cy="319576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729868">
                  <a:extLst>
                    <a:ext uri="{9D8B030D-6E8A-4147-A177-3AD203B41FA5}">
                      <a16:colId xmlns:a16="http://schemas.microsoft.com/office/drawing/2014/main" val="2838530289"/>
                    </a:ext>
                  </a:extLst>
                </a:gridCol>
                <a:gridCol w="1315068">
                  <a:extLst>
                    <a:ext uri="{9D8B030D-6E8A-4147-A177-3AD203B41FA5}">
                      <a16:colId xmlns:a16="http://schemas.microsoft.com/office/drawing/2014/main" val="2456296800"/>
                    </a:ext>
                  </a:extLst>
                </a:gridCol>
                <a:gridCol w="13279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8890">
                  <a:extLst>
                    <a:ext uri="{9D8B030D-6E8A-4147-A177-3AD203B41FA5}">
                      <a16:colId xmlns:a16="http://schemas.microsoft.com/office/drawing/2014/main" val="1405705675"/>
                    </a:ext>
                  </a:extLst>
                </a:gridCol>
                <a:gridCol w="1162029">
                  <a:extLst>
                    <a:ext uri="{9D8B030D-6E8A-4147-A177-3AD203B41FA5}">
                      <a16:colId xmlns:a16="http://schemas.microsoft.com/office/drawing/2014/main" val="1904917688"/>
                    </a:ext>
                  </a:extLst>
                </a:gridCol>
              </a:tblGrid>
              <a:tr h="7037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endParaRPr lang="en-US" sz="11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CM 214 (Ipi/Nivo)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(n=550 vs n=546)</a:t>
                      </a:r>
                      <a:endParaRPr lang="en-US" sz="11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KN-426 (Axi/Pembro)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(n=432 vs n=429)</a:t>
                      </a:r>
                      <a:endParaRPr lang="en-US" sz="1100" baseline="300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aseline="0" dirty="0">
                          <a:solidFill>
                            <a:schemeClr val="bg1"/>
                          </a:solidFill>
                        </a:rPr>
                        <a:t>CM 9ER (Cabo/Nivo)</a:t>
                      </a:r>
                      <a:r>
                        <a:rPr lang="en-US" sz="11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en-US" sz="110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(n=323 vs n=328)</a:t>
                      </a:r>
                      <a:endParaRPr lang="en-US" sz="1100" baseline="3000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CLEAR (Len/Pembro)</a:t>
                      </a:r>
                      <a:r>
                        <a:rPr lang="en-US" sz="1100" b="1" baseline="30000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</a:rPr>
                        <a:t>(N=355 vs n=357)</a:t>
                      </a:r>
                      <a:endParaRPr lang="en-US" sz="1100" b="1" baseline="0" dirty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159856"/>
                  </a:ext>
                </a:extLst>
              </a:tr>
              <a:tr h="321374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100" b="0" dirty="0">
                          <a:latin typeface="+mn-lt"/>
                          <a:cs typeface="Arial" panose="020B0604020202020204" pitchFamily="34" charset="0"/>
                        </a:rPr>
                        <a:t>Median Follow-Up, mo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99.1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42.8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1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55.6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49.8</a:t>
                      </a:r>
                      <a:endParaRPr lang="en-US" sz="1100" b="1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185" marR="68185" marT="34092" marB="34092" anchor="ctr"/>
                </a:tc>
                <a:extLst>
                  <a:ext uri="{0D108BD9-81ED-4DB2-BD59-A6C34878D82A}">
                    <a16:rowId xmlns:a16="http://schemas.microsoft.com/office/drawing/2014/main" val="3480511949"/>
                  </a:ext>
                </a:extLst>
              </a:tr>
              <a:tr h="32137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TRAE, any gr, 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94 vs 98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96 vs 98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98 vs 93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97 vs 92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0031395"/>
                  </a:ext>
                </a:extLst>
              </a:tr>
              <a:tr h="321374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TRAE, gr ≥3, 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48 vs 64 (gr ≥3)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68 vs 64 (gr ≥3)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68 vs 55 (gr 3-4)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74 vs 60 (gr ≥3)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17375726"/>
                  </a:ext>
                </a:extLst>
              </a:tr>
              <a:tr h="94616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Discontinuations due to AE</a:t>
                      </a:r>
                      <a:r>
                        <a:rPr lang="en-US" sz="1100" b="1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, 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23 (N+I)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13 (S)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21 (P)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20 (A) </a:t>
                      </a:r>
                      <a:br>
                        <a:rPr lang="en-US" sz="11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7 (P+A)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12 (S)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10 (N)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8 (C)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7 (N+C)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11 (S)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24 (L)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26 (P) </a:t>
                      </a:r>
                      <a:br>
                        <a:rPr lang="en-US" sz="11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10 (L+P)</a:t>
                      </a:r>
                    </a:p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11 (S)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3122469"/>
                  </a:ext>
                </a:extLst>
              </a:tr>
              <a:tr h="546335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High-dose 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corticosteroid use, %</a:t>
                      </a:r>
                      <a:endParaRPr lang="en-US" sz="11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29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26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21.9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289338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BFCA51-A62A-91BF-07AB-0AB084B77CE7}"/>
              </a:ext>
            </a:extLst>
          </p:cNvPr>
          <p:cNvSpPr txBox="1"/>
          <p:nvPr/>
        </p:nvSpPr>
        <p:spPr>
          <a:xfrm>
            <a:off x="-62821" y="3957704"/>
            <a:ext cx="9206821" cy="507831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defTabSz="342900">
              <a:defRPr/>
            </a:pPr>
            <a:r>
              <a:rPr lang="en-US" sz="900" dirty="0">
                <a:cs typeface="Arial" panose="020B0604020202020204" pitchFamily="34" charset="0"/>
              </a:rPr>
              <a:t>1. Tannir NM, et al. ASCO GU 2024. Abstract 363. </a:t>
            </a:r>
            <a:r>
              <a:rPr lang="en-US" sz="900" dirty="0"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anose="020B0604020202020204" pitchFamily="34" charset="0"/>
              </a:rPr>
              <a:t>Albiges et al. ESMO Open 2020. 2. </a:t>
            </a:r>
            <a:r>
              <a:rPr lang="da-DK" sz="900" dirty="0"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anose="020B0604020202020204" pitchFamily="34" charset="0"/>
              </a:rPr>
              <a:t>Rini B, et al. ASCO 2021. Abstract 4500. Powles T, et al. </a:t>
            </a:r>
            <a:r>
              <a:rPr lang="da-DK" sz="900" i="1" dirty="0"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anose="020B0604020202020204" pitchFamily="34" charset="0"/>
              </a:rPr>
              <a:t>Lancet Oncol</a:t>
            </a:r>
            <a:r>
              <a:rPr lang="da-DK" sz="900" dirty="0"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anose="020B0604020202020204" pitchFamily="34" charset="0"/>
              </a:rPr>
              <a:t>. 2020;</a:t>
            </a:r>
            <a:r>
              <a:rPr lang="en-US" sz="900" dirty="0">
                <a:solidFill>
                  <a:srgbClr val="000000">
                    <a:lumMod val="95000"/>
                    <a:lumOff val="5000"/>
                  </a:srgbClr>
                </a:solidFill>
                <a:ea typeface="+mn-ea"/>
                <a:cs typeface="Arial" panose="020B0604020202020204" pitchFamily="34" charset="0"/>
              </a:rPr>
              <a:t>21:1563-1573. Axitinib. Full Prescribing Information. 3. Bourlon MT, et al. ASCO GU. Abstract 362. </a:t>
            </a:r>
            <a:r>
              <a:rPr lang="da-DK" sz="900" dirty="0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Choueiri TK, et al. </a:t>
            </a:r>
            <a:r>
              <a:rPr lang="en-US" sz="900" i="1" dirty="0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N Engl J Med</a:t>
            </a:r>
            <a:r>
              <a:rPr lang="en-US" sz="900" dirty="0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. 2021;384:829-41. 4. </a:t>
            </a:r>
            <a:r>
              <a:rPr lang="en-US" sz="900" dirty="0" err="1">
                <a:solidFill>
                  <a:prstClr val="black"/>
                </a:solidFill>
                <a:cs typeface="Arial" panose="020B0604020202020204" pitchFamily="34" charset="0"/>
              </a:rPr>
              <a:t>Motzer</a:t>
            </a:r>
            <a:r>
              <a:rPr lang="en-US" sz="900" dirty="0">
                <a:solidFill>
                  <a:prstClr val="black"/>
                </a:solidFill>
                <a:cs typeface="Arial" panose="020B0604020202020204" pitchFamily="34" charset="0"/>
              </a:rPr>
              <a:t> RJ, et al</a:t>
            </a:r>
            <a:r>
              <a:rPr lang="en-US" sz="900" i="1" dirty="0">
                <a:solidFill>
                  <a:prstClr val="black"/>
                </a:solidFill>
                <a:cs typeface="Arial" panose="020B0604020202020204" pitchFamily="34" charset="0"/>
              </a:rPr>
              <a:t>. J Clin Oncol</a:t>
            </a:r>
            <a:r>
              <a:rPr lang="en-US" sz="900" dirty="0">
                <a:solidFill>
                  <a:prstClr val="black"/>
                </a:solidFill>
                <a:cs typeface="Arial" panose="020B0604020202020204" pitchFamily="34" charset="0"/>
              </a:rPr>
              <a:t>. 2024;42:1222-1228</a:t>
            </a:r>
            <a:r>
              <a:rPr lang="en-US" sz="900" dirty="0">
                <a:solidFill>
                  <a:srgbClr val="000000"/>
                </a:solidFill>
                <a:ea typeface="+mn-ea"/>
                <a:cs typeface="Arial" panose="020B0604020202020204" pitchFamily="34" charset="0"/>
              </a:rPr>
              <a:t>. Pembrolizumab</a:t>
            </a:r>
            <a:r>
              <a:rPr lang="da-DK" sz="900" dirty="0">
                <a:solidFill>
                  <a:srgbClr val="000000">
                    <a:lumMod val="95000"/>
                    <a:lumOff val="5000"/>
                  </a:srgbClr>
                </a:solidFill>
                <a:cs typeface="Arial" panose="020B0604020202020204" pitchFamily="34" charset="0"/>
              </a:rPr>
              <a:t>. Prescribing Information.</a:t>
            </a:r>
          </a:p>
        </p:txBody>
      </p:sp>
    </p:spTree>
    <p:extLst>
      <p:ext uri="{BB962C8B-B14F-4D97-AF65-F5344CB8AC3E}">
        <p14:creationId xmlns:p14="http://schemas.microsoft.com/office/powerpoint/2010/main" val="98166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Alan Tan, MD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Professor, Genitourinary Lead</a:t>
            </a:r>
          </a:p>
          <a:p>
            <a:r>
              <a:rPr lang="en-US" dirty="0">
                <a:solidFill>
                  <a:srgbClr val="002E51"/>
                </a:solidFill>
              </a:rPr>
              <a:t>Vanderbilt Ingram Cancer Center</a:t>
            </a:r>
          </a:p>
          <a:p>
            <a:r>
              <a:rPr lang="en-US" dirty="0">
                <a:solidFill>
                  <a:srgbClr val="002E51"/>
                </a:solidFill>
              </a:rPr>
              <a:t>Nashville, Tennessee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Navigating Combination Regimens for Advanced Clear Cell RCC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7A9E67A-91B2-6F1D-0596-47942EABD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116" y="2624088"/>
            <a:ext cx="4941767" cy="5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E702FC-C420-23BD-2EAA-122C39A9E4DB}"/>
              </a:ext>
            </a:extLst>
          </p:cNvPr>
          <p:cNvSpPr txBox="1"/>
          <p:nvPr/>
        </p:nvSpPr>
        <p:spPr>
          <a:xfrm>
            <a:off x="1166446" y="3843504"/>
            <a:ext cx="69869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Motzer et al. ESMO 2021. Abstract 661P;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Albiges et al. ESMO Open 2020. </a:t>
            </a:r>
            <a:r>
              <a:rPr kumimoji="0" lang="da-DK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Rini et al. ASCO 2021. 4500. Powles et al.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2020;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21:P1563-1573. </a:t>
            </a:r>
            <a:r>
              <a:rPr kumimoji="0" lang="da-DK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Powles T, et al. GU Ca Symp 2022. Abstract 350.</a:t>
            </a:r>
            <a:r>
              <a:rPr lang="da-DK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Motzer RJ, et al. </a:t>
            </a:r>
            <a:r>
              <a:rPr lang="en-US" sz="800" i="1" dirty="0"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. 2022;23:888-898.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Choueiri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Engl J Med.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2021;384:829-41.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Apolo et al. ASCO 2021. 4553. </a:t>
            </a:r>
            <a:r>
              <a:rPr kumimoji="0" lang="da-DK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Choueiri TK, et al.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Lancet Oncol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2023;24:228-238.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Burotto M, et al. ASCO GU 2023. Abstract 603.  </a:t>
            </a:r>
            <a:r>
              <a:rPr lang="da-DK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 CG, et al. ESMO 2022. Abstract 1449MO.Motzer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al. 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 Engl J Med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2021;384:1289-1300. Grunwald et al. ASCO 2021. Abstract 4560. Choueiri TK, et al. KCRS21. Oral Abstract.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table with numbers and text&#10;&#10;Description automatically generated">
            <a:extLst>
              <a:ext uri="{FF2B5EF4-FFF2-40B4-BE49-F238E27FC236}">
                <a16:creationId xmlns:a16="http://schemas.microsoft.com/office/drawing/2014/main" id="{91886698-FDDF-F3FB-A626-BC3B504D3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0999"/>
            <a:ext cx="7381875" cy="378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29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screenshot of a table&#10;&#10;Description automatically generated">
            <a:extLst>
              <a:ext uri="{FF2B5EF4-FFF2-40B4-BE49-F238E27FC236}">
                <a16:creationId xmlns:a16="http://schemas.microsoft.com/office/drawing/2014/main" id="{3B8E6AB9-E37D-7577-6771-E39D4EE13DD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248225" y="842573"/>
            <a:ext cx="6647550" cy="3134204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B62E35-533C-A960-B050-F5FC3A677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Intermediate/Poor Metastatic </a:t>
            </a:r>
            <a:r>
              <a:rPr lang="en-US" dirty="0" err="1"/>
              <a:t>ccRCC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F2297C-1348-B683-E256-F51D6C84334B}"/>
              </a:ext>
            </a:extLst>
          </p:cNvPr>
          <p:cNvSpPr txBox="1"/>
          <p:nvPr/>
        </p:nvSpPr>
        <p:spPr>
          <a:xfrm>
            <a:off x="961292" y="3976777"/>
            <a:ext cx="77372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800" b="1" dirty="0">
                <a:solidFill>
                  <a:prstClr val="black"/>
                </a:solidFill>
                <a:cs typeface="Arial" panose="020B0604020202020204" pitchFamily="34" charset="0"/>
              </a:rPr>
              <a:t>1. </a:t>
            </a:r>
            <a:r>
              <a:rPr lang="en-US" sz="800" dirty="0" err="1">
                <a:solidFill>
                  <a:prstClr val="black"/>
                </a:solidFill>
                <a:cs typeface="Arial" panose="020B0604020202020204" pitchFamily="34" charset="0"/>
              </a:rPr>
              <a:t>Tannir</a:t>
            </a:r>
            <a:r>
              <a:rPr lang="en-US" sz="800" dirty="0">
                <a:solidFill>
                  <a:prstClr val="black"/>
                </a:solidFill>
                <a:cs typeface="Arial" panose="020B0604020202020204" pitchFamily="34" charset="0"/>
              </a:rPr>
              <a:t> NM, et al. ASCO GU 2024. Abstract 363.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da-DK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2. </a:t>
            </a:r>
            <a:r>
              <a:rPr kumimoji="0" lang="it-IT" sz="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Rini BI, et al. ASCO 2023. Abstract LBA4501.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Rini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BI,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N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Engl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J Med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. 2019;380:1115-1127. </a:t>
            </a:r>
            <a:r>
              <a:rPr kumimoji="0" lang="da-DK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3. </a:t>
            </a:r>
            <a:r>
              <a:rPr kumimoji="0" lang="da-DK" sz="8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Bourlon</a:t>
            </a:r>
            <a:r>
              <a:rPr kumimoji="0" lang="da-DK" sz="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MT, et al. ASCO GU 2024. Abstract 362.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da-DK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4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Motzer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RJ, et al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. J Clin Oncol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. 2024;42:1222-1228. 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Grunwald V, et al. </a:t>
            </a:r>
            <a:r>
              <a:rPr kumimoji="0" lang="da-DK" sz="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Eur</a:t>
            </a:r>
            <a:r>
              <a:rPr kumimoji="0" lang="da-DK" sz="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 J </a:t>
            </a:r>
            <a:r>
              <a:rPr kumimoji="0" lang="da-DK" sz="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Urol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Arial" panose="020B0604020202020204" pitchFamily="34" charset="0"/>
              </a:rPr>
              <a:t>. 2023;6:437-446.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660539-9D3F-648C-817E-431E39281681}"/>
              </a:ext>
            </a:extLst>
          </p:cNvPr>
          <p:cNvSpPr/>
          <p:nvPr/>
        </p:nvSpPr>
        <p:spPr bwMode="auto">
          <a:xfrm>
            <a:off x="1248225" y="1390650"/>
            <a:ext cx="6457950" cy="276225"/>
          </a:xfrm>
          <a:prstGeom prst="rect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368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CD9E6EB-2861-DAE4-7ECA-B0E07EC0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Favorable Risk Metastatic </a:t>
            </a:r>
            <a:r>
              <a:rPr lang="en-US" dirty="0" err="1"/>
              <a:t>ccRCC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09541-076F-A3CA-A3A0-454189ECC21D}"/>
              </a:ext>
            </a:extLst>
          </p:cNvPr>
          <p:cNvSpPr txBox="1"/>
          <p:nvPr/>
        </p:nvSpPr>
        <p:spPr>
          <a:xfrm>
            <a:off x="4689146" y="4257122"/>
            <a:ext cx="46891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Tannir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, N et al. 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42, 2024 (suppl 4;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abstr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363) 2.Plimack,E et al. </a:t>
            </a:r>
            <a:r>
              <a:rPr lang="en-US" sz="800" i="1" dirty="0" err="1">
                <a:latin typeface="Calibri" panose="020F0502020204030204" pitchFamily="34" charset="0"/>
                <a:cs typeface="Calibri" panose="020F0502020204030204" pitchFamily="34" charset="0"/>
              </a:rPr>
              <a:t>Eur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i="1" dirty="0" err="1">
                <a:latin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2023 (5):449-454 3.Bourlon, M et al. 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J Clin Oncol 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42, 2024(suppl 4;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abstr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362) 4. </a:t>
            </a:r>
            <a:r>
              <a:rPr lang="en-US" sz="800" dirty="0" err="1">
                <a:latin typeface="Calibri" panose="020F0502020204030204" pitchFamily="34" charset="0"/>
                <a:cs typeface="Calibri" panose="020F0502020204030204" pitchFamily="34" charset="0"/>
              </a:rPr>
              <a:t>Motzer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, R et al. 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J Clin Oncol</a:t>
            </a:r>
            <a:r>
              <a:rPr lang="en-US" sz="800" dirty="0">
                <a:latin typeface="Calibri" panose="020F0502020204030204" pitchFamily="34" charset="0"/>
                <a:cs typeface="Calibri" panose="020F0502020204030204" pitchFamily="34" charset="0"/>
              </a:rPr>
              <a:t>  2023. 01569</a:t>
            </a:r>
            <a:r>
              <a:rPr kumimoji="0" lang="da-DK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itchFamily="34" charset="0"/>
              </a:rPr>
              <a:t>.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7FA773F-5152-0C97-543B-DDD8835193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7A41E05-1549-61EA-8AB9-F1699BE38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62535" y="755677"/>
            <a:ext cx="7571334" cy="35687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419E14-7125-8ED3-4E61-DC0D0E501ED6}"/>
              </a:ext>
            </a:extLst>
          </p:cNvPr>
          <p:cNvSpPr/>
          <p:nvPr/>
        </p:nvSpPr>
        <p:spPr bwMode="auto">
          <a:xfrm>
            <a:off x="862535" y="2159346"/>
            <a:ext cx="7418930" cy="414785"/>
          </a:xfrm>
          <a:prstGeom prst="rect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7562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81A18A-5CA3-C30E-C4ED-9F2FF3C5B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09" y="61793"/>
            <a:ext cx="1962411" cy="925475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Favorable-Risk </a:t>
            </a:r>
            <a:r>
              <a:rPr lang="en-US" sz="2000" dirty="0" err="1">
                <a:solidFill>
                  <a:schemeClr val="bg1"/>
                </a:solidFill>
              </a:rPr>
              <a:t>mRCC</a:t>
            </a:r>
            <a:r>
              <a:rPr lang="en-US" sz="2000" dirty="0">
                <a:solidFill>
                  <a:schemeClr val="bg1"/>
                </a:solidFill>
              </a:rPr>
              <a:t>: 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B4CBD-C127-2206-0FD9-0EC8D715F6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22834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82AA61-63CA-40B3-B84B-35F53051213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2ED0D2D-D5F9-AE63-8A46-20D0B3937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9318" b="59888"/>
          <a:stretch/>
        </p:blipFill>
        <p:spPr>
          <a:xfrm>
            <a:off x="5778424" y="2395242"/>
            <a:ext cx="2965847" cy="20631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139BDB-55D2-B72B-BE0F-A463D8126DE2}"/>
              </a:ext>
            </a:extLst>
          </p:cNvPr>
          <p:cNvSpPr txBox="1"/>
          <p:nvPr/>
        </p:nvSpPr>
        <p:spPr>
          <a:xfrm>
            <a:off x="4693821" y="3730773"/>
            <a:ext cx="9797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>
                <a:solidFill>
                  <a:srgbClr val="002E51"/>
                </a:solidFill>
              </a:rPr>
              <a:t>CLEAR</a:t>
            </a:r>
            <a:endParaRPr lang="en-US" sz="1350" b="1" kern="0" dirty="0">
              <a:solidFill>
                <a:srgbClr val="002E5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736F758C-0C08-E2C8-2BDE-BDC21F33B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9" r="66286" b="13210"/>
          <a:stretch/>
        </p:blipFill>
        <p:spPr bwMode="auto">
          <a:xfrm>
            <a:off x="5923929" y="202470"/>
            <a:ext cx="2509766" cy="2298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7D7003-7BC3-5088-A5FF-AECF168232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84" b="13570"/>
          <a:stretch/>
        </p:blipFill>
        <p:spPr>
          <a:xfrm>
            <a:off x="2161702" y="2261038"/>
            <a:ext cx="2520446" cy="2057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267819-9C3B-7803-C727-AD6C3C3691C7}"/>
              </a:ext>
            </a:extLst>
          </p:cNvPr>
          <p:cNvSpPr txBox="1"/>
          <p:nvPr/>
        </p:nvSpPr>
        <p:spPr>
          <a:xfrm>
            <a:off x="4646759" y="1048158"/>
            <a:ext cx="122474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solidFill>
                  <a:srgbClr val="002E51"/>
                </a:solidFill>
              </a:rPr>
              <a:t>KEYNOTE426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6AE20A-2682-A077-C2F9-1AF0BD69E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962" b="8063"/>
          <a:stretch/>
        </p:blipFill>
        <p:spPr>
          <a:xfrm>
            <a:off x="2293974" y="107141"/>
            <a:ext cx="2454801" cy="2057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4DB1D9-6E0C-2EA8-1100-957A705FD9D7}"/>
              </a:ext>
            </a:extLst>
          </p:cNvPr>
          <p:cNvSpPr txBox="1"/>
          <p:nvPr/>
        </p:nvSpPr>
        <p:spPr>
          <a:xfrm>
            <a:off x="904492" y="1417490"/>
            <a:ext cx="15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rgbClr val="002E51"/>
                </a:solidFill>
              </a:rPr>
              <a:t>CheckMate</a:t>
            </a:r>
            <a:r>
              <a:rPr lang="en-US" sz="1800" b="1" kern="0" dirty="0">
                <a:solidFill>
                  <a:srgbClr val="002E51"/>
                </a:solidFill>
              </a:rPr>
              <a:t> 214</a:t>
            </a:r>
            <a:endParaRPr lang="en-US" sz="1350" b="1" kern="0" dirty="0">
              <a:solidFill>
                <a:srgbClr val="002E5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B08DAC-1B44-4510-851B-5D3C30464A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799"/>
          <a:stretch/>
        </p:blipFill>
        <p:spPr>
          <a:xfrm>
            <a:off x="8849119" y="2381"/>
            <a:ext cx="292595" cy="5143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ADA82A-DACF-25E9-F0E3-DB630CF0C543}"/>
              </a:ext>
            </a:extLst>
          </p:cNvPr>
          <p:cNvSpPr txBox="1"/>
          <p:nvPr/>
        </p:nvSpPr>
        <p:spPr>
          <a:xfrm>
            <a:off x="0" y="4051659"/>
            <a:ext cx="6217571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788" dirty="0" err="1">
                <a:solidFill>
                  <a:prstClr val="black"/>
                </a:solidFill>
                <a:cs typeface="Arial" panose="020B0604020202020204" pitchFamily="34" charset="0"/>
              </a:rPr>
              <a:t>Tannir</a:t>
            </a:r>
            <a:r>
              <a:rPr lang="en-US" sz="788" dirty="0">
                <a:solidFill>
                  <a:prstClr val="black"/>
                </a:solidFill>
                <a:cs typeface="Arial" panose="020B0604020202020204" pitchFamily="34" charset="0"/>
              </a:rPr>
              <a:t> NM, et al. ASCO GU 2024. Abstract 363. </a:t>
            </a:r>
            <a:r>
              <a:rPr lang="it-IT" sz="788" dirty="0">
                <a:solidFill>
                  <a:prstClr val="black"/>
                </a:solidFill>
                <a:cs typeface="Arial" panose="020B0604020202020204" pitchFamily="34" charset="0"/>
              </a:rPr>
              <a:t>Rini BI, et al. ASCO 2023. Abstract LBA4501.</a:t>
            </a:r>
            <a:r>
              <a:rPr lang="en-US" sz="788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a-DK" sz="788" dirty="0">
                <a:solidFill>
                  <a:prstClr val="black"/>
                </a:solidFill>
                <a:cs typeface="Arial" panose="020B0604020202020204" pitchFamily="34" charset="0"/>
              </a:rPr>
              <a:t>Bourlon MT, et al. ASCO GU 2024. Abstract 362. </a:t>
            </a:r>
            <a:r>
              <a:rPr lang="en-US" sz="788" dirty="0" err="1">
                <a:solidFill>
                  <a:prstClr val="black"/>
                </a:solidFill>
                <a:cs typeface="Arial" panose="020B0604020202020204" pitchFamily="34" charset="0"/>
              </a:rPr>
              <a:t>Motzer</a:t>
            </a:r>
            <a:r>
              <a:rPr lang="en-US" sz="788" dirty="0">
                <a:solidFill>
                  <a:prstClr val="black"/>
                </a:solidFill>
                <a:cs typeface="Arial" panose="020B0604020202020204" pitchFamily="34" charset="0"/>
              </a:rPr>
              <a:t> RJ, et al</a:t>
            </a:r>
            <a:r>
              <a:rPr lang="en-US" sz="788" i="1" dirty="0">
                <a:solidFill>
                  <a:prstClr val="black"/>
                </a:solidFill>
                <a:cs typeface="Arial" panose="020B0604020202020204" pitchFamily="34" charset="0"/>
              </a:rPr>
              <a:t>. J Clin Oncol</a:t>
            </a:r>
            <a:r>
              <a:rPr lang="en-US" sz="788" dirty="0">
                <a:solidFill>
                  <a:prstClr val="black"/>
                </a:solidFill>
                <a:cs typeface="Arial" panose="020B0604020202020204" pitchFamily="34" charset="0"/>
              </a:rPr>
              <a:t>. 2024;42:1222-1228.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CFD03B-7990-DEAB-0747-0F2FBFB43514}"/>
              </a:ext>
            </a:extLst>
          </p:cNvPr>
          <p:cNvSpPr txBox="1"/>
          <p:nvPr/>
        </p:nvSpPr>
        <p:spPr>
          <a:xfrm>
            <a:off x="130904" y="3123388"/>
            <a:ext cx="154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kern="0" dirty="0" err="1">
                <a:solidFill>
                  <a:srgbClr val="002E51"/>
                </a:solidFill>
              </a:rPr>
              <a:t>CheckMate</a:t>
            </a:r>
            <a:r>
              <a:rPr lang="en-US" sz="1800" b="1" kern="0" dirty="0">
                <a:solidFill>
                  <a:srgbClr val="002E51"/>
                </a:solidFill>
              </a:rPr>
              <a:t> 9ER</a:t>
            </a:r>
            <a:endParaRPr lang="en-US" sz="1350" b="1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0719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5C0E-923E-B35C-12FF-C4E9E45A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 Rechallenge Conundrum</a:t>
            </a:r>
          </a:p>
        </p:txBody>
      </p:sp>
      <p:pic>
        <p:nvPicPr>
          <p:cNvPr id="4" name="Picture 3" descr="A graph of a patient's disease&#10;&#10;Description automatically generated with medium confidence">
            <a:extLst>
              <a:ext uri="{FF2B5EF4-FFF2-40B4-BE49-F238E27FC236}">
                <a16:creationId xmlns:a16="http://schemas.microsoft.com/office/drawing/2014/main" id="{60B24F54-D36E-0D6F-3D1D-438A7F3ED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7" y="1193757"/>
            <a:ext cx="7538080" cy="308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62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A335-25E5-76B3-3B05-4D832A7E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Approach to Front-line </a:t>
            </a:r>
            <a:r>
              <a:rPr lang="en-US" dirty="0" err="1"/>
              <a:t>ccRCC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4DF21-49F3-3B2B-7BEC-83BA179216BE}"/>
              </a:ext>
            </a:extLst>
          </p:cNvPr>
          <p:cNvSpPr txBox="1"/>
          <p:nvPr/>
        </p:nvSpPr>
        <p:spPr>
          <a:xfrm>
            <a:off x="147145" y="2343298"/>
            <a:ext cx="1250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IMDC for prognostication</a:t>
            </a:r>
          </a:p>
          <a:p>
            <a:r>
              <a:rPr lang="en-US" sz="1200" dirty="0"/>
              <a:t>“Eyeball Test”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6B0520-4541-0AF1-EC91-B62762296419}"/>
              </a:ext>
            </a:extLst>
          </p:cNvPr>
          <p:cNvCxnSpPr/>
          <p:nvPr/>
        </p:nvCxnSpPr>
        <p:spPr bwMode="auto">
          <a:xfrm>
            <a:off x="1397876" y="2669628"/>
            <a:ext cx="6411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2C4E7E-D443-2DC1-38B7-1E4AE99B27B0}"/>
              </a:ext>
            </a:extLst>
          </p:cNvPr>
          <p:cNvSpPr txBox="1"/>
          <p:nvPr/>
        </p:nvSpPr>
        <p:spPr>
          <a:xfrm>
            <a:off x="2039007" y="2379520"/>
            <a:ext cx="1250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Good Risk</a:t>
            </a:r>
          </a:p>
          <a:p>
            <a:r>
              <a:rPr lang="en-US" sz="1200" dirty="0"/>
              <a:t>Asymptomatic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04F7389-6FB3-E03F-16E9-2B53D047834A}"/>
              </a:ext>
            </a:extLst>
          </p:cNvPr>
          <p:cNvCxnSpPr>
            <a:cxnSpLocks/>
          </p:cNvCxnSpPr>
          <p:nvPr/>
        </p:nvCxnSpPr>
        <p:spPr bwMode="auto">
          <a:xfrm flipV="1">
            <a:off x="2443656" y="1854567"/>
            <a:ext cx="0" cy="4887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39F31D2-4F2C-6289-3661-485082FD718A}"/>
              </a:ext>
            </a:extLst>
          </p:cNvPr>
          <p:cNvSpPr/>
          <p:nvPr/>
        </p:nvSpPr>
        <p:spPr bwMode="auto">
          <a:xfrm>
            <a:off x="1802525" y="974076"/>
            <a:ext cx="1324303" cy="785209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IO/IO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IO/TKI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TKI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5D8BED-49A2-BEA7-FF7D-BA3ADC561573}"/>
              </a:ext>
            </a:extLst>
          </p:cNvPr>
          <p:cNvCxnSpPr>
            <a:cxnSpLocks/>
          </p:cNvCxnSpPr>
          <p:nvPr/>
        </p:nvCxnSpPr>
        <p:spPr bwMode="auto">
          <a:xfrm>
            <a:off x="2464677" y="3025851"/>
            <a:ext cx="0" cy="489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51755B3-2BB9-A4D5-D966-FF5693E8B3BF}"/>
              </a:ext>
            </a:extLst>
          </p:cNvPr>
          <p:cNvSpPr/>
          <p:nvPr/>
        </p:nvSpPr>
        <p:spPr bwMode="auto">
          <a:xfrm>
            <a:off x="2039006" y="3563071"/>
            <a:ext cx="1250721" cy="63176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Local Therapy (SBRT, resection)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2941A2-E30A-BE2C-5CB8-D67FE02453FF}"/>
              </a:ext>
            </a:extLst>
          </p:cNvPr>
          <p:cNvSpPr txBox="1"/>
          <p:nvPr/>
        </p:nvSpPr>
        <p:spPr>
          <a:xfrm>
            <a:off x="2532993" y="3149853"/>
            <a:ext cx="952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Oligometastatic?</a:t>
            </a:r>
          </a:p>
          <a:p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9A5F9C-B06C-0C98-865C-B58BB26B2231}"/>
              </a:ext>
            </a:extLst>
          </p:cNvPr>
          <p:cNvCxnSpPr/>
          <p:nvPr/>
        </p:nvCxnSpPr>
        <p:spPr bwMode="auto">
          <a:xfrm>
            <a:off x="3289727" y="2666463"/>
            <a:ext cx="641131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B36AA4F-B179-85BC-1E10-58699B98A1AA}"/>
              </a:ext>
            </a:extLst>
          </p:cNvPr>
          <p:cNvSpPr txBox="1"/>
          <p:nvPr/>
        </p:nvSpPr>
        <p:spPr>
          <a:xfrm>
            <a:off x="3126828" y="2390453"/>
            <a:ext cx="952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D0EAA8-6F5A-EB98-D552-99B445CAEEEA}"/>
              </a:ext>
            </a:extLst>
          </p:cNvPr>
          <p:cNvSpPr txBox="1"/>
          <p:nvPr/>
        </p:nvSpPr>
        <p:spPr>
          <a:xfrm>
            <a:off x="4032411" y="1728734"/>
            <a:ext cx="12507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Failed ”eyeball”</a:t>
            </a:r>
          </a:p>
          <a:p>
            <a:pPr algn="ctr"/>
            <a:r>
              <a:rPr lang="en-US" sz="1200" b="1" dirty="0"/>
              <a:t>Rapid response needed</a:t>
            </a:r>
          </a:p>
          <a:p>
            <a:pPr algn="ctr"/>
            <a:r>
              <a:rPr lang="en-US" sz="800" dirty="0"/>
              <a:t>- Pleural effusions, ascites, </a:t>
            </a:r>
            <a:r>
              <a:rPr lang="en-US" sz="800" dirty="0" err="1"/>
              <a:t>hypercalcermia</a:t>
            </a:r>
            <a:r>
              <a:rPr lang="en-US" sz="800" dirty="0"/>
              <a:t>, large bone dominant, bulky liver metastases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63B6E56-FABB-CC1B-44DA-E32132C6D627}"/>
              </a:ext>
            </a:extLst>
          </p:cNvPr>
          <p:cNvCxnSpPr>
            <a:cxnSpLocks/>
          </p:cNvCxnSpPr>
          <p:nvPr/>
        </p:nvCxnSpPr>
        <p:spPr bwMode="auto">
          <a:xfrm flipV="1">
            <a:off x="5322185" y="2057245"/>
            <a:ext cx="574118" cy="4979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44E3BFA-6071-6AE4-B484-CB0EFA39A678}"/>
              </a:ext>
            </a:extLst>
          </p:cNvPr>
          <p:cNvSpPr/>
          <p:nvPr/>
        </p:nvSpPr>
        <p:spPr bwMode="auto">
          <a:xfrm>
            <a:off x="5896303" y="1319209"/>
            <a:ext cx="943955" cy="49795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IO/TKI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553DA6-9A6B-8E0A-534C-05E84663D554}"/>
              </a:ext>
            </a:extLst>
          </p:cNvPr>
          <p:cNvSpPr txBox="1"/>
          <p:nvPr/>
        </p:nvSpPr>
        <p:spPr>
          <a:xfrm rot="19009368">
            <a:off x="5175723" y="2172503"/>
            <a:ext cx="57411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YES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7445B20-0DC9-8067-1489-BF24558DC354}"/>
              </a:ext>
            </a:extLst>
          </p:cNvPr>
          <p:cNvCxnSpPr>
            <a:cxnSpLocks/>
          </p:cNvCxnSpPr>
          <p:nvPr/>
        </p:nvCxnSpPr>
        <p:spPr bwMode="auto">
          <a:xfrm>
            <a:off x="5330052" y="2549033"/>
            <a:ext cx="695764" cy="4768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DD52DE9-AB9D-A6E8-E11E-13F103A9F9C3}"/>
              </a:ext>
            </a:extLst>
          </p:cNvPr>
          <p:cNvSpPr txBox="1"/>
          <p:nvPr/>
        </p:nvSpPr>
        <p:spPr>
          <a:xfrm rot="2055830">
            <a:off x="5117944" y="2728251"/>
            <a:ext cx="88372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NO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DA92AEB-F331-FA21-993E-94C0196C2A23}"/>
              </a:ext>
            </a:extLst>
          </p:cNvPr>
          <p:cNvSpPr/>
          <p:nvPr/>
        </p:nvSpPr>
        <p:spPr bwMode="auto">
          <a:xfrm>
            <a:off x="6072725" y="2900874"/>
            <a:ext cx="943955" cy="49795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IO/IO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1699505-EA21-B523-2F99-F30A790469FB}"/>
              </a:ext>
            </a:extLst>
          </p:cNvPr>
          <p:cNvCxnSpPr>
            <a:cxnSpLocks/>
          </p:cNvCxnSpPr>
          <p:nvPr/>
        </p:nvCxnSpPr>
        <p:spPr bwMode="auto">
          <a:xfrm>
            <a:off x="5239779" y="3261827"/>
            <a:ext cx="78603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B31DE61D-3493-D79E-6158-ECF70F2DD87A}"/>
              </a:ext>
            </a:extLst>
          </p:cNvPr>
          <p:cNvSpPr txBox="1"/>
          <p:nvPr/>
        </p:nvSpPr>
        <p:spPr>
          <a:xfrm>
            <a:off x="5138070" y="3261827"/>
            <a:ext cx="9525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 err="1"/>
              <a:t>Sarcomatoid</a:t>
            </a:r>
            <a:endParaRPr lang="en-US" sz="800" dirty="0"/>
          </a:p>
        </p:txBody>
      </p:sp>
      <p:pic>
        <p:nvPicPr>
          <p:cNvPr id="3074" name="Picture 2" descr="Complete Round Realistic Human Eyeball, Available in 6 Different Colors  Oddity Cabinet Rarity Weird Creepy Stuff Oddities - Etsy">
            <a:extLst>
              <a:ext uri="{FF2B5EF4-FFF2-40B4-BE49-F238E27FC236}">
                <a16:creationId xmlns:a16="http://schemas.microsoft.com/office/drawing/2014/main" id="{56A63B04-9CDB-7ED6-92AF-6C860A3F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96" y="3169200"/>
            <a:ext cx="909771" cy="9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661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1774-4628-405D-8545-E9CD0092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5" y="129778"/>
            <a:ext cx="7769225" cy="494447"/>
          </a:xfrm>
        </p:spPr>
        <p:txBody>
          <a:bodyPr>
            <a:noAutofit/>
          </a:bodyPr>
          <a:lstStyle/>
          <a:p>
            <a:r>
              <a:rPr lang="en-US" sz="2000" dirty="0" err="1">
                <a:solidFill>
                  <a:srgbClr val="2E76B6"/>
                </a:solidFill>
              </a:rPr>
              <a:t>Belzutifan</a:t>
            </a:r>
            <a:r>
              <a:rPr lang="en-US" sz="2000" dirty="0">
                <a:solidFill>
                  <a:srgbClr val="2E76B6"/>
                </a:solidFill>
              </a:rPr>
              <a:t> versus </a:t>
            </a:r>
            <a:r>
              <a:rPr lang="en-US" sz="2000" dirty="0" err="1">
                <a:solidFill>
                  <a:srgbClr val="2E76B6"/>
                </a:solidFill>
              </a:rPr>
              <a:t>Everolimus</a:t>
            </a:r>
            <a:r>
              <a:rPr lang="en-US" sz="2000" dirty="0">
                <a:solidFill>
                  <a:srgbClr val="2E76B6"/>
                </a:solidFill>
              </a:rPr>
              <a:t> for Previously Treated Advanced </a:t>
            </a:r>
            <a:r>
              <a:rPr lang="en-US" sz="2000" dirty="0" err="1">
                <a:solidFill>
                  <a:srgbClr val="2E76B6"/>
                </a:solidFill>
              </a:rPr>
              <a:t>ccRCC</a:t>
            </a:r>
            <a:r>
              <a:rPr lang="en-US" sz="2000" dirty="0">
                <a:solidFill>
                  <a:srgbClr val="2E76B6"/>
                </a:solidFill>
              </a:rPr>
              <a:t>: Randomized Open-Label Phase III LITESPARK-005 Study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25EBA-3517-E3FB-ACD8-DD86D637DACE}"/>
              </a:ext>
            </a:extLst>
          </p:cNvPr>
          <p:cNvSpPr txBox="1"/>
          <p:nvPr/>
        </p:nvSpPr>
        <p:spPr>
          <a:xfrm>
            <a:off x="903473" y="3604762"/>
            <a:ext cx="2509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Albiges</a:t>
            </a: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L et al. ESMO 2023;Abstract LBA88.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FB8AF4-6321-E0C8-6E46-A3A8DB47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047" y="2230150"/>
            <a:ext cx="4000872" cy="836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100EDF-B9AA-6F2C-8363-A2E41D810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825" y="1655721"/>
            <a:ext cx="5020048" cy="236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1774-4628-405D-8545-E9CD0092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5" y="129778"/>
            <a:ext cx="7769225" cy="49444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E76B6"/>
                </a:solidFill>
              </a:rPr>
              <a:t>LITESPARK-005: Primary Endpoint of PFS by BICR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C97F4-2CAB-0AFB-B539-F889874E7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573" y="1036211"/>
            <a:ext cx="6581958" cy="3044235"/>
          </a:xfrm>
          <a:prstGeom prst="rect">
            <a:avLst/>
          </a:prstGeom>
        </p:spPr>
      </p:pic>
      <p:pic>
        <p:nvPicPr>
          <p:cNvPr id="6" name="Picture 5" descr="A graph with numbers and a line&#10;&#10;Description automatically generated with medium confidence">
            <a:extLst>
              <a:ext uri="{FF2B5EF4-FFF2-40B4-BE49-F238E27FC236}">
                <a16:creationId xmlns:a16="http://schemas.microsoft.com/office/drawing/2014/main" id="{9047DCDF-9DE4-A4BA-C38E-BAB9FEAC8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95"/>
            <a:ext cx="8159512" cy="42740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635FE-2894-721C-2DFD-8D5AF04D01AF}"/>
              </a:ext>
            </a:extLst>
          </p:cNvPr>
          <p:cNvSpPr txBox="1"/>
          <p:nvPr/>
        </p:nvSpPr>
        <p:spPr>
          <a:xfrm>
            <a:off x="6837548" y="3858136"/>
            <a:ext cx="250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Rini</a:t>
            </a: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, et al ESMO 2024</a:t>
            </a:r>
          </a:p>
        </p:txBody>
      </p:sp>
    </p:spTree>
    <p:extLst>
      <p:ext uri="{BB962C8B-B14F-4D97-AF65-F5344CB8AC3E}">
        <p14:creationId xmlns:p14="http://schemas.microsoft.com/office/powerpoint/2010/main" val="282561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1774-4628-405D-8545-E9CD0092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5" y="129778"/>
            <a:ext cx="7769225" cy="49444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E76B6"/>
                </a:solidFill>
              </a:rPr>
              <a:t>LITESPARK-005: Primary Endpoint of Overall Survival (OS)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25EBA-3517-E3FB-ACD8-DD86D637DACE}"/>
              </a:ext>
            </a:extLst>
          </p:cNvPr>
          <p:cNvSpPr txBox="1"/>
          <p:nvPr/>
        </p:nvSpPr>
        <p:spPr>
          <a:xfrm>
            <a:off x="6761348" y="4019118"/>
            <a:ext cx="25098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Rini</a:t>
            </a: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, et al ESMO 2024</a:t>
            </a:r>
          </a:p>
        </p:txBody>
      </p:sp>
      <p:pic>
        <p:nvPicPr>
          <p:cNvPr id="6" name="Picture 5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51B48C68-5ACD-0351-5A8A-4DAE06205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64" y="1083634"/>
            <a:ext cx="6012146" cy="29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9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1774-4628-405D-8545-E9CD0092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5" y="129778"/>
            <a:ext cx="7769225" cy="49444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E76B6"/>
                </a:solidFill>
              </a:rPr>
              <a:t>LITESPARK-005: Safety Profile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25EBA-3517-E3FB-ACD8-DD86D637DACE}"/>
              </a:ext>
            </a:extLst>
          </p:cNvPr>
          <p:cNvSpPr txBox="1"/>
          <p:nvPr/>
        </p:nvSpPr>
        <p:spPr>
          <a:xfrm>
            <a:off x="3313906" y="4602987"/>
            <a:ext cx="25098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Albiges</a:t>
            </a: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L et al. ESMO 2023;Abstract LBA88.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3BDA7-6F82-7E84-99DF-DD701097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8" y="624225"/>
            <a:ext cx="7769226" cy="366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65BF0B6-D722-88A0-9CA0-FEAFFB17D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Honoraria</a:t>
            </a:r>
          </a:p>
          <a:p>
            <a:pPr marL="0" indent="0">
              <a:buNone/>
            </a:pPr>
            <a:r>
              <a:rPr lang="en-US" sz="1800" dirty="0"/>
              <a:t>- Astellas, </a:t>
            </a:r>
            <a:r>
              <a:rPr lang="en-US" sz="1800" dirty="0" err="1"/>
              <a:t>Seagen</a:t>
            </a:r>
            <a:r>
              <a:rPr lang="en-US" sz="1800" dirty="0"/>
              <a:t>, Pfizer, </a:t>
            </a:r>
            <a:r>
              <a:rPr lang="en-US" sz="1800" dirty="0" err="1"/>
              <a:t>Exelixis</a:t>
            </a:r>
            <a:r>
              <a:rPr lang="en-US" sz="1800" dirty="0"/>
              <a:t>, Gilead, Merck, EMD Serono, Aveo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Equity</a:t>
            </a:r>
          </a:p>
          <a:p>
            <a:pPr marL="0" indent="0">
              <a:buNone/>
            </a:pPr>
            <a:r>
              <a:rPr lang="en-US" sz="1800" dirty="0"/>
              <a:t>- </a:t>
            </a:r>
            <a:r>
              <a:rPr lang="en-US" sz="1800" dirty="0" err="1"/>
              <a:t>Adaptimmune</a:t>
            </a:r>
            <a:r>
              <a:rPr lang="en-US" sz="1800" dirty="0"/>
              <a:t>, </a:t>
            </a:r>
            <a:r>
              <a:rPr lang="en-US" sz="1800" dirty="0" err="1"/>
              <a:t>Nektar</a:t>
            </a:r>
            <a:r>
              <a:rPr lang="en-US" sz="1800" dirty="0"/>
              <a:t>, Bluebird, Aprea, </a:t>
            </a:r>
            <a:r>
              <a:rPr lang="en-US" sz="1800" dirty="0" err="1"/>
              <a:t>Editas</a:t>
            </a:r>
            <a:r>
              <a:rPr lang="en-US" sz="1800" dirty="0"/>
              <a:t>, Fate, </a:t>
            </a:r>
            <a:r>
              <a:rPr lang="en-US" sz="1800" dirty="0" err="1"/>
              <a:t>Iovance</a:t>
            </a:r>
            <a:r>
              <a:rPr lang="en-US" sz="1800" dirty="0"/>
              <a:t>, Rapt </a:t>
            </a:r>
          </a:p>
        </p:txBody>
      </p:sp>
    </p:spTree>
    <p:extLst>
      <p:ext uri="{BB962C8B-B14F-4D97-AF65-F5344CB8AC3E}">
        <p14:creationId xmlns:p14="http://schemas.microsoft.com/office/powerpoint/2010/main" val="3144806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1774-4628-405D-8545-E9CD0092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7373"/>
            <a:ext cx="9143999" cy="494447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2E76B6"/>
                </a:solidFill>
              </a:rPr>
              <a:t>LITESPARK-011: </a:t>
            </a:r>
            <a:r>
              <a:rPr lang="en-US" sz="1600" dirty="0" err="1">
                <a:solidFill>
                  <a:srgbClr val="2E76B6"/>
                </a:solidFill>
              </a:rPr>
              <a:t>Belzutifan</a:t>
            </a:r>
            <a:r>
              <a:rPr lang="en-US" sz="1600" dirty="0">
                <a:solidFill>
                  <a:srgbClr val="2E76B6"/>
                </a:solidFill>
              </a:rPr>
              <a:t> and Lenvatinib versus </a:t>
            </a:r>
            <a:r>
              <a:rPr lang="en-US" sz="1600" dirty="0" err="1">
                <a:solidFill>
                  <a:srgbClr val="2E76B6"/>
                </a:solidFill>
              </a:rPr>
              <a:t>Cabozantinib</a:t>
            </a:r>
            <a:r>
              <a:rPr lang="en-US" sz="1600" dirty="0">
                <a:solidFill>
                  <a:srgbClr val="2E76B6"/>
                </a:solidFill>
              </a:rPr>
              <a:t> for </a:t>
            </a:r>
            <a:br>
              <a:rPr lang="en-US" sz="1600" dirty="0">
                <a:solidFill>
                  <a:srgbClr val="2E76B6"/>
                </a:solidFill>
              </a:rPr>
            </a:br>
            <a:r>
              <a:rPr lang="en-US" sz="1600" dirty="0">
                <a:solidFill>
                  <a:srgbClr val="2E76B6"/>
                </a:solidFill>
              </a:rPr>
              <a:t>Advanced Renal Cell Carcinoma After Anti-PD-1/PD-L1 Therapy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8841E9-3DA9-B396-DF4D-ADECD0EB8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227" y="743663"/>
            <a:ext cx="6252523" cy="353678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025EBA-3517-E3FB-ACD8-DD86D637DACE}"/>
              </a:ext>
            </a:extLst>
          </p:cNvPr>
          <p:cNvSpPr txBox="1"/>
          <p:nvPr/>
        </p:nvSpPr>
        <p:spPr>
          <a:xfrm>
            <a:off x="5820895" y="3865456"/>
            <a:ext cx="28930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 err="1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Motzer</a:t>
            </a: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RJ et al. </a:t>
            </a:r>
            <a:r>
              <a:rPr lang="en-US" sz="1050" i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Future Oncol</a:t>
            </a: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2023;19(2):113-21. </a:t>
            </a:r>
          </a:p>
        </p:txBody>
      </p:sp>
    </p:spTree>
    <p:extLst>
      <p:ext uri="{BB962C8B-B14F-4D97-AF65-F5344CB8AC3E}">
        <p14:creationId xmlns:p14="http://schemas.microsoft.com/office/powerpoint/2010/main" val="369901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41774-4628-405D-8545-E9CD0092A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7" y="156044"/>
            <a:ext cx="7769225" cy="494447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2E76B6"/>
                </a:solidFill>
              </a:rPr>
              <a:t>LITESPARK-012: Pembrolizumab and Lenvatinib with or without </a:t>
            </a:r>
            <a:r>
              <a:rPr lang="en-US" sz="1800" dirty="0" err="1">
                <a:solidFill>
                  <a:srgbClr val="2E76B6"/>
                </a:solidFill>
              </a:rPr>
              <a:t>Belzutifan</a:t>
            </a:r>
            <a:r>
              <a:rPr lang="en-US" sz="1800" dirty="0">
                <a:solidFill>
                  <a:srgbClr val="2E76B6"/>
                </a:solidFill>
              </a:rPr>
              <a:t> or </a:t>
            </a:r>
            <a:r>
              <a:rPr lang="en-US" sz="1800" dirty="0" err="1">
                <a:solidFill>
                  <a:srgbClr val="2E76B6"/>
                </a:solidFill>
              </a:rPr>
              <a:t>Quavonlimab</a:t>
            </a:r>
            <a:r>
              <a:rPr lang="en-US" sz="1800" dirty="0">
                <a:solidFill>
                  <a:srgbClr val="2E76B6"/>
                </a:solidFill>
              </a:rPr>
              <a:t> for Advanced Renal Cell Carcinoma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025EBA-3517-E3FB-ACD8-DD86D637DACE}"/>
              </a:ext>
            </a:extLst>
          </p:cNvPr>
          <p:cNvSpPr txBox="1"/>
          <p:nvPr/>
        </p:nvSpPr>
        <p:spPr>
          <a:xfrm>
            <a:off x="5610502" y="4125036"/>
            <a:ext cx="31620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Choueiri TK et al. </a:t>
            </a:r>
            <a:r>
              <a:rPr lang="en-US" sz="1050" i="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Future Oncol</a:t>
            </a:r>
            <a:r>
              <a:rPr lang="en-US" sz="105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 2023;19(40):2631-40.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4DF953-DD12-A859-B4B5-98687882F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20" y="905727"/>
            <a:ext cx="6219760" cy="306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22DC2D2-F7AB-886B-1EFA-698E322C7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134" y="0"/>
            <a:ext cx="9170459" cy="5158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20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851D-F976-F892-420B-05E31009D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246DF7E-C043-F7A2-F483-B7E57BB48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8575" y="487368"/>
            <a:ext cx="2798350" cy="3712053"/>
          </a:xfrm>
        </p:spPr>
      </p:pic>
    </p:spTree>
    <p:extLst>
      <p:ext uri="{BB962C8B-B14F-4D97-AF65-F5344CB8AC3E}">
        <p14:creationId xmlns:p14="http://schemas.microsoft.com/office/powerpoint/2010/main" val="3115969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Genitourinary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Tuesday, September 24,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06976-F82C-8780-DE52-A553D4D42070}"/>
              </a:ext>
            </a:extLst>
          </p:cNvPr>
          <p:cNvSpPr/>
          <p:nvPr/>
        </p:nvSpPr>
        <p:spPr>
          <a:xfrm>
            <a:off x="7899662" y="461913"/>
            <a:ext cx="461913" cy="188536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86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Ami Badami, MD</a:t>
            </a:r>
            <a:endParaRPr lang="en-US" dirty="0">
              <a:solidFill>
                <a:srgbClr val="002E51"/>
              </a:solidFill>
            </a:endParaRPr>
          </a:p>
          <a:p>
            <a:r>
              <a:rPr lang="en-US" dirty="0">
                <a:solidFill>
                  <a:srgbClr val="002E51"/>
                </a:solidFill>
              </a:rPr>
              <a:t>Endeavor Health, NorthShore University HealthSystem</a:t>
            </a:r>
          </a:p>
          <a:p>
            <a:r>
              <a:rPr lang="en-US" dirty="0">
                <a:solidFill>
                  <a:srgbClr val="002E51"/>
                </a:solidFill>
              </a:rPr>
              <a:t>Evanston, 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Renal Cell Carcinoma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Case Discussions</a:t>
            </a:r>
          </a:p>
        </p:txBody>
      </p:sp>
    </p:spTree>
    <p:extLst>
      <p:ext uri="{BB962C8B-B14F-4D97-AF65-F5344CB8AC3E}">
        <p14:creationId xmlns:p14="http://schemas.microsoft.com/office/powerpoint/2010/main" val="4070268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4507" y="1665012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Case One: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Clear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1931986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9850" y="880535"/>
            <a:ext cx="8295190" cy="3203786"/>
          </a:xfrm>
        </p:spPr>
        <p:txBody>
          <a:bodyPr/>
          <a:lstStyle/>
          <a:p>
            <a:pPr algn="l"/>
            <a:r>
              <a:rPr lang="en-US" sz="2200" dirty="0">
                <a:solidFill>
                  <a:srgbClr val="002E51"/>
                </a:solidFill>
              </a:rPr>
              <a:t>70 year-old female presents with incidentally discovered left renal mass following an MVA and undergoes a left nephrectomy. </a:t>
            </a:r>
          </a:p>
          <a:p>
            <a:pPr algn="l">
              <a:spcBef>
                <a:spcPts val="0"/>
              </a:spcBef>
            </a:pPr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Pathology: clear cell carcinoma, WHO/ISUP grade 3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7.5 cm with extension into segmental branch of renal vein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Margins negative, seven lymph nodes negative (0/7)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pT3aN0</a:t>
            </a:r>
          </a:p>
          <a:p>
            <a:pPr algn="l">
              <a:spcBef>
                <a:spcPts val="0"/>
              </a:spcBef>
            </a:pPr>
            <a:endParaRPr lang="en-US" sz="900" dirty="0">
              <a:solidFill>
                <a:srgbClr val="002E51"/>
              </a:solidFill>
            </a:endParaRP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Patient declines adjuvant pembrolizumab – concerned about toxicity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</a:t>
            </a:r>
          </a:p>
        </p:txBody>
      </p:sp>
    </p:spTree>
    <p:extLst>
      <p:ext uri="{BB962C8B-B14F-4D97-AF65-F5344CB8AC3E}">
        <p14:creationId xmlns:p14="http://schemas.microsoft.com/office/powerpoint/2010/main" val="2826196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2200" dirty="0">
                <a:solidFill>
                  <a:srgbClr val="002E51"/>
                </a:solidFill>
              </a:rPr>
              <a:t>PMH:</a:t>
            </a: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HTN, Type 2 DM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800" dirty="0">
              <a:solidFill>
                <a:srgbClr val="002E51"/>
              </a:solidFill>
            </a:endParaRPr>
          </a:p>
          <a:p>
            <a:pPr marL="0" indent="0" algn="l">
              <a:buNone/>
            </a:pPr>
            <a:r>
              <a:rPr lang="en-US" sz="2200" dirty="0">
                <a:solidFill>
                  <a:srgbClr val="002E51"/>
                </a:solidFill>
              </a:rPr>
              <a:t>Surgical History:</a:t>
            </a:r>
          </a:p>
          <a:p>
            <a:r>
              <a:rPr lang="en-US" sz="2200" dirty="0">
                <a:solidFill>
                  <a:srgbClr val="002E51"/>
                </a:solidFill>
              </a:rPr>
              <a:t>Appendectomy in his 30s</a:t>
            </a:r>
          </a:p>
          <a:p>
            <a:pPr marL="0" indent="0" algn="l">
              <a:spcBef>
                <a:spcPts val="0"/>
              </a:spcBef>
              <a:buNone/>
            </a:pPr>
            <a:endParaRPr lang="en-US" sz="800" dirty="0">
              <a:solidFill>
                <a:srgbClr val="002E51"/>
              </a:solidFill>
            </a:endParaRPr>
          </a:p>
          <a:p>
            <a:pPr marL="0" indent="0" algn="l">
              <a:buNone/>
            </a:pPr>
            <a:r>
              <a:rPr lang="en-US" sz="2200" dirty="0">
                <a:solidFill>
                  <a:srgbClr val="002E51"/>
                </a:solidFill>
              </a:rPr>
              <a:t>Family History:</a:t>
            </a:r>
          </a:p>
          <a:p>
            <a:r>
              <a:rPr lang="en-US" sz="2200" dirty="0">
                <a:solidFill>
                  <a:srgbClr val="002E51"/>
                </a:solidFill>
              </a:rPr>
              <a:t>Father with lung cancer (smoker)</a:t>
            </a: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algn="l">
              <a:spcBef>
                <a:spcPts val="0"/>
              </a:spcBef>
            </a:pPr>
            <a:endParaRPr lang="en-US" sz="900" dirty="0">
              <a:solidFill>
                <a:srgbClr val="002E5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10F5F-B825-4C6F-9F7C-F2DDE842025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anchor="ctr"/>
          <a:lstStyle/>
          <a:p>
            <a:pPr marL="0" indent="0" algn="l">
              <a:buNone/>
            </a:pPr>
            <a:r>
              <a:rPr lang="en-US" sz="2200" dirty="0">
                <a:solidFill>
                  <a:srgbClr val="002E51"/>
                </a:solidFill>
              </a:rPr>
              <a:t>Social Hx:</a:t>
            </a: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Retired</a:t>
            </a: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Never smoked</a:t>
            </a: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Rare alcohol use</a:t>
            </a: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marL="0" indent="0" algn="l">
              <a:buNone/>
            </a:pPr>
            <a:r>
              <a:rPr lang="en-US" sz="2200" dirty="0">
                <a:solidFill>
                  <a:srgbClr val="002E51"/>
                </a:solidFill>
              </a:rPr>
              <a:t>Exam: Unremarkable</a:t>
            </a:r>
          </a:p>
          <a:p>
            <a:pPr marL="0" indent="0" algn="l">
              <a:buNone/>
            </a:pPr>
            <a:r>
              <a:rPr lang="en-US" sz="2200" dirty="0">
                <a:solidFill>
                  <a:srgbClr val="002E51"/>
                </a:solidFill>
              </a:rPr>
              <a:t>ECOG PS: 0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9393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9850" y="934721"/>
            <a:ext cx="7685589" cy="2939626"/>
          </a:xfrm>
        </p:spPr>
        <p:txBody>
          <a:bodyPr/>
          <a:lstStyle/>
          <a:p>
            <a:pPr algn="l"/>
            <a:r>
              <a:rPr lang="en-US" sz="2200" dirty="0">
                <a:solidFill>
                  <a:srgbClr val="002E51"/>
                </a:solidFill>
              </a:rPr>
              <a:t>Four years later: Noted to have a 1.8 cm RUL lung nodule and two sub-centimeter (6mm &amp; 8mm) LLL lung nodules</a:t>
            </a:r>
          </a:p>
          <a:p>
            <a:pPr algn="l"/>
            <a:endParaRPr lang="en-US" sz="1600" dirty="0">
              <a:solidFill>
                <a:srgbClr val="002E51"/>
              </a:solidFill>
            </a:endParaRP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RUL nodule was biopsied: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Pathology: clear cell RCC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Review of previous imaging revealed that nodules have been present over the last two years 			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sz="2200" dirty="0">
                <a:solidFill>
                  <a:srgbClr val="002E51"/>
                </a:solidFill>
              </a:rPr>
              <a:t>Exam unremarkable, ECOG PS: 0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>
              <a:spcBef>
                <a:spcPts val="0"/>
              </a:spcBef>
            </a:pPr>
            <a:endParaRPr lang="en-US" sz="9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3674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aph of cancer&#10;&#10;Description automatically generated with medium confidence">
            <a:extLst>
              <a:ext uri="{FF2B5EF4-FFF2-40B4-BE49-F238E27FC236}">
                <a16:creationId xmlns:a16="http://schemas.microsoft.com/office/drawing/2014/main" id="{6F9EB57B-D3AD-BC60-703F-72E568C6C0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615"/>
            <a:ext cx="7646140" cy="4221684"/>
          </a:xfr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EF7282E-ED6D-EF36-BDB4-B75F373DD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98" y="1266120"/>
            <a:ext cx="2409459" cy="192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08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934721"/>
            <a:ext cx="746506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would you recommend next?</a:t>
            </a:r>
          </a:p>
          <a:p>
            <a:pPr algn="l"/>
            <a:endParaRPr lang="en-US" sz="11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Observation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Ipilimumab/nivolumab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TKI + Immunotherapy combination (e.g., Nivo + cabo, lenvatinib + pembro, etc.)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3875624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934721"/>
            <a:ext cx="763644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factor do you consider most when making your decision?</a:t>
            </a:r>
          </a:p>
          <a:p>
            <a:pPr algn="l"/>
            <a:endParaRPr lang="en-US" sz="11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Toxicity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Disease burden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Risk category (i.e. favorable, intermediate/poor)</a:t>
            </a:r>
          </a:p>
          <a:p>
            <a:pPr marL="457200" indent="-457200" algn="l">
              <a:buFontTx/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Duration of treatment</a:t>
            </a:r>
          </a:p>
          <a:p>
            <a:pPr marL="457200" indent="-457200" algn="l">
              <a:buFontTx/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Patient preference</a:t>
            </a:r>
          </a:p>
          <a:p>
            <a:pPr algn="l"/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37923270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8" y="1087121"/>
            <a:ext cx="7492482" cy="283484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Elected to proceed with observation based on indolent behavior, low volume disease, and patient preference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dirty="0">
                <a:solidFill>
                  <a:srgbClr val="002E51"/>
                </a:solidFill>
              </a:rPr>
              <a:t>18 months later: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Patient presents for routine follow up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Notes increased shortness of breath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854062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8" y="934721"/>
            <a:ext cx="4175275" cy="3237652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Imaging shows: 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Continued indolent growth of known lesions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Multiple new pulmonary nodules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 Overall increased disease burden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003A0-04A6-4B05-A29C-8677FD131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22" r="4117" b="10838"/>
          <a:stretch/>
        </p:blipFill>
        <p:spPr>
          <a:xfrm>
            <a:off x="5092939" y="1016000"/>
            <a:ext cx="2208714" cy="1558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1D3ECD-821D-4911-8A53-BE19A9203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0" r="5240" b="19103"/>
          <a:stretch/>
        </p:blipFill>
        <p:spPr>
          <a:xfrm>
            <a:off x="4911403" y="2824480"/>
            <a:ext cx="2803423" cy="1347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D8CE42-C30C-441C-A5C6-6466C1673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34" y="1630619"/>
            <a:ext cx="1007364" cy="9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13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1071079"/>
            <a:ext cx="763644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would you recommend next?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Continue Observation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Axitinib + Pembrolizumab</a:t>
            </a:r>
          </a:p>
          <a:p>
            <a:pPr marL="457200" indent="-457200" algn="l">
              <a:buFontTx/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Cabozantinib + Nivolumab</a:t>
            </a:r>
          </a:p>
          <a:p>
            <a:pPr marL="457200" indent="-457200" algn="l">
              <a:buFontTx/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Ipilimumab + Nivolumab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Lenvatinib + Pembrolizumab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42461696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769351"/>
            <a:ext cx="7764062" cy="338436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factor most informs your decision when selecting between regimens? </a:t>
            </a:r>
          </a:p>
          <a:p>
            <a:pPr algn="l"/>
            <a:endParaRPr lang="en-US" sz="11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Disease burden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Response rate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Duration of response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Performance status</a:t>
            </a:r>
          </a:p>
          <a:p>
            <a:pPr marL="457200" indent="-457200" algn="l">
              <a:buFontTx/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Toxicity profile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Overall survival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8136899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8" y="934721"/>
            <a:ext cx="7492482" cy="283484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Decided to initiate systemic therapy with pembrolizumab + axitinib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Disease stable after 6 cycles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Mild fatigue and moderate diarrhea (controlled with anti-diarrheal medication) were reported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14 months after initiation of therapy: increasing back pain, new rib pain, mild nausea, and weight loss</a:t>
            </a:r>
          </a:p>
          <a:p>
            <a:pPr algn="l"/>
            <a:endParaRPr lang="en-US" sz="22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98771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2819" y="817989"/>
            <a:ext cx="7492482" cy="283484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Imaging confirms disease progression: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New mediastinal and hilar nodal involvement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New retroperitoneal nodes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New lytic osseous lesions</a:t>
            </a:r>
          </a:p>
          <a:p>
            <a:pPr lvl="1" algn="l"/>
            <a:endParaRPr lang="en-US" sz="9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E51"/>
                </a:solidFill>
              </a:rPr>
              <a:t>ECOG PS 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E51"/>
                </a:solidFill>
              </a:rPr>
              <a:t>Summary: 70 metastatic ccRCC s/p nephrectomy with recurrence 4 years later and continued observation (low volume, indolent disease, patient preference). </a:t>
            </a:r>
          </a:p>
          <a:p>
            <a:pPr algn="l"/>
            <a:r>
              <a:rPr lang="en-US" sz="1600" dirty="0">
                <a:solidFill>
                  <a:srgbClr val="002E51"/>
                </a:solidFill>
              </a:rPr>
              <a:t>       - Developed progression with increased total tumor burden 18 months later. </a:t>
            </a:r>
          </a:p>
          <a:p>
            <a:pPr algn="l"/>
            <a:r>
              <a:rPr lang="en-US" sz="1600" dirty="0">
                <a:solidFill>
                  <a:srgbClr val="002E51"/>
                </a:solidFill>
              </a:rPr>
              <a:t>       - Started Axi/pembro with symptomatic progression 14 months later. </a:t>
            </a: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1723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934721"/>
            <a:ext cx="7944897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Which second-line therapy are you most likely to recommend for this patient? </a:t>
            </a:r>
          </a:p>
          <a:p>
            <a:pPr algn="l"/>
            <a:endParaRPr lang="en-US" sz="11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Single-agent VEGF-TKI (e.g., axitinib, cabozantinib)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VEGF TKI combination (i.e., lenvatinib + everolimus)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Immune checkpoint inhibitor regimen (e.g., nivolumab ± ipilimumab)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HIF2-</a:t>
            </a:r>
            <a:r>
              <a:rPr lang="el-GR" dirty="0">
                <a:solidFill>
                  <a:srgbClr val="002E51"/>
                </a:solidFill>
              </a:rPr>
              <a:t>α</a:t>
            </a:r>
            <a:r>
              <a:rPr lang="en-US" dirty="0">
                <a:solidFill>
                  <a:srgbClr val="002E51"/>
                </a:solidFill>
              </a:rPr>
              <a:t> inhibitor (i.e., belzutifan)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19482118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2819" y="1178778"/>
            <a:ext cx="7492482" cy="283484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Cabozantinib 60 mg QD was initiated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4 months later, disease progression is documented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The patient would like to continue active therapy</a:t>
            </a:r>
          </a:p>
          <a:p>
            <a:pPr lvl="1" algn="l"/>
            <a:endParaRPr lang="en-US" sz="900" dirty="0">
              <a:solidFill>
                <a:srgbClr val="002E51"/>
              </a:solidFill>
            </a:endParaRP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961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848" y="1888332"/>
            <a:ext cx="5854303" cy="258365"/>
          </a:xfrm>
        </p:spPr>
        <p:txBody>
          <a:bodyPr/>
          <a:lstStyle/>
          <a:p>
            <a:r>
              <a:rPr lang="en-US" sz="525" b="1" dirty="0">
                <a:latin typeface="Arial" charset="0"/>
                <a:ea typeface="+mn-ea"/>
                <a:cs typeface="+mn-cs"/>
              </a:rPr>
              <a:t>Slide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505650"/>
            <a:ext cx="6857999" cy="3857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278083" y="4860131"/>
            <a:ext cx="6629399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9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Presented By Toni Choueiri at 2019 ASCO-SITC Clinical Immuno-Oncology Symposium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AF85B-4EF8-FE4B-B9FC-86A4BF62E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599"/>
            <a:ext cx="9144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503A26-C823-B34B-A539-46D5713E0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007" y="2734743"/>
            <a:ext cx="742950" cy="5143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5485C8-3D74-804E-8A6B-54E545CDC1FF}"/>
              </a:ext>
            </a:extLst>
          </p:cNvPr>
          <p:cNvSpPr txBox="1"/>
          <p:nvPr/>
        </p:nvSpPr>
        <p:spPr>
          <a:xfrm>
            <a:off x="7650421" y="221103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2019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F9E29D-F0D9-574A-B7EF-2AF8B2555C6D}"/>
              </a:ext>
            </a:extLst>
          </p:cNvPr>
          <p:cNvCxnSpPr>
            <a:cxnSpLocks/>
          </p:cNvCxnSpPr>
          <p:nvPr/>
        </p:nvCxnSpPr>
        <p:spPr>
          <a:xfrm>
            <a:off x="7907482" y="2488038"/>
            <a:ext cx="0" cy="2467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C207EA-BA5E-BE4F-84CD-B67B29E74B5F}"/>
              </a:ext>
            </a:extLst>
          </p:cNvPr>
          <p:cNvSpPr txBox="1"/>
          <p:nvPr/>
        </p:nvSpPr>
        <p:spPr>
          <a:xfrm>
            <a:off x="8372475" y="221103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984BE6-B79D-3148-86E1-E1176C527F82}"/>
              </a:ext>
            </a:extLst>
          </p:cNvPr>
          <p:cNvSpPr txBox="1"/>
          <p:nvPr/>
        </p:nvSpPr>
        <p:spPr>
          <a:xfrm>
            <a:off x="8109812" y="1360565"/>
            <a:ext cx="1083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Nivolumab + </a:t>
            </a:r>
          </a:p>
          <a:p>
            <a:r>
              <a:rPr lang="en-US" sz="1200" dirty="0" err="1"/>
              <a:t>cabozantinib</a:t>
            </a:r>
            <a:endParaRPr lang="en-US" sz="1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BFD62F-2C22-1945-A056-4830BA86576D}"/>
              </a:ext>
            </a:extLst>
          </p:cNvPr>
          <p:cNvCxnSpPr>
            <a:cxnSpLocks/>
          </p:cNvCxnSpPr>
          <p:nvPr/>
        </p:nvCxnSpPr>
        <p:spPr>
          <a:xfrm flipV="1">
            <a:off x="8679761" y="1781528"/>
            <a:ext cx="0" cy="297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975CBF8-FF18-6640-86CD-CC3686FC10D3}"/>
              </a:ext>
            </a:extLst>
          </p:cNvPr>
          <p:cNvSpPr txBox="1"/>
          <p:nvPr/>
        </p:nvSpPr>
        <p:spPr>
          <a:xfrm>
            <a:off x="7991823" y="3403465"/>
            <a:ext cx="1291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Pembrolizumab</a:t>
            </a:r>
          </a:p>
          <a:p>
            <a:r>
              <a:rPr lang="en-US" sz="1200" dirty="0"/>
              <a:t>+ Lenvatinib</a:t>
            </a:r>
          </a:p>
          <a:p>
            <a:endParaRPr lang="en-US" sz="1200" dirty="0"/>
          </a:p>
          <a:p>
            <a:r>
              <a:rPr lang="en-US" sz="1200" dirty="0"/>
              <a:t>Tivozanib</a:t>
            </a:r>
          </a:p>
          <a:p>
            <a:r>
              <a:rPr lang="en-US" sz="1200" dirty="0" err="1"/>
              <a:t>belzutifan</a:t>
            </a:r>
            <a:endParaRPr lang="en-US" sz="12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4B45A04-3300-9D41-BA6D-ABF5D4B44A80}"/>
              </a:ext>
            </a:extLst>
          </p:cNvPr>
          <p:cNvCxnSpPr>
            <a:cxnSpLocks/>
          </p:cNvCxnSpPr>
          <p:nvPr/>
        </p:nvCxnSpPr>
        <p:spPr>
          <a:xfrm flipV="1">
            <a:off x="8851264" y="2488038"/>
            <a:ext cx="10768" cy="975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5877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934721"/>
            <a:ext cx="815316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factors MOST influence your third-line regimen selection?</a:t>
            </a:r>
          </a:p>
          <a:p>
            <a:pPr algn="l"/>
            <a:endParaRPr lang="en-US" sz="1100" dirty="0">
              <a:solidFill>
                <a:srgbClr val="002E51"/>
              </a:solidFill>
            </a:endParaRPr>
          </a:p>
          <a:p>
            <a:pPr algn="l"/>
            <a:r>
              <a:rPr lang="en-US" dirty="0">
                <a:solidFill>
                  <a:srgbClr val="002E51"/>
                </a:solidFill>
              </a:rPr>
              <a:t>For Example: </a:t>
            </a: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Disease characteristics (Sites/burden of disease)</a:t>
            </a: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Clinical factors (e.g., performance status, tolerance to previous therapy) Indication/NCCN guideline</a:t>
            </a: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Mechanism of action</a:t>
            </a:r>
          </a:p>
          <a:p>
            <a:pPr algn="l"/>
            <a:r>
              <a:rPr lang="en-US" sz="2000" dirty="0">
                <a:solidFill>
                  <a:srgbClr val="002060"/>
                </a:solidFill>
              </a:rPr>
              <a:t>Efficacy (which outcomes are most important)</a:t>
            </a:r>
          </a:p>
          <a:p>
            <a:pPr algn="l"/>
            <a:endParaRPr lang="en-US" sz="20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1894524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817989"/>
            <a:ext cx="763644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are you most likely to recommend for this patient upon disease progression outside of a clinical trial? </a:t>
            </a:r>
          </a:p>
          <a:p>
            <a:pPr algn="l"/>
            <a:endParaRPr lang="en-US" sz="11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sz="2200" dirty="0">
                <a:solidFill>
                  <a:srgbClr val="002E51"/>
                </a:solidFill>
              </a:rPr>
              <a:t>Tivozanib</a:t>
            </a:r>
          </a:p>
          <a:p>
            <a:pPr marL="457200" indent="-457200" algn="l">
              <a:buAutoNum type="alphaUcPeriod"/>
            </a:pPr>
            <a:r>
              <a:rPr lang="en-US" sz="2200" dirty="0">
                <a:solidFill>
                  <a:srgbClr val="002E51"/>
                </a:solidFill>
              </a:rPr>
              <a:t>Belzutifan</a:t>
            </a:r>
          </a:p>
          <a:p>
            <a:pPr marL="457200" indent="-457200" algn="l">
              <a:buAutoNum type="alphaUcPeriod"/>
            </a:pPr>
            <a:r>
              <a:rPr lang="en-US" sz="2200" dirty="0">
                <a:solidFill>
                  <a:srgbClr val="002E51"/>
                </a:solidFill>
              </a:rPr>
              <a:t>Lenvatinib + everolimus</a:t>
            </a:r>
          </a:p>
          <a:p>
            <a:pPr marL="457200" indent="-457200" algn="l">
              <a:buAutoNum type="alphaUcPeriod"/>
            </a:pPr>
            <a:r>
              <a:rPr lang="en-US" sz="2200" dirty="0">
                <a:solidFill>
                  <a:srgbClr val="002E51"/>
                </a:solidFill>
              </a:rPr>
              <a:t>Ipilimumab + nivolumab</a:t>
            </a:r>
          </a:p>
          <a:p>
            <a:pPr marL="457200" indent="-457200" algn="l">
              <a:buAutoNum type="alphaUcPeriod"/>
            </a:pPr>
            <a:r>
              <a:rPr lang="en-US" sz="2200" dirty="0">
                <a:solidFill>
                  <a:srgbClr val="002E51"/>
                </a:solidFill>
              </a:rPr>
              <a:t>Nivolumab</a:t>
            </a:r>
          </a:p>
          <a:p>
            <a:pPr marL="457200" indent="-457200" algn="l">
              <a:buAutoNum type="alphaUcPeriod"/>
            </a:pPr>
            <a:r>
              <a:rPr lang="en-US" sz="2200" dirty="0">
                <a:solidFill>
                  <a:srgbClr val="002E51"/>
                </a:solidFill>
              </a:rPr>
              <a:t>Single-agent TKI (e.g., sunitinib, pazopanib)</a:t>
            </a:r>
          </a:p>
          <a:p>
            <a:pPr marL="457200" indent="-457200" algn="l">
              <a:buAutoNum type="alphaUcPeriod"/>
            </a:pPr>
            <a:endParaRPr lang="en-US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endParaRPr lang="en-US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4680683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32819" y="1178778"/>
            <a:ext cx="7492482" cy="2834846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A shared decision was made to start tivozanib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E51"/>
              </a:solidFill>
            </a:endParaRPr>
          </a:p>
          <a:p>
            <a:pPr lvl="1" algn="l"/>
            <a:endParaRPr lang="en-US" sz="900" dirty="0">
              <a:solidFill>
                <a:srgbClr val="002E51"/>
              </a:solidFill>
            </a:endParaRP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78137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4507" y="1665012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Case Two: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Non-Clear Cell Carcinoma</a:t>
            </a:r>
          </a:p>
        </p:txBody>
      </p:sp>
    </p:spTree>
    <p:extLst>
      <p:ext uri="{BB962C8B-B14F-4D97-AF65-F5344CB8AC3E}">
        <p14:creationId xmlns:p14="http://schemas.microsoft.com/office/powerpoint/2010/main" val="37418482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9850" y="1104318"/>
            <a:ext cx="7685589" cy="2939626"/>
          </a:xfrm>
        </p:spPr>
        <p:txBody>
          <a:bodyPr/>
          <a:lstStyle/>
          <a:p>
            <a:pPr algn="l"/>
            <a:r>
              <a:rPr lang="en-US" sz="2200" dirty="0">
                <a:solidFill>
                  <a:srgbClr val="002E51"/>
                </a:solidFill>
              </a:rPr>
              <a:t>A 50 year-old male presents with persistent fatigue, nausea, and hematuria after a “recent cold.”</a:t>
            </a: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algn="l"/>
            <a:endParaRPr lang="en-US" sz="2200" dirty="0">
              <a:solidFill>
                <a:srgbClr val="002E51"/>
              </a:solidFill>
            </a:endParaRP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>
              <a:spcBef>
                <a:spcPts val="0"/>
              </a:spcBef>
            </a:pPr>
            <a:endParaRPr lang="en-US" sz="9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7A3CF76B-CE54-477C-84F2-2976A97A95F2}"/>
              </a:ext>
            </a:extLst>
          </p:cNvPr>
          <p:cNvSpPr txBox="1">
            <a:spLocks/>
          </p:cNvSpPr>
          <p:nvPr/>
        </p:nvSpPr>
        <p:spPr bwMode="auto">
          <a:xfrm>
            <a:off x="485274" y="2072948"/>
            <a:ext cx="3541828" cy="23083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2200" kern="0" dirty="0">
                <a:solidFill>
                  <a:srgbClr val="002E51"/>
                </a:solidFill>
              </a:rPr>
              <a:t>PMH/PSH/FH: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002E51"/>
                </a:solidFill>
              </a:rPr>
              <a:t>Obesity, OSA, HTN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002E51"/>
                </a:solidFill>
              </a:rPr>
              <a:t>Tonsillectomy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kern="0" dirty="0">
                <a:solidFill>
                  <a:srgbClr val="002E51"/>
                </a:solidFill>
              </a:rPr>
              <a:t>No family history of malignancy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200" kern="0" dirty="0">
              <a:solidFill>
                <a:srgbClr val="002E51"/>
              </a:solidFill>
            </a:endParaRPr>
          </a:p>
          <a:p>
            <a:pPr algn="l"/>
            <a:endParaRPr lang="en-US" sz="2200" kern="0" dirty="0">
              <a:solidFill>
                <a:srgbClr val="002E51"/>
              </a:solidFill>
            </a:endParaRPr>
          </a:p>
          <a:p>
            <a:pPr algn="l"/>
            <a:endParaRPr lang="en-US" sz="2200" kern="0" dirty="0">
              <a:solidFill>
                <a:srgbClr val="002E51"/>
              </a:solidFill>
            </a:endParaRPr>
          </a:p>
          <a:p>
            <a:pPr algn="l">
              <a:spcBef>
                <a:spcPts val="0"/>
              </a:spcBef>
            </a:pPr>
            <a:endParaRPr lang="en-US" sz="900" kern="0" dirty="0">
              <a:solidFill>
                <a:srgbClr val="002E5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E58E25-1EF6-4F44-AAB4-4E48DEFC4888}"/>
              </a:ext>
            </a:extLst>
          </p:cNvPr>
          <p:cNvSpPr txBox="1">
            <a:spLocks/>
          </p:cNvSpPr>
          <p:nvPr/>
        </p:nvSpPr>
        <p:spPr>
          <a:xfrm>
            <a:off x="4468614" y="2072948"/>
            <a:ext cx="3810000" cy="2140593"/>
          </a:xfrm>
          <a:prstGeom prst="rect">
            <a:avLst/>
          </a:prstGeom>
        </p:spPr>
        <p:txBody>
          <a:bodyPr anchor="t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sz="2200" kern="0" dirty="0">
                <a:solidFill>
                  <a:srgbClr val="002E51"/>
                </a:solidFill>
              </a:rPr>
              <a:t>Social Hx:</a:t>
            </a:r>
          </a:p>
          <a:p>
            <a:r>
              <a:rPr lang="en-US" sz="2200" kern="0" dirty="0">
                <a:solidFill>
                  <a:srgbClr val="002E51"/>
                </a:solidFill>
              </a:rPr>
              <a:t>Works in IT</a:t>
            </a:r>
          </a:p>
          <a:p>
            <a:r>
              <a:rPr lang="en-US" sz="2200" kern="0" dirty="0">
                <a:solidFill>
                  <a:srgbClr val="002E51"/>
                </a:solidFill>
              </a:rPr>
              <a:t>10 pack-yr smoking history, quit 5 yrs ago</a:t>
            </a:r>
          </a:p>
          <a:p>
            <a:r>
              <a:rPr lang="en-US" sz="2200" kern="0" dirty="0">
                <a:solidFill>
                  <a:srgbClr val="002E51"/>
                </a:solidFill>
              </a:rPr>
              <a:t>Rare alcohol use</a:t>
            </a:r>
          </a:p>
          <a:p>
            <a:endParaRPr lang="en-US" sz="2200" kern="0" dirty="0">
              <a:solidFill>
                <a:srgbClr val="002E51"/>
              </a:solidFill>
            </a:endParaRPr>
          </a:p>
          <a:p>
            <a:pPr marL="0" indent="0">
              <a:buFontTx/>
              <a:buNone/>
            </a:pPr>
            <a:endParaRPr lang="en-US" sz="2200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227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4734FB-5D42-4CC8-99A6-C68938B3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420" y="3178968"/>
            <a:ext cx="1456266" cy="9076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2BE393-E14C-4026-A01D-20A796F4C64D}"/>
              </a:ext>
            </a:extLst>
          </p:cNvPr>
          <p:cNvSpPr txBox="1"/>
          <p:nvPr/>
        </p:nvSpPr>
        <p:spPr>
          <a:xfrm>
            <a:off x="4504720" y="3467332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4.8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221C97-8F90-4BF6-A8C9-4824726C57C2}"/>
              </a:ext>
            </a:extLst>
          </p:cNvPr>
          <p:cNvSpPr txBox="1"/>
          <p:nvPr/>
        </p:nvSpPr>
        <p:spPr>
          <a:xfrm>
            <a:off x="5139117" y="3201895"/>
            <a:ext cx="8361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C00000"/>
                </a:solidFill>
              </a:rPr>
              <a:t>11.1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53BA73-E6A7-4EB0-B289-831BC50D0BAD}"/>
              </a:ext>
            </a:extLst>
          </p:cNvPr>
          <p:cNvSpPr txBox="1"/>
          <p:nvPr/>
        </p:nvSpPr>
        <p:spPr>
          <a:xfrm>
            <a:off x="5185369" y="3671280"/>
            <a:ext cx="8361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C00000"/>
                </a:solidFill>
              </a:rPr>
              <a:t>32.6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74D08D-76F9-4DDB-A7B5-1682E1D1473D}"/>
              </a:ext>
            </a:extLst>
          </p:cNvPr>
          <p:cNvSpPr txBox="1"/>
          <p:nvPr/>
        </p:nvSpPr>
        <p:spPr>
          <a:xfrm>
            <a:off x="6177717" y="3455836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250</a:t>
            </a:r>
            <a:endParaRPr lang="en-US" sz="2200" dirty="0"/>
          </a:p>
        </p:txBody>
      </p:sp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084EBC51-35C7-497B-9A60-FF485B1D1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713" y="1366038"/>
            <a:ext cx="3057647" cy="11478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CDC2EB-3A2C-4CE4-8398-509827B5DA74}"/>
              </a:ext>
            </a:extLst>
          </p:cNvPr>
          <p:cNvSpPr txBox="1"/>
          <p:nvPr/>
        </p:nvSpPr>
        <p:spPr>
          <a:xfrm>
            <a:off x="4263602" y="1957808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3.8</a:t>
            </a:r>
            <a:endParaRPr lang="en-US" sz="2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1F8E95-A002-4E0B-9D32-77A0B663BC2C}"/>
              </a:ext>
            </a:extLst>
          </p:cNvPr>
          <p:cNvSpPr txBox="1"/>
          <p:nvPr/>
        </p:nvSpPr>
        <p:spPr>
          <a:xfrm>
            <a:off x="4156130" y="1482327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135</a:t>
            </a:r>
            <a:endParaRPr lang="en-US" sz="2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780187-9206-4EAF-84B2-B98E0FA9B5F4}"/>
              </a:ext>
            </a:extLst>
          </p:cNvPr>
          <p:cNvSpPr txBox="1"/>
          <p:nvPr/>
        </p:nvSpPr>
        <p:spPr>
          <a:xfrm>
            <a:off x="5881165" y="1966632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1.1</a:t>
            </a:r>
            <a:endParaRPr lang="en-US" sz="2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73E45D-16A7-4BC0-BFB8-22F6B9723B0A}"/>
              </a:ext>
            </a:extLst>
          </p:cNvPr>
          <p:cNvSpPr txBox="1"/>
          <p:nvPr/>
        </p:nvSpPr>
        <p:spPr>
          <a:xfrm>
            <a:off x="5936804" y="1487324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18</a:t>
            </a:r>
            <a:endParaRPr lang="en-US" sz="2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B6BB9F-8DEA-43A4-8CFC-1432C78C33C9}"/>
              </a:ext>
            </a:extLst>
          </p:cNvPr>
          <p:cNvSpPr txBox="1"/>
          <p:nvPr/>
        </p:nvSpPr>
        <p:spPr>
          <a:xfrm>
            <a:off x="4967909" y="1482327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105</a:t>
            </a:r>
            <a:endParaRPr lang="en-US" sz="2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E4F7A4-397E-4288-B6C5-EF36FA122694}"/>
              </a:ext>
            </a:extLst>
          </p:cNvPr>
          <p:cNvSpPr txBox="1"/>
          <p:nvPr/>
        </p:nvSpPr>
        <p:spPr>
          <a:xfrm>
            <a:off x="5051365" y="1957809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23</a:t>
            </a:r>
            <a:endParaRPr lang="en-US" sz="2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2A163B-4383-41FC-8409-4CD03C10F4B3}"/>
              </a:ext>
            </a:extLst>
          </p:cNvPr>
          <p:cNvSpPr txBox="1"/>
          <p:nvPr/>
        </p:nvSpPr>
        <p:spPr>
          <a:xfrm>
            <a:off x="6710965" y="1697770"/>
            <a:ext cx="76436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kern="0" dirty="0">
                <a:solidFill>
                  <a:srgbClr val="002E51"/>
                </a:solidFill>
              </a:rPr>
              <a:t>118</a:t>
            </a:r>
            <a:endParaRPr lang="en-US" sz="2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3AB39-7A75-477B-A5BB-0096F2323E2C}"/>
              </a:ext>
            </a:extLst>
          </p:cNvPr>
          <p:cNvSpPr txBox="1"/>
          <p:nvPr/>
        </p:nvSpPr>
        <p:spPr>
          <a:xfrm>
            <a:off x="532106" y="895260"/>
            <a:ext cx="3395083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2E51"/>
                </a:solidFill>
              </a:rPr>
              <a:t>Exam: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VSS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ECOG PS 1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General: NAD</a:t>
            </a: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LYMPH: no palpable LAD</a:t>
            </a: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Lungs: CTAB</a:t>
            </a: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CV: RRR</a:t>
            </a:r>
          </a:p>
          <a:p>
            <a:pPr algn="l"/>
            <a:r>
              <a:rPr lang="en-US" sz="2000" dirty="0">
                <a:solidFill>
                  <a:srgbClr val="002E51"/>
                </a:solidFill>
              </a:rPr>
              <a:t>Abdomen: soft, mild right flank tenderness</a:t>
            </a:r>
          </a:p>
          <a:p>
            <a:pPr algn="l"/>
            <a:endParaRPr lang="en-US" sz="2400" dirty="0">
              <a:solidFill>
                <a:srgbClr val="002E5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0395F3-6563-4532-A62C-760B0618DB55}"/>
              </a:ext>
            </a:extLst>
          </p:cNvPr>
          <p:cNvSpPr txBox="1"/>
          <p:nvPr/>
        </p:nvSpPr>
        <p:spPr>
          <a:xfrm>
            <a:off x="4091820" y="830834"/>
            <a:ext cx="3395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2E51"/>
                </a:solidFill>
              </a:rPr>
              <a:t>Labs: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8AE773D-AF09-439D-BA66-4BEAA63025BC}"/>
              </a:ext>
            </a:extLst>
          </p:cNvPr>
          <p:cNvSpPr txBox="1"/>
          <p:nvPr/>
        </p:nvSpPr>
        <p:spPr>
          <a:xfrm>
            <a:off x="4339263" y="2539493"/>
            <a:ext cx="33950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2E51"/>
                </a:solidFill>
              </a:rPr>
              <a:t>Calcium: 7.4</a:t>
            </a:r>
          </a:p>
        </p:txBody>
      </p:sp>
    </p:spTree>
    <p:extLst>
      <p:ext uri="{BB962C8B-B14F-4D97-AF65-F5344CB8AC3E}">
        <p14:creationId xmlns:p14="http://schemas.microsoft.com/office/powerpoint/2010/main" val="40083797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3AB39-7A75-477B-A5BB-0096F2323E2C}"/>
              </a:ext>
            </a:extLst>
          </p:cNvPr>
          <p:cNvSpPr txBox="1"/>
          <p:nvPr/>
        </p:nvSpPr>
        <p:spPr>
          <a:xfrm>
            <a:off x="532106" y="895260"/>
            <a:ext cx="37992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rgbClr val="002E51"/>
                </a:solidFill>
              </a:rPr>
              <a:t>Imaging:</a:t>
            </a:r>
          </a:p>
          <a:p>
            <a:pPr algn="l"/>
            <a:endParaRPr lang="en-US" sz="16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1"/>
                </a:solidFill>
              </a:rPr>
              <a:t>CT A/P: </a:t>
            </a:r>
          </a:p>
          <a:p>
            <a:pPr marL="800100" lvl="1" indent="-342900">
              <a:buFontTx/>
              <a:buChar char="-"/>
            </a:pPr>
            <a:r>
              <a:rPr lang="en-US" sz="2200" dirty="0">
                <a:solidFill>
                  <a:srgbClr val="002E51"/>
                </a:solidFill>
              </a:rPr>
              <a:t>large right- sided renal mass (6.3 cm) </a:t>
            </a:r>
          </a:p>
          <a:p>
            <a:pPr marL="800100" lvl="1" indent="-342900">
              <a:buFontTx/>
              <a:buChar char="-"/>
            </a:pPr>
            <a:r>
              <a:rPr lang="en-US" sz="2200" dirty="0">
                <a:solidFill>
                  <a:srgbClr val="002E51"/>
                </a:solidFill>
              </a:rPr>
              <a:t>extension into the renal vein</a:t>
            </a:r>
          </a:p>
          <a:p>
            <a:pPr marL="800100" lvl="1" indent="-342900">
              <a:buFontTx/>
              <a:buChar char="-"/>
            </a:pPr>
            <a:endParaRPr lang="en-US" sz="800" dirty="0">
              <a:solidFill>
                <a:srgbClr val="002E5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E51"/>
                </a:solidFill>
              </a:rPr>
              <a:t>CT chest: negative</a:t>
            </a:r>
          </a:p>
          <a:p>
            <a:pPr algn="l"/>
            <a:endParaRPr lang="en-US" sz="2400" dirty="0">
              <a:solidFill>
                <a:srgbClr val="002E5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C197AB2-B78B-47A2-8B3A-7991CD052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223" y="1098671"/>
            <a:ext cx="2634810" cy="29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2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9850" y="1153250"/>
            <a:ext cx="8295190" cy="32037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He underwent a right nephrectomy and limited lymph node dissection</a:t>
            </a:r>
          </a:p>
          <a:p>
            <a:pPr algn="l">
              <a:spcBef>
                <a:spcPts val="0"/>
              </a:spcBef>
            </a:pPr>
            <a:endParaRPr lang="en-US" sz="800" dirty="0">
              <a:solidFill>
                <a:srgbClr val="002E51"/>
              </a:solidFill>
            </a:endParaRPr>
          </a:p>
          <a:p>
            <a:pPr algn="l">
              <a:spcBef>
                <a:spcPts val="0"/>
              </a:spcBef>
            </a:pPr>
            <a:endParaRPr lang="en-US" sz="800" dirty="0">
              <a:solidFill>
                <a:srgbClr val="002E51"/>
              </a:solidFill>
            </a:endParaRPr>
          </a:p>
          <a:p>
            <a:pPr algn="l"/>
            <a:r>
              <a:rPr lang="en-US" dirty="0">
                <a:solidFill>
                  <a:srgbClr val="002E51"/>
                </a:solidFill>
              </a:rPr>
              <a:t>Pathology: non-clear cell carcinoma, favor papillary subtype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6.5 cm with extension into the vena cava (below the diaphragm)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E51"/>
                </a:solidFill>
              </a:rPr>
              <a:t>pT3bN0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13467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934721"/>
            <a:ext cx="763644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would you do next?</a:t>
            </a:r>
          </a:p>
          <a:p>
            <a:pPr algn="l"/>
            <a:r>
              <a:rPr lang="en-US" dirty="0">
                <a:solidFill>
                  <a:srgbClr val="002E51"/>
                </a:solidFill>
              </a:rPr>
              <a:t> 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Observe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Adjuvant pembrolizumab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Adjuvant sunitinib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26843053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79850" y="880535"/>
            <a:ext cx="8295190" cy="32037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12 months later: New pulmonary nodules, subcarinal and hilar LN’s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Case Discussion </a:t>
            </a:r>
            <a:r>
              <a:rPr lang="en-US" sz="2800" b="1" dirty="0"/>
              <a:t>(continued)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39DE1-5D00-4028-A9BE-DFA0DC8E1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445" y="1804152"/>
            <a:ext cx="3277765" cy="2276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CDDB46-D4FF-496F-AF39-7F2F482D9D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83" t="3954" r="9458" b="3662"/>
          <a:stretch/>
        </p:blipFill>
        <p:spPr>
          <a:xfrm>
            <a:off x="665746" y="1849813"/>
            <a:ext cx="3210455" cy="223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29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8781EAA4-5644-4BF8-A286-1E0D0A71A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CheckMate 214: Study Design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890C6E-6CDF-4D26-B916-46E8C7E1E072}"/>
              </a:ext>
            </a:extLst>
          </p:cNvPr>
          <p:cNvSpPr/>
          <p:nvPr/>
        </p:nvSpPr>
        <p:spPr>
          <a:xfrm>
            <a:off x="3364565" y="4142481"/>
            <a:ext cx="5779435" cy="2308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r" defTabSz="914378">
              <a:defRPr/>
            </a:pPr>
            <a:r>
              <a:rPr lang="en-US" sz="900" dirty="0">
                <a:solidFill>
                  <a:srgbClr val="000000"/>
                </a:solidFill>
              </a:rPr>
              <a:t>Tannir N, et al. GU Ca Symp 2020. Abstract 609.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D9824-0055-43FD-9C6B-F57867F8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983" y="807970"/>
            <a:ext cx="6748500" cy="2276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3B2718-F3EA-42E8-B385-9B729F6905B0}"/>
              </a:ext>
            </a:extLst>
          </p:cNvPr>
          <p:cNvSpPr txBox="1"/>
          <p:nvPr/>
        </p:nvSpPr>
        <p:spPr>
          <a:xfrm>
            <a:off x="59094" y="3155031"/>
            <a:ext cx="8023923" cy="98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800" b="1" dirty="0"/>
              <a:t>Primary endpoint: </a:t>
            </a:r>
            <a:r>
              <a:rPr lang="en-US" sz="1800" b="1" dirty="0">
                <a:solidFill>
                  <a:srgbClr val="FF0000"/>
                </a:solidFill>
              </a:rPr>
              <a:t>ORR (INV) in Intermediate/Poor Risk;  OS (Intermediate/Poor Risk); PFS (Intermediate/Poor Risk)</a:t>
            </a:r>
          </a:p>
          <a:p>
            <a:pPr>
              <a:spcAft>
                <a:spcPts val="450"/>
              </a:spcAft>
            </a:pPr>
            <a:r>
              <a:rPr lang="en-US" sz="1800" dirty="0"/>
              <a:t>Secondary endpoints: ORR (INV) in any risk; OS (any risk), PFS (any risk)</a:t>
            </a:r>
          </a:p>
        </p:txBody>
      </p:sp>
    </p:spTree>
    <p:extLst>
      <p:ext uri="{BB962C8B-B14F-4D97-AF65-F5344CB8AC3E}">
        <p14:creationId xmlns:p14="http://schemas.microsoft.com/office/powerpoint/2010/main" val="3542988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934721"/>
            <a:ext cx="763644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are you most likely to recommend for this patient (outside of a clinical trial)?</a:t>
            </a:r>
          </a:p>
          <a:p>
            <a:pPr algn="l"/>
            <a:endParaRPr lang="en-US" sz="8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Cabozantinib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Cabozantinib + Nivolumab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Lenvatinib + Pembrolizumab</a:t>
            </a:r>
          </a:p>
          <a:p>
            <a:pPr marL="457200" indent="-457200" algn="l">
              <a:buFontTx/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Nivolumab + Ipilimumab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Pembrolizumab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2706516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61257" y="934721"/>
            <a:ext cx="7636449" cy="3406986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2E51"/>
                </a:solidFill>
              </a:rPr>
              <a:t>What factor do you consider most when making your decision?</a:t>
            </a:r>
          </a:p>
          <a:p>
            <a:pPr algn="l"/>
            <a:endParaRPr lang="en-US" sz="1100" dirty="0">
              <a:solidFill>
                <a:srgbClr val="002E51"/>
              </a:solidFill>
            </a:endParaRP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Toxicity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Response rate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Overall survival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NCCN guidelines</a:t>
            </a:r>
          </a:p>
          <a:p>
            <a:pPr marL="457200" indent="-457200" algn="l">
              <a:buAutoNum type="alphaUcPeriod"/>
            </a:pPr>
            <a:r>
              <a:rPr lang="en-US" dirty="0">
                <a:solidFill>
                  <a:srgbClr val="002E51"/>
                </a:solidFill>
              </a:rPr>
              <a:t>Insurance approval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Audience Question</a:t>
            </a:r>
          </a:p>
        </p:txBody>
      </p:sp>
    </p:spTree>
    <p:extLst>
      <p:ext uri="{BB962C8B-B14F-4D97-AF65-F5344CB8AC3E}">
        <p14:creationId xmlns:p14="http://schemas.microsoft.com/office/powerpoint/2010/main" val="10820548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11B7A1-BD6B-7FF9-D2A8-478F47D6C8D8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>
                <a:solidFill>
                  <a:srgbClr val="FFC82C"/>
                </a:solidFill>
                <a:latin typeface="Corporate A Medium" panose="02000503080000020004" pitchFamily="2" charset="0"/>
              </a:rPr>
              <a:t>Genitourinary Cancers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99275E-5264-31AB-209A-92E5E29A5422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Tuesday, September 24,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A06976-F82C-8780-DE52-A553D4D42070}"/>
              </a:ext>
            </a:extLst>
          </p:cNvPr>
          <p:cNvSpPr/>
          <p:nvPr/>
        </p:nvSpPr>
        <p:spPr>
          <a:xfrm>
            <a:off x="7899662" y="461913"/>
            <a:ext cx="461913" cy="188536"/>
          </a:xfrm>
          <a:prstGeom prst="rect">
            <a:avLst/>
          </a:prstGeom>
          <a:solidFill>
            <a:srgbClr val="FFC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28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Thomas Westbrook, MD</a:t>
            </a:r>
          </a:p>
          <a:p>
            <a:r>
              <a:rPr lang="en-US">
                <a:solidFill>
                  <a:srgbClr val="002E51"/>
                </a:solidFill>
              </a:rPr>
              <a:t>Assistant Professor</a:t>
            </a:r>
          </a:p>
          <a:p>
            <a:r>
              <a:rPr lang="en-US">
                <a:solidFill>
                  <a:srgbClr val="002E51"/>
                </a:solidFill>
              </a:rPr>
              <a:t>Rush University</a:t>
            </a:r>
          </a:p>
          <a:p>
            <a:r>
              <a:rPr lang="en-US">
                <a:solidFill>
                  <a:srgbClr val="002E51"/>
                </a:solidFill>
              </a:rPr>
              <a:t>Chicago, IL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51756"/>
            <a:ext cx="9144000" cy="786936"/>
          </a:xfrm>
        </p:spPr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Emerging Treatments in Non-Clear Cell RCC</a:t>
            </a:r>
          </a:p>
        </p:txBody>
      </p:sp>
    </p:spTree>
    <p:extLst>
      <p:ext uri="{BB962C8B-B14F-4D97-AF65-F5344CB8AC3E}">
        <p14:creationId xmlns:p14="http://schemas.microsoft.com/office/powerpoint/2010/main" val="35022104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7057F0-DDE1-4691-8193-1FC7A0C0A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4" y="1069294"/>
            <a:ext cx="6922295" cy="2936240"/>
          </a:xfrm>
        </p:spPr>
        <p:txBody>
          <a:bodyPr/>
          <a:lstStyle/>
          <a:p>
            <a:r>
              <a:rPr lang="en-US" sz="1600" dirty="0"/>
              <a:t>81,610 new cases, 14,390 deaths</a:t>
            </a:r>
          </a:p>
          <a:p>
            <a:pPr lvl="1"/>
            <a:r>
              <a:rPr lang="en-US" sz="1200" dirty="0"/>
              <a:t>Localized disease 65%, regional 17%, metastatic 16%</a:t>
            </a:r>
          </a:p>
          <a:p>
            <a:pPr lvl="1"/>
            <a:r>
              <a:rPr lang="en-US" sz="1200" dirty="0"/>
              <a:t>~2:1 men to women incidence, median age 64</a:t>
            </a:r>
          </a:p>
          <a:p>
            <a:r>
              <a:rPr lang="en-US" sz="1600" dirty="0"/>
              <a:t>Incidence by RCC subtype</a:t>
            </a:r>
          </a:p>
          <a:p>
            <a:pPr lvl="1"/>
            <a:r>
              <a:rPr lang="en-US" sz="1200" dirty="0"/>
              <a:t>Clear cell 75%</a:t>
            </a:r>
          </a:p>
          <a:p>
            <a:pPr lvl="1"/>
            <a:r>
              <a:rPr lang="en-US" sz="1200" dirty="0"/>
              <a:t>Papillary 15%</a:t>
            </a:r>
          </a:p>
          <a:p>
            <a:pPr lvl="1"/>
            <a:r>
              <a:rPr lang="en-US" sz="1200" dirty="0"/>
              <a:t>Chromophobe 5%</a:t>
            </a:r>
          </a:p>
          <a:p>
            <a:pPr lvl="1"/>
            <a:r>
              <a:rPr lang="en-US" sz="1200" dirty="0" err="1"/>
              <a:t>Oncocytic</a:t>
            </a:r>
            <a:r>
              <a:rPr lang="en-US" sz="1200" dirty="0"/>
              <a:t> 3%</a:t>
            </a:r>
          </a:p>
          <a:p>
            <a:pPr lvl="1"/>
            <a:r>
              <a:rPr lang="en-US" sz="1200" dirty="0"/>
              <a:t>Collecting duct/Medullary</a:t>
            </a:r>
          </a:p>
          <a:p>
            <a:pPr lvl="1"/>
            <a:r>
              <a:rPr lang="en-US" sz="1200" dirty="0"/>
              <a:t>Molecularly defined subtypes</a:t>
            </a:r>
          </a:p>
          <a:p>
            <a:r>
              <a:rPr lang="en-US" sz="1600" dirty="0"/>
              <a:t>Increasing incidence, decreasing mortality due to early detection</a:t>
            </a:r>
          </a:p>
          <a:p>
            <a:pPr lvl="1"/>
            <a:endParaRPr lang="en-US" sz="1200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876DD5-BA45-644C-2970-760DC8E6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Background: Kidney Cancer Epidemiology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BC86F-1F37-76FE-7339-47A44612DEF3}"/>
              </a:ext>
            </a:extLst>
          </p:cNvPr>
          <p:cNvSpPr txBox="1"/>
          <p:nvPr/>
        </p:nvSpPr>
        <p:spPr>
          <a:xfrm>
            <a:off x="3412596" y="4588873"/>
            <a:ext cx="15712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Siegal, et al. CA Cancer J Clin</a:t>
            </a:r>
          </a:p>
          <a:p>
            <a:r>
              <a:rPr lang="en-US" sz="800" dirty="0" err="1"/>
              <a:t>Moch</a:t>
            </a:r>
            <a:r>
              <a:rPr lang="en-US" sz="800" dirty="0"/>
              <a:t>, et al. </a:t>
            </a:r>
            <a:r>
              <a:rPr lang="en-US" sz="800" dirty="0" err="1"/>
              <a:t>Eur</a:t>
            </a:r>
            <a:r>
              <a:rPr lang="en-US" sz="800" dirty="0"/>
              <a:t> </a:t>
            </a:r>
            <a:r>
              <a:rPr lang="en-US" sz="800" dirty="0" err="1"/>
              <a:t>Urol</a:t>
            </a:r>
            <a:r>
              <a:rPr lang="en-US" sz="800" dirty="0"/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36977164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6B0D28-D0C8-22EF-F0D8-6975780CD5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028677"/>
            <a:ext cx="3810000" cy="2936240"/>
          </a:xfrm>
        </p:spPr>
        <p:txBody>
          <a:bodyPr/>
          <a:lstStyle/>
          <a:p>
            <a:r>
              <a:rPr lang="en-US" sz="1200" dirty="0"/>
              <a:t>Clear cell renal tumors</a:t>
            </a:r>
          </a:p>
          <a:p>
            <a:pPr lvl="1"/>
            <a:r>
              <a:rPr lang="en-US" sz="800" dirty="0"/>
              <a:t>Clear cell renal cell carcinoma</a:t>
            </a:r>
          </a:p>
          <a:p>
            <a:pPr lvl="1"/>
            <a:r>
              <a:rPr lang="en-US" sz="800" dirty="0"/>
              <a:t>Multilocular cystic renal neoplasm of low malignant potential</a:t>
            </a:r>
          </a:p>
          <a:p>
            <a:r>
              <a:rPr lang="en-US" sz="1200" dirty="0"/>
              <a:t>Papillary renal tumors</a:t>
            </a:r>
          </a:p>
          <a:p>
            <a:pPr lvl="1"/>
            <a:r>
              <a:rPr lang="en-US" sz="800" dirty="0"/>
              <a:t>Papillary adenoma</a:t>
            </a:r>
          </a:p>
          <a:p>
            <a:pPr lvl="1"/>
            <a:r>
              <a:rPr lang="en-US" sz="800" dirty="0"/>
              <a:t>Papillary renal cell carcinoma </a:t>
            </a:r>
          </a:p>
          <a:p>
            <a:r>
              <a:rPr lang="en-US" sz="1200" dirty="0" err="1"/>
              <a:t>Oncocytic</a:t>
            </a:r>
            <a:r>
              <a:rPr lang="en-US" sz="1200" dirty="0"/>
              <a:t> and chromophobe renal tumors</a:t>
            </a:r>
          </a:p>
          <a:p>
            <a:pPr lvl="1"/>
            <a:r>
              <a:rPr lang="en-US" sz="800" dirty="0"/>
              <a:t>Oncocytoma</a:t>
            </a:r>
          </a:p>
          <a:p>
            <a:pPr lvl="1"/>
            <a:r>
              <a:rPr lang="en-US" sz="800" dirty="0"/>
              <a:t>Chromophobe cell renal carcinoma</a:t>
            </a:r>
          </a:p>
          <a:p>
            <a:pPr lvl="1"/>
            <a:r>
              <a:rPr lang="en-US" sz="800" dirty="0"/>
              <a:t>Other </a:t>
            </a:r>
            <a:r>
              <a:rPr lang="en-US" sz="800" dirty="0" err="1"/>
              <a:t>oncocytic</a:t>
            </a:r>
            <a:r>
              <a:rPr lang="en-US" sz="800" dirty="0"/>
              <a:t> tumors of the kidney</a:t>
            </a:r>
          </a:p>
          <a:p>
            <a:r>
              <a:rPr lang="en-US" sz="1200" dirty="0"/>
              <a:t>Collecting duct tumors</a:t>
            </a:r>
          </a:p>
          <a:p>
            <a:pPr lvl="1"/>
            <a:r>
              <a:rPr lang="en-US" sz="800" dirty="0"/>
              <a:t>Collecting duct carcinoma</a:t>
            </a:r>
          </a:p>
          <a:p>
            <a:r>
              <a:rPr lang="en-US" sz="1200" dirty="0"/>
              <a:t>Other renal tumors</a:t>
            </a:r>
          </a:p>
          <a:p>
            <a:pPr lvl="1"/>
            <a:r>
              <a:rPr lang="en-US" sz="800" dirty="0"/>
              <a:t>Clear cell papillary renal cell tumor</a:t>
            </a:r>
          </a:p>
          <a:p>
            <a:pPr lvl="1"/>
            <a:r>
              <a:rPr lang="en-US" sz="800" dirty="0"/>
              <a:t>Mucinous tubular and spindle cell carcinoma</a:t>
            </a:r>
          </a:p>
          <a:p>
            <a:pPr lvl="1"/>
            <a:r>
              <a:rPr lang="en-US" sz="800" dirty="0" err="1"/>
              <a:t>Tubulocystic</a:t>
            </a:r>
            <a:r>
              <a:rPr lang="en-US" sz="800" dirty="0"/>
              <a:t> renal cell carcinoma</a:t>
            </a:r>
          </a:p>
          <a:p>
            <a:pPr lvl="1"/>
            <a:r>
              <a:rPr lang="en-US" sz="800" dirty="0"/>
              <a:t>Acquired cystic disease–associated renal cell carcinoma</a:t>
            </a:r>
          </a:p>
          <a:p>
            <a:pPr lvl="1"/>
            <a:r>
              <a:rPr lang="en-US" sz="800" dirty="0"/>
              <a:t>Eosinophilic solid and cystic renal cell carcinoma</a:t>
            </a:r>
          </a:p>
          <a:p>
            <a:pPr lvl="1"/>
            <a:r>
              <a:rPr lang="en-US" sz="800" dirty="0"/>
              <a:t>Renal cell carcinoma, NOS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3C99E-1A41-DB3E-D152-CCE88A6F4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7699" y="1017088"/>
            <a:ext cx="3810000" cy="2936240"/>
          </a:xfrm>
        </p:spPr>
        <p:txBody>
          <a:bodyPr/>
          <a:lstStyle/>
          <a:p>
            <a:r>
              <a:rPr lang="en-US" sz="1200" dirty="0"/>
              <a:t>Molecularly defined renal carcinomas</a:t>
            </a:r>
          </a:p>
          <a:p>
            <a:pPr lvl="1"/>
            <a:r>
              <a:rPr lang="en-US" sz="800" dirty="0"/>
              <a:t>TFE3-rearranged renal cell carcinomas</a:t>
            </a:r>
          </a:p>
          <a:p>
            <a:pPr lvl="1"/>
            <a:r>
              <a:rPr lang="en-US" sz="800" dirty="0"/>
              <a:t>TFEB-altered renal cell carcinomas</a:t>
            </a:r>
          </a:p>
          <a:p>
            <a:pPr lvl="1"/>
            <a:r>
              <a:rPr lang="en-US" sz="800" dirty="0"/>
              <a:t>ELOC (formerly TCEB1)-mutated renal cell carcinoma</a:t>
            </a:r>
          </a:p>
          <a:p>
            <a:pPr lvl="1"/>
            <a:r>
              <a:rPr lang="en-US" sz="800" dirty="0"/>
              <a:t>Fumarate hydratase–deficient renal cell carcinoma</a:t>
            </a:r>
          </a:p>
          <a:p>
            <a:pPr lvl="1"/>
            <a:r>
              <a:rPr lang="en-US" sz="800" dirty="0"/>
              <a:t>Hereditary </a:t>
            </a:r>
            <a:r>
              <a:rPr lang="en-US" sz="800" dirty="0" err="1"/>
              <a:t>leiomyomatosis</a:t>
            </a:r>
            <a:r>
              <a:rPr lang="en-US" sz="800" dirty="0"/>
              <a:t> and renal cell carcinoma syndrome–associated renal cell carcinoma</a:t>
            </a:r>
          </a:p>
          <a:p>
            <a:pPr lvl="1"/>
            <a:r>
              <a:rPr lang="en-US" sz="800" dirty="0"/>
              <a:t>Succinate dehydrogenase–deficient renal cell carcinoma</a:t>
            </a:r>
          </a:p>
          <a:p>
            <a:pPr lvl="1"/>
            <a:r>
              <a:rPr lang="en-US" sz="800" dirty="0"/>
              <a:t>ALK-rearranged renal cell carcinomas</a:t>
            </a:r>
          </a:p>
          <a:p>
            <a:pPr lvl="1"/>
            <a:r>
              <a:rPr lang="en-US" sz="800" dirty="0"/>
              <a:t>Medullary carcinoma, NOS</a:t>
            </a:r>
          </a:p>
          <a:p>
            <a:pPr lvl="1"/>
            <a:r>
              <a:rPr lang="en-US" sz="800" dirty="0"/>
              <a:t>SMARCB1-deficient medullary-like renal cell carcinoma</a:t>
            </a:r>
          </a:p>
          <a:p>
            <a:pPr lvl="1"/>
            <a:r>
              <a:rPr lang="en-US" sz="800" dirty="0"/>
              <a:t>SMARCB1-deficient undifferentiated renal cell carcinoma, NOS</a:t>
            </a:r>
          </a:p>
          <a:p>
            <a:pPr lvl="1"/>
            <a:r>
              <a:rPr lang="en-US" sz="800" dirty="0"/>
              <a:t>SMARCB1-deficient dedifferentiated renal cell carcinomas of other specific subtypes</a:t>
            </a:r>
          </a:p>
          <a:p>
            <a:r>
              <a:rPr lang="en-US" sz="1200" dirty="0"/>
              <a:t>Metanephric tumors</a:t>
            </a:r>
          </a:p>
          <a:p>
            <a:r>
              <a:rPr lang="en-US" sz="1200" dirty="0"/>
              <a:t>Mixed epithelial and stromal renal tumors</a:t>
            </a:r>
          </a:p>
          <a:p>
            <a:r>
              <a:rPr lang="en-US" sz="1200" dirty="0"/>
              <a:t>Renal mesenchymal tumors</a:t>
            </a:r>
          </a:p>
          <a:p>
            <a:endParaRPr lang="en-US" sz="1200" dirty="0"/>
          </a:p>
          <a:p>
            <a:endParaRPr lang="en-US" sz="11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00781A-0116-10F7-7118-6C1EAD76A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6731"/>
            <a:ext cx="9144000" cy="584254"/>
          </a:xfrm>
        </p:spPr>
        <p:txBody>
          <a:bodyPr/>
          <a:lstStyle/>
          <a:p>
            <a:r>
              <a:rPr lang="en-US" sz="3200" dirty="0"/>
              <a:t>Background: 2022 WHO Classifications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171380-7661-B016-4904-AE8352947149}"/>
              </a:ext>
            </a:extLst>
          </p:cNvPr>
          <p:cNvSpPr txBox="1"/>
          <p:nvPr/>
        </p:nvSpPr>
        <p:spPr>
          <a:xfrm>
            <a:off x="3338712" y="4635191"/>
            <a:ext cx="18197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Moch</a:t>
            </a:r>
            <a:r>
              <a:rPr lang="en-US" sz="1050" dirty="0"/>
              <a:t>, et al. </a:t>
            </a:r>
            <a:r>
              <a:rPr lang="en-US" sz="1050" dirty="0" err="1"/>
              <a:t>Eur</a:t>
            </a:r>
            <a:r>
              <a:rPr lang="en-US" sz="1050" dirty="0"/>
              <a:t> </a:t>
            </a:r>
            <a:r>
              <a:rPr lang="en-US" sz="1050" dirty="0" err="1"/>
              <a:t>Urol</a:t>
            </a:r>
            <a:r>
              <a:rPr lang="en-US" sz="1050" dirty="0"/>
              <a:t> 2022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896D137-40B3-428F-B17F-180A7663790F}"/>
              </a:ext>
            </a:extLst>
          </p:cNvPr>
          <p:cNvCxnSpPr>
            <a:cxnSpLocks/>
          </p:cNvCxnSpPr>
          <p:nvPr/>
        </p:nvCxnSpPr>
        <p:spPr bwMode="auto">
          <a:xfrm flipH="1">
            <a:off x="4084697" y="3841083"/>
            <a:ext cx="2229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8D48D93-5CEE-3D0A-5F4D-0AA47BCEDDF4}"/>
              </a:ext>
            </a:extLst>
          </p:cNvPr>
          <p:cNvCxnSpPr>
            <a:cxnSpLocks/>
          </p:cNvCxnSpPr>
          <p:nvPr/>
        </p:nvCxnSpPr>
        <p:spPr bwMode="auto">
          <a:xfrm flipH="1">
            <a:off x="6949341" y="1485233"/>
            <a:ext cx="2229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F7D3ED-62D1-BE1F-9F7E-F19CDF628A6C}"/>
              </a:ext>
            </a:extLst>
          </p:cNvPr>
          <p:cNvCxnSpPr>
            <a:cxnSpLocks/>
          </p:cNvCxnSpPr>
          <p:nvPr/>
        </p:nvCxnSpPr>
        <p:spPr bwMode="auto">
          <a:xfrm flipH="1">
            <a:off x="7810162" y="1628235"/>
            <a:ext cx="2229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0FE7DC7-CD98-571D-FDE4-5803BF9D21CB}"/>
              </a:ext>
            </a:extLst>
          </p:cNvPr>
          <p:cNvCxnSpPr>
            <a:cxnSpLocks/>
          </p:cNvCxnSpPr>
          <p:nvPr/>
        </p:nvCxnSpPr>
        <p:spPr bwMode="auto">
          <a:xfrm flipH="1">
            <a:off x="7649031" y="1778126"/>
            <a:ext cx="2229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30543BF-665C-1C0D-CAEC-92B75D9D783D}"/>
              </a:ext>
            </a:extLst>
          </p:cNvPr>
          <p:cNvCxnSpPr>
            <a:cxnSpLocks/>
          </p:cNvCxnSpPr>
          <p:nvPr/>
        </p:nvCxnSpPr>
        <p:spPr bwMode="auto">
          <a:xfrm flipH="1">
            <a:off x="7060833" y="2333878"/>
            <a:ext cx="2229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B890D1-74D4-913E-4974-2FB13496A81D}"/>
              </a:ext>
            </a:extLst>
          </p:cNvPr>
          <p:cNvCxnSpPr>
            <a:cxnSpLocks/>
          </p:cNvCxnSpPr>
          <p:nvPr/>
        </p:nvCxnSpPr>
        <p:spPr bwMode="auto">
          <a:xfrm flipH="1">
            <a:off x="7854554" y="2635377"/>
            <a:ext cx="22298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91113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EAB72A-089D-0861-1ACA-94260146A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938" y="2840674"/>
            <a:ext cx="7594600" cy="2936240"/>
          </a:xfrm>
        </p:spPr>
        <p:txBody>
          <a:bodyPr/>
          <a:lstStyle/>
          <a:p>
            <a:r>
              <a:rPr lang="en-US" sz="1600"/>
              <a:t>Potential for metastasis</a:t>
            </a:r>
          </a:p>
          <a:p>
            <a:pPr lvl="1"/>
            <a:r>
              <a:rPr lang="en-US" sz="1200"/>
              <a:t>Clear cell 11%</a:t>
            </a:r>
          </a:p>
          <a:p>
            <a:pPr lvl="1"/>
            <a:r>
              <a:rPr lang="en-US" sz="1200"/>
              <a:t>Papillary 6%</a:t>
            </a:r>
          </a:p>
          <a:p>
            <a:pPr lvl="1"/>
            <a:r>
              <a:rPr lang="en-US" sz="1200"/>
              <a:t>Chromophobe 2-6%</a:t>
            </a:r>
          </a:p>
          <a:p>
            <a:pPr lvl="1"/>
            <a:r>
              <a:rPr lang="en-US" sz="1200"/>
              <a:t>Oncocytoma/</a:t>
            </a:r>
            <a:r>
              <a:rPr lang="en-US" sz="1200" err="1"/>
              <a:t>oncocytic</a:t>
            </a:r>
            <a:r>
              <a:rPr lang="en-US" sz="1200"/>
              <a:t> tumors (very uncommon)</a:t>
            </a:r>
          </a:p>
          <a:p>
            <a:r>
              <a:rPr lang="en-US" sz="1600"/>
              <a:t>Typical location of metastasis vary</a:t>
            </a:r>
          </a:p>
          <a:p>
            <a:pPr lvl="1"/>
            <a:endParaRPr lang="en-US" sz="1600"/>
          </a:p>
          <a:p>
            <a:pPr lvl="1"/>
            <a:endParaRPr lang="en-US" sz="1600"/>
          </a:p>
          <a:p>
            <a:pPr lvl="1"/>
            <a:endParaRPr lang="en-US" sz="16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377A8E-75CE-5BA3-078C-4D67CAFB9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Background: Metastatic Patterns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FB33EB-66B9-FC7E-A422-CFF9C414306A}"/>
              </a:ext>
            </a:extLst>
          </p:cNvPr>
          <p:cNvSpPr txBox="1"/>
          <p:nvPr/>
        </p:nvSpPr>
        <p:spPr>
          <a:xfrm>
            <a:off x="6653834" y="2956364"/>
            <a:ext cx="24256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err="1"/>
              <a:t>Dudani</a:t>
            </a:r>
            <a:r>
              <a:rPr lang="en-US" sz="1050"/>
              <a:t>, et al. JAMA </a:t>
            </a:r>
            <a:r>
              <a:rPr lang="en-US" sz="1050" err="1"/>
              <a:t>Netw</a:t>
            </a:r>
            <a:r>
              <a:rPr lang="en-US" sz="1050"/>
              <a:t> Open 2021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57D42C4-B019-CDC5-1D9A-DE529380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21" y="850106"/>
            <a:ext cx="6015567" cy="199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9EF862-8A1A-C3AF-4046-1A5B928E7B05}"/>
              </a:ext>
            </a:extLst>
          </p:cNvPr>
          <p:cNvSpPr txBox="1"/>
          <p:nvPr/>
        </p:nvSpPr>
        <p:spPr>
          <a:xfrm>
            <a:off x="5069389" y="4051936"/>
            <a:ext cx="2337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Monda</a:t>
            </a:r>
            <a:r>
              <a:rPr lang="en-US" sz="1000" dirty="0"/>
              <a:t>, et al. </a:t>
            </a:r>
            <a:r>
              <a:rPr lang="en-US" sz="1000" dirty="0" err="1"/>
              <a:t>Eur</a:t>
            </a:r>
            <a:r>
              <a:rPr lang="en-US" sz="1000" dirty="0"/>
              <a:t> </a:t>
            </a:r>
            <a:r>
              <a:rPr lang="en-US" sz="1000" dirty="0" err="1"/>
              <a:t>Urol</a:t>
            </a:r>
            <a:r>
              <a:rPr lang="en-US" sz="1000" dirty="0"/>
              <a:t> Open Sci 2023</a:t>
            </a:r>
          </a:p>
        </p:txBody>
      </p:sp>
    </p:spTree>
    <p:extLst>
      <p:ext uri="{BB962C8B-B14F-4D97-AF65-F5344CB8AC3E}">
        <p14:creationId xmlns:p14="http://schemas.microsoft.com/office/powerpoint/2010/main" val="25574980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901610-9F4D-F903-9E6A-6B518FE081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117600"/>
            <a:ext cx="7128933" cy="2936240"/>
          </a:xfrm>
        </p:spPr>
        <p:txBody>
          <a:bodyPr/>
          <a:lstStyle/>
          <a:p>
            <a:r>
              <a:rPr lang="en-US" sz="1800" err="1"/>
              <a:t>Sarcomatoid</a:t>
            </a:r>
            <a:r>
              <a:rPr lang="en-US" sz="1800"/>
              <a:t> features more common in metastatic disease</a:t>
            </a:r>
          </a:p>
          <a:p>
            <a:pPr lvl="1"/>
            <a:r>
              <a:rPr lang="en-US" sz="1400"/>
              <a:t>15% </a:t>
            </a:r>
            <a:r>
              <a:rPr lang="en-US" sz="1400" err="1"/>
              <a:t>mRCC</a:t>
            </a:r>
            <a:endParaRPr lang="en-US" sz="1400"/>
          </a:p>
          <a:p>
            <a:pPr lvl="1"/>
            <a:r>
              <a:rPr lang="en-US" sz="1400"/>
              <a:t>5-6% localized disease</a:t>
            </a:r>
          </a:p>
          <a:p>
            <a:r>
              <a:rPr lang="en-US" sz="1800" err="1"/>
              <a:t>Sarcomatoid</a:t>
            </a:r>
            <a:r>
              <a:rPr lang="en-US" sz="1800"/>
              <a:t> features can occur in non-clear cell RCC</a:t>
            </a:r>
          </a:p>
          <a:p>
            <a:pPr lvl="1"/>
            <a:r>
              <a:rPr lang="en-US" sz="1400"/>
              <a:t>Papillary 2-7%</a:t>
            </a:r>
          </a:p>
          <a:p>
            <a:pPr lvl="1"/>
            <a:r>
              <a:rPr lang="en-US" sz="1400"/>
              <a:t>Chromophobe 9-30%</a:t>
            </a:r>
          </a:p>
          <a:p>
            <a:pPr lvl="1"/>
            <a:r>
              <a:rPr lang="en-US" sz="1400"/>
              <a:t>Unclassified 11-26%</a:t>
            </a:r>
          </a:p>
          <a:p>
            <a:pPr lvl="1"/>
            <a:r>
              <a:rPr lang="en-US" sz="1400"/>
              <a:t>Collecting duct 29%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50CC8B-B6C2-1FE3-2102-51E488FFA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Background: </a:t>
            </a:r>
            <a:r>
              <a:rPr lang="en-US" sz="3200" err="1"/>
              <a:t>Sarcomatoid</a:t>
            </a:r>
            <a:r>
              <a:rPr lang="en-US" sz="3200"/>
              <a:t> Features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AE03D-19AC-718B-9E50-BCF4B71E0511}"/>
              </a:ext>
            </a:extLst>
          </p:cNvPr>
          <p:cNvSpPr txBox="1"/>
          <p:nvPr/>
        </p:nvSpPr>
        <p:spPr>
          <a:xfrm>
            <a:off x="3226301" y="4521914"/>
            <a:ext cx="194796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/>
              <a:t>Bakouny</a:t>
            </a:r>
            <a:r>
              <a:rPr lang="en-US" sz="900" dirty="0"/>
              <a:t>, et al. Nat </a:t>
            </a:r>
            <a:r>
              <a:rPr lang="en-US" sz="900" dirty="0" err="1"/>
              <a:t>Commun</a:t>
            </a:r>
            <a:r>
              <a:rPr lang="en-US" sz="900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3453358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B23750-DF85-082F-E084-CF4B3F5407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117600"/>
            <a:ext cx="7649634" cy="2936240"/>
          </a:xfrm>
        </p:spPr>
        <p:txBody>
          <a:bodyPr/>
          <a:lstStyle/>
          <a:p>
            <a:r>
              <a:rPr lang="en-US" sz="2000" dirty="0"/>
              <a:t>Management of localized disease is similar to clear cell</a:t>
            </a:r>
          </a:p>
          <a:p>
            <a:pPr lvl="1"/>
            <a:r>
              <a:rPr lang="en-US" sz="1600" dirty="0"/>
              <a:t>Radical or partial nephrectomy</a:t>
            </a:r>
          </a:p>
          <a:p>
            <a:pPr lvl="1"/>
            <a:r>
              <a:rPr lang="en-US" sz="1600" dirty="0"/>
              <a:t>Ablative techniques</a:t>
            </a:r>
          </a:p>
          <a:p>
            <a:pPr lvl="1"/>
            <a:r>
              <a:rPr lang="en-US" sz="1600" dirty="0"/>
              <a:t>Embolization</a:t>
            </a:r>
          </a:p>
          <a:p>
            <a:pPr lvl="1"/>
            <a:r>
              <a:rPr lang="en-US" sz="1600" dirty="0"/>
              <a:t>SBRT</a:t>
            </a:r>
          </a:p>
          <a:p>
            <a:r>
              <a:rPr lang="en-US" sz="2000" dirty="0"/>
              <a:t>Currently no role for adjuvant therapy</a:t>
            </a:r>
          </a:p>
          <a:p>
            <a:pPr lvl="1"/>
            <a:r>
              <a:rPr lang="en-US" sz="1600" dirty="0"/>
              <a:t>KEYNOTE 564 did not include non-clear cell </a:t>
            </a:r>
            <a:r>
              <a:rPr lang="en-US" sz="1600" dirty="0" err="1"/>
              <a:t>histologies</a:t>
            </a:r>
            <a:endParaRPr lang="en-US" sz="1600" dirty="0"/>
          </a:p>
          <a:p>
            <a:pPr lvl="1"/>
            <a:r>
              <a:rPr lang="en-US" sz="1600" dirty="0"/>
              <a:t>RAMPART trial ongoing, includes </a:t>
            </a:r>
            <a:r>
              <a:rPr lang="en-US" sz="1600" dirty="0" err="1"/>
              <a:t>nccRCC</a:t>
            </a:r>
            <a:endParaRPr lang="en-US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F0EC8-0544-E379-9794-7A7C83C34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Management of Early Stage Disease</a:t>
            </a:r>
          </a:p>
        </p:txBody>
      </p:sp>
    </p:spTree>
    <p:extLst>
      <p:ext uri="{BB962C8B-B14F-4D97-AF65-F5344CB8AC3E}">
        <p14:creationId xmlns:p14="http://schemas.microsoft.com/office/powerpoint/2010/main" val="37648363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E47941-2A1B-527C-5529-D3AA48C24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mTOR/TKI Trials In Advanced Disease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D56CA26-C5B2-E010-B046-DFEE021A1FE6}"/>
              </a:ext>
            </a:extLst>
          </p:cNvPr>
          <p:cNvGraphicFramePr>
            <a:graphicFrameLocks noGrp="1"/>
          </p:cNvGraphicFramePr>
          <p:nvPr/>
        </p:nvGraphicFramePr>
        <p:xfrm>
          <a:off x="1018495" y="686889"/>
          <a:ext cx="7204981" cy="3421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243">
                  <a:extLst>
                    <a:ext uri="{9D8B030D-6E8A-4147-A177-3AD203B41FA5}">
                      <a16:colId xmlns:a16="http://schemas.microsoft.com/office/drawing/2014/main" val="3345455259"/>
                    </a:ext>
                  </a:extLst>
                </a:gridCol>
                <a:gridCol w="854528">
                  <a:extLst>
                    <a:ext uri="{9D8B030D-6E8A-4147-A177-3AD203B41FA5}">
                      <a16:colId xmlns:a16="http://schemas.microsoft.com/office/drawing/2014/main" val="1859522702"/>
                    </a:ext>
                  </a:extLst>
                </a:gridCol>
                <a:gridCol w="1513115">
                  <a:extLst>
                    <a:ext uri="{9D8B030D-6E8A-4147-A177-3AD203B41FA5}">
                      <a16:colId xmlns:a16="http://schemas.microsoft.com/office/drawing/2014/main" val="2424568001"/>
                    </a:ext>
                  </a:extLst>
                </a:gridCol>
                <a:gridCol w="957942">
                  <a:extLst>
                    <a:ext uri="{9D8B030D-6E8A-4147-A177-3AD203B41FA5}">
                      <a16:colId xmlns:a16="http://schemas.microsoft.com/office/drawing/2014/main" val="565538482"/>
                    </a:ext>
                  </a:extLst>
                </a:gridCol>
                <a:gridCol w="974272">
                  <a:extLst>
                    <a:ext uri="{9D8B030D-6E8A-4147-A177-3AD203B41FA5}">
                      <a16:colId xmlns:a16="http://schemas.microsoft.com/office/drawing/2014/main" val="1907648635"/>
                    </a:ext>
                  </a:extLst>
                </a:gridCol>
                <a:gridCol w="1070881">
                  <a:extLst>
                    <a:ext uri="{9D8B030D-6E8A-4147-A177-3AD203B41FA5}">
                      <a16:colId xmlns:a16="http://schemas.microsoft.com/office/drawing/2014/main" val="3008140292"/>
                    </a:ext>
                  </a:extLst>
                </a:gridCol>
              </a:tblGrid>
              <a:tr h="657496">
                <a:tc>
                  <a:txBody>
                    <a:bodyPr/>
                    <a:lstStyle/>
                    <a:p>
                      <a:r>
                        <a:rPr lang="en-US" sz="140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PFS</a:t>
                      </a:r>
                    </a:p>
                    <a:p>
                      <a:r>
                        <a:rPr lang="en-US" sz="1400"/>
                        <a:t>(months)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OS</a:t>
                      </a:r>
                    </a:p>
                    <a:p>
                      <a:r>
                        <a:rPr lang="en-US" sz="1400" dirty="0"/>
                        <a:t>(months)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2251"/>
                  </a:ext>
                </a:extLst>
              </a:tr>
              <a:tr h="462643">
                <a:tc>
                  <a:txBody>
                    <a:bodyPr/>
                    <a:lstStyle/>
                    <a:p>
                      <a:r>
                        <a:rPr lang="en-US" sz="1050"/>
                        <a:t>SUPAP</a:t>
                      </a:r>
                    </a:p>
                    <a:p>
                      <a:r>
                        <a:rPr lang="en-US" sz="1050"/>
                        <a:t>(sunitinib)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62</a:t>
                      </a:r>
                    </a:p>
                    <a:p>
                      <a:endParaRPr lang="en-US" sz="1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5.5-6.6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12.4-17.8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826183"/>
                  </a:ext>
                </a:extLst>
              </a:tr>
              <a:tr h="635659">
                <a:tc>
                  <a:txBody>
                    <a:bodyPr/>
                    <a:lstStyle/>
                    <a:p>
                      <a:r>
                        <a:rPr lang="en-US" sz="1050"/>
                        <a:t>ESPN</a:t>
                      </a:r>
                    </a:p>
                    <a:p>
                      <a:r>
                        <a:rPr lang="en-US" sz="1050"/>
                        <a:t>(</a:t>
                      </a:r>
                      <a:r>
                        <a:rPr lang="en-US" sz="1050" err="1"/>
                        <a:t>everolimus</a:t>
                      </a:r>
                      <a:r>
                        <a:rPr lang="en-US" sz="1050"/>
                        <a:t> vs. sunitinib)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68</a:t>
                      </a:r>
                    </a:p>
                    <a:p>
                      <a:r>
                        <a:rPr lang="en-US" sz="500"/>
                        <a:t>27 Papillary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/>
                        <a:t>12 Chromophobe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/>
                        <a:t>12 Clear cell with </a:t>
                      </a:r>
                      <a:r>
                        <a:rPr lang="en-US" sz="500" err="1"/>
                        <a:t>sarcomatoid</a:t>
                      </a:r>
                      <a:r>
                        <a:rPr lang="en-US" sz="500"/>
                        <a:t> features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00"/>
                        <a:t>10 Unclassified</a:t>
                      </a:r>
                    </a:p>
                    <a:p>
                      <a:r>
                        <a:rPr lang="en-US" sz="500"/>
                        <a:t>7 Translocation associated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3% vs. 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4.1 vs 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14.9 vs16.2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647886"/>
                  </a:ext>
                </a:extLst>
              </a:tr>
              <a:tr h="516048">
                <a:tc>
                  <a:txBody>
                    <a:bodyPr/>
                    <a:lstStyle/>
                    <a:p>
                      <a:r>
                        <a:rPr lang="en-US" sz="1050"/>
                        <a:t>AXIPAP</a:t>
                      </a:r>
                    </a:p>
                    <a:p>
                      <a:r>
                        <a:rPr lang="en-US" sz="1050"/>
                        <a:t>(</a:t>
                      </a:r>
                      <a:r>
                        <a:rPr lang="en-US" sz="1050" err="1"/>
                        <a:t>axitinib</a:t>
                      </a:r>
                      <a:r>
                        <a:rPr lang="en-US" sz="105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29%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60492"/>
                  </a:ext>
                </a:extLst>
              </a:tr>
              <a:tr h="513807">
                <a:tc>
                  <a:txBody>
                    <a:bodyPr/>
                    <a:lstStyle/>
                    <a:p>
                      <a:r>
                        <a:rPr lang="en-US" sz="1050"/>
                        <a:t>Hutson, et al. </a:t>
                      </a:r>
                    </a:p>
                    <a:p>
                      <a:r>
                        <a:rPr lang="en-US" sz="1050"/>
                        <a:t>(</a:t>
                      </a:r>
                      <a:r>
                        <a:rPr lang="en-US" sz="1050" err="1"/>
                        <a:t>lenvantinib</a:t>
                      </a:r>
                      <a:r>
                        <a:rPr lang="en-US" sz="1050"/>
                        <a:t> + </a:t>
                      </a:r>
                      <a:r>
                        <a:rPr lang="en-US" sz="1050" err="1"/>
                        <a:t>everolimus</a:t>
                      </a:r>
                      <a:r>
                        <a:rPr lang="en-US" sz="105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31</a:t>
                      </a:r>
                    </a:p>
                    <a:p>
                      <a:r>
                        <a:rPr lang="en-US" sz="500"/>
                        <a:t>20 Papillary</a:t>
                      </a:r>
                    </a:p>
                    <a:p>
                      <a:r>
                        <a:rPr lang="en-US" sz="500"/>
                        <a:t>9 Chromophobe</a:t>
                      </a:r>
                    </a:p>
                    <a:p>
                      <a:r>
                        <a:rPr lang="en-US" sz="500"/>
                        <a:t>2 Unclassified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26%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15.6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91617"/>
                  </a:ext>
                </a:extLst>
              </a:tr>
              <a:tr h="635659">
                <a:tc>
                  <a:txBody>
                    <a:bodyPr/>
                    <a:lstStyle/>
                    <a:p>
                      <a:r>
                        <a:rPr lang="en-US" sz="1050" dirty="0"/>
                        <a:t>PAPMET</a:t>
                      </a:r>
                    </a:p>
                    <a:p>
                      <a:r>
                        <a:rPr lang="en-US" sz="1050" dirty="0"/>
                        <a:t>(</a:t>
                      </a:r>
                      <a:r>
                        <a:rPr lang="en-US" sz="1050" dirty="0" err="1"/>
                        <a:t>cabozantinib</a:t>
                      </a:r>
                      <a:r>
                        <a:rPr lang="en-US" sz="1050" dirty="0"/>
                        <a:t> vs. sunitinib vs. </a:t>
                      </a:r>
                      <a:r>
                        <a:rPr lang="en-US" sz="1050" dirty="0" err="1"/>
                        <a:t>crizotinib</a:t>
                      </a:r>
                      <a:r>
                        <a:rPr lang="en-US" sz="1050" dirty="0"/>
                        <a:t> vs. </a:t>
                      </a:r>
                      <a:r>
                        <a:rPr lang="en-US" sz="1050" dirty="0" err="1"/>
                        <a:t>savolitinib</a:t>
                      </a:r>
                      <a:r>
                        <a:rPr lang="en-US" sz="105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/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23% vs. 4% vs. 0% vs. 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9.0 vs 5.6 vs 2.8 vs 3.0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 vs 16.4 vs 19.9 vs 11.7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2722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DA7E58D-08A2-57A5-6BD8-B258A4297661}"/>
              </a:ext>
            </a:extLst>
          </p:cNvPr>
          <p:cNvSpPr txBox="1"/>
          <p:nvPr/>
        </p:nvSpPr>
        <p:spPr>
          <a:xfrm>
            <a:off x="1986644" y="4438373"/>
            <a:ext cx="2672442" cy="7540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700" dirty="0" err="1"/>
              <a:t>Ravaud</a:t>
            </a:r>
            <a:r>
              <a:rPr lang="en-US" sz="700" dirty="0"/>
              <a:t>, et al. Ann Oncol 2015</a:t>
            </a:r>
          </a:p>
          <a:p>
            <a:pPr marL="228600" indent="-228600">
              <a:buAutoNum type="arabicPeriod"/>
            </a:pPr>
            <a:r>
              <a:rPr lang="en-US" sz="700" dirty="0" err="1"/>
              <a:t>Tannir</a:t>
            </a:r>
            <a:r>
              <a:rPr lang="en-US" sz="700" dirty="0"/>
              <a:t>, et al. </a:t>
            </a:r>
            <a:r>
              <a:rPr lang="en-US" sz="700" dirty="0" err="1"/>
              <a:t>Eur</a:t>
            </a:r>
            <a:r>
              <a:rPr lang="en-US" sz="700" dirty="0"/>
              <a:t> </a:t>
            </a:r>
            <a:r>
              <a:rPr lang="en-US" sz="700" dirty="0" err="1"/>
              <a:t>Urol</a:t>
            </a:r>
            <a:r>
              <a:rPr lang="en-US" sz="700" dirty="0"/>
              <a:t> 2016</a:t>
            </a:r>
          </a:p>
          <a:p>
            <a:pPr marL="228600" indent="-228600">
              <a:buAutoNum type="arabicPeriod"/>
            </a:pPr>
            <a:r>
              <a:rPr lang="en-US" sz="700" dirty="0" err="1"/>
              <a:t>Negrier</a:t>
            </a:r>
            <a:r>
              <a:rPr lang="en-US" sz="700" dirty="0"/>
              <a:t>, et al. </a:t>
            </a:r>
            <a:r>
              <a:rPr lang="en-US" sz="700" dirty="0" err="1"/>
              <a:t>Eur</a:t>
            </a:r>
            <a:r>
              <a:rPr lang="en-US" sz="700" dirty="0"/>
              <a:t> J Cancer 2020</a:t>
            </a:r>
          </a:p>
          <a:p>
            <a:pPr marL="228600" indent="-228600">
              <a:buAutoNum type="arabicPeriod"/>
            </a:pPr>
            <a:r>
              <a:rPr lang="en-US" sz="700" dirty="0"/>
              <a:t>Hudson, et al. </a:t>
            </a:r>
            <a:r>
              <a:rPr lang="en-US" sz="700" dirty="0" err="1"/>
              <a:t>Eur</a:t>
            </a:r>
            <a:r>
              <a:rPr lang="en-US" sz="700" dirty="0"/>
              <a:t> </a:t>
            </a:r>
            <a:r>
              <a:rPr lang="en-US" sz="700" dirty="0" err="1"/>
              <a:t>Urol</a:t>
            </a:r>
            <a:r>
              <a:rPr lang="en-US" sz="700" dirty="0"/>
              <a:t> 2021</a:t>
            </a:r>
          </a:p>
          <a:p>
            <a:pPr marL="228600" indent="-228600">
              <a:buAutoNum type="arabicPeriod"/>
            </a:pPr>
            <a:r>
              <a:rPr lang="en-US" sz="700" dirty="0"/>
              <a:t>Pal, et al. Lancet 2021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77986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C5E8A-BBFA-7414-6679-BB6F998C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Checkmate 214: OS 8-Year Follow-Up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6EFEB8-48A2-D524-9FE9-4ED7CF69210D}"/>
              </a:ext>
            </a:extLst>
          </p:cNvPr>
          <p:cNvSpPr txBox="1"/>
          <p:nvPr/>
        </p:nvSpPr>
        <p:spPr>
          <a:xfrm>
            <a:off x="3767671" y="4071886"/>
            <a:ext cx="358242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 err="1"/>
              <a:t>Tannir</a:t>
            </a:r>
            <a:r>
              <a:rPr lang="en-US" sz="825" dirty="0"/>
              <a:t> NM, et al. </a:t>
            </a:r>
            <a:r>
              <a:rPr lang="en-US" sz="825" i="1" dirty="0"/>
              <a:t>J Clin Oncol.</a:t>
            </a:r>
            <a:r>
              <a:rPr lang="en-US" sz="825" dirty="0"/>
              <a:t> 2024;42(4_suppl):abstr363.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82ED12-FA93-963B-5E8A-C48D0056E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20" y="1158427"/>
            <a:ext cx="8375906" cy="29065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6B3292-091F-36C9-F878-86C98D286AAE}"/>
              </a:ext>
            </a:extLst>
          </p:cNvPr>
          <p:cNvSpPr txBox="1">
            <a:spLocks/>
          </p:cNvSpPr>
          <p:nvPr/>
        </p:nvSpPr>
        <p:spPr>
          <a:xfrm>
            <a:off x="411480" y="320040"/>
            <a:ext cx="10033687" cy="658368"/>
          </a:xfrm>
        </p:spPr>
        <p:txBody>
          <a:bodyPr lIns="91440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0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/>
            <a:r>
              <a:rPr lang="en-US" sz="3200" kern="0" dirty="0">
                <a:solidFill>
                  <a:schemeClr val="tx1"/>
                </a:solidFill>
              </a:rPr>
              <a:t>Checkmate 214: OS 8-Year Follow-Up</a:t>
            </a:r>
          </a:p>
        </p:txBody>
      </p:sp>
    </p:spTree>
    <p:extLst>
      <p:ext uri="{BB962C8B-B14F-4D97-AF65-F5344CB8AC3E}">
        <p14:creationId xmlns:p14="http://schemas.microsoft.com/office/powerpoint/2010/main" val="17601052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F144A5-4FBC-5920-BB96-0B742ED23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 Inhibitor Trials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08C48F-358B-E4DD-A1CE-D4A866D8C262}"/>
              </a:ext>
            </a:extLst>
          </p:cNvPr>
          <p:cNvGraphicFramePr>
            <a:graphicFrameLocks noGrp="1"/>
          </p:cNvGraphicFramePr>
          <p:nvPr/>
        </p:nvGraphicFramePr>
        <p:xfrm>
          <a:off x="424543" y="973931"/>
          <a:ext cx="8005081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243">
                  <a:extLst>
                    <a:ext uri="{9D8B030D-6E8A-4147-A177-3AD203B41FA5}">
                      <a16:colId xmlns:a16="http://schemas.microsoft.com/office/drawing/2014/main" val="3345455259"/>
                    </a:ext>
                  </a:extLst>
                </a:gridCol>
                <a:gridCol w="854528">
                  <a:extLst>
                    <a:ext uri="{9D8B030D-6E8A-4147-A177-3AD203B41FA5}">
                      <a16:colId xmlns:a16="http://schemas.microsoft.com/office/drawing/2014/main" val="1859522702"/>
                    </a:ext>
                  </a:extLst>
                </a:gridCol>
                <a:gridCol w="1513115">
                  <a:extLst>
                    <a:ext uri="{9D8B030D-6E8A-4147-A177-3AD203B41FA5}">
                      <a16:colId xmlns:a16="http://schemas.microsoft.com/office/drawing/2014/main" val="2424568001"/>
                    </a:ext>
                  </a:extLst>
                </a:gridCol>
                <a:gridCol w="800100">
                  <a:extLst>
                    <a:ext uri="{9D8B030D-6E8A-4147-A177-3AD203B41FA5}">
                      <a16:colId xmlns:a16="http://schemas.microsoft.com/office/drawing/2014/main" val="3548174098"/>
                    </a:ext>
                  </a:extLst>
                </a:gridCol>
                <a:gridCol w="957942">
                  <a:extLst>
                    <a:ext uri="{9D8B030D-6E8A-4147-A177-3AD203B41FA5}">
                      <a16:colId xmlns:a16="http://schemas.microsoft.com/office/drawing/2014/main" val="565538482"/>
                    </a:ext>
                  </a:extLst>
                </a:gridCol>
                <a:gridCol w="901570">
                  <a:extLst>
                    <a:ext uri="{9D8B030D-6E8A-4147-A177-3AD203B41FA5}">
                      <a16:colId xmlns:a16="http://schemas.microsoft.com/office/drawing/2014/main" val="1907648635"/>
                    </a:ext>
                  </a:extLst>
                </a:gridCol>
                <a:gridCol w="1143583">
                  <a:extLst>
                    <a:ext uri="{9D8B030D-6E8A-4147-A177-3AD203B41FA5}">
                      <a16:colId xmlns:a16="http://schemas.microsoft.com/office/drawing/2014/main" val="3008140292"/>
                    </a:ext>
                  </a:extLst>
                </a:gridCol>
              </a:tblGrid>
              <a:tr h="635659">
                <a:tc>
                  <a:txBody>
                    <a:bodyPr/>
                    <a:lstStyle/>
                    <a:p>
                      <a:r>
                        <a:rPr lang="en-US" sz="1400"/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PDL1≥1%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PFS</a:t>
                      </a:r>
                    </a:p>
                    <a:p>
                      <a:r>
                        <a:rPr lang="en-US" sz="1400"/>
                        <a:t>(months)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OS</a:t>
                      </a:r>
                    </a:p>
                    <a:p>
                      <a:r>
                        <a:rPr lang="en-US" sz="1400"/>
                        <a:t>(months)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982251"/>
                  </a:ext>
                </a:extLst>
              </a:tr>
              <a:tr h="635659">
                <a:tc>
                  <a:txBody>
                    <a:bodyPr/>
                    <a:lstStyle/>
                    <a:p>
                      <a:r>
                        <a:rPr lang="en-US" sz="1600"/>
                        <a:t>Checkmate 374 (nivolumab)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IIIB/IV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44</a:t>
                      </a:r>
                    </a:p>
                    <a:p>
                      <a:r>
                        <a:rPr lang="en-US" sz="600"/>
                        <a:t>24 Papillary</a:t>
                      </a:r>
                    </a:p>
                    <a:p>
                      <a:r>
                        <a:rPr lang="en-US" sz="600"/>
                        <a:t>8 Unclassified</a:t>
                      </a:r>
                    </a:p>
                    <a:p>
                      <a:r>
                        <a:rPr lang="en-US" sz="600"/>
                        <a:t>7 Chromophobe</a:t>
                      </a:r>
                    </a:p>
                    <a:p>
                      <a:r>
                        <a:rPr lang="en-US" sz="600"/>
                        <a:t>1 Translocation associated</a:t>
                      </a:r>
                    </a:p>
                    <a:p>
                      <a:r>
                        <a:rPr lang="en-US" sz="600"/>
                        <a:t>1 Collecting Duct</a:t>
                      </a:r>
                    </a:p>
                    <a:p>
                      <a:r>
                        <a:rPr lang="en-US" sz="600"/>
                        <a:t>1 Medullary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647886"/>
                  </a:ext>
                </a:extLst>
              </a:tr>
              <a:tr h="635659">
                <a:tc>
                  <a:txBody>
                    <a:bodyPr/>
                    <a:lstStyle/>
                    <a:p>
                      <a:r>
                        <a:rPr lang="en-US" sz="1600"/>
                        <a:t>Keynote 427 (pembrolizumab)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165</a:t>
                      </a:r>
                    </a:p>
                    <a:p>
                      <a:r>
                        <a:rPr lang="en-US" sz="600"/>
                        <a:t>118 Papillary</a:t>
                      </a:r>
                    </a:p>
                    <a:p>
                      <a:r>
                        <a:rPr lang="en-US" sz="600"/>
                        <a:t>26 Unclassified</a:t>
                      </a:r>
                    </a:p>
                    <a:p>
                      <a:r>
                        <a:rPr lang="en-US" sz="600"/>
                        <a:t>21 Chromophobe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2960492"/>
                  </a:ext>
                </a:extLst>
              </a:tr>
              <a:tr h="635659">
                <a:tc>
                  <a:txBody>
                    <a:bodyPr/>
                    <a:lstStyle/>
                    <a:p>
                      <a:r>
                        <a:rPr lang="en-US" sz="1600"/>
                        <a:t>Checkmate 920 (ipilimumab + nivolumab)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IIIB/IV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52</a:t>
                      </a:r>
                    </a:p>
                    <a:p>
                      <a:r>
                        <a:rPr lang="en-US" sz="600"/>
                        <a:t>22 Unclassified</a:t>
                      </a:r>
                    </a:p>
                    <a:p>
                      <a:r>
                        <a:rPr lang="en-US" sz="600"/>
                        <a:t>18 Papillary</a:t>
                      </a:r>
                    </a:p>
                    <a:p>
                      <a:r>
                        <a:rPr lang="en-US" sz="600"/>
                        <a:t>7 Chromophobe</a:t>
                      </a:r>
                    </a:p>
                    <a:p>
                      <a:r>
                        <a:rPr lang="en-US" sz="600"/>
                        <a:t>2 Translocation associated</a:t>
                      </a:r>
                    </a:p>
                    <a:p>
                      <a:r>
                        <a:rPr lang="en-US" sz="600"/>
                        <a:t>2 Collecting duct</a:t>
                      </a:r>
                    </a:p>
                    <a:p>
                      <a:r>
                        <a:rPr lang="en-US" sz="600"/>
                        <a:t>1 Medullary</a:t>
                      </a:r>
                      <a:endParaRPr lang="en-US" sz="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379161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158BD87-280C-F754-99C7-3B01D9DD3F13}"/>
              </a:ext>
            </a:extLst>
          </p:cNvPr>
          <p:cNvSpPr txBox="1"/>
          <p:nvPr/>
        </p:nvSpPr>
        <p:spPr>
          <a:xfrm>
            <a:off x="1986644" y="4544090"/>
            <a:ext cx="26724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US" sz="800"/>
              <a:t>McDermott, et al. JCO 2021</a:t>
            </a:r>
          </a:p>
          <a:p>
            <a:pPr marL="228600" indent="-228600">
              <a:buAutoNum type="arabicPeriod"/>
            </a:pPr>
            <a:r>
              <a:rPr lang="en-US" sz="800" err="1"/>
              <a:t>Vogelzang</a:t>
            </a:r>
            <a:r>
              <a:rPr lang="en-US" sz="800"/>
              <a:t>, et al. Clin </a:t>
            </a:r>
            <a:r>
              <a:rPr lang="en-US" sz="800" err="1"/>
              <a:t>Genitourin</a:t>
            </a:r>
            <a:r>
              <a:rPr lang="en-US" sz="800"/>
              <a:t> Cancer 2020</a:t>
            </a:r>
          </a:p>
          <a:p>
            <a:pPr marL="228600" indent="-228600">
              <a:buAutoNum type="arabicPeriod"/>
            </a:pPr>
            <a:r>
              <a:rPr lang="en-US" sz="800" err="1"/>
              <a:t>Tykodi</a:t>
            </a:r>
            <a:r>
              <a:rPr lang="en-US" sz="800"/>
              <a:t>, et al. J </a:t>
            </a:r>
            <a:r>
              <a:rPr lang="en-US" sz="800" err="1"/>
              <a:t>Immunother</a:t>
            </a:r>
            <a:r>
              <a:rPr lang="en-US" sz="800"/>
              <a:t> Cancer 2022</a:t>
            </a:r>
          </a:p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00005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2F3287-79DA-95E3-669E-9E6ECA522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4" y="1003300"/>
            <a:ext cx="7433733" cy="2936240"/>
          </a:xfrm>
        </p:spPr>
        <p:txBody>
          <a:bodyPr/>
          <a:lstStyle/>
          <a:p>
            <a:r>
              <a:rPr lang="en-US" sz="2000" dirty="0"/>
              <a:t>Single center non-comparative phase II trial</a:t>
            </a:r>
          </a:p>
          <a:p>
            <a:r>
              <a:rPr lang="en-US" sz="2000" dirty="0" err="1"/>
              <a:t>Cabozantinib</a:t>
            </a:r>
            <a:r>
              <a:rPr lang="en-US" sz="2000" dirty="0"/>
              <a:t> 40mg + nivolumab</a:t>
            </a:r>
          </a:p>
          <a:p>
            <a:r>
              <a:rPr lang="en-US" sz="2000" dirty="0"/>
              <a:t>Metastatic </a:t>
            </a:r>
            <a:r>
              <a:rPr lang="en-US" sz="2000" dirty="0" err="1"/>
              <a:t>nccRCC</a:t>
            </a:r>
            <a:r>
              <a:rPr lang="en-US" sz="2000" dirty="0"/>
              <a:t>, first or second line of therapy  </a:t>
            </a:r>
          </a:p>
          <a:p>
            <a:r>
              <a:rPr lang="en-US" sz="2000" dirty="0"/>
              <a:t>47 patients enrolled</a:t>
            </a:r>
          </a:p>
          <a:p>
            <a:pPr lvl="1"/>
            <a:r>
              <a:rPr lang="en-US" sz="1600" dirty="0"/>
              <a:t>Subtypes</a:t>
            </a:r>
          </a:p>
          <a:p>
            <a:pPr lvl="2"/>
            <a:r>
              <a:rPr lang="en-US" sz="1200" dirty="0"/>
              <a:t>68% Papillary</a:t>
            </a:r>
          </a:p>
          <a:p>
            <a:pPr lvl="2"/>
            <a:r>
              <a:rPr lang="en-US" sz="1200" dirty="0"/>
              <a:t>15% Chromophobe</a:t>
            </a:r>
          </a:p>
          <a:p>
            <a:pPr lvl="2"/>
            <a:r>
              <a:rPr lang="en-US" sz="1200" dirty="0"/>
              <a:t>13% Unclassified</a:t>
            </a:r>
          </a:p>
          <a:p>
            <a:pPr lvl="2"/>
            <a:r>
              <a:rPr lang="en-US" sz="1200" dirty="0"/>
              <a:t>4% Translocation-associated</a:t>
            </a:r>
          </a:p>
          <a:p>
            <a:pPr lvl="1"/>
            <a:r>
              <a:rPr lang="en-US" sz="1600" dirty="0"/>
              <a:t>66% previously untreated, 34% second line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C9D2C8-F1FA-8F50-2D9A-B80645B6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CA209-9KU</a:t>
            </a:r>
          </a:p>
        </p:txBody>
      </p:sp>
    </p:spTree>
    <p:extLst>
      <p:ext uri="{BB962C8B-B14F-4D97-AF65-F5344CB8AC3E}">
        <p14:creationId xmlns:p14="http://schemas.microsoft.com/office/powerpoint/2010/main" val="2003842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C9D2C8-F1FA-8F50-2D9A-B80645B6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CA209-9KU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999D214-45A6-AD55-46CD-1C698A6C7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2" y="943317"/>
            <a:ext cx="2934758" cy="320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D369DE5E-E003-46E4-0FC8-8C721156C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600" y="822961"/>
            <a:ext cx="4718733" cy="246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B1F627-03B1-DE36-C22D-4038D6FBB182}"/>
              </a:ext>
            </a:extLst>
          </p:cNvPr>
          <p:cNvSpPr txBox="1"/>
          <p:nvPr/>
        </p:nvSpPr>
        <p:spPr>
          <a:xfrm>
            <a:off x="4572000" y="3347050"/>
            <a:ext cx="46079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1" i="0">
                <a:solidFill>
                  <a:srgbClr val="707070"/>
                </a:solidFill>
                <a:effectLst/>
                <a:highlight>
                  <a:srgbClr val="FFFFFF"/>
                </a:highlight>
                <a:latin typeface="-apple-system"/>
              </a:rPr>
              <a:t>Fig 1</a:t>
            </a:r>
            <a:r>
              <a:rPr lang="en-US" sz="1100" b="0" i="0">
                <a:solidFill>
                  <a:srgbClr val="707070"/>
                </a:solidFill>
                <a:effectLst/>
                <a:highlight>
                  <a:srgbClr val="FFFFFF"/>
                </a:highlight>
                <a:latin typeface="-apple-system"/>
              </a:rPr>
              <a:t>. Maximum change from baseline in target lesions in combined cohort</a:t>
            </a:r>
            <a:endParaRPr lang="en-US" sz="11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163DB6-5D7E-9FCC-D6C9-802FBD51C3A8}"/>
              </a:ext>
            </a:extLst>
          </p:cNvPr>
          <p:cNvSpPr txBox="1"/>
          <p:nvPr/>
        </p:nvSpPr>
        <p:spPr>
          <a:xfrm>
            <a:off x="3357033" y="4617328"/>
            <a:ext cx="14750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Lee, et al. JCO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7E7AB-B5F3-5B27-CD20-FAE805B58D22}"/>
              </a:ext>
            </a:extLst>
          </p:cNvPr>
          <p:cNvSpPr txBox="1"/>
          <p:nvPr/>
        </p:nvSpPr>
        <p:spPr>
          <a:xfrm>
            <a:off x="5148338" y="3674345"/>
            <a:ext cx="16706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mPFS</a:t>
            </a:r>
            <a:r>
              <a:rPr lang="en-US" sz="1600" dirty="0"/>
              <a:t> 13mo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mOS</a:t>
            </a:r>
            <a:r>
              <a:rPr lang="en-US" sz="1600" dirty="0"/>
              <a:t> 28mo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199733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22F3287-79DA-95E3-669E-9E6ECA522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645400" cy="2936240"/>
          </a:xfrm>
        </p:spPr>
        <p:txBody>
          <a:bodyPr/>
          <a:lstStyle/>
          <a:p>
            <a:r>
              <a:rPr lang="en-US" sz="1800"/>
              <a:t>Relatively high ORR (48%) among non-chromophobe cohort</a:t>
            </a:r>
          </a:p>
          <a:p>
            <a:pPr lvl="1"/>
            <a:r>
              <a:rPr lang="en-US" sz="1400"/>
              <a:t>~1/3 pretreated </a:t>
            </a:r>
          </a:p>
          <a:p>
            <a:r>
              <a:rPr lang="en-US" sz="1800"/>
              <a:t>0% ORR in chromophobe, outcomes not subsequently reported</a:t>
            </a:r>
          </a:p>
          <a:p>
            <a:r>
              <a:rPr lang="en-US" sz="1800"/>
              <a:t>Side effect profile as established by </a:t>
            </a:r>
            <a:r>
              <a:rPr lang="en-US" sz="1800" err="1"/>
              <a:t>CheckMate</a:t>
            </a:r>
            <a:r>
              <a:rPr lang="en-US" sz="1800"/>
              <a:t> 9ER</a:t>
            </a:r>
          </a:p>
          <a:p>
            <a:r>
              <a:rPr lang="en-US" sz="1800"/>
              <a:t>As a common </a:t>
            </a:r>
            <a:r>
              <a:rPr lang="en-US" sz="1800" err="1"/>
              <a:t>ccRCC</a:t>
            </a:r>
            <a:r>
              <a:rPr lang="en-US" sz="1800"/>
              <a:t> regimen, many have familiarity with it</a:t>
            </a:r>
            <a:endParaRPr lang="en-US" sz="140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C9D2C8-F1FA-8F50-2D9A-B80645B6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/>
              <a:t>Cabozantinib</a:t>
            </a:r>
            <a:r>
              <a:rPr lang="en-US" sz="3200"/>
              <a:t>/Nivolumab</a:t>
            </a:r>
          </a:p>
        </p:txBody>
      </p:sp>
    </p:spTree>
    <p:extLst>
      <p:ext uri="{BB962C8B-B14F-4D97-AF65-F5344CB8AC3E}">
        <p14:creationId xmlns:p14="http://schemas.microsoft.com/office/powerpoint/2010/main" val="1111218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DA98324-D9B3-F462-A71C-9425EB00E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/>
              <a:t>KENYOTE-B61 Study Design And Patients</a:t>
            </a:r>
          </a:p>
        </p:txBody>
      </p:sp>
      <p:pic>
        <p:nvPicPr>
          <p:cNvPr id="5" name="Picture 4" descr="A diagram of a diagram of a number of different types of medication&#10;&#10;Description automatically generated with medium confidence">
            <a:extLst>
              <a:ext uri="{FF2B5EF4-FFF2-40B4-BE49-F238E27FC236}">
                <a16:creationId xmlns:a16="http://schemas.microsoft.com/office/drawing/2014/main" id="{5D3FCF7D-0EA4-3E58-C143-E6D31EC3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" y="1646214"/>
            <a:ext cx="5366657" cy="152364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0A8DF75-3F73-953E-FFEC-C40D906FD78F}"/>
              </a:ext>
            </a:extLst>
          </p:cNvPr>
          <p:cNvGrpSpPr/>
          <p:nvPr/>
        </p:nvGrpSpPr>
        <p:grpSpPr>
          <a:xfrm>
            <a:off x="5584370" y="822961"/>
            <a:ext cx="3350962" cy="3369518"/>
            <a:chOff x="6195810" y="353850"/>
            <a:chExt cx="2823680" cy="2839316"/>
          </a:xfrm>
        </p:grpSpPr>
        <p:pic>
          <p:nvPicPr>
            <p:cNvPr id="7" name="Picture 6" descr="A table with numbers and symbols&#10;&#10;Description automatically generated">
              <a:extLst>
                <a:ext uri="{FF2B5EF4-FFF2-40B4-BE49-F238E27FC236}">
                  <a16:creationId xmlns:a16="http://schemas.microsoft.com/office/drawing/2014/main" id="{9CB38C36-3B54-6EB4-65B0-B2F0C7BA6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5810" y="353850"/>
              <a:ext cx="2823680" cy="1562036"/>
            </a:xfrm>
            <a:prstGeom prst="rect">
              <a:avLst/>
            </a:prstGeom>
          </p:spPr>
        </p:pic>
        <p:pic>
          <p:nvPicPr>
            <p:cNvPr id="9" name="Picture 8" descr="A screenshot of a table&#10;&#10;Description automatically generated">
              <a:extLst>
                <a:ext uri="{FF2B5EF4-FFF2-40B4-BE49-F238E27FC236}">
                  <a16:creationId xmlns:a16="http://schemas.microsoft.com/office/drawing/2014/main" id="{B80FACBC-DA7D-36BB-6639-3F6F9BA65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5810" y="1915886"/>
              <a:ext cx="2823680" cy="127728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AB8C1C3-198A-DD13-60AD-91B04CE140DB}"/>
              </a:ext>
            </a:extLst>
          </p:cNvPr>
          <p:cNvSpPr txBox="1"/>
          <p:nvPr/>
        </p:nvSpPr>
        <p:spPr>
          <a:xfrm>
            <a:off x="800705" y="4026891"/>
            <a:ext cx="2603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Voss, et al. Presented ASCO GU 2024</a:t>
            </a:r>
          </a:p>
        </p:txBody>
      </p:sp>
    </p:spTree>
    <p:extLst>
      <p:ext uri="{BB962C8B-B14F-4D97-AF65-F5344CB8AC3E}">
        <p14:creationId xmlns:p14="http://schemas.microsoft.com/office/powerpoint/2010/main" val="19652146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7FA71F-2049-0F33-97FB-6744D42C8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KENYOTE-B61 Results</a:t>
            </a:r>
          </a:p>
        </p:txBody>
      </p:sp>
      <p:pic>
        <p:nvPicPr>
          <p:cNvPr id="6" name="Picture 5" descr="A table with numbers and symbols&#10;&#10;Description automatically generated">
            <a:extLst>
              <a:ext uri="{FF2B5EF4-FFF2-40B4-BE49-F238E27FC236}">
                <a16:creationId xmlns:a16="http://schemas.microsoft.com/office/drawing/2014/main" id="{B1063CDD-C6DF-6B02-3567-DD73CA834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0" y="822961"/>
            <a:ext cx="4097283" cy="3296732"/>
          </a:xfrm>
          <a:prstGeom prst="rect">
            <a:avLst/>
          </a:prstGeom>
        </p:spPr>
      </p:pic>
      <p:pic>
        <p:nvPicPr>
          <p:cNvPr id="8" name="Picture 7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3685A11E-29CF-C452-DB78-B755C9F87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509" y="822961"/>
            <a:ext cx="4878491" cy="30686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2302B0-ACB7-CE08-8320-58EA5C9F6811}"/>
              </a:ext>
            </a:extLst>
          </p:cNvPr>
          <p:cNvSpPr txBox="1"/>
          <p:nvPr/>
        </p:nvSpPr>
        <p:spPr>
          <a:xfrm>
            <a:off x="5100563" y="4063692"/>
            <a:ext cx="2603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Voss, et al. Presented ASCO GU 2024</a:t>
            </a:r>
          </a:p>
        </p:txBody>
      </p:sp>
    </p:spTree>
    <p:extLst>
      <p:ext uri="{BB962C8B-B14F-4D97-AF65-F5344CB8AC3E}">
        <p14:creationId xmlns:p14="http://schemas.microsoft.com/office/powerpoint/2010/main" val="27542099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57E74197-C3FD-F370-6557-2E3CE34DE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</p:spPr>
        <p:txBody>
          <a:bodyPr/>
          <a:lstStyle/>
          <a:p>
            <a:r>
              <a:rPr lang="en-US" sz="2800"/>
              <a:t>KENYOTE-B61 Survival</a:t>
            </a:r>
          </a:p>
        </p:txBody>
      </p:sp>
      <p:pic>
        <p:nvPicPr>
          <p:cNvPr id="9" name="Picture 8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6044BF0D-B6D2-4F77-9799-DE8D2CF4D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908958"/>
            <a:ext cx="4269427" cy="3244124"/>
          </a:xfrm>
          <a:prstGeom prst="rect">
            <a:avLst/>
          </a:prstGeom>
        </p:spPr>
      </p:pic>
      <p:pic>
        <p:nvPicPr>
          <p:cNvPr id="11" name="Picture 10" descr="A graph of a number of patients&#10;&#10;Description automatically generated">
            <a:extLst>
              <a:ext uri="{FF2B5EF4-FFF2-40B4-BE49-F238E27FC236}">
                <a16:creationId xmlns:a16="http://schemas.microsoft.com/office/drawing/2014/main" id="{90B5B2D5-3342-2125-86C1-E21170507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262" y="822962"/>
            <a:ext cx="4374239" cy="3359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2A15C2-9E36-4AEF-72F5-5ABFDD9C7C1E}"/>
              </a:ext>
            </a:extLst>
          </p:cNvPr>
          <p:cNvSpPr txBox="1"/>
          <p:nvPr/>
        </p:nvSpPr>
        <p:spPr>
          <a:xfrm>
            <a:off x="6657221" y="475213"/>
            <a:ext cx="26035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Voss, et al. Presented ASCO GU 2024</a:t>
            </a:r>
          </a:p>
        </p:txBody>
      </p:sp>
    </p:spTree>
    <p:extLst>
      <p:ext uri="{BB962C8B-B14F-4D97-AF65-F5344CB8AC3E}">
        <p14:creationId xmlns:p14="http://schemas.microsoft.com/office/powerpoint/2010/main" val="37574593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B0FE783-3367-0223-27DD-92A92228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err="1"/>
              <a:t>Lenvantinib</a:t>
            </a:r>
            <a:r>
              <a:rPr lang="en-US" sz="2800"/>
              <a:t>/pembrolizumab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F745268-5A62-2029-1DEA-5D977B6E1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117600"/>
            <a:ext cx="7538357" cy="2936875"/>
          </a:xfrm>
        </p:spPr>
        <p:txBody>
          <a:bodyPr/>
          <a:lstStyle/>
          <a:p>
            <a:r>
              <a:rPr lang="en-US" sz="1800" dirty="0"/>
              <a:t>High ORR (51%) with responses across </a:t>
            </a:r>
            <a:r>
              <a:rPr lang="en-US" sz="1800" dirty="0" err="1"/>
              <a:t>histologies</a:t>
            </a:r>
            <a:endParaRPr lang="en-US" sz="1800" dirty="0"/>
          </a:p>
          <a:p>
            <a:r>
              <a:rPr lang="en-US" sz="1800" dirty="0" err="1"/>
              <a:t>mOS</a:t>
            </a:r>
            <a:r>
              <a:rPr lang="en-US" sz="1800" dirty="0"/>
              <a:t> not yet reached</a:t>
            </a:r>
          </a:p>
          <a:p>
            <a:r>
              <a:rPr lang="en-US" sz="1800" dirty="0"/>
              <a:t>Manageable side effect profile as established by CLEAR</a:t>
            </a:r>
          </a:p>
        </p:txBody>
      </p:sp>
    </p:spTree>
    <p:extLst>
      <p:ext uri="{BB962C8B-B14F-4D97-AF65-F5344CB8AC3E}">
        <p14:creationId xmlns:p14="http://schemas.microsoft.com/office/powerpoint/2010/main" val="131304442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01FBDC-92B7-6983-897E-1C2AEFD20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837714" cy="2936240"/>
          </a:xfrm>
        </p:spPr>
        <p:txBody>
          <a:bodyPr/>
          <a:lstStyle/>
          <a:p>
            <a:r>
              <a:rPr lang="en-US" sz="1800" dirty="0"/>
              <a:t>Randomized phase II multicenter study</a:t>
            </a:r>
          </a:p>
          <a:p>
            <a:r>
              <a:rPr lang="en-US" sz="1800" dirty="0"/>
              <a:t>First line metastatic </a:t>
            </a:r>
            <a:r>
              <a:rPr lang="en-US" sz="1800" dirty="0" err="1"/>
              <a:t>nccRCC</a:t>
            </a:r>
            <a:endParaRPr lang="en-US" sz="1800" dirty="0"/>
          </a:p>
          <a:p>
            <a:r>
              <a:rPr lang="en-US" sz="1800" dirty="0"/>
              <a:t>Ipilimumab/nivolumab vs. SOC </a:t>
            </a:r>
          </a:p>
          <a:p>
            <a:r>
              <a:rPr lang="en-US" sz="1800" dirty="0"/>
              <a:t>309 patients enrolled</a:t>
            </a:r>
          </a:p>
          <a:p>
            <a:pPr lvl="1"/>
            <a:r>
              <a:rPr lang="en-US" sz="1400" dirty="0"/>
              <a:t>178 Papillary</a:t>
            </a:r>
          </a:p>
          <a:p>
            <a:pPr lvl="1"/>
            <a:r>
              <a:rPr lang="en-US" sz="1400" dirty="0"/>
              <a:t> 60 Chromophobe</a:t>
            </a:r>
          </a:p>
          <a:p>
            <a:pPr lvl="1"/>
            <a:r>
              <a:rPr lang="en-US" sz="1400" dirty="0"/>
              <a:t>50 Other</a:t>
            </a:r>
          </a:p>
          <a:p>
            <a:pPr lvl="1"/>
            <a:r>
              <a:rPr lang="en-US" sz="1400" dirty="0"/>
              <a:t>12 Translocation</a:t>
            </a:r>
          </a:p>
          <a:p>
            <a:pPr lvl="1"/>
            <a:r>
              <a:rPr lang="en-US" sz="1400" dirty="0"/>
              <a:t>9 Collecting duct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DCD0C8-2875-2523-72B6-32575E2AE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SUNNIFORECAST</a:t>
            </a:r>
          </a:p>
        </p:txBody>
      </p:sp>
    </p:spTree>
    <p:extLst>
      <p:ext uri="{BB962C8B-B14F-4D97-AF65-F5344CB8AC3E}">
        <p14:creationId xmlns:p14="http://schemas.microsoft.com/office/powerpoint/2010/main" val="429241731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EE7560-9345-358C-C360-E7D39EC5A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SUNNIFORECAST Efficacy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 descr="A close-up of a chart&#10;&#10;Description automatically generated">
            <a:extLst>
              <a:ext uri="{FF2B5EF4-FFF2-40B4-BE49-F238E27FC236}">
                <a16:creationId xmlns:a16="http://schemas.microsoft.com/office/drawing/2014/main" id="{1AE7C59C-59D4-208C-3965-EA8B6FEDF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216"/>
            <a:ext cx="9144000" cy="3259830"/>
          </a:xfrm>
          <a:prstGeom prst="rect">
            <a:avLst/>
          </a:prstGeom>
        </p:spPr>
      </p:pic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9E249CAE-04AA-88F1-934F-02973789F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51" y="749619"/>
            <a:ext cx="5219699" cy="3575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764072-1499-376E-44C8-6F57BC92E135}"/>
              </a:ext>
            </a:extLst>
          </p:cNvPr>
          <p:cNvSpPr txBox="1"/>
          <p:nvPr/>
        </p:nvSpPr>
        <p:spPr>
          <a:xfrm>
            <a:off x="0" y="4096324"/>
            <a:ext cx="19768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Bergman, et al. Presented ESMO 2024</a:t>
            </a:r>
          </a:p>
        </p:txBody>
      </p:sp>
    </p:spTree>
    <p:extLst>
      <p:ext uri="{BB962C8B-B14F-4D97-AF65-F5344CB8AC3E}">
        <p14:creationId xmlns:p14="http://schemas.microsoft.com/office/powerpoint/2010/main" val="374829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2284-CCA5-5FE7-79B4-AFD65A62A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Checkmate 214: PFS 8-Year Follow-Up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4E2B61-5F7E-0A3F-3FBC-8057CD134C68}"/>
              </a:ext>
            </a:extLst>
          </p:cNvPr>
          <p:cNvSpPr txBox="1"/>
          <p:nvPr/>
        </p:nvSpPr>
        <p:spPr>
          <a:xfrm>
            <a:off x="3731240" y="3944007"/>
            <a:ext cx="2857500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 err="1"/>
              <a:t>Tannir</a:t>
            </a:r>
            <a:r>
              <a:rPr lang="en-US" sz="825" dirty="0"/>
              <a:t> NM, et al. </a:t>
            </a:r>
            <a:r>
              <a:rPr lang="en-US" sz="825" i="1" dirty="0"/>
              <a:t>J Clin Oncol.</a:t>
            </a:r>
            <a:r>
              <a:rPr lang="en-US" sz="825" dirty="0"/>
              <a:t> 2024;42(4_suppl):abstr363.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404213-1649-547C-31B9-EC1AFA2E9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851" y="1483710"/>
            <a:ext cx="5880374" cy="2283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9F9168-44C5-01ED-01E7-D34D7F0CA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8" y="1538573"/>
            <a:ext cx="2912903" cy="21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063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79CEB5-C38B-C329-A5E4-1678F3537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1117600"/>
            <a:ext cx="7572375" cy="2936240"/>
          </a:xfrm>
        </p:spPr>
        <p:txBody>
          <a:bodyPr/>
          <a:lstStyle/>
          <a:p>
            <a:r>
              <a:rPr lang="en-US" sz="2000" dirty="0"/>
              <a:t>Reasonable response rates across </a:t>
            </a:r>
            <a:r>
              <a:rPr lang="en-US" sz="2000" dirty="0" err="1"/>
              <a:t>histologies</a:t>
            </a:r>
            <a:r>
              <a:rPr lang="en-US" sz="2000" dirty="0"/>
              <a:t> (33%)</a:t>
            </a:r>
          </a:p>
          <a:p>
            <a:r>
              <a:rPr lang="en-US" sz="2000" dirty="0"/>
              <a:t>Not clear if there are durable remissions</a:t>
            </a:r>
            <a:endParaRPr lang="en-US" sz="1600" dirty="0"/>
          </a:p>
          <a:p>
            <a:r>
              <a:rPr lang="en-US" sz="2000" dirty="0" err="1"/>
              <a:t>mOS</a:t>
            </a:r>
            <a:r>
              <a:rPr lang="en-US" sz="2000" dirty="0"/>
              <a:t> 42.4m </a:t>
            </a:r>
            <a:r>
              <a:rPr lang="en-US" sz="2000" dirty="0" err="1"/>
              <a:t>ipi</a:t>
            </a:r>
            <a:r>
              <a:rPr lang="en-US" sz="2000" dirty="0"/>
              <a:t>/</a:t>
            </a:r>
            <a:r>
              <a:rPr lang="en-US" sz="2000" dirty="0" err="1"/>
              <a:t>nivo</a:t>
            </a:r>
            <a:r>
              <a:rPr lang="en-US" sz="2000" dirty="0"/>
              <a:t> </a:t>
            </a:r>
            <a:r>
              <a:rPr lang="en-US" sz="2000"/>
              <a:t>vs 33.9m </a:t>
            </a:r>
            <a:r>
              <a:rPr lang="en-US" sz="2000" dirty="0"/>
              <a:t>SOC</a:t>
            </a:r>
          </a:p>
          <a:p>
            <a:r>
              <a:rPr lang="en-US" sz="2000" dirty="0"/>
              <a:t>Strongest level of evidence yet</a:t>
            </a:r>
          </a:p>
          <a:p>
            <a:r>
              <a:rPr lang="en-US" sz="2000" dirty="0"/>
              <a:t>Establishes another good option, especially in CPS ≥1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A0A59E5-6C33-DEF1-141C-BDAE56D3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Ipilimumab/Nivolumab</a:t>
            </a:r>
          </a:p>
        </p:txBody>
      </p:sp>
    </p:spTree>
    <p:extLst>
      <p:ext uri="{BB962C8B-B14F-4D97-AF65-F5344CB8AC3E}">
        <p14:creationId xmlns:p14="http://schemas.microsoft.com/office/powerpoint/2010/main" val="34165088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D7057F0-DDE1-4691-8193-1FC7A0C0AE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959757"/>
            <a:ext cx="6922295" cy="2936240"/>
          </a:xfrm>
        </p:spPr>
        <p:txBody>
          <a:bodyPr/>
          <a:lstStyle/>
          <a:p>
            <a:r>
              <a:rPr lang="en-US" sz="1600" dirty="0"/>
              <a:t>Papillary, translocation, unclassified</a:t>
            </a:r>
          </a:p>
          <a:p>
            <a:pPr lvl="1"/>
            <a:r>
              <a:rPr lang="en-US" sz="1200" dirty="0" err="1"/>
              <a:t>Lenvantinib</a:t>
            </a:r>
            <a:r>
              <a:rPr lang="en-US" sz="1200" dirty="0"/>
              <a:t>/pembrolizumab </a:t>
            </a:r>
          </a:p>
          <a:p>
            <a:pPr lvl="1"/>
            <a:r>
              <a:rPr lang="en-US" sz="1200" dirty="0"/>
              <a:t>Ipilimumab/nivolumab</a:t>
            </a:r>
          </a:p>
          <a:p>
            <a:r>
              <a:rPr lang="en-US" sz="1600" dirty="0"/>
              <a:t>Chromophobe</a:t>
            </a:r>
          </a:p>
          <a:p>
            <a:pPr lvl="1"/>
            <a:r>
              <a:rPr lang="en-US" sz="1200" dirty="0" err="1"/>
              <a:t>Lenvantinib</a:t>
            </a:r>
            <a:r>
              <a:rPr lang="en-US" sz="1200" dirty="0"/>
              <a:t>/pembrolizumab</a:t>
            </a:r>
          </a:p>
          <a:p>
            <a:pPr lvl="1"/>
            <a:r>
              <a:rPr lang="en-US" sz="1200" dirty="0" err="1"/>
              <a:t>Lenvantinib</a:t>
            </a:r>
            <a:r>
              <a:rPr lang="en-US" sz="1200" dirty="0"/>
              <a:t>/</a:t>
            </a:r>
            <a:r>
              <a:rPr lang="en-US" sz="1200" dirty="0" err="1"/>
              <a:t>everolimus</a:t>
            </a:r>
            <a:r>
              <a:rPr lang="en-US" sz="1200" dirty="0"/>
              <a:t> </a:t>
            </a:r>
          </a:p>
          <a:p>
            <a:pPr lvl="1"/>
            <a:r>
              <a:rPr lang="en-US" sz="1200" dirty="0"/>
              <a:t>Ipilimumab/nivolumab</a:t>
            </a:r>
          </a:p>
          <a:p>
            <a:r>
              <a:rPr lang="en-US" sz="1600" dirty="0"/>
              <a:t>Collecting duct/medullary carcinoma</a:t>
            </a:r>
          </a:p>
          <a:p>
            <a:pPr lvl="1"/>
            <a:r>
              <a:rPr lang="en-US" sz="1200" dirty="0"/>
              <a:t> Cisplatin or carboplatin + gemcitabine or paclitaxel</a:t>
            </a:r>
          </a:p>
          <a:p>
            <a:r>
              <a:rPr lang="en-US" sz="1600" dirty="0" err="1"/>
              <a:t>Sarcomatoid</a:t>
            </a:r>
            <a:r>
              <a:rPr lang="en-US" sz="1600" dirty="0"/>
              <a:t> differentiation </a:t>
            </a:r>
          </a:p>
          <a:p>
            <a:pPr lvl="1"/>
            <a:r>
              <a:rPr lang="en-US" sz="1200" dirty="0"/>
              <a:t>IO regimen </a:t>
            </a:r>
          </a:p>
          <a:p>
            <a:pPr lvl="1"/>
            <a:r>
              <a:rPr lang="en-US" sz="1200" dirty="0"/>
              <a:t>Strongly consider ipilimumab/nivolumab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0876DD5-BA45-644C-2970-760DC8E6D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First-Line Choice</a:t>
            </a:r>
          </a:p>
        </p:txBody>
      </p:sp>
    </p:spTree>
    <p:extLst>
      <p:ext uri="{BB962C8B-B14F-4D97-AF65-F5344CB8AC3E}">
        <p14:creationId xmlns:p14="http://schemas.microsoft.com/office/powerpoint/2010/main" val="20159264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01DE0C9-A0DB-C94C-4327-D5CDC9B44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8686" y="1106011"/>
            <a:ext cx="7805057" cy="2936240"/>
          </a:xfrm>
        </p:spPr>
        <p:txBody>
          <a:bodyPr/>
          <a:lstStyle/>
          <a:p>
            <a:r>
              <a:rPr lang="en-US" sz="2000" dirty="0"/>
              <a:t>ICONIC </a:t>
            </a:r>
            <a:r>
              <a:rPr lang="en-US" sz="1400" dirty="0"/>
              <a:t>(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NCT03866382)</a:t>
            </a:r>
          </a:p>
          <a:p>
            <a:r>
              <a:rPr lang="en-US" sz="2000">
                <a:solidFill>
                  <a:srgbClr val="1B1B1B"/>
                </a:solidFill>
                <a:latin typeface="Roboto" panose="02000000000000000000" pitchFamily="2" charset="0"/>
              </a:rPr>
              <a:t>CAN-I </a:t>
            </a:r>
            <a:r>
              <a:rPr lang="en-US" sz="1400">
                <a:solidFill>
                  <a:srgbClr val="1B1B1B"/>
                </a:solidFill>
                <a:latin typeface="Roboto" panose="02000000000000000000" pitchFamily="2" charset="0"/>
              </a:rPr>
              <a:t>(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NCT04413123)</a:t>
            </a:r>
          </a:p>
          <a:p>
            <a:r>
              <a:rPr lang="en-US" sz="2000" dirty="0">
                <a:solidFill>
                  <a:srgbClr val="1B1B1B"/>
                </a:solidFill>
                <a:latin typeface="Roboto" panose="02000000000000000000" pitchFamily="2" charset="0"/>
              </a:rPr>
              <a:t>NCI palbociclib + </a:t>
            </a:r>
            <a:r>
              <a:rPr lang="en-US" sz="2000" dirty="0" err="1">
                <a:solidFill>
                  <a:srgbClr val="1B1B1B"/>
                </a:solidFill>
                <a:latin typeface="Roboto" panose="02000000000000000000" pitchFamily="2" charset="0"/>
              </a:rPr>
              <a:t>sasanlimab</a:t>
            </a:r>
            <a:r>
              <a:rPr lang="en-US" sz="2000" dirty="0">
                <a:solidFill>
                  <a:srgbClr val="1B1B1B"/>
                </a:solidFill>
                <a:latin typeface="Roboto" panose="02000000000000000000" pitchFamily="2" charset="0"/>
              </a:rPr>
              <a:t> </a:t>
            </a:r>
            <a:r>
              <a:rPr lang="en-US" sz="1400" dirty="0">
                <a:solidFill>
                  <a:srgbClr val="1B1B1B"/>
                </a:solidFill>
                <a:latin typeface="Roboto" panose="02000000000000000000" pitchFamily="2" charset="0"/>
              </a:rPr>
              <a:t>(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NCT04413123)</a:t>
            </a:r>
          </a:p>
          <a:p>
            <a:r>
              <a:rPr lang="en-US" sz="20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SAMETA</a:t>
            </a:r>
            <a:r>
              <a:rPr lang="en-US" sz="18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(NCT05043090)</a:t>
            </a:r>
          </a:p>
          <a:p>
            <a:r>
              <a:rPr lang="en-US" sz="2000" dirty="0">
                <a:solidFill>
                  <a:srgbClr val="1B1B1B"/>
                </a:solidFill>
                <a:latin typeface="Roboto" panose="02000000000000000000" pitchFamily="2" charset="0"/>
              </a:rPr>
              <a:t>PAXIPEM </a:t>
            </a:r>
            <a:r>
              <a:rPr lang="en-US" sz="1400" dirty="0">
                <a:solidFill>
                  <a:srgbClr val="1B1B1B"/>
                </a:solidFill>
                <a:latin typeface="Roboto" panose="02000000000000000000" pitchFamily="2" charset="0"/>
              </a:rPr>
              <a:t>(NCT05096390)</a:t>
            </a:r>
          </a:p>
          <a:p>
            <a:r>
              <a:rPr lang="en-US" sz="20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PAPMET2 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(NCT05411081)</a:t>
            </a:r>
          </a:p>
          <a:p>
            <a:r>
              <a:rPr lang="en-US" sz="2000" dirty="0">
                <a:solidFill>
                  <a:srgbClr val="1B1B1B"/>
                </a:solidFill>
                <a:latin typeface="Roboto" panose="02000000000000000000" pitchFamily="2" charset="0"/>
              </a:rPr>
              <a:t>STELLAR-002, STELLAR-304 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(NCT05176483</a:t>
            </a:r>
            <a:r>
              <a:rPr lang="en-US" sz="1400" dirty="0">
                <a:solidFill>
                  <a:srgbClr val="1B1B1B"/>
                </a:solidFill>
                <a:latin typeface="Roboto" panose="02000000000000000000" pitchFamily="2" charset="0"/>
              </a:rPr>
              <a:t>, </a:t>
            </a:r>
            <a:r>
              <a:rPr lang="en-US" sz="1400" b="0" i="0" dirty="0">
                <a:solidFill>
                  <a:srgbClr val="1B1B1B"/>
                </a:solidFill>
                <a:effectLst/>
                <a:latin typeface="Roboto" panose="02000000000000000000" pitchFamily="2" charset="0"/>
              </a:rPr>
              <a:t>NCT05678673)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AD62E9-0F57-DC9C-CEA0-8D984A05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Ongoing Trials</a:t>
            </a:r>
          </a:p>
        </p:txBody>
      </p:sp>
    </p:spTree>
    <p:extLst>
      <p:ext uri="{BB962C8B-B14F-4D97-AF65-F5344CB8AC3E}">
        <p14:creationId xmlns:p14="http://schemas.microsoft.com/office/powerpoint/2010/main" val="24854609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826FF-4A41-8A2A-6A54-CC9AB2297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45506" y="796130"/>
            <a:ext cx="4852987" cy="29362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Thank you for your attention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1452512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A7785D5B-F0F0-261D-4745-BEC6D8607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7765" y="3974500"/>
            <a:ext cx="4116387" cy="274320"/>
          </a:xfrm>
        </p:spPr>
        <p:txBody>
          <a:bodyPr/>
          <a:lstStyle/>
          <a:p>
            <a:r>
              <a:rPr lang="en-US" dirty="0"/>
              <a:t>Russell Szmulewitz, MD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998216-81CE-C521-510F-B51AAD7F0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6120" y="3453483"/>
            <a:ext cx="4116387" cy="491729"/>
          </a:xfrm>
        </p:spPr>
        <p:txBody>
          <a:bodyPr/>
          <a:lstStyle/>
          <a:p>
            <a:r>
              <a:rPr lang="en-US" dirty="0" err="1"/>
              <a:t>mCRPC</a:t>
            </a:r>
            <a:r>
              <a:rPr lang="en-US" dirty="0"/>
              <a:t>: Challenging Cases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A842EF-8EBC-2F92-2940-1B190007E4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19352" y="4231348"/>
            <a:ext cx="4114800" cy="274320"/>
          </a:xfrm>
        </p:spPr>
        <p:txBody>
          <a:bodyPr/>
          <a:lstStyle/>
          <a:p>
            <a:r>
              <a:rPr lang="en-US" dirty="0"/>
              <a:t>University of Chicago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1298B9-88C8-2A33-3A3F-B10B305D0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620"/>
          <a:stretch/>
        </p:blipFill>
        <p:spPr>
          <a:xfrm>
            <a:off x="1208314" y="-28746"/>
            <a:ext cx="7723414" cy="34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18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9EA0-0B3E-0637-6526-30C0FD466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States of Prostate Cancer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E41DE0-BD5E-FD31-209D-90A2B4B622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42900" y="2517891"/>
            <a:ext cx="8229600" cy="3017520"/>
          </a:xfrm>
        </p:spPr>
        <p:txBody>
          <a:bodyPr/>
          <a:lstStyle/>
          <a:p>
            <a:r>
              <a:rPr lang="en-US" dirty="0"/>
              <a:t>Framework for intervention</a:t>
            </a:r>
          </a:p>
          <a:p>
            <a:r>
              <a:rPr lang="en-US" dirty="0"/>
              <a:t>Regulatory framework</a:t>
            </a:r>
          </a:p>
          <a:p>
            <a:r>
              <a:rPr lang="en-US" dirty="0"/>
              <a:t>Becoming obsolete/challenging to </a:t>
            </a:r>
            <a:r>
              <a:rPr lang="en-US" dirty="0" err="1"/>
              <a:t>interprest</a:t>
            </a:r>
            <a:r>
              <a:rPr lang="en-US" dirty="0"/>
              <a:t> with intensification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9D736-6776-7ECF-A40C-25BC6BAAE1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622349-2BAE-F073-6CD7-5FDF6E35B178}"/>
              </a:ext>
            </a:extLst>
          </p:cNvPr>
          <p:cNvGrpSpPr/>
          <p:nvPr/>
        </p:nvGrpSpPr>
        <p:grpSpPr>
          <a:xfrm>
            <a:off x="762705" y="955890"/>
            <a:ext cx="6687741" cy="1487904"/>
            <a:chOff x="113506" y="1165408"/>
            <a:chExt cx="8916988" cy="1983871"/>
          </a:xfrm>
        </p:grpSpPr>
        <p:grpSp>
          <p:nvGrpSpPr>
            <p:cNvPr id="7" name="Group 29">
              <a:extLst>
                <a:ext uri="{FF2B5EF4-FFF2-40B4-BE49-F238E27FC236}">
                  <a16:creationId xmlns:a16="http://schemas.microsoft.com/office/drawing/2014/main" id="{03B2BA5B-E044-A327-84A0-6DAFD67F5B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3506" y="1165408"/>
              <a:ext cx="8916988" cy="1718469"/>
              <a:chOff x="118154" y="972110"/>
              <a:chExt cx="8916752" cy="2290244"/>
            </a:xfrm>
          </p:grpSpPr>
          <p:sp>
            <p:nvSpPr>
              <p:cNvPr id="13" name="Line 5">
                <a:extLst>
                  <a:ext uri="{FF2B5EF4-FFF2-40B4-BE49-F238E27FC236}">
                    <a16:creationId xmlns:a16="http://schemas.microsoft.com/office/drawing/2014/main" id="{899C432D-1E68-C112-22F4-E6536F2312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43652" y="1752803"/>
                <a:ext cx="250850" cy="3456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14" name="AutoShape 6">
                <a:extLst>
                  <a:ext uri="{FF2B5EF4-FFF2-40B4-BE49-F238E27FC236}">
                    <a16:creationId xmlns:a16="http://schemas.microsoft.com/office/drawing/2014/main" id="{57ADF584-D307-749F-0D41-08D12CDD21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154" y="1257860"/>
                <a:ext cx="1046503" cy="996950"/>
              </a:xfrm>
              <a:prstGeom prst="flowChartProcess">
                <a:avLst/>
              </a:prstGeom>
              <a:solidFill>
                <a:srgbClr val="B0CAE4"/>
              </a:solidFill>
              <a:ln w="190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Clinically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Localized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Disease</a:t>
                </a:r>
              </a:p>
            </p:txBody>
          </p:sp>
          <p:sp>
            <p:nvSpPr>
              <p:cNvPr id="15" name="Line 15">
                <a:extLst>
                  <a:ext uri="{FF2B5EF4-FFF2-40B4-BE49-F238E27FC236}">
                    <a16:creationId xmlns:a16="http://schemas.microsoft.com/office/drawing/2014/main" id="{29E27389-D25C-EB1F-A006-E8536AA034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21556" y="1935283"/>
                <a:ext cx="369877" cy="403041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16" name="Line 16">
                <a:extLst>
                  <a:ext uri="{FF2B5EF4-FFF2-40B4-BE49-F238E27FC236}">
                    <a16:creationId xmlns:a16="http://schemas.microsoft.com/office/drawing/2014/main" id="{02B8DEB6-1830-7A80-F3E9-73118E024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48671" y="1413233"/>
                <a:ext cx="331778" cy="414149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17" name="AutoShape 17">
                <a:extLst>
                  <a:ext uri="{FF2B5EF4-FFF2-40B4-BE49-F238E27FC236}">
                    <a16:creationId xmlns:a16="http://schemas.microsoft.com/office/drawing/2014/main" id="{9021CD94-58F4-B411-139F-4C4A05D04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9527" y="972110"/>
                <a:ext cx="1123966" cy="874764"/>
              </a:xfrm>
              <a:prstGeom prst="flowChartProcess">
                <a:avLst/>
              </a:prstGeom>
              <a:solidFill>
                <a:srgbClr val="B0CAE4"/>
              </a:solidFill>
              <a:ln w="190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Clinical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Metastases: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 err="1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Noncastrate</a:t>
                </a:r>
                <a:endParaRPr lang="en-US" sz="105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18" name="Line 9">
                <a:extLst>
                  <a:ext uri="{FF2B5EF4-FFF2-40B4-BE49-F238E27FC236}">
                    <a16:creationId xmlns:a16="http://schemas.microsoft.com/office/drawing/2014/main" id="{398F2831-B352-D21F-026E-064075A0F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12031" y="1398953"/>
                <a:ext cx="228594" cy="355437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19" name="AutoShape 4">
                <a:extLst>
                  <a:ext uri="{FF2B5EF4-FFF2-40B4-BE49-F238E27FC236}">
                    <a16:creationId xmlns:a16="http://schemas.microsoft.com/office/drawing/2014/main" id="{7D311E70-24E2-5B63-380B-C2AD66696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7320" y="1256263"/>
                <a:ext cx="1079629" cy="1454597"/>
              </a:xfrm>
              <a:prstGeom prst="flowChartProcess">
                <a:avLst/>
              </a:prstGeom>
              <a:solidFill>
                <a:srgbClr val="B6DF89"/>
              </a:solidFill>
              <a:ln w="381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mCRPC: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2nd Line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CC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20" name="AutoShape 4">
                <a:extLst>
                  <a:ext uri="{FF2B5EF4-FFF2-40B4-BE49-F238E27FC236}">
                    <a16:creationId xmlns:a16="http://schemas.microsoft.com/office/drawing/2014/main" id="{8201B50F-BA6F-7784-447F-9EFE6E60F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55277" y="1256263"/>
                <a:ext cx="1079629" cy="1438770"/>
              </a:xfrm>
              <a:prstGeom prst="flowChartProcess">
                <a:avLst/>
              </a:prstGeom>
              <a:solidFill>
                <a:srgbClr val="B6DF89"/>
              </a:solidFill>
              <a:ln w="381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mCRPC: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4th Line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CC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21" name="AutoShape 4">
                <a:extLst>
                  <a:ext uri="{FF2B5EF4-FFF2-40B4-BE49-F238E27FC236}">
                    <a16:creationId xmlns:a16="http://schemas.microsoft.com/office/drawing/2014/main" id="{1F148BEC-79E0-DE39-7CB2-5A60389DD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73520" y="1256263"/>
                <a:ext cx="1079629" cy="1454597"/>
              </a:xfrm>
              <a:prstGeom prst="flowChartProcess">
                <a:avLst/>
              </a:prstGeom>
              <a:solidFill>
                <a:srgbClr val="B6DF89"/>
              </a:solidFill>
              <a:ln w="381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mCRPC: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3rd Line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CC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  <p:sp>
            <p:nvSpPr>
              <p:cNvPr id="22" name="Line 9">
                <a:extLst>
                  <a:ext uri="{FF2B5EF4-FFF2-40B4-BE49-F238E27FC236}">
                    <a16:creationId xmlns:a16="http://schemas.microsoft.com/office/drawing/2014/main" id="{D494D4AA-7EC7-743C-5494-0A9469E18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78843" y="2092602"/>
                <a:ext cx="207583" cy="283803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23" name="AutoShape 2">
                <a:extLst>
                  <a:ext uri="{FF2B5EF4-FFF2-40B4-BE49-F238E27FC236}">
                    <a16:creationId xmlns:a16="http://schemas.microsoft.com/office/drawing/2014/main" id="{09E464E3-FA84-6333-BA51-53F0EE99B7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6721" y="1159995"/>
                <a:ext cx="1029224" cy="1274308"/>
              </a:xfrm>
              <a:prstGeom prst="flowChartProcess">
                <a:avLst/>
              </a:prstGeom>
              <a:solidFill>
                <a:srgbClr val="B0CAE4"/>
              </a:solidFill>
              <a:ln w="1905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Non-</a:t>
                </a:r>
                <a:b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</a:b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Castrate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Rising 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PSA</a:t>
                </a:r>
              </a:p>
            </p:txBody>
          </p:sp>
          <p:sp>
            <p:nvSpPr>
              <p:cNvPr id="24" name="AutoShape 14">
                <a:extLst>
                  <a:ext uri="{FF2B5EF4-FFF2-40B4-BE49-F238E27FC236}">
                    <a16:creationId xmlns:a16="http://schemas.microsoft.com/office/drawing/2014/main" id="{C678A542-5FD0-7AC4-D620-11FEB10BE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3890" y="1999962"/>
                <a:ext cx="1065092" cy="1262392"/>
              </a:xfrm>
              <a:prstGeom prst="flowChartProcess">
                <a:avLst/>
              </a:prstGeom>
              <a:solidFill>
                <a:srgbClr val="B6DF89"/>
              </a:solidFill>
              <a:ln w="381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Non-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metastatic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CRPC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(</a:t>
                </a:r>
                <a:r>
                  <a:rPr lang="en-US" sz="1050" dirty="0" err="1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nmCRPC</a:t>
                </a: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)</a:t>
                </a:r>
              </a:p>
            </p:txBody>
          </p:sp>
          <p:sp>
            <p:nvSpPr>
              <p:cNvPr id="25" name="Line 5">
                <a:extLst>
                  <a:ext uri="{FF2B5EF4-FFF2-40B4-BE49-F238E27FC236}">
                    <a16:creationId xmlns:a16="http://schemas.microsoft.com/office/drawing/2014/main" id="{406D2B9E-1462-6A9F-46D4-8ECF142267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2145" y="1832142"/>
                <a:ext cx="18255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26" name="Line 5">
                <a:extLst>
                  <a:ext uri="{FF2B5EF4-FFF2-40B4-BE49-F238E27FC236}">
                    <a16:creationId xmlns:a16="http://schemas.microsoft.com/office/drawing/2014/main" id="{03E6A27F-B9FF-5A87-8B0E-A53F5BC3E3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77511" y="1832142"/>
                <a:ext cx="18255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27" name="Line 5">
                <a:extLst>
                  <a:ext uri="{FF2B5EF4-FFF2-40B4-BE49-F238E27FC236}">
                    <a16:creationId xmlns:a16="http://schemas.microsoft.com/office/drawing/2014/main" id="{DFF60FE5-EC0E-3473-F9DE-5BBD2484C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72876" y="1832142"/>
                <a:ext cx="182558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 type="triangl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wrap="none" anchor="ctr"/>
              <a:lstStyle/>
              <a:p>
                <a:pPr defTabSz="3429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>
                  <a:solidFill>
                    <a:srgbClr val="FFDB2D"/>
                  </a:solidFill>
                  <a:latin typeface="Arial" panose="020B0604020202020204"/>
                  <a:cs typeface="Times New Roman" pitchFamily="18" charset="0"/>
                </a:endParaRPr>
              </a:p>
            </p:txBody>
          </p:sp>
          <p:sp>
            <p:nvSpPr>
              <p:cNvPr id="28" name="AutoShape 4">
                <a:extLst>
                  <a:ext uri="{FF2B5EF4-FFF2-40B4-BE49-F238E27FC236}">
                    <a16:creationId xmlns:a16="http://schemas.microsoft.com/office/drawing/2014/main" id="{C4DFAC13-8D63-D27F-8CCF-32013038C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08389" y="1256264"/>
                <a:ext cx="1079629" cy="1470423"/>
              </a:xfrm>
              <a:prstGeom prst="flowChartProcess">
                <a:avLst/>
              </a:prstGeom>
              <a:solidFill>
                <a:srgbClr val="B6DF89"/>
              </a:solidFill>
              <a:ln w="38100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lIns="68576" tIns="34288" rIns="68576" bIns="34288" anchor="ctr"/>
              <a:lstStyle/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Castration-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Resistant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Metastatic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(mCRPC):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b="1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1</a:t>
                </a:r>
                <a:r>
                  <a:rPr lang="en-US" sz="1050" b="1" baseline="30000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st</a:t>
                </a:r>
                <a:r>
                  <a:rPr lang="en-US" sz="1050" b="1" dirty="0">
                    <a:solidFill>
                      <a:srgbClr val="000000"/>
                    </a:solidFill>
                    <a:latin typeface="Arial"/>
                    <a:ea typeface="ＭＳ Ｐゴシック"/>
                    <a:cs typeface="Arial" charset="0"/>
                  </a:rPr>
                  <a:t> Line</a:t>
                </a: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CC"/>
                  </a:solidFill>
                  <a:latin typeface="Arial"/>
                  <a:ea typeface="ＭＳ Ｐゴシック"/>
                  <a:cs typeface="Arial" charset="0"/>
                </a:endParaRPr>
              </a:p>
              <a:p>
                <a:pPr algn="ctr" defTabSz="3429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50" b="1" dirty="0">
                  <a:solidFill>
                    <a:srgbClr val="000000"/>
                  </a:solidFill>
                  <a:latin typeface="Arial"/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8" name="Group 8">
              <a:extLst>
                <a:ext uri="{FF2B5EF4-FFF2-40B4-BE49-F238E27FC236}">
                  <a16:creationId xmlns:a16="http://schemas.microsoft.com/office/drawing/2014/main" id="{844F4F7F-2C05-E07D-D2FB-C9E4E98E8E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0005" y="2567417"/>
              <a:ext cx="1823138" cy="581862"/>
              <a:chOff x="3048" y="47243"/>
              <a:chExt cx="18231" cy="5817"/>
            </a:xfrm>
          </p:grpSpPr>
          <p:sp>
            <p:nvSpPr>
              <p:cNvPr id="9" name="Rectangle 9">
                <a:extLst>
                  <a:ext uri="{FF2B5EF4-FFF2-40B4-BE49-F238E27FC236}">
                    <a16:creationId xmlns:a16="http://schemas.microsoft.com/office/drawing/2014/main" id="{C4E580BA-883F-5110-1E83-2A7BDCC5E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47485"/>
                <a:ext cx="2286" cy="2286"/>
              </a:xfrm>
              <a:prstGeom prst="rect">
                <a:avLst/>
              </a:prstGeom>
              <a:solidFill>
                <a:srgbClr val="95B3D7"/>
              </a:solidFill>
              <a:ln w="25400">
                <a:solidFill>
                  <a:srgbClr val="0000CC"/>
                </a:solidFill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0" name="Rectangle 10">
                <a:extLst>
                  <a:ext uri="{FF2B5EF4-FFF2-40B4-BE49-F238E27FC236}">
                    <a16:creationId xmlns:a16="http://schemas.microsoft.com/office/drawing/2014/main" id="{D7B9EB7E-B51F-E4CF-F5B9-62F63E6732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8" y="50533"/>
                <a:ext cx="2286" cy="2286"/>
              </a:xfrm>
              <a:prstGeom prst="rect">
                <a:avLst/>
              </a:prstGeom>
              <a:solidFill>
                <a:srgbClr val="B8F3A3"/>
              </a:solidFill>
              <a:ln w="25400">
                <a:solidFill>
                  <a:srgbClr val="30782C"/>
                </a:solidFill>
                <a:miter lim="800000"/>
                <a:headEnd/>
                <a:tailEnd/>
              </a:ln>
            </p:spPr>
            <p:txBody>
              <a:bodyPr vert="horz" wrap="square" lIns="68580" tIns="34290" rIns="68580" bIns="34290" numCol="1" anchor="ctr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defRPr/>
                </a:pPr>
                <a:endParaRPr lang="en-US" sz="135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1" name="Text Box 11">
                <a:extLst>
                  <a:ext uri="{FF2B5EF4-FFF2-40B4-BE49-F238E27FC236}">
                    <a16:creationId xmlns:a16="http://schemas.microsoft.com/office/drawing/2014/main" id="{53B9039C-170A-9DA8-0CBC-F3B39E4E58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" y="50291"/>
                <a:ext cx="15183" cy="2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68580" tIns="34290" rIns="68580" bIns="3429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685800">
                  <a:defRPr/>
                </a:pPr>
                <a:r>
                  <a:rPr lang="en-US" sz="90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rPr>
                  <a:t>Castration-resistant</a:t>
                </a:r>
                <a:endParaRPr lang="en-US" sz="15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2" name="Text Box 12">
                <a:extLst>
                  <a:ext uri="{FF2B5EF4-FFF2-40B4-BE49-F238E27FC236}">
                    <a16:creationId xmlns:a16="http://schemas.microsoft.com/office/drawing/2014/main" id="{D95DE547-1A94-F969-18D4-3B8869FCA1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6" y="47243"/>
                <a:ext cx="10139" cy="27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68580" tIns="34290" rIns="68580" bIns="3429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685800">
                  <a:defRPr/>
                </a:pPr>
                <a:r>
                  <a:rPr lang="en-US" sz="900" dirty="0">
                    <a:solidFill>
                      <a:srgbClr val="000000"/>
                    </a:solidFill>
                    <a:latin typeface="Arial" pitchFamily="34" charset="0"/>
                    <a:ea typeface="MS PGothic" pitchFamily="34" charset="-128"/>
                    <a:cs typeface="Arial" pitchFamily="34" charset="0"/>
                  </a:rPr>
                  <a:t>Noncastrate</a:t>
                </a:r>
                <a:endParaRPr lang="en-US" sz="15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954A054-2386-7C6E-E541-C0201E0D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defTabSz="685800" fontAlgn="auto">
              <a:spcBef>
                <a:spcPts val="225"/>
              </a:spcBef>
              <a:spcAft>
                <a:spcPts val="0"/>
              </a:spcAft>
              <a:defRPr/>
            </a:pPr>
            <a:fld id="{BE33F7A0-71F0-446B-9DE8-6D75BE64EE0F}" type="slidenum">
              <a:rPr lang="en-US" sz="90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algn="r" defTabSz="685800" fontAlgn="auto">
                <a:spcBef>
                  <a:spcPts val="225"/>
                </a:spcBef>
                <a:spcAft>
                  <a:spcPts val="0"/>
                </a:spcAft>
                <a:defRPr/>
              </a:pPr>
              <a:t>85</a:t>
            </a:fld>
            <a:endParaRPr lang="en-US" sz="9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1299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I have served on advisory boards for: Novartis, Bayer, Janssen, Eisai, Merck, Astellas/Pfizer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I will discuss off label indications for FDA approved therapies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0148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/>
              <a:t>56yo otherwise well with </a:t>
            </a:r>
            <a:r>
              <a:rPr lang="en-US" sz="2100" dirty="0" err="1"/>
              <a:t>hx</a:t>
            </a:r>
            <a:r>
              <a:rPr lang="en-US" sz="2100" dirty="0"/>
              <a:t> of prostate cancer: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2016 (age 48) “back </a:t>
            </a:r>
            <a:r>
              <a:rPr lang="en-US" sz="2100" dirty="0" err="1"/>
              <a:t>pain”</a:t>
            </a:r>
            <a:r>
              <a:rPr lang="en-US" sz="2100" dirty="0" err="1">
                <a:sym typeface="Wingdings" pitchFamily="2" charset="2"/>
              </a:rPr>
              <a:t>CTA</a:t>
            </a:r>
            <a:r>
              <a:rPr lang="en-US" sz="2100" dirty="0">
                <a:sym typeface="Wingdings" pitchFamily="2" charset="2"/>
              </a:rPr>
              <a:t> to r/o </a:t>
            </a:r>
            <a:r>
              <a:rPr lang="en-US" sz="2100" dirty="0" err="1">
                <a:sym typeface="Wingdings" pitchFamily="2" charset="2"/>
              </a:rPr>
              <a:t>dissectionbone</a:t>
            </a:r>
            <a:r>
              <a:rPr lang="en-US" sz="2100" dirty="0">
                <a:sym typeface="Wingdings" pitchFamily="2" charset="2"/>
              </a:rPr>
              <a:t> metastases, RP nodes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LN biopsy + prostate cancer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Germline BRCA2+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Bicalutamide-ADT, spine </a:t>
            </a:r>
            <a:r>
              <a:rPr lang="en-US" sz="2100" dirty="0" err="1">
                <a:sym typeface="Wingdings" pitchFamily="2" charset="2"/>
              </a:rPr>
              <a:t>RTdocetaxel</a:t>
            </a:r>
            <a:r>
              <a:rPr lang="en-US" sz="2100" dirty="0">
                <a:sym typeface="Wingdings" pitchFamily="2" charset="2"/>
              </a:rPr>
              <a:t> (CHAARTED style)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7/2018 PSA rising from undetectable to 0.5AAWD, </a:t>
            </a:r>
            <a:r>
              <a:rPr lang="en-US" sz="2100" dirty="0" err="1">
                <a:sym typeface="Wingdings" pitchFamily="2" charset="2"/>
              </a:rPr>
              <a:t>sip-Tundetectable</a:t>
            </a:r>
            <a:r>
              <a:rPr lang="en-US" sz="2100" dirty="0">
                <a:sym typeface="Wingdings" pitchFamily="2" charset="2"/>
              </a:rPr>
              <a:t> PSA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7/2021 PSA 0.1PET shows + in prostate only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056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What is the most appropriate next line therapy choice?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ADT alone- continue surveillance as no met progression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Add ARSI (</a:t>
            </a:r>
            <a:r>
              <a:rPr lang="en-US" sz="2100" dirty="0" err="1"/>
              <a:t>apa</a:t>
            </a:r>
            <a:r>
              <a:rPr lang="en-US" sz="2100" dirty="0"/>
              <a:t>, </a:t>
            </a:r>
            <a:r>
              <a:rPr lang="en-US" sz="2100" dirty="0" err="1"/>
              <a:t>enz</a:t>
            </a:r>
            <a:r>
              <a:rPr lang="en-US" sz="2100" dirty="0"/>
              <a:t>, </a:t>
            </a:r>
            <a:r>
              <a:rPr lang="en-US" sz="2100" dirty="0" err="1"/>
              <a:t>daro</a:t>
            </a:r>
            <a:r>
              <a:rPr lang="en-US" sz="2100" dirty="0"/>
              <a:t>) for </a:t>
            </a:r>
            <a:r>
              <a:rPr lang="en-US" sz="2100" dirty="0" err="1"/>
              <a:t>nmCRPC</a:t>
            </a:r>
            <a:endParaRPr lang="en-US" sz="2100" dirty="0"/>
          </a:p>
          <a:p>
            <a:pPr marL="385763" indent="-385763">
              <a:buFont typeface="+mj-lt"/>
              <a:buAutoNum type="alphaUcPeriod"/>
            </a:pPr>
            <a:r>
              <a:rPr lang="en-US" sz="2100" dirty="0" err="1"/>
              <a:t>PARPi+ARSI</a:t>
            </a:r>
            <a:r>
              <a:rPr lang="en-US" sz="2100" dirty="0"/>
              <a:t> (e.g. </a:t>
            </a:r>
            <a:r>
              <a:rPr lang="en-US" sz="2100" dirty="0" err="1"/>
              <a:t>talazoparib-enz</a:t>
            </a:r>
            <a:r>
              <a:rPr lang="en-US" sz="2100" dirty="0"/>
              <a:t>)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Radiate prostate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Docetaxel retreat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Lu-177-PSMA-617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417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/>
          </a:bodyPr>
          <a:lstStyle/>
          <a:p>
            <a:r>
              <a:rPr lang="en-US" sz="2100" dirty="0"/>
              <a:t>Continued surveillance appropriate given lack of radiographic progression and patient has history of metastatic disease (not M0CRPC).</a:t>
            </a:r>
          </a:p>
          <a:p>
            <a:endParaRPr lang="en-US" sz="2100" dirty="0"/>
          </a:p>
          <a:p>
            <a:r>
              <a:rPr lang="en-US" sz="2100" dirty="0">
                <a:sym typeface="Wingdings" pitchFamily="2" charset="2"/>
              </a:rPr>
              <a:t></a:t>
            </a:r>
            <a:r>
              <a:rPr lang="en-US" sz="2100" dirty="0"/>
              <a:t>RT to prostate</a:t>
            </a:r>
            <a:r>
              <a:rPr lang="en-US" sz="2100" dirty="0">
                <a:sym typeface="Wingdings" pitchFamily="2" charset="2"/>
              </a:rPr>
              <a:t> PSA undetectable 9/2021-4/2024 PSA 0.08 9/9/24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93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7FC539E-7207-11AE-55DC-DC1EB9EFD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45634"/>
            <a:ext cx="4967340" cy="885051"/>
          </a:xfrm>
        </p:spPr>
        <p:txBody>
          <a:bodyPr>
            <a:normAutofit/>
          </a:bodyPr>
          <a:lstStyle/>
          <a:p>
            <a:r>
              <a:rPr lang="en-US" sz="2400" dirty="0"/>
              <a:t>CheckMate214: </a:t>
            </a:r>
            <a:br>
              <a:rPr lang="en-US" sz="2400" dirty="0"/>
            </a:br>
            <a:r>
              <a:rPr lang="en-US" sz="2400" dirty="0"/>
              <a:t>Response by Risk Subgroup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9E9684E-4AE3-F255-3F62-9A27C5B03223}"/>
              </a:ext>
            </a:extLst>
          </p:cNvPr>
          <p:cNvGraphicFramePr>
            <a:graphicFrameLocks/>
          </p:cNvGraphicFramePr>
          <p:nvPr/>
        </p:nvGraphicFramePr>
        <p:xfrm>
          <a:off x="95930" y="1501614"/>
          <a:ext cx="3943350" cy="262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4156BF0-A325-99A9-F6D4-6EFC14279D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5694" y="1436477"/>
          <a:ext cx="394335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D328393-BA01-B4DB-684C-6C0D4B5BE6EC}"/>
              </a:ext>
            </a:extLst>
          </p:cNvPr>
          <p:cNvSpPr txBox="1"/>
          <p:nvPr/>
        </p:nvSpPr>
        <p:spPr>
          <a:xfrm>
            <a:off x="1323914" y="1286917"/>
            <a:ext cx="2845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Nivolumab + Ipilimumab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3F334-2908-5E8B-6803-426DBC8EA029}"/>
              </a:ext>
            </a:extLst>
          </p:cNvPr>
          <p:cNvSpPr txBox="1"/>
          <p:nvPr/>
        </p:nvSpPr>
        <p:spPr>
          <a:xfrm>
            <a:off x="6273574" y="122461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Sunitinib</a:t>
            </a: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D78DC0AB-6734-BCF9-DB20-62511FA0770E}"/>
              </a:ext>
            </a:extLst>
          </p:cNvPr>
          <p:cNvSpPr/>
          <p:nvPr/>
        </p:nvSpPr>
        <p:spPr>
          <a:xfrm>
            <a:off x="1238931" y="2574131"/>
            <a:ext cx="84983" cy="120015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C92A37-DE68-AC91-8391-AE1EE187AE6F}"/>
              </a:ext>
            </a:extLst>
          </p:cNvPr>
          <p:cNvSpPr txBox="1"/>
          <p:nvPr/>
        </p:nvSpPr>
        <p:spPr>
          <a:xfrm>
            <a:off x="1281422" y="239753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39%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CE793-AE22-A52A-7266-D245CE41B137}"/>
              </a:ext>
            </a:extLst>
          </p:cNvPr>
          <p:cNvSpPr txBox="1"/>
          <p:nvPr/>
        </p:nvSpPr>
        <p:spPr>
          <a:xfrm>
            <a:off x="2401087" y="26013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30%</a:t>
            </a:r>
          </a:p>
        </p:txBody>
      </p: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B135F58F-0F50-EA72-3BE4-2A2571E22BD0}"/>
              </a:ext>
            </a:extLst>
          </p:cNvPr>
          <p:cNvSpPr/>
          <p:nvPr/>
        </p:nvSpPr>
        <p:spPr>
          <a:xfrm>
            <a:off x="2490426" y="2878365"/>
            <a:ext cx="84983" cy="895916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1" name="Right Bracket 20">
            <a:extLst>
              <a:ext uri="{FF2B5EF4-FFF2-40B4-BE49-F238E27FC236}">
                <a16:creationId xmlns:a16="http://schemas.microsoft.com/office/drawing/2014/main" id="{97BC91CC-0237-BF3B-1139-A4D489643546}"/>
              </a:ext>
            </a:extLst>
          </p:cNvPr>
          <p:cNvSpPr/>
          <p:nvPr/>
        </p:nvSpPr>
        <p:spPr>
          <a:xfrm>
            <a:off x="3699429" y="2492510"/>
            <a:ext cx="84983" cy="130302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8CC56-C0E8-5BE8-1DAA-F3DD02048120}"/>
              </a:ext>
            </a:extLst>
          </p:cNvPr>
          <p:cNvSpPr txBox="1"/>
          <p:nvPr/>
        </p:nvSpPr>
        <p:spPr>
          <a:xfrm>
            <a:off x="3700448" y="22466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42%</a:t>
            </a:r>
          </a:p>
        </p:txBody>
      </p:sp>
      <p:sp>
        <p:nvSpPr>
          <p:cNvPr id="23" name="Right Bracket 22">
            <a:extLst>
              <a:ext uri="{FF2B5EF4-FFF2-40B4-BE49-F238E27FC236}">
                <a16:creationId xmlns:a16="http://schemas.microsoft.com/office/drawing/2014/main" id="{9AAA1717-A919-389E-5E73-EBE9152C2FBA}"/>
              </a:ext>
            </a:extLst>
          </p:cNvPr>
          <p:cNvSpPr/>
          <p:nvPr/>
        </p:nvSpPr>
        <p:spPr>
          <a:xfrm>
            <a:off x="6885787" y="1827772"/>
            <a:ext cx="84983" cy="192024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654746B-0B24-4AC8-286D-2B529FAE7874}"/>
              </a:ext>
            </a:extLst>
          </p:cNvPr>
          <p:cNvSpPr txBox="1"/>
          <p:nvPr/>
        </p:nvSpPr>
        <p:spPr>
          <a:xfrm>
            <a:off x="6950050" y="157497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52%</a:t>
            </a:r>
          </a:p>
        </p:txBody>
      </p:sp>
      <p:sp>
        <p:nvSpPr>
          <p:cNvPr id="25" name="Right Bracket 24">
            <a:extLst>
              <a:ext uri="{FF2B5EF4-FFF2-40B4-BE49-F238E27FC236}">
                <a16:creationId xmlns:a16="http://schemas.microsoft.com/office/drawing/2014/main" id="{9EB367E9-2353-608A-79E8-F3C2E8E61DA2}"/>
              </a:ext>
            </a:extLst>
          </p:cNvPr>
          <p:cNvSpPr/>
          <p:nvPr/>
        </p:nvSpPr>
        <p:spPr>
          <a:xfrm>
            <a:off x="5673221" y="2599858"/>
            <a:ext cx="84983" cy="116586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32CF66E-F063-EC06-5579-EF1FE28785E5}"/>
              </a:ext>
            </a:extLst>
          </p:cNvPr>
          <p:cNvSpPr txBox="1"/>
          <p:nvPr/>
        </p:nvSpPr>
        <p:spPr>
          <a:xfrm>
            <a:off x="5674240" y="235401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32%</a:t>
            </a:r>
          </a:p>
        </p:txBody>
      </p:sp>
      <p:sp>
        <p:nvSpPr>
          <p:cNvPr id="30" name="Right Bracket 29">
            <a:extLst>
              <a:ext uri="{FF2B5EF4-FFF2-40B4-BE49-F238E27FC236}">
                <a16:creationId xmlns:a16="http://schemas.microsoft.com/office/drawing/2014/main" id="{8EEC69C9-55E6-144B-2198-67173193B93B}"/>
              </a:ext>
            </a:extLst>
          </p:cNvPr>
          <p:cNvSpPr/>
          <p:nvPr/>
        </p:nvSpPr>
        <p:spPr>
          <a:xfrm>
            <a:off x="8080073" y="2814031"/>
            <a:ext cx="84983" cy="960120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94C0E0-47EB-CF07-9E89-4C3A7CFAB774}"/>
              </a:ext>
            </a:extLst>
          </p:cNvPr>
          <p:cNvSpPr txBox="1"/>
          <p:nvPr/>
        </p:nvSpPr>
        <p:spPr>
          <a:xfrm>
            <a:off x="8081092" y="256818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27%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D70BCF-6D16-19B9-C270-C9348790ADCD}"/>
              </a:ext>
            </a:extLst>
          </p:cNvPr>
          <p:cNvSpPr/>
          <p:nvPr/>
        </p:nvSpPr>
        <p:spPr>
          <a:xfrm>
            <a:off x="3380736" y="4613925"/>
            <a:ext cx="3547543" cy="32316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defTabSz="914378">
              <a:defRPr/>
            </a:pPr>
            <a:r>
              <a:rPr lang="en-US" sz="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Motzer R, et al. </a:t>
            </a:r>
            <a:r>
              <a:rPr lang="en-US" sz="7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Oncol</a:t>
            </a:r>
            <a:r>
              <a:rPr lang="en-US" sz="7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2021;32 (suppl_5): S678-S724. 10.1016/annonc/annonc675</a:t>
            </a:r>
          </a:p>
        </p:txBody>
      </p:sp>
    </p:spTree>
    <p:extLst>
      <p:ext uri="{BB962C8B-B14F-4D97-AF65-F5344CB8AC3E}">
        <p14:creationId xmlns:p14="http://schemas.microsoft.com/office/powerpoint/2010/main" val="37581960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E4D1B-C2D2-4072-07D0-476902256277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924841-334F-6897-D0A3-0E3AD5500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359"/>
            <a:ext cx="8229600" cy="651272"/>
          </a:xfrm>
        </p:spPr>
        <p:txBody>
          <a:bodyPr/>
          <a:lstStyle/>
          <a:p>
            <a:r>
              <a:rPr lang="en-US" sz="2700" dirty="0"/>
              <a:t>Case 1-Cont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C5F6BEF-C1A8-7B28-8CAE-0DE6441DE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631031"/>
            <a:ext cx="7651376" cy="3314700"/>
          </a:xfrm>
        </p:spPr>
        <p:txBody>
          <a:bodyPr/>
          <a:lstStyle/>
          <a:p>
            <a:r>
              <a:rPr lang="en-US" sz="2100" dirty="0"/>
              <a:t>Imaging:</a:t>
            </a:r>
          </a:p>
          <a:p>
            <a:r>
              <a:rPr lang="en-US" sz="2100" dirty="0" err="1"/>
              <a:t>Bonescan</a:t>
            </a:r>
            <a:r>
              <a:rPr lang="en-US" sz="2100" dirty="0"/>
              <a:t>- previous uptake</a:t>
            </a:r>
          </a:p>
          <a:p>
            <a:r>
              <a:rPr lang="en-US" sz="2100" dirty="0"/>
              <a:t>“More prominent”								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3AE62A-F315-DA56-0317-4A0B8730D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9"/>
          <a:stretch/>
        </p:blipFill>
        <p:spPr>
          <a:xfrm>
            <a:off x="197477" y="1831181"/>
            <a:ext cx="3857960" cy="33147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73102E-CEE9-3EFB-CED4-8D33C7051BC9}"/>
              </a:ext>
            </a:extLst>
          </p:cNvPr>
          <p:cNvSpPr txBox="1">
            <a:spLocks/>
          </p:cNvSpPr>
          <p:nvPr/>
        </p:nvSpPr>
        <p:spPr>
          <a:xfrm>
            <a:off x="4759779" y="533995"/>
            <a:ext cx="7651376" cy="331470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35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42900" marR="0" indent="-1666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9113" marR="0" indent="-1762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85800" marR="0" indent="-166688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62013" marR="0" indent="-1762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-"/>
              <a:tabLst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PSMA-PET						</a:t>
            </a:r>
          </a:p>
          <a:p>
            <a:endParaRPr lang="en-US" sz="1013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A43D85-4707-ECCF-865D-00B4A2158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101" y="1185267"/>
            <a:ext cx="3693914" cy="369391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D41900-42D2-E6FF-F2BA-A72397C423AD}"/>
              </a:ext>
            </a:extLst>
          </p:cNvPr>
          <p:cNvCxnSpPr/>
          <p:nvPr/>
        </p:nvCxnSpPr>
        <p:spPr>
          <a:xfrm flipV="1">
            <a:off x="5298622" y="2998674"/>
            <a:ext cx="568778" cy="155122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11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1-cont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What is the most appropriate next line therapy choice?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ADT alone- continue surveillance as no met progression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Add ARSI (</a:t>
            </a:r>
            <a:r>
              <a:rPr lang="en-US" sz="2100" dirty="0" err="1"/>
              <a:t>apa</a:t>
            </a:r>
            <a:r>
              <a:rPr lang="en-US" sz="2100" dirty="0"/>
              <a:t>, </a:t>
            </a:r>
            <a:r>
              <a:rPr lang="en-US" sz="2100" dirty="0" err="1"/>
              <a:t>enz</a:t>
            </a:r>
            <a:r>
              <a:rPr lang="en-US" sz="2100" dirty="0"/>
              <a:t>, </a:t>
            </a:r>
            <a:r>
              <a:rPr lang="en-US" sz="2100" dirty="0" err="1"/>
              <a:t>daro</a:t>
            </a:r>
            <a:r>
              <a:rPr lang="en-US" sz="2100" dirty="0"/>
              <a:t>)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 err="1"/>
              <a:t>PARPi+ARSI</a:t>
            </a:r>
            <a:r>
              <a:rPr lang="en-US" sz="2100" dirty="0"/>
              <a:t> (e.g. </a:t>
            </a:r>
            <a:r>
              <a:rPr lang="en-US" sz="2100" dirty="0" err="1"/>
              <a:t>talazoparib-enz</a:t>
            </a:r>
            <a:r>
              <a:rPr lang="en-US" sz="2100" dirty="0"/>
              <a:t>)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Radiate </a:t>
            </a:r>
            <a:r>
              <a:rPr lang="en-US" sz="2100" strike="sngStrike" dirty="0"/>
              <a:t>prostate </a:t>
            </a:r>
            <a:r>
              <a:rPr lang="en-US" sz="2100" dirty="0"/>
              <a:t>oligometastatic disease</a:t>
            </a:r>
            <a:endParaRPr lang="en-US" sz="2100" strike="sngStrike" dirty="0"/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Docetaxel retreat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Lu-177-PSMA-617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7144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1-Cont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/>
          </a:bodyPr>
          <a:lstStyle/>
          <a:p>
            <a:r>
              <a:rPr lang="en-US" sz="2100" dirty="0"/>
              <a:t>Continued surveillance (still) appropriate given lack of radiographic progression (1 ”new” met)</a:t>
            </a:r>
          </a:p>
          <a:p>
            <a:endParaRPr lang="en-US" sz="2100" dirty="0"/>
          </a:p>
          <a:p>
            <a:r>
              <a:rPr lang="en-US" sz="2100" dirty="0"/>
              <a:t>ARTO (</a:t>
            </a:r>
            <a:r>
              <a:rPr lang="en-US" sz="2100" dirty="0" err="1"/>
              <a:t>Francolini</a:t>
            </a:r>
            <a:r>
              <a:rPr lang="en-US" sz="2100" dirty="0"/>
              <a:t>, JCO 2023) Abi+/- met directed</a:t>
            </a:r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6AA19-0C46-8BA4-B5F9-3FA85BB51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16" y="2254593"/>
            <a:ext cx="5829300" cy="266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973931"/>
            <a:ext cx="6347732" cy="3314700"/>
          </a:xfrm>
        </p:spPr>
        <p:txBody>
          <a:bodyPr/>
          <a:lstStyle/>
          <a:p>
            <a:r>
              <a:rPr lang="en-US" sz="2100" dirty="0"/>
              <a:t>77yo PS0 with following history: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11/2021- PSA 5, Bx with GG2</a:t>
            </a:r>
            <a:r>
              <a:rPr lang="en-US" sz="2100" dirty="0">
                <a:sym typeface="Wingdings" pitchFamily="2" charset="2"/>
              </a:rPr>
              <a:t>EBRT (no ADT)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11/2022- PSA 75met PC on bone </a:t>
            </a:r>
            <a:r>
              <a:rPr lang="en-US" sz="2100" dirty="0" err="1">
                <a:sym typeface="Wingdings" pitchFamily="2" charset="2"/>
              </a:rPr>
              <a:t>scanADT</a:t>
            </a:r>
            <a:r>
              <a:rPr lang="en-US" sz="2100" dirty="0">
                <a:sym typeface="Wingdings" pitchFamily="2" charset="2"/>
              </a:rPr>
              <a:t>, Abi/pred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Germline pathologic variant in CHEK2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5/2023-PSA nadir 24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4/2024-Radiographic progression with new bone metastases, rising PSA, </a:t>
            </a:r>
            <a:r>
              <a:rPr lang="en-US" sz="2100" dirty="0" err="1">
                <a:sym typeface="Wingdings" pitchFamily="2" charset="2"/>
              </a:rPr>
              <a:t>painpalliative</a:t>
            </a:r>
            <a:r>
              <a:rPr lang="en-US" sz="2100" dirty="0">
                <a:sym typeface="Wingdings" pitchFamily="2" charset="2"/>
              </a:rPr>
              <a:t> RT to sacrum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BD36EC-5C47-F18F-FCE4-9E1135388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932" y="2476840"/>
            <a:ext cx="2228850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812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2-Cont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888FC9-1706-F8BA-466A-C216E3048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05"/>
          <a:stretch/>
        </p:blipFill>
        <p:spPr>
          <a:xfrm>
            <a:off x="457201" y="1340154"/>
            <a:ext cx="4433069" cy="38929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5324C-94B7-2DB6-61BC-FFFF2DF1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0982" y="1202531"/>
            <a:ext cx="4030547" cy="403054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631031"/>
            <a:ext cx="7651376" cy="3314700"/>
          </a:xfrm>
        </p:spPr>
        <p:txBody>
          <a:bodyPr/>
          <a:lstStyle/>
          <a:p>
            <a:r>
              <a:rPr lang="en-US" sz="2100" dirty="0"/>
              <a:t>Imaging:</a:t>
            </a:r>
          </a:p>
          <a:p>
            <a:r>
              <a:rPr lang="en-US" sz="2100" dirty="0" err="1"/>
              <a:t>Bonescan</a:t>
            </a:r>
            <a:r>
              <a:rPr lang="en-US" sz="2100" dirty="0"/>
              <a:t>								PSMA-PET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0391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What is the most appropriate next line therapy choice?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Sipuleucel-T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Radium-223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Docetaxel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Lu-177-PSMA-617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 err="1"/>
              <a:t>PARPi</a:t>
            </a:r>
            <a:r>
              <a:rPr lang="en-US" sz="2100" dirty="0"/>
              <a:t> (</a:t>
            </a:r>
            <a:r>
              <a:rPr lang="en-US" sz="2100" dirty="0" err="1"/>
              <a:t>Talazoparib</a:t>
            </a:r>
            <a:r>
              <a:rPr lang="en-US" sz="2100" dirty="0"/>
              <a:t>-Enzalutamide, Olaparib…)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Carbo-</a:t>
            </a:r>
            <a:r>
              <a:rPr lang="en-US" sz="2100" dirty="0" err="1"/>
              <a:t>cabazitazel</a:t>
            </a:r>
            <a:endParaRPr lang="en-US" sz="2100" dirty="0"/>
          </a:p>
          <a:p>
            <a:pPr marL="385763" indent="-385763">
              <a:buFont typeface="+mj-lt"/>
              <a:buAutoNum type="alphaUcPeriod"/>
            </a:pP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6778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Standard of care=docetaxel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Lu177-PSMA-617 off label (</a:t>
            </a:r>
            <a:r>
              <a:rPr lang="en-US" sz="2100" dirty="0" err="1"/>
              <a:t>PSMAfore</a:t>
            </a:r>
            <a:r>
              <a:rPr lang="en-US" sz="21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 err="1"/>
              <a:t>PARPi</a:t>
            </a:r>
            <a:r>
              <a:rPr lang="en-US" sz="2100" dirty="0"/>
              <a:t> </a:t>
            </a:r>
            <a:r>
              <a:rPr lang="en-US" sz="2100" dirty="0" err="1"/>
              <a:t>miminal</a:t>
            </a:r>
            <a:r>
              <a:rPr lang="en-US" sz="2100" dirty="0"/>
              <a:t> active in CHEK2 but on label</a:t>
            </a:r>
          </a:p>
          <a:p>
            <a:r>
              <a:rPr lang="en-US" sz="2100" dirty="0">
                <a:sym typeface="Wingdings" pitchFamily="2" charset="2"/>
              </a:rPr>
              <a:t>Lu177-PSMA-617 as on </a:t>
            </a:r>
            <a:r>
              <a:rPr lang="en-US" sz="2100" dirty="0" err="1">
                <a:sym typeface="Wingdings" pitchFamily="2" charset="2"/>
              </a:rPr>
              <a:t>PSMAddition</a:t>
            </a:r>
            <a:r>
              <a:rPr lang="en-US" sz="2100" dirty="0">
                <a:sym typeface="Wingdings" pitchFamily="2" charset="2"/>
              </a:rPr>
              <a:t> and cross-over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C1D1 PSA 612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C2D1 PSA 60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…4268 (C3D1)141repeat 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New multifocal hepatic metastases: biopsy shows poorly differentiated with NE features</a:t>
            </a:r>
            <a:endParaRPr lang="en-US" sz="2100" dirty="0"/>
          </a:p>
          <a:p>
            <a:pPr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385763" indent="-385763">
              <a:buFont typeface="+mj-lt"/>
              <a:buAutoNum type="alphaUcPeriod"/>
            </a:pP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744020-A803-8232-D4C9-1FF0514B1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1" y="2290203"/>
            <a:ext cx="2952749" cy="295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569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794317"/>
            <a:ext cx="6347732" cy="3314700"/>
          </a:xfrm>
        </p:spPr>
        <p:txBody>
          <a:bodyPr>
            <a:normAutofit/>
          </a:bodyPr>
          <a:lstStyle/>
          <a:p>
            <a:r>
              <a:rPr lang="en-US" sz="2100" dirty="0"/>
              <a:t>Now what?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Sipuleucel-T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Radium-223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Docetaxel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Atezolizumab-</a:t>
            </a:r>
            <a:r>
              <a:rPr lang="en-US" sz="2100" dirty="0" err="1"/>
              <a:t>cabozantinib</a:t>
            </a:r>
            <a:endParaRPr lang="en-US" sz="2100" dirty="0"/>
          </a:p>
          <a:p>
            <a:pPr marL="385763" indent="-385763">
              <a:buFont typeface="+mj-lt"/>
              <a:buAutoNum type="alphaUcPeriod"/>
            </a:pPr>
            <a:r>
              <a:rPr lang="en-US" sz="2100" dirty="0" err="1"/>
              <a:t>PARPi</a:t>
            </a:r>
            <a:r>
              <a:rPr lang="en-US" sz="2100" dirty="0"/>
              <a:t> (</a:t>
            </a:r>
            <a:r>
              <a:rPr lang="en-US" sz="2100" dirty="0" err="1"/>
              <a:t>Talazoparib</a:t>
            </a:r>
            <a:r>
              <a:rPr lang="en-US" sz="2100" dirty="0"/>
              <a:t>-Enzalutamide, Olaparib…)</a:t>
            </a:r>
          </a:p>
          <a:p>
            <a:pPr marL="385763" indent="-385763">
              <a:buFont typeface="+mj-lt"/>
              <a:buAutoNum type="alphaUcPeriod"/>
            </a:pPr>
            <a:r>
              <a:rPr lang="en-US" sz="2100" dirty="0"/>
              <a:t>Carbo-</a:t>
            </a:r>
            <a:r>
              <a:rPr lang="en-US" sz="2100" dirty="0" err="1"/>
              <a:t>cabazitazel</a:t>
            </a:r>
            <a:endParaRPr lang="en-US" sz="2100" dirty="0"/>
          </a:p>
          <a:p>
            <a:pPr marL="385763" indent="-385763">
              <a:buFont typeface="+mj-lt"/>
              <a:buAutoNum type="alphaUcPeriod"/>
            </a:pP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02496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2481"/>
            <a:ext cx="7671547" cy="3314700"/>
          </a:xfrm>
        </p:spPr>
        <p:txBody>
          <a:bodyPr>
            <a:normAutofit/>
          </a:bodyPr>
          <a:lstStyle/>
          <a:p>
            <a:endParaRPr lang="en-US" sz="2100" dirty="0"/>
          </a:p>
          <a:p>
            <a:r>
              <a:rPr lang="en-US" sz="2100" dirty="0"/>
              <a:t>As had not received chemotherapy, PS deteriorating, gave docetaxel</a:t>
            </a:r>
            <a:r>
              <a:rPr lang="en-US" sz="2100" dirty="0">
                <a:sym typeface="Wingdings" pitchFamily="2" charset="2"/>
              </a:rPr>
              <a:t> rapid deterioration, hospice</a:t>
            </a:r>
          </a:p>
          <a:p>
            <a:r>
              <a:rPr lang="en-US" sz="2100" dirty="0">
                <a:sym typeface="Wingdings" pitchFamily="2" charset="2"/>
              </a:rPr>
              <a:t>-hindsight: </a:t>
            </a:r>
            <a:r>
              <a:rPr lang="en-US" sz="2100" dirty="0" err="1">
                <a:sym typeface="Wingdings" pitchFamily="2" charset="2"/>
              </a:rPr>
              <a:t>cabo-cabazi</a:t>
            </a:r>
            <a:r>
              <a:rPr lang="en-US" sz="2100" dirty="0">
                <a:sym typeface="Wingdings" pitchFamily="2" charset="2"/>
              </a:rPr>
              <a:t> (Corn Lanc </a:t>
            </a:r>
            <a:r>
              <a:rPr lang="en-US" sz="2100" dirty="0" err="1">
                <a:sym typeface="Wingdings" pitchFamily="2" charset="2"/>
              </a:rPr>
              <a:t>Onc</a:t>
            </a:r>
            <a:r>
              <a:rPr lang="en-US" sz="2100" dirty="0">
                <a:sym typeface="Wingdings" pitchFamily="2" charset="2"/>
              </a:rPr>
              <a:t> 2019)?</a:t>
            </a:r>
            <a:endParaRPr lang="en-US" sz="2100" dirty="0"/>
          </a:p>
          <a:p>
            <a:pPr marL="385763" indent="-385763">
              <a:buFont typeface="+mj-lt"/>
              <a:buAutoNum type="alphaUcPeriod"/>
            </a:pP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923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0566B-9953-86BC-F631-89A2199C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Case 3 (time permitting)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3CD04-5E30-7BA4-ADC0-5C5B3B2FE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2481"/>
            <a:ext cx="7792571" cy="3314700"/>
          </a:xfrm>
        </p:spPr>
        <p:txBody>
          <a:bodyPr>
            <a:normAutofit lnSpcReduction="10000"/>
          </a:bodyPr>
          <a:lstStyle/>
          <a:p>
            <a:r>
              <a:rPr lang="en-US" sz="2100" dirty="0"/>
              <a:t>70 </a:t>
            </a:r>
            <a:r>
              <a:rPr lang="en-US" sz="2100" dirty="0" err="1"/>
              <a:t>yo</a:t>
            </a:r>
            <a:r>
              <a:rPr lang="en-US" sz="2100" dirty="0"/>
              <a:t> with </a:t>
            </a:r>
            <a:r>
              <a:rPr lang="en-US" sz="2100" i="1" dirty="0"/>
              <a:t>de novo </a:t>
            </a:r>
            <a:r>
              <a:rPr lang="en-US" sz="2100" dirty="0"/>
              <a:t>metastatic prostate cancer with following </a:t>
            </a:r>
            <a:r>
              <a:rPr lang="en-US" sz="2100" dirty="0" err="1"/>
              <a:t>hx</a:t>
            </a:r>
            <a:r>
              <a:rPr lang="en-US" sz="21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/>
              <a:t>12/2015 back </a:t>
            </a:r>
            <a:r>
              <a:rPr lang="en-US" sz="2100" dirty="0" err="1"/>
              <a:t>pain</a:t>
            </a:r>
            <a:r>
              <a:rPr lang="en-US" sz="2100" dirty="0" err="1">
                <a:sym typeface="Wingdings" pitchFamily="2" charset="2"/>
              </a:rPr>
              <a:t>PSA</a:t>
            </a:r>
            <a:r>
              <a:rPr lang="en-US" sz="2100" dirty="0">
                <a:sym typeface="Wingdings" pitchFamily="2" charset="2"/>
              </a:rPr>
              <a:t> 600, Bx+, diffuse bone metastases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ADT-Docetaxel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10/2017- PSA </a:t>
            </a:r>
            <a:r>
              <a:rPr lang="en-US" sz="2100" dirty="0" err="1">
                <a:sym typeface="Wingdings" pitchFamily="2" charset="2"/>
              </a:rPr>
              <a:t>progressionsip-T</a:t>
            </a:r>
            <a:endParaRPr lang="en-US" sz="2100" dirty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7/2019-Progressionabiraterone/pred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Imaging progressionGa68 PSMA positive </a:t>
            </a:r>
            <a:r>
              <a:rPr lang="en-US" sz="2100" dirty="0" err="1">
                <a:sym typeface="Wingdings" pitchFamily="2" charset="2"/>
              </a:rPr>
              <a:t>mets</a:t>
            </a:r>
            <a:endParaRPr lang="en-US" sz="2100" dirty="0">
              <a:sym typeface="Wingdings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ym typeface="Wingdings" pitchFamily="2" charset="2"/>
              </a:rPr>
              <a:t>Note: molecular with FOXA1 mutation</a:t>
            </a:r>
            <a:endParaRPr lang="en-US" sz="21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03603-6EE2-A197-DF01-92CB1FDFA501}"/>
              </a:ext>
            </a:extLst>
          </p:cNvPr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8B4864EB-539C-3D47-AD29-245514BFE515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E0D686-75EE-D24F-8723-5A36CDA07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5" y="859631"/>
            <a:ext cx="2047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49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EC0C9A-B742-4687-A9CB-8B149E7DD7A8}">
  <ds:schemaRefs>
    <ds:schemaRef ds:uri="http://purl.org/dc/dcmitype/"/>
    <ds:schemaRef ds:uri="http://purl.org/dc/elements/1.1/"/>
    <ds:schemaRef ds:uri="bd2a530d-6ddd-4962-a7b9-5fc3be46eaed"/>
    <ds:schemaRef ds:uri="5d185315-3185-4f85-882e-9624ef9185a2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10453</TotalTime>
  <Words>7562</Words>
  <Application>Microsoft Office PowerPoint</Application>
  <PresentationFormat>Custom</PresentationFormat>
  <Paragraphs>1373</Paragraphs>
  <Slides>168</Slides>
  <Notes>84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83" baseType="lpstr">
      <vt:lpstr>-apple-system</vt:lpstr>
      <vt:lpstr>Arial</vt:lpstr>
      <vt:lpstr>Calibri</vt:lpstr>
      <vt:lpstr>Calibri Light</vt:lpstr>
      <vt:lpstr>Corporate A Medium</vt:lpstr>
      <vt:lpstr>Corporate S Demi</vt:lpstr>
      <vt:lpstr>Georgia</vt:lpstr>
      <vt:lpstr>Lato</vt:lpstr>
      <vt:lpstr>Roboto</vt:lpstr>
      <vt:lpstr>Times New Roman</vt:lpstr>
      <vt:lpstr>Titillium Web</vt:lpstr>
      <vt:lpstr>Wingdings</vt:lpstr>
      <vt:lpstr>MLC2015_PPT_Slides</vt:lpstr>
      <vt:lpstr>Custom Design</vt:lpstr>
      <vt:lpstr>think-cell Slide</vt:lpstr>
      <vt:lpstr>PowerPoint Presentation</vt:lpstr>
      <vt:lpstr>Navigating Combination Regimens for Advanced Clear Cell RCC</vt:lpstr>
      <vt:lpstr>PowerPoint Presentation</vt:lpstr>
      <vt:lpstr>PowerPoint Presentation</vt:lpstr>
      <vt:lpstr>Slide 5</vt:lpstr>
      <vt:lpstr>CheckMate 214: Study Design</vt:lpstr>
      <vt:lpstr>Checkmate 214: OS 8-Year Follow-Up</vt:lpstr>
      <vt:lpstr>Checkmate 214: PFS 8-Year Follow-Up</vt:lpstr>
      <vt:lpstr>CheckMate214:  Response by Risk Subgroup</vt:lpstr>
      <vt:lpstr>PowerPoint Presentation</vt:lpstr>
      <vt:lpstr>PowerPoint Presentation</vt:lpstr>
      <vt:lpstr>CheckMate 9ER</vt:lpstr>
      <vt:lpstr>CheckMate 9ER: PFS, OS (ITT)  median f/u 44 months</vt:lpstr>
      <vt:lpstr>CheckMate 9ER: PFS and OS by IMDC</vt:lpstr>
      <vt:lpstr>Phase 3 CLEAR Clinical Trial:  Study Design</vt:lpstr>
      <vt:lpstr>CLEAR: PFS Median Follow-Up, 33.7 Months</vt:lpstr>
      <vt:lpstr>CLEAR: OS</vt:lpstr>
      <vt:lpstr>Safety Profile of IO/TKI</vt:lpstr>
      <vt:lpstr>IO Combination Trials mRCC – Safety OverviewTrials in mRCC:  Safety Overview Summary </vt:lpstr>
      <vt:lpstr>PowerPoint Presentation</vt:lpstr>
      <vt:lpstr>Intermediate/Poor Metastatic ccRCC</vt:lpstr>
      <vt:lpstr>Favorable Risk Metastatic ccRCC</vt:lpstr>
      <vt:lpstr>Favorable-Risk mRCC: OS</vt:lpstr>
      <vt:lpstr>IO Rechallenge Conundrum</vt:lpstr>
      <vt:lpstr>My Approach to Front-line ccRCC</vt:lpstr>
      <vt:lpstr>Belzutifan versus Everolimus for Previously Treated Advanced ccRCC: Randomized Open-Label Phase III LITESPARK-005 Study</vt:lpstr>
      <vt:lpstr>LITESPARK-005: Primary Endpoint of PFS by BICR</vt:lpstr>
      <vt:lpstr>LITESPARK-005: Primary Endpoint of Overall Survival (OS)</vt:lpstr>
      <vt:lpstr>LITESPARK-005: Safety Profile</vt:lpstr>
      <vt:lpstr>LITESPARK-011: Belzutifan and Lenvatinib versus Cabozantinib for  Advanced Renal Cell Carcinoma After Anti-PD-1/PD-L1 Therapy</vt:lpstr>
      <vt:lpstr>LITESPARK-012: Pembrolizumab and Lenvatinib with or without Belzutifan or Quavonlimab for Advanced Renal Cell Carcinoma</vt:lpstr>
      <vt:lpstr>PowerPoint Presentation</vt:lpstr>
      <vt:lpstr>PowerPoint Presentation</vt:lpstr>
      <vt:lpstr>PowerPoint Presentation</vt:lpstr>
      <vt:lpstr>Renal Cell Carcinoma Case Discussions</vt:lpstr>
      <vt:lpstr>Case One:  Clear Cell Carcinoma</vt:lpstr>
      <vt:lpstr>Case Discussion</vt:lpstr>
      <vt:lpstr>Case Discussion (continued)</vt:lpstr>
      <vt:lpstr>Case Discussion (continued)</vt:lpstr>
      <vt:lpstr>Audience Question</vt:lpstr>
      <vt:lpstr>Audience Question</vt:lpstr>
      <vt:lpstr>Case Discussion (continued)</vt:lpstr>
      <vt:lpstr>Case Discussion (continued)</vt:lpstr>
      <vt:lpstr>Audience Question</vt:lpstr>
      <vt:lpstr>Audience Question</vt:lpstr>
      <vt:lpstr>Case Discussion (continued)</vt:lpstr>
      <vt:lpstr>Case Discussion (continued)</vt:lpstr>
      <vt:lpstr>Audience Question</vt:lpstr>
      <vt:lpstr>Case Discussion (continued)</vt:lpstr>
      <vt:lpstr>Audience Question</vt:lpstr>
      <vt:lpstr>Audience Question</vt:lpstr>
      <vt:lpstr>Case Discussion (continued)</vt:lpstr>
      <vt:lpstr>Case Two:  Non-Clear Cell Carcinoma</vt:lpstr>
      <vt:lpstr>Case Discussion</vt:lpstr>
      <vt:lpstr>Case Discussion (continued)</vt:lpstr>
      <vt:lpstr>Case Discussion (continued)</vt:lpstr>
      <vt:lpstr>Case Discussion (continued)</vt:lpstr>
      <vt:lpstr>Audience Question</vt:lpstr>
      <vt:lpstr>Case Discussion (continued)</vt:lpstr>
      <vt:lpstr>Audience Question</vt:lpstr>
      <vt:lpstr>Audience Question</vt:lpstr>
      <vt:lpstr>PowerPoint Presentation</vt:lpstr>
      <vt:lpstr>Emerging Treatments in Non-Clear Cell RCC</vt:lpstr>
      <vt:lpstr>Background: Kidney Cancer Epidemiology</vt:lpstr>
      <vt:lpstr>Background: 2022 WHO Classifications</vt:lpstr>
      <vt:lpstr>Background: Metastatic Patterns</vt:lpstr>
      <vt:lpstr>Background: Sarcomatoid Features</vt:lpstr>
      <vt:lpstr>Management of Early Stage Disease</vt:lpstr>
      <vt:lpstr>mTOR/TKI Trials In Advanced Disease</vt:lpstr>
      <vt:lpstr>Checkpoint Inhibitor Trials</vt:lpstr>
      <vt:lpstr>CA209-9KU</vt:lpstr>
      <vt:lpstr>CA209-9KU</vt:lpstr>
      <vt:lpstr>Cabozantinib/Nivolumab</vt:lpstr>
      <vt:lpstr>KENYOTE-B61 Study Design And Patients</vt:lpstr>
      <vt:lpstr>KENYOTE-B61 Results</vt:lpstr>
      <vt:lpstr>KENYOTE-B61 Survival</vt:lpstr>
      <vt:lpstr>Lenvantinib/pembrolizumab</vt:lpstr>
      <vt:lpstr>SUNNIFORECAST</vt:lpstr>
      <vt:lpstr>SUNNIFORECAST Efficacy  </vt:lpstr>
      <vt:lpstr>Ipilimumab/Nivolumab</vt:lpstr>
      <vt:lpstr>First-Line Choice</vt:lpstr>
      <vt:lpstr>Ongoing Trials</vt:lpstr>
      <vt:lpstr>PowerPoint Presentation</vt:lpstr>
      <vt:lpstr>mCRPC: Challenging Cases</vt:lpstr>
      <vt:lpstr>Clinical States of Prostate Cancer</vt:lpstr>
      <vt:lpstr>Disclosures</vt:lpstr>
      <vt:lpstr>Case 1</vt:lpstr>
      <vt:lpstr>Case 1</vt:lpstr>
      <vt:lpstr>Case 1</vt:lpstr>
      <vt:lpstr>Case 1-Cont</vt:lpstr>
      <vt:lpstr>Case 1-cont</vt:lpstr>
      <vt:lpstr>Case 1-Cont</vt:lpstr>
      <vt:lpstr>Case 2</vt:lpstr>
      <vt:lpstr>Case 2-Cont</vt:lpstr>
      <vt:lpstr>Case 2</vt:lpstr>
      <vt:lpstr>Case 2</vt:lpstr>
      <vt:lpstr>Case 2</vt:lpstr>
      <vt:lpstr>Case 2</vt:lpstr>
      <vt:lpstr>Case 3 (time permitting)</vt:lpstr>
      <vt:lpstr>Case 3 (time permitting)</vt:lpstr>
      <vt:lpstr>Case 3</vt:lpstr>
      <vt:lpstr>Case 3</vt:lpstr>
      <vt:lpstr>Target-Based Therapies for Prostate Cancer</vt:lpstr>
      <vt:lpstr>Disclosures</vt:lpstr>
      <vt:lpstr>Outline</vt:lpstr>
      <vt:lpstr>Clinical States of Prostate Cancer</vt:lpstr>
      <vt:lpstr>DDR Mutations in mCRPC: 20-25%</vt:lpstr>
      <vt:lpstr>PARP Inhibition for DDR Mutations: Olaparib</vt:lpstr>
      <vt:lpstr>PARP Inhibition for DDR Mutations: Rucaparib</vt:lpstr>
      <vt:lpstr>PROpel: Abiraterone + Olaparib vs Abiraterone</vt:lpstr>
      <vt:lpstr>ARPI + PARPi: Abiraterone + Olaparib</vt:lpstr>
      <vt:lpstr>ARPI + PARPi: Abiraterone + Olaparib</vt:lpstr>
      <vt:lpstr>ARPI + PARPi: Abiraterone + Olaparib</vt:lpstr>
      <vt:lpstr>ARPI + PARPi: Abiraterone + Olaparib</vt:lpstr>
      <vt:lpstr>TALAPRO-2 : Enzalutamide + Talazoparib vs Enzalutamide</vt:lpstr>
      <vt:lpstr>ARPI + PARPi: Enzalutamide + Talazoparib</vt:lpstr>
      <vt:lpstr>ARPI + PARPi: Enzalutamide + Talazoparib</vt:lpstr>
      <vt:lpstr>ARPI + PARPi: Enzalutamide + Talazoparib</vt:lpstr>
      <vt:lpstr>ARPI + PARPi: Enzalutamide + Talazoparib</vt:lpstr>
      <vt:lpstr>MAGNITUDE: Abiraterone + Niraparib vs Abiraterone</vt:lpstr>
      <vt:lpstr>ARPI + PARPi: Abiraterone + Niraparib</vt:lpstr>
      <vt:lpstr>MAGNITUDE Patient Baseline Characteristics</vt:lpstr>
      <vt:lpstr>ARPI + PARPi: Abiraterone + Niraparib</vt:lpstr>
      <vt:lpstr>ARPI + PARPi: Abiraterone + Niraparib</vt:lpstr>
      <vt:lpstr>Adverse Event Overview (Most Common)</vt:lpstr>
      <vt:lpstr>FDA Approval</vt:lpstr>
      <vt:lpstr>Key Question</vt:lpstr>
      <vt:lpstr>BRCAaway: Abiraterone, Olaparib, Abiraterone + Olaparib</vt:lpstr>
      <vt:lpstr>BRCAaway: Study Design</vt:lpstr>
      <vt:lpstr>BRCAaway</vt:lpstr>
      <vt:lpstr>PowerPoint Presentation</vt:lpstr>
      <vt:lpstr>PowerPoint Presentation</vt:lpstr>
      <vt:lpstr>BRCAaway Implications</vt:lpstr>
      <vt:lpstr>My Take Aways for ARPI + PARPi </vt:lpstr>
      <vt:lpstr>Targets in Development</vt:lpstr>
      <vt:lpstr>PowerPoint Presentation</vt:lpstr>
      <vt:lpstr>Radioligands in Prostate Cancer:  Past, Present, and Future</vt:lpstr>
      <vt:lpstr>PowerPoint Presentation</vt:lpstr>
      <vt:lpstr>Intensification of Systemic Therapy is Moving Earlier</vt:lpstr>
      <vt:lpstr>Novel Therapies in PCa</vt:lpstr>
      <vt:lpstr>PSMA PET/CT</vt:lpstr>
      <vt:lpstr>177LuPSMA Radioligand</vt:lpstr>
      <vt:lpstr>VISION: 177-Lu-PSMA-617 for Late Stage mCRPC</vt:lpstr>
      <vt:lpstr>VISION: 177-Lu-PSMA-617 for Late Stage mCRPC</vt:lpstr>
      <vt:lpstr>TheraP: randomized Ph2 in mCRPC</vt:lpstr>
      <vt:lpstr>PowerPoint Presentation</vt:lpstr>
      <vt:lpstr>PSMA radioligand pre-chemo: PSMAfore</vt:lpstr>
      <vt:lpstr>Outstanding questions re: LuPSMA</vt:lpstr>
      <vt:lpstr>PSMA radioligand in earlier settings</vt:lpstr>
      <vt:lpstr>PowerPoint Presentation</vt:lpstr>
      <vt:lpstr>PowerPoint Presentation</vt:lpstr>
      <vt:lpstr>PowerPoint Presentation</vt:lpstr>
      <vt:lpstr>PowerPoint Presentation</vt:lpstr>
      <vt:lpstr>PSMA radioligand in combination regimens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Ashley Greer</cp:lastModifiedBy>
  <cp:revision>171</cp:revision>
  <dcterms:modified xsi:type="dcterms:W3CDTF">2024-10-03T15:03:47Z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  <property fmtid="{D5CDD505-2E9C-101B-9397-08002B2CF9AE}" pid="3" name="MSIP_Label_792c8cef-6f2b-4af1-b4ac-d815ff795cd6_Enabled">
    <vt:lpwstr>true</vt:lpwstr>
  </property>
  <property fmtid="{D5CDD505-2E9C-101B-9397-08002B2CF9AE}" pid="4" name="MSIP_Label_792c8cef-6f2b-4af1-b4ac-d815ff795cd6_SetDate">
    <vt:lpwstr>2024-09-21T16:14:24Z</vt:lpwstr>
  </property>
  <property fmtid="{D5CDD505-2E9C-101B-9397-08002B2CF9AE}" pid="5" name="MSIP_Label_792c8cef-6f2b-4af1-b4ac-d815ff795cd6_Method">
    <vt:lpwstr>Standard</vt:lpwstr>
  </property>
  <property fmtid="{D5CDD505-2E9C-101B-9397-08002B2CF9AE}" pid="6" name="MSIP_Label_792c8cef-6f2b-4af1-b4ac-d815ff795cd6_Name">
    <vt:lpwstr>VUMC General</vt:lpwstr>
  </property>
  <property fmtid="{D5CDD505-2E9C-101B-9397-08002B2CF9AE}" pid="7" name="MSIP_Label_792c8cef-6f2b-4af1-b4ac-d815ff795cd6_SiteId">
    <vt:lpwstr>ef575030-1424-4ed8-b83c-12c533d879ab</vt:lpwstr>
  </property>
  <property fmtid="{D5CDD505-2E9C-101B-9397-08002B2CF9AE}" pid="8" name="MSIP_Label_792c8cef-6f2b-4af1-b4ac-d815ff795cd6_ActionId">
    <vt:lpwstr>7f3c468f-8246-4ec6-bc4e-6290c0e34ede</vt:lpwstr>
  </property>
  <property fmtid="{D5CDD505-2E9C-101B-9397-08002B2CF9AE}" pid="9" name="MSIP_Label_792c8cef-6f2b-4af1-b4ac-d815ff795cd6_ContentBits">
    <vt:lpwstr>0</vt:lpwstr>
  </property>
</Properties>
</file>