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6.jpg" ContentType="image/jpg"/>
  <Override PartName="/ppt/media/image47.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0" r:id="rId5"/>
    <p:sldMasterId id="2147483648" r:id="rId6"/>
  </p:sldMasterIdLst>
  <p:notesMasterIdLst>
    <p:notesMasterId r:id="rId193"/>
  </p:notesMasterIdLst>
  <p:handoutMasterIdLst>
    <p:handoutMasterId r:id="rId194"/>
  </p:handoutMasterIdLst>
  <p:sldIdLst>
    <p:sldId id="269" r:id="rId7"/>
    <p:sldId id="265" r:id="rId8"/>
    <p:sldId id="266" r:id="rId9"/>
    <p:sldId id="272" r:id="rId10"/>
    <p:sldId id="271" r:id="rId11"/>
    <p:sldId id="270" r:id="rId12"/>
    <p:sldId id="273" r:id="rId13"/>
    <p:sldId id="274" r:id="rId14"/>
    <p:sldId id="275" r:id="rId15"/>
    <p:sldId id="276" r:id="rId16"/>
    <p:sldId id="285" r:id="rId17"/>
    <p:sldId id="284" r:id="rId18"/>
    <p:sldId id="283" r:id="rId19"/>
    <p:sldId id="282" r:id="rId20"/>
    <p:sldId id="281" r:id="rId21"/>
    <p:sldId id="280" r:id="rId22"/>
    <p:sldId id="279" r:id="rId23"/>
    <p:sldId id="278" r:id="rId24"/>
    <p:sldId id="277" r:id="rId25"/>
    <p:sldId id="303" r:id="rId26"/>
    <p:sldId id="302" r:id="rId27"/>
    <p:sldId id="301" r:id="rId28"/>
    <p:sldId id="300" r:id="rId29"/>
    <p:sldId id="299" r:id="rId30"/>
    <p:sldId id="298" r:id="rId31"/>
    <p:sldId id="297" r:id="rId32"/>
    <p:sldId id="296" r:id="rId33"/>
    <p:sldId id="295" r:id="rId34"/>
    <p:sldId id="294" r:id="rId35"/>
    <p:sldId id="293" r:id="rId36"/>
    <p:sldId id="292" r:id="rId37"/>
    <p:sldId id="291" r:id="rId38"/>
    <p:sldId id="290" r:id="rId39"/>
    <p:sldId id="289" r:id="rId40"/>
    <p:sldId id="288" r:id="rId41"/>
    <p:sldId id="287" r:id="rId42"/>
    <p:sldId id="286" r:id="rId43"/>
    <p:sldId id="308" r:id="rId44"/>
    <p:sldId id="307" r:id="rId45"/>
    <p:sldId id="306" r:id="rId46"/>
    <p:sldId id="305" r:id="rId47"/>
    <p:sldId id="304" r:id="rId48"/>
    <p:sldId id="328" r:id="rId49"/>
    <p:sldId id="327" r:id="rId50"/>
    <p:sldId id="326" r:id="rId51"/>
    <p:sldId id="325" r:id="rId52"/>
    <p:sldId id="324" r:id="rId53"/>
    <p:sldId id="323" r:id="rId54"/>
    <p:sldId id="322" r:id="rId55"/>
    <p:sldId id="321" r:id="rId56"/>
    <p:sldId id="320" r:id="rId57"/>
    <p:sldId id="319" r:id="rId58"/>
    <p:sldId id="318" r:id="rId59"/>
    <p:sldId id="317" r:id="rId60"/>
    <p:sldId id="316" r:id="rId61"/>
    <p:sldId id="315" r:id="rId62"/>
    <p:sldId id="314" r:id="rId63"/>
    <p:sldId id="313" r:id="rId64"/>
    <p:sldId id="312" r:id="rId65"/>
    <p:sldId id="311" r:id="rId66"/>
    <p:sldId id="310" r:id="rId67"/>
    <p:sldId id="309" r:id="rId68"/>
    <p:sldId id="350" r:id="rId69"/>
    <p:sldId id="349" r:id="rId70"/>
    <p:sldId id="348" r:id="rId71"/>
    <p:sldId id="347" r:id="rId72"/>
    <p:sldId id="346" r:id="rId73"/>
    <p:sldId id="345" r:id="rId74"/>
    <p:sldId id="344" r:id="rId75"/>
    <p:sldId id="343" r:id="rId76"/>
    <p:sldId id="342" r:id="rId77"/>
    <p:sldId id="341" r:id="rId78"/>
    <p:sldId id="340" r:id="rId79"/>
    <p:sldId id="339" r:id="rId80"/>
    <p:sldId id="338" r:id="rId81"/>
    <p:sldId id="337" r:id="rId82"/>
    <p:sldId id="336" r:id="rId83"/>
    <p:sldId id="335" r:id="rId84"/>
    <p:sldId id="334" r:id="rId85"/>
    <p:sldId id="333" r:id="rId86"/>
    <p:sldId id="332" r:id="rId87"/>
    <p:sldId id="331" r:id="rId88"/>
    <p:sldId id="330" r:id="rId89"/>
    <p:sldId id="329" r:id="rId90"/>
    <p:sldId id="364" r:id="rId91"/>
    <p:sldId id="363" r:id="rId92"/>
    <p:sldId id="362" r:id="rId93"/>
    <p:sldId id="361" r:id="rId94"/>
    <p:sldId id="360" r:id="rId95"/>
    <p:sldId id="359" r:id="rId96"/>
    <p:sldId id="358" r:id="rId97"/>
    <p:sldId id="357" r:id="rId98"/>
    <p:sldId id="356" r:id="rId99"/>
    <p:sldId id="355" r:id="rId100"/>
    <p:sldId id="354" r:id="rId101"/>
    <p:sldId id="353" r:id="rId102"/>
    <p:sldId id="352" r:id="rId103"/>
    <p:sldId id="351" r:id="rId104"/>
    <p:sldId id="369" r:id="rId105"/>
    <p:sldId id="368" r:id="rId106"/>
    <p:sldId id="367" r:id="rId107"/>
    <p:sldId id="366" r:id="rId108"/>
    <p:sldId id="365" r:id="rId109"/>
    <p:sldId id="372" r:id="rId110"/>
    <p:sldId id="371" r:id="rId111"/>
    <p:sldId id="370" r:id="rId112"/>
    <p:sldId id="381" r:id="rId113"/>
    <p:sldId id="380" r:id="rId114"/>
    <p:sldId id="379" r:id="rId115"/>
    <p:sldId id="378" r:id="rId116"/>
    <p:sldId id="377" r:id="rId117"/>
    <p:sldId id="376" r:id="rId118"/>
    <p:sldId id="375" r:id="rId119"/>
    <p:sldId id="374" r:id="rId120"/>
    <p:sldId id="373" r:id="rId121"/>
    <p:sldId id="392" r:id="rId122"/>
    <p:sldId id="391" r:id="rId123"/>
    <p:sldId id="390" r:id="rId124"/>
    <p:sldId id="389" r:id="rId125"/>
    <p:sldId id="388" r:id="rId126"/>
    <p:sldId id="387" r:id="rId127"/>
    <p:sldId id="386" r:id="rId128"/>
    <p:sldId id="385" r:id="rId129"/>
    <p:sldId id="384" r:id="rId130"/>
    <p:sldId id="383" r:id="rId131"/>
    <p:sldId id="382" r:id="rId132"/>
    <p:sldId id="402" r:id="rId133"/>
    <p:sldId id="401" r:id="rId134"/>
    <p:sldId id="400" r:id="rId135"/>
    <p:sldId id="399" r:id="rId136"/>
    <p:sldId id="398" r:id="rId137"/>
    <p:sldId id="397" r:id="rId138"/>
    <p:sldId id="396" r:id="rId139"/>
    <p:sldId id="395" r:id="rId140"/>
    <p:sldId id="394" r:id="rId141"/>
    <p:sldId id="393" r:id="rId142"/>
    <p:sldId id="416" r:id="rId143"/>
    <p:sldId id="415" r:id="rId144"/>
    <p:sldId id="414" r:id="rId145"/>
    <p:sldId id="413" r:id="rId146"/>
    <p:sldId id="412" r:id="rId147"/>
    <p:sldId id="411" r:id="rId148"/>
    <p:sldId id="410" r:id="rId149"/>
    <p:sldId id="409" r:id="rId150"/>
    <p:sldId id="408" r:id="rId151"/>
    <p:sldId id="407" r:id="rId152"/>
    <p:sldId id="406" r:id="rId153"/>
    <p:sldId id="405" r:id="rId154"/>
    <p:sldId id="404" r:id="rId155"/>
    <p:sldId id="403" r:id="rId156"/>
    <p:sldId id="422" r:id="rId157"/>
    <p:sldId id="421" r:id="rId158"/>
    <p:sldId id="420" r:id="rId159"/>
    <p:sldId id="419" r:id="rId160"/>
    <p:sldId id="418" r:id="rId161"/>
    <p:sldId id="417" r:id="rId162"/>
    <p:sldId id="438" r:id="rId163"/>
    <p:sldId id="437" r:id="rId164"/>
    <p:sldId id="436" r:id="rId165"/>
    <p:sldId id="435" r:id="rId166"/>
    <p:sldId id="434" r:id="rId167"/>
    <p:sldId id="433" r:id="rId168"/>
    <p:sldId id="432" r:id="rId169"/>
    <p:sldId id="431" r:id="rId170"/>
    <p:sldId id="430" r:id="rId171"/>
    <p:sldId id="429" r:id="rId172"/>
    <p:sldId id="428" r:id="rId173"/>
    <p:sldId id="427" r:id="rId174"/>
    <p:sldId id="426" r:id="rId175"/>
    <p:sldId id="425" r:id="rId176"/>
    <p:sldId id="424" r:id="rId177"/>
    <p:sldId id="423" r:id="rId178"/>
    <p:sldId id="448" r:id="rId179"/>
    <p:sldId id="447" r:id="rId180"/>
    <p:sldId id="446" r:id="rId181"/>
    <p:sldId id="445" r:id="rId182"/>
    <p:sldId id="444" r:id="rId183"/>
    <p:sldId id="443" r:id="rId184"/>
    <p:sldId id="442" r:id="rId185"/>
    <p:sldId id="441" r:id="rId186"/>
    <p:sldId id="440" r:id="rId187"/>
    <p:sldId id="439" r:id="rId188"/>
    <p:sldId id="452" r:id="rId189"/>
    <p:sldId id="451" r:id="rId190"/>
    <p:sldId id="450" r:id="rId191"/>
    <p:sldId id="449" r:id="rId192"/>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C3623-5E19-500E-BC2B-524A0F700539}" v="171" dt="2023-04-27T15:22:25.582"/>
    <p1510:client id="{A518910C-AFCD-C71F-B25D-1625D4EA842B}" v="176" dt="2023-04-28T18:29:34.868"/>
    <p1510:client id="{BBC143A6-476C-8B4D-5101-B8292AB19D78}" v="15" dt="2023-04-27T15:40:25.446"/>
    <p1510:client id="{F67B6450-6CA9-C2B3-2F1E-BE913073D871}" v="52" dt="2023-04-27T19:07:39.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7"/>
  </p:normalViewPr>
  <p:slideViewPr>
    <p:cSldViewPr snapToGrid="0">
      <p:cViewPr varScale="1">
        <p:scale>
          <a:sx n="135" d="100"/>
          <a:sy n="135" d="100"/>
        </p:scale>
        <p:origin x="960" y="160"/>
      </p:cViewPr>
      <p:guideLst>
        <p:guide orient="horz" pos="1622"/>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notesMaster" Target="notesMasters/notesMaster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handoutMaster" Target="handoutMasters/handoutMaster1.xml"/><Relationship Id="rId199"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presProps" Target="presProps.xml"/><Relationship Id="rId190" Type="http://schemas.openxmlformats.org/officeDocument/2006/relationships/slide" Target="slides/slide184.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viewProps" Target="viewProp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theme" Target="theme/theme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tableStyles" Target="tableStyles.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5/4/23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5/4/23</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43631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409575" y="696913"/>
            <a:ext cx="6191250" cy="348615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rPr sz="3200" dirty="0"/>
              <a:t>This is a three part open label phase 1-2 non randomized trial that included</a:t>
            </a:r>
          </a:p>
          <a:p>
            <a:r>
              <a:rPr sz="3200" dirty="0"/>
              <a:t>Dose escalation cohort</a:t>
            </a:r>
          </a:p>
          <a:p>
            <a:r>
              <a:rPr sz="3200" dirty="0"/>
              <a:t>Dose expansion cohort in 7 molecularly/histologically distinct subgroups </a:t>
            </a:r>
          </a:p>
          <a:p>
            <a:r>
              <a:rPr sz="3200" dirty="0"/>
              <a:t>And an extension cohort (EXCLAIM) for patients with advanced EGFR exon 20 insertion non-small cell lung cancer number who haven’t received a prior platinum treatment</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409575" y="696913"/>
            <a:ext cx="6191250" cy="348615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rPr sz="3200" dirty="0"/>
              <a:t>Average of prior systemic lines of treatment three. 25% received an EGFR TKI, 43% received </a:t>
            </a:r>
            <a:r>
              <a:rPr sz="3200" dirty="0" err="1"/>
              <a:t>immuno</a:t>
            </a:r>
            <a:r>
              <a:rPr sz="3200" dirty="0"/>
              <a:t> therapy and 35% had treated/inactive brain metastasis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409575" y="696913"/>
            <a:ext cx="6191250" cy="348615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rPr sz="3200" dirty="0"/>
              <a:t>This is a waterfall plot for best change from baseline and target lesion size. The overall response rate was 28%. Median time to response was 1.9 months and medium progression free survival at data cut off was 7.3 months.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409575" y="696913"/>
            <a:ext cx="6191250" cy="348615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sz="2800" dirty="0"/>
              <a:t>Medias overall survival was 24 months</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409575" y="696913"/>
            <a:ext cx="6191250" cy="348615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rPr sz="3200" dirty="0"/>
              <a:t>25% of adverse events lactose reduction and 17% lead to a treatment discontinuation</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409575" y="696913"/>
            <a:ext cx="6191250" cy="348615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rPr sz="3200" dirty="0"/>
              <a:t>these are select adverse events according to frequency, the most common being diarrhea followed by Rush followed by paronychia nausea and fatigue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409575" y="696913"/>
            <a:ext cx="6191250" cy="348615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rPr sz="3200" dirty="0"/>
              <a:t>Moving on to NRG1 fusions; these are less common fusions that occur across different cancer types enriched in </a:t>
            </a:r>
            <a:r>
              <a:rPr sz="3200" dirty="0" err="1"/>
              <a:t>KRASwt</a:t>
            </a:r>
            <a:r>
              <a:rPr sz="3200" dirty="0"/>
              <a:t> PDAC and lung IMA . In lung cancer, they account for less than 1% of all NSCLC. </a:t>
            </a:r>
          </a:p>
          <a:p>
            <a:endParaRPr sz="3200" dirty="0"/>
          </a:p>
          <a:p>
            <a:r>
              <a:rPr sz="3200" dirty="0"/>
              <a:t>Clinically they present with a lymphangitic picture that is often misdiagnosed as pneumonitis. </a:t>
            </a:r>
          </a:p>
          <a:p>
            <a:endParaRPr sz="3200" dirty="0"/>
          </a:p>
          <a:p>
            <a:r>
              <a:rPr sz="3200" dirty="0"/>
              <a:t>NRG1 also known as Neuregulin 1 is a ligand that binds to HER3, promoting HER2/HER3 heterodimerization and activation of PI3K/AKT/mTOR signaling  </a:t>
            </a:r>
          </a:p>
          <a:p>
            <a:endParaRPr sz="3200" dirty="0"/>
          </a:p>
          <a:p>
            <a:endParaRPr sz="3200" dirty="0"/>
          </a:p>
          <a:p>
            <a:r>
              <a:rPr sz="3200" dirty="0"/>
              <a:t>Numerous NRG1 fusion partners identified (e.g., CD74, ATP1B1, SDC4)</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409575" y="696913"/>
            <a:ext cx="6191250" cy="348615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rPr sz="3600" dirty="0" err="1"/>
              <a:t>Seribantumab</a:t>
            </a:r>
            <a:r>
              <a:rPr sz="3600" dirty="0"/>
              <a:t> is a fully human IgG2 monoclonal antibody that binds to human epidermal growth factor receptor 3 (HER3). </a:t>
            </a:r>
          </a:p>
          <a:p>
            <a:endParaRPr sz="3600" dirty="0"/>
          </a:p>
          <a:p>
            <a:r>
              <a:rPr sz="3600" dirty="0"/>
              <a:t>HER3 is traditionally activated through binding of its primary ligand,(NRG1). Thereby by blocking its ligand it blocks activation and phosphorylation of HER3 and as well dimerization and downstream signaling.</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409575" y="696913"/>
            <a:ext cx="6191250" cy="348615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rPr sz="2800" dirty="0"/>
              <a:t>The CRESTONE trial was phase 2 Study with Jen included a different solid tumor types, the recommended phase 2 dose was 3 g once weekly and included 12 patients with one prior line of </a:t>
            </a:r>
            <a:r>
              <a:rPr sz="2800" dirty="0" err="1"/>
              <a:t>therapytherapy</a:t>
            </a:r>
            <a:endParaRPr sz="2800"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409575" y="696913"/>
            <a:ext cx="6191250" cy="348615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rPr sz="2800" dirty="0"/>
              <a:t>ORR was 30%, 1CR, 2 PR, 6 SD, 1 PD</a:t>
            </a:r>
          </a:p>
          <a:p>
            <a:endParaRPr sz="2800" dirty="0"/>
          </a:p>
          <a:p>
            <a:r>
              <a:rPr sz="2800" dirty="0"/>
              <a:t>The drug  was safely tolerated without any drug discontinuation or reductions due to AE. ALL AE were grade 1 and 2 including  diarrhea fatigue and Rush.</a:t>
            </a:r>
          </a:p>
          <a:p>
            <a:endParaRPr sz="2800" dirty="0"/>
          </a:p>
          <a:p>
            <a:r>
              <a:rPr sz="2800" dirty="0"/>
              <a:t>In February 2023 elevation oncology decided to put development  to realign their resources towards advancing other pipeline programs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360181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xfrm>
            <a:off x="409575" y="696913"/>
            <a:ext cx="6191250" cy="3486150"/>
          </a:xfrm>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rPr sz="3200" dirty="0" err="1"/>
              <a:t>Zenocutuzumab</a:t>
            </a:r>
            <a:r>
              <a:rPr sz="3200" dirty="0"/>
              <a:t> is a bispecific humanized Immunoglobulin containing 2 different arms targeting the extracellular domains of HER2 and HER3.</a:t>
            </a:r>
          </a:p>
          <a:p>
            <a:endParaRPr sz="3200" dirty="0"/>
          </a:p>
          <a:p>
            <a:r>
              <a:rPr sz="3200" dirty="0"/>
              <a:t>The HER2 targeting arm binds to the more abundant HER2 protein on the cell surface and the HER3 targeting arm blocks NRG1 binding to HER3. </a:t>
            </a:r>
          </a:p>
          <a:p>
            <a:endParaRPr sz="3200" dirty="0"/>
          </a:p>
          <a:p>
            <a:r>
              <a:rPr sz="3200" dirty="0"/>
              <a:t>This prevents phosphorylation of the cytoplasmatic domain of HER3 and downstream </a:t>
            </a:r>
            <a:r>
              <a:rPr sz="3200" dirty="0" err="1"/>
              <a:t>oncologenic</a:t>
            </a:r>
            <a:r>
              <a:rPr sz="3200" dirty="0"/>
              <a:t> signaling. </a:t>
            </a:r>
          </a:p>
          <a:p>
            <a:endParaRPr sz="3200"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65078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07560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183</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184</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511541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Enrolled 1280 pts though 1005 ultimately randomized to </a:t>
            </a:r>
            <a:r>
              <a:rPr lang="en-US" dirty="0" err="1"/>
              <a:t>atezo</a:t>
            </a:r>
            <a:r>
              <a:rPr lang="en-US" dirty="0"/>
              <a:t> vs BSC</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12539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Adjuvant phase</a:t>
            </a:r>
            <a:r>
              <a:rPr lang="en-US" baseline="0" dirty="0"/>
              <a:t> III studies take median of </a:t>
            </a:r>
            <a:r>
              <a:rPr lang="en-US" b="1" baseline="0" dirty="0"/>
              <a:t>11 years</a:t>
            </a:r>
            <a:r>
              <a:rPr lang="en-US" b="0" baseline="0" dirty="0"/>
              <a:t> to publication of study results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268358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Adjuvant phase</a:t>
            </a:r>
            <a:r>
              <a:rPr lang="en-US" baseline="0" dirty="0"/>
              <a:t> III studies take median of </a:t>
            </a:r>
            <a:r>
              <a:rPr lang="en-US" b="1" baseline="0" dirty="0"/>
              <a:t>11 years</a:t>
            </a:r>
            <a:r>
              <a:rPr lang="en-US" b="0" baseline="0" dirty="0"/>
              <a:t> to publication of study results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855711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Adjuvant phase</a:t>
            </a:r>
            <a:r>
              <a:rPr lang="en-US" baseline="0" dirty="0"/>
              <a:t> III studies take median of </a:t>
            </a:r>
            <a:r>
              <a:rPr lang="en-US" b="1" baseline="0" dirty="0"/>
              <a:t>11 years</a:t>
            </a:r>
            <a:r>
              <a:rPr lang="en-US" b="0" baseline="0" dirty="0"/>
              <a:t> to publication of study results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301069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82726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12832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Adjuvant phase</a:t>
            </a:r>
            <a:r>
              <a:rPr lang="en-US" baseline="0" dirty="0"/>
              <a:t> III studies take median of </a:t>
            </a:r>
            <a:r>
              <a:rPr lang="en-US" b="1" baseline="0" dirty="0"/>
              <a:t>11 years</a:t>
            </a:r>
            <a:r>
              <a:rPr lang="en-US" b="0" baseline="0" dirty="0"/>
              <a:t> to publication of study results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51103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1177 patients randomized</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143198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Median f/u of 35.6mo</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371949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616156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978136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841322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17886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8294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50754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30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r>
              <a:rPr lang="en-US" dirty="0"/>
              <a:t>~2/3 stage IIIA</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43344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09744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059763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5552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6870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419239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176616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809669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072753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271639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4539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963961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254267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87866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836491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689746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717166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801387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276451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134994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11120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9D78E-98F8-44D1-AF7E-A6D55B2E6DBD}" type="slidenum">
              <a:rPr lang="en-US" altLang="en-US" smtClean="0"/>
              <a:pPr/>
              <a:t>13</a:t>
            </a:fld>
            <a:endParaRPr lang="en-US" altLang="en-US"/>
          </a:p>
        </p:txBody>
      </p:sp>
    </p:spTree>
    <p:extLst>
      <p:ext uri="{BB962C8B-B14F-4D97-AF65-F5344CB8AC3E}">
        <p14:creationId xmlns:p14="http://schemas.microsoft.com/office/powerpoint/2010/main" val="3560825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609961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B088E17-C993-45FB-89BD-8D39C06108A7}" type="slidenum">
              <a:rPr kumimoji="0" lang="en-US"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799639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85</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86</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Tremi</a:t>
            </a:r>
            <a:r>
              <a:rPr lang="en-US" baseline="0" dirty="0"/>
              <a:t> dose, 1000 </a:t>
            </a:r>
            <a:r>
              <a:rPr lang="en-US" baseline="0" dirty="0" err="1"/>
              <a:t>pt</a:t>
            </a:r>
            <a:r>
              <a:rPr lang="en-US" baseline="0" dirty="0"/>
              <a:t> Primary </a:t>
            </a:r>
            <a:r>
              <a:rPr lang="en-US" baseline="0" dirty="0" err="1"/>
              <a:t>pfs</a:t>
            </a:r>
            <a:r>
              <a:rPr lang="en-US" baseline="0" dirty="0"/>
              <a:t> and OS </a:t>
            </a:r>
            <a:r>
              <a:rPr lang="en-US" baseline="0" dirty="0" err="1"/>
              <a:t>durva</a:t>
            </a:r>
            <a:r>
              <a:rPr lang="en-US" baseline="0" dirty="0"/>
              <a:t> and chemo, secondary endpoint </a:t>
            </a:r>
            <a:r>
              <a:rPr lang="en-US" baseline="0" dirty="0" err="1"/>
              <a:t>d,t,ct</a:t>
            </a:r>
            <a:r>
              <a:rPr lang="en-US" baseline="0" dirty="0"/>
              <a:t>, </a:t>
            </a:r>
            <a:endParaRPr lang="en-US" dirty="0"/>
          </a:p>
        </p:txBody>
      </p:sp>
      <p:sp>
        <p:nvSpPr>
          <p:cNvPr id="4" name="Slide Number Placeholder 3"/>
          <p:cNvSpPr>
            <a:spLocks noGrp="1"/>
          </p:cNvSpPr>
          <p:nvPr>
            <p:ph type="sldNum" sz="quarter" idx="5"/>
          </p:nvPr>
        </p:nvSpPr>
        <p:spPr/>
        <p:txBody>
          <a:bodyPr/>
          <a:lstStyle/>
          <a:p>
            <a:fld id="{CA3D9C8C-EF72-4F3D-A558-71FF2B433C42}" type="slidenum">
              <a:rPr lang="en-US" smtClean="0"/>
              <a:t>95</a:t>
            </a:fld>
            <a:endParaRPr lang="en-US" dirty="0"/>
          </a:p>
        </p:txBody>
      </p:sp>
    </p:spTree>
    <p:extLst>
      <p:ext uri="{BB962C8B-B14F-4D97-AF65-F5344CB8AC3E}">
        <p14:creationId xmlns:p14="http://schemas.microsoft.com/office/powerpoint/2010/main" val="1371290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Adjust font size and placement as needed to fit your content.</a:t>
            </a:r>
          </a:p>
          <a:p>
            <a:endParaRPr lang="en-US" dirty="0"/>
          </a:p>
        </p:txBody>
      </p:sp>
      <p:sp>
        <p:nvSpPr>
          <p:cNvPr id="4" name="Slide Number Placeholder 3"/>
          <p:cNvSpPr>
            <a:spLocks noGrp="1"/>
          </p:cNvSpPr>
          <p:nvPr>
            <p:ph type="sldNum" sz="quarter" idx="5"/>
          </p:nvPr>
        </p:nvSpPr>
        <p:spPr/>
        <p:txBody>
          <a:bodyPr/>
          <a:lstStyle/>
          <a:p>
            <a:fld id="{CA3D9C8C-EF72-4F3D-A558-71FF2B433C42}" type="slidenum">
              <a:rPr lang="en-US" smtClean="0"/>
              <a:t>96</a:t>
            </a:fld>
            <a:endParaRPr lang="en-US"/>
          </a:p>
        </p:txBody>
      </p:sp>
    </p:spTree>
    <p:extLst>
      <p:ext uri="{BB962C8B-B14F-4D97-AF65-F5344CB8AC3E}">
        <p14:creationId xmlns:p14="http://schemas.microsoft.com/office/powerpoint/2010/main" val="3032167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info on PD-L1 1-49%, Minimal</a:t>
            </a:r>
            <a:r>
              <a:rPr lang="en-US" baseline="0" dirty="0"/>
              <a:t> improvement in PD-L1 Negative, Squamous histology which may be due to the paclitaxel Versus Gem debate,  more IVB in chemo arm without improvement</a:t>
            </a:r>
          </a:p>
          <a:p>
            <a:r>
              <a:rPr lang="en-US" baseline="0" dirty="0"/>
              <a:t>Add Squire info???</a:t>
            </a:r>
            <a:endParaRPr lang="en-US" dirty="0"/>
          </a:p>
        </p:txBody>
      </p:sp>
      <p:sp>
        <p:nvSpPr>
          <p:cNvPr id="4" name="Slide Number Placeholder 3"/>
          <p:cNvSpPr>
            <a:spLocks noGrp="1"/>
          </p:cNvSpPr>
          <p:nvPr>
            <p:ph type="sldNum" sz="quarter" idx="10"/>
          </p:nvPr>
        </p:nvSpPr>
        <p:spPr/>
        <p:txBody>
          <a:bodyPr/>
          <a:lstStyle/>
          <a:p>
            <a:fld id="{CA3D9C8C-EF72-4F3D-A558-71FF2B433C42}" type="slidenum">
              <a:rPr lang="en-US" smtClean="0"/>
              <a:t>97</a:t>
            </a:fld>
            <a:endParaRPr lang="en-US"/>
          </a:p>
        </p:txBody>
      </p:sp>
    </p:spTree>
    <p:extLst>
      <p:ext uri="{BB962C8B-B14F-4D97-AF65-F5344CB8AC3E}">
        <p14:creationId xmlns:p14="http://schemas.microsoft.com/office/powerpoint/2010/main" val="3136161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only 5 doses of </a:t>
            </a:r>
            <a:r>
              <a:rPr lang="en-US" dirty="0" err="1"/>
              <a:t>Tremi</a:t>
            </a:r>
            <a:r>
              <a:rPr lang="en-US" dirty="0"/>
              <a:t> impact the PD-L1 negative or squamous group?</a:t>
            </a:r>
          </a:p>
          <a:p>
            <a:r>
              <a:rPr lang="en-US" dirty="0"/>
              <a:t>Is the Poseidon advantage only in the 50% or </a:t>
            </a:r>
          </a:p>
          <a:p>
            <a:r>
              <a:rPr lang="en-US" dirty="0"/>
              <a:t>Never smoking groups – probably not benefiting and would be great to have a drill down across studies to see which mutation landscape other than low TMB would provide the answer.</a:t>
            </a:r>
          </a:p>
        </p:txBody>
      </p:sp>
      <p:sp>
        <p:nvSpPr>
          <p:cNvPr id="4" name="Slide Number Placeholder 3"/>
          <p:cNvSpPr>
            <a:spLocks noGrp="1"/>
          </p:cNvSpPr>
          <p:nvPr>
            <p:ph type="sldNum" sz="quarter" idx="5"/>
          </p:nvPr>
        </p:nvSpPr>
        <p:spPr/>
        <p:txBody>
          <a:bodyPr/>
          <a:lstStyle/>
          <a:p>
            <a:fld id="{CA3D9C8C-EF72-4F3D-A558-71FF2B433C42}" type="slidenum">
              <a:rPr lang="en-US" smtClean="0"/>
              <a:t>98</a:t>
            </a:fld>
            <a:endParaRPr lang="en-US"/>
          </a:p>
        </p:txBody>
      </p:sp>
    </p:spTree>
    <p:extLst>
      <p:ext uri="{BB962C8B-B14F-4D97-AF65-F5344CB8AC3E}">
        <p14:creationId xmlns:p14="http://schemas.microsoft.com/office/powerpoint/2010/main" val="17227943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CM 227 do we need Chemo in the pd-l1 neg group??</a:t>
            </a:r>
          </a:p>
        </p:txBody>
      </p:sp>
      <p:sp>
        <p:nvSpPr>
          <p:cNvPr id="4" name="Slide Number Placeholder 3"/>
          <p:cNvSpPr>
            <a:spLocks noGrp="1"/>
          </p:cNvSpPr>
          <p:nvPr>
            <p:ph type="sldNum" sz="quarter" idx="10"/>
          </p:nvPr>
        </p:nvSpPr>
        <p:spPr/>
        <p:txBody>
          <a:bodyPr/>
          <a:lstStyle/>
          <a:p>
            <a:fld id="{CA3D9C8C-EF72-4F3D-A558-71FF2B433C42}" type="slidenum">
              <a:rPr lang="en-US" smtClean="0"/>
              <a:t>99</a:t>
            </a:fld>
            <a:endParaRPr lang="en-US"/>
          </a:p>
        </p:txBody>
      </p:sp>
    </p:spTree>
    <p:extLst>
      <p:ext uri="{BB962C8B-B14F-4D97-AF65-F5344CB8AC3E}">
        <p14:creationId xmlns:p14="http://schemas.microsoft.com/office/powerpoint/2010/main" val="38707835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Adjust font size and placement as needed to fit your content.</a:t>
            </a:r>
          </a:p>
          <a:p>
            <a:endParaRPr lang="en-US" dirty="0"/>
          </a:p>
        </p:txBody>
      </p:sp>
      <p:sp>
        <p:nvSpPr>
          <p:cNvPr id="4" name="Slide Number Placeholder 3"/>
          <p:cNvSpPr>
            <a:spLocks noGrp="1"/>
          </p:cNvSpPr>
          <p:nvPr>
            <p:ph type="sldNum" sz="quarter" idx="5"/>
          </p:nvPr>
        </p:nvSpPr>
        <p:spPr/>
        <p:txBody>
          <a:bodyPr/>
          <a:lstStyle/>
          <a:p>
            <a:fld id="{CA3D9C8C-EF72-4F3D-A558-71FF2B433C42}" type="slidenum">
              <a:rPr lang="en-US" smtClean="0"/>
              <a:t>100</a:t>
            </a:fld>
            <a:endParaRPr lang="en-US"/>
          </a:p>
        </p:txBody>
      </p:sp>
    </p:spTree>
    <p:extLst>
      <p:ext uri="{BB962C8B-B14F-4D97-AF65-F5344CB8AC3E}">
        <p14:creationId xmlns:p14="http://schemas.microsoft.com/office/powerpoint/2010/main" val="2142890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Caspian study outcomes</a:t>
            </a:r>
          </a:p>
        </p:txBody>
      </p:sp>
      <p:sp>
        <p:nvSpPr>
          <p:cNvPr id="4" name="Slide Number Placeholder 3"/>
          <p:cNvSpPr>
            <a:spLocks noGrp="1"/>
          </p:cNvSpPr>
          <p:nvPr>
            <p:ph type="sldNum" sz="quarter" idx="5"/>
          </p:nvPr>
        </p:nvSpPr>
        <p:spPr/>
        <p:txBody>
          <a:bodyPr/>
          <a:lstStyle/>
          <a:p>
            <a:fld id="{CA89D78E-98F8-44D1-AF7E-A6D55B2E6DBD}" type="slidenum">
              <a:rPr lang="en-US" altLang="en-US" smtClean="0"/>
              <a:pPr/>
              <a:t>16</a:t>
            </a:fld>
            <a:endParaRPr lang="en-US" altLang="en-US"/>
          </a:p>
        </p:txBody>
      </p:sp>
    </p:spTree>
    <p:extLst>
      <p:ext uri="{BB962C8B-B14F-4D97-AF65-F5344CB8AC3E}">
        <p14:creationId xmlns:p14="http://schemas.microsoft.com/office/powerpoint/2010/main" val="57322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104</a:t>
            </a:fld>
            <a:endParaRPr lang="en-US"/>
          </a:p>
        </p:txBody>
      </p:sp>
    </p:spTree>
    <p:extLst>
      <p:ext uri="{BB962C8B-B14F-4D97-AF65-F5344CB8AC3E}">
        <p14:creationId xmlns:p14="http://schemas.microsoft.com/office/powerpoint/2010/main" val="1682468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105</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107</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109</a:t>
            </a:fld>
            <a:endParaRPr lang="en-US" dirty="0"/>
          </a:p>
        </p:txBody>
      </p:sp>
    </p:spTree>
    <p:extLst>
      <p:ext uri="{BB962C8B-B14F-4D97-AF65-F5344CB8AC3E}">
        <p14:creationId xmlns:p14="http://schemas.microsoft.com/office/powerpoint/2010/main" val="37258080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dirty="0"/>
              <a:t>The </a:t>
            </a:r>
            <a:r>
              <a:rPr lang="en-US" dirty="0" err="1"/>
              <a:t>KRAS</a:t>
            </a:r>
            <a:r>
              <a:rPr lang="en-US" dirty="0"/>
              <a:t> gene encodes an </a:t>
            </a:r>
            <a:r>
              <a:rPr lang="en-US" dirty="0" err="1"/>
              <a:t>oncoprotein</a:t>
            </a:r>
            <a:r>
              <a:rPr lang="en-US" baseline="0" dirty="0"/>
              <a:t> involved in central signaling pathways for growth and differentiation. </a:t>
            </a:r>
          </a:p>
          <a:p>
            <a:pPr marL="0" marR="0" lvl="0" indent="0" algn="l" defTabSz="957468" rtl="0" eaLnBrk="1" fontAlgn="auto" latinLnBrk="0" hangingPunct="1">
              <a:lnSpc>
                <a:spcPct val="100000"/>
              </a:lnSpc>
              <a:spcBef>
                <a:spcPts val="0"/>
              </a:spcBef>
              <a:spcAft>
                <a:spcPts val="0"/>
              </a:spcAft>
              <a:buClrTx/>
              <a:buSzTx/>
              <a:buFontTx/>
              <a:buNone/>
              <a:tabLst/>
              <a:defRPr/>
            </a:pPr>
            <a:r>
              <a:rPr lang="en-US" baseline="0" dirty="0"/>
              <a:t>The pathogenic mutations impair </a:t>
            </a:r>
            <a:r>
              <a:rPr lang="en-US" baseline="0" dirty="0" err="1"/>
              <a:t>GTP</a:t>
            </a:r>
            <a:r>
              <a:rPr lang="en-US" baseline="0" dirty="0"/>
              <a:t> hydrolysis to GDP resulting in constitutively active </a:t>
            </a:r>
            <a:r>
              <a:rPr lang="en-US" baseline="0" dirty="0" err="1"/>
              <a:t>GTP</a:t>
            </a:r>
            <a:r>
              <a:rPr lang="en-US" baseline="0" dirty="0"/>
              <a:t>-bound protein.  The protein had long been felt to be </a:t>
            </a:r>
            <a:r>
              <a:rPr lang="en-US" baseline="0" dirty="0" err="1"/>
              <a:t>undruggable</a:t>
            </a:r>
            <a:r>
              <a:rPr lang="en-US" baseline="0" dirty="0"/>
              <a:t>, so most efforts had been focused on downstream effector proteins in the </a:t>
            </a:r>
            <a:r>
              <a:rPr lang="en-US" baseline="0" dirty="0" err="1"/>
              <a:t>MAPK</a:t>
            </a:r>
            <a:r>
              <a:rPr lang="en-US" baseline="0" dirty="0"/>
              <a:t> pathway like </a:t>
            </a:r>
            <a:r>
              <a:rPr lang="en-US" baseline="0" dirty="0" err="1"/>
              <a:t>BRAF</a:t>
            </a:r>
            <a:r>
              <a:rPr lang="en-US" baseline="0" dirty="0"/>
              <a:t> and </a:t>
            </a:r>
            <a:r>
              <a:rPr lang="en-US" baseline="0" dirty="0" err="1"/>
              <a:t>MEK</a:t>
            </a:r>
            <a:r>
              <a:rPr lang="en-US" baseline="0" dirty="0"/>
              <a:t>.  Now, </a:t>
            </a:r>
            <a:r>
              <a:rPr lang="en-US" baseline="0" dirty="0" err="1"/>
              <a:t>SMIs</a:t>
            </a:r>
            <a:r>
              <a:rPr lang="en-US" baseline="0" dirty="0"/>
              <a:t> are available that inhibit </a:t>
            </a:r>
            <a:r>
              <a:rPr lang="en-US" baseline="0" dirty="0" err="1"/>
              <a:t>mutatnt</a:t>
            </a:r>
            <a:r>
              <a:rPr lang="en-US" baseline="0" dirty="0"/>
              <a:t> </a:t>
            </a:r>
            <a:r>
              <a:rPr lang="en-US" baseline="0" dirty="0" err="1"/>
              <a:t>KRAS</a:t>
            </a:r>
            <a:r>
              <a:rPr lang="en-US" baseline="0" dirty="0"/>
              <a:t>. The two most developed drugs in this space, </a:t>
            </a:r>
            <a:r>
              <a:rPr lang="en-US" baseline="0" dirty="0" err="1"/>
              <a:t>sotorasib</a:t>
            </a:r>
            <a:r>
              <a:rPr lang="en-US" baseline="0" dirty="0"/>
              <a:t> and </a:t>
            </a:r>
            <a:r>
              <a:rPr lang="en-US" baseline="0" dirty="0" err="1"/>
              <a:t>adagrasib</a:t>
            </a:r>
            <a:r>
              <a:rPr lang="en-US" baseline="0" dirty="0"/>
              <a:t> both take advantage of the trapping mechanism, locking </a:t>
            </a:r>
            <a:r>
              <a:rPr lang="en-US" baseline="0" dirty="0" err="1"/>
              <a:t>KRAS</a:t>
            </a:r>
            <a:r>
              <a:rPr lang="en-US" baseline="0" dirty="0"/>
              <a:t> in the inactive GDP bound state.</a:t>
            </a:r>
          </a:p>
          <a:p>
            <a:pPr defTabSz="957468">
              <a:defRPr/>
            </a:pPr>
            <a:r>
              <a:rPr lang="en-US" baseline="0" dirty="0"/>
              <a:t>They both depend on the mutant cysteine residue, so this decreases effects on </a:t>
            </a:r>
            <a:r>
              <a:rPr lang="en-US" baseline="0" dirty="0" err="1"/>
              <a:t>WT</a:t>
            </a:r>
            <a:r>
              <a:rPr lang="en-US" baseline="0" dirty="0"/>
              <a:t> </a:t>
            </a:r>
            <a:r>
              <a:rPr lang="en-US" baseline="0" dirty="0" err="1"/>
              <a:t>kras</a:t>
            </a:r>
            <a:r>
              <a:rPr lang="en-US" baseline="0" dirty="0"/>
              <a:t>, but also restricts their use to the G12C genotype.  Inhibitors for other genotypes like G12D are in development.</a:t>
            </a:r>
          </a:p>
          <a:p>
            <a:pPr defTabSz="957468">
              <a:defRPr/>
            </a:pPr>
            <a:endParaRPr lang="en-US" baseline="0" dirty="0"/>
          </a:p>
          <a:p>
            <a:r>
              <a:rPr lang="en-US" baseline="0" dirty="0"/>
              <a:t>//</a:t>
            </a:r>
          </a:p>
          <a:p>
            <a:endParaRPr lang="en-US" i="1" baseline="0" dirty="0"/>
          </a:p>
          <a:p>
            <a:endParaRPr lang="en-US" i="1" baseline="0" dirty="0"/>
          </a:p>
          <a:p>
            <a:r>
              <a:rPr lang="en-US" i="1" baseline="0" dirty="0"/>
              <a:t>Switch 2 pocket allosteric binding site for small molecule near the effector region of mutant protein &gt; allosteric inhibitor of </a:t>
            </a:r>
            <a:r>
              <a:rPr lang="en-US" b="1" i="1" baseline="0" dirty="0"/>
              <a:t>mutant</a:t>
            </a:r>
            <a:r>
              <a:rPr lang="en-US" b="0" i="1" baseline="0" dirty="0"/>
              <a:t> </a:t>
            </a:r>
            <a:r>
              <a:rPr lang="en-US" b="0" i="1" baseline="0" dirty="0" err="1"/>
              <a:t>KRAS</a:t>
            </a:r>
            <a:endParaRPr lang="en-US" i="1" baseline="0"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110</a:t>
            </a:fld>
            <a:endParaRPr lang="en-US" dirty="0"/>
          </a:p>
        </p:txBody>
      </p:sp>
    </p:spTree>
    <p:extLst>
      <p:ext uri="{BB962C8B-B14F-4D97-AF65-F5344CB8AC3E}">
        <p14:creationId xmlns:p14="http://schemas.microsoft.com/office/powerpoint/2010/main" val="40075609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111</a:t>
            </a:fld>
            <a:endParaRPr lang="en-US" dirty="0"/>
          </a:p>
        </p:txBody>
      </p:sp>
    </p:spTree>
    <p:extLst>
      <p:ext uri="{BB962C8B-B14F-4D97-AF65-F5344CB8AC3E}">
        <p14:creationId xmlns:p14="http://schemas.microsoft.com/office/powerpoint/2010/main" val="12967030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a:t>
            </a:r>
            <a:r>
              <a:rPr lang="en-US" baseline="0" dirty="0"/>
              <a:t> 2 results in 2L</a:t>
            </a:r>
          </a:p>
          <a:p>
            <a:r>
              <a:rPr lang="en-US" sz="1200" dirty="0">
                <a:cs typeface="Calibri"/>
              </a:rPr>
              <a:t> ORR 37%</a:t>
            </a:r>
          </a:p>
          <a:p>
            <a:r>
              <a:rPr lang="en-US" sz="1200" dirty="0">
                <a:cs typeface="Calibri"/>
              </a:rPr>
              <a:t>   </a:t>
            </a:r>
            <a:r>
              <a:rPr lang="en-US" sz="1200" dirty="0" err="1">
                <a:cs typeface="Calibri"/>
              </a:rPr>
              <a:t>DCR</a:t>
            </a:r>
            <a:r>
              <a:rPr lang="en-US" sz="1200" dirty="0">
                <a:cs typeface="Calibri"/>
              </a:rPr>
              <a:t> 81%</a:t>
            </a:r>
          </a:p>
        </p:txBody>
      </p:sp>
      <p:sp>
        <p:nvSpPr>
          <p:cNvPr id="4" name="Slide Number Placeholder 3"/>
          <p:cNvSpPr>
            <a:spLocks noGrp="1"/>
          </p:cNvSpPr>
          <p:nvPr>
            <p:ph type="sldNum" sz="quarter" idx="10"/>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192101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3A96171-A15F-AF4E-B7C5-E1453CAAF64D}" type="slidenum">
              <a:rPr lang="en-US" smtClean="0"/>
              <a:t>113</a:t>
            </a:fld>
            <a:endParaRPr lang="en-US" dirty="0"/>
          </a:p>
        </p:txBody>
      </p:sp>
    </p:spTree>
    <p:extLst>
      <p:ext uri="{BB962C8B-B14F-4D97-AF65-F5344CB8AC3E}">
        <p14:creationId xmlns:p14="http://schemas.microsoft.com/office/powerpoint/2010/main" val="12986306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CB200 is RPh3 vs docetaxel</a:t>
            </a:r>
            <a:r>
              <a:rPr lang="en-US" baseline="0" dirty="0"/>
              <a:t> in 2L</a:t>
            </a:r>
          </a:p>
          <a:p>
            <a:r>
              <a:rPr lang="en-US" dirty="0"/>
              <a:t>Increased ORR for</a:t>
            </a:r>
            <a:r>
              <a:rPr lang="en-US" baseline="0" dirty="0"/>
              <a:t> </a:t>
            </a:r>
            <a:r>
              <a:rPr lang="en-US" baseline="0" dirty="0" err="1"/>
              <a:t>soto</a:t>
            </a:r>
            <a:r>
              <a:rPr lang="en-US" baseline="0" dirty="0"/>
              <a:t> 28 vs 13</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ph3</a:t>
            </a:r>
            <a:r>
              <a:rPr lang="en-US" baseline="0" dirty="0"/>
              <a:t> vs </a:t>
            </a:r>
            <a:r>
              <a:rPr lang="en-US" dirty="0"/>
              <a:t>Not compared</a:t>
            </a:r>
            <a:r>
              <a:rPr lang="en-US" baseline="0" dirty="0"/>
              <a:t> to </a:t>
            </a:r>
            <a:r>
              <a:rPr lang="en-US" baseline="0" dirty="0" err="1"/>
              <a:t>taxol</a:t>
            </a:r>
            <a:r>
              <a:rPr lang="en-US" baseline="0" dirty="0"/>
              <a:t> ram. More than doubled PFS at 12 mos.</a:t>
            </a:r>
            <a:endParaRPr lang="en-US" dirty="0"/>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115</a:t>
            </a:fld>
            <a:endParaRPr lang="en-US" dirty="0"/>
          </a:p>
        </p:txBody>
      </p:sp>
    </p:spTree>
    <p:extLst>
      <p:ext uri="{BB962C8B-B14F-4D97-AF65-F5344CB8AC3E}">
        <p14:creationId xmlns:p14="http://schemas.microsoft.com/office/powerpoint/2010/main" val="65559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Caspian study trial design</a:t>
            </a:r>
          </a:p>
        </p:txBody>
      </p:sp>
      <p:sp>
        <p:nvSpPr>
          <p:cNvPr id="4" name="Slide Number Placeholder 3"/>
          <p:cNvSpPr>
            <a:spLocks noGrp="1"/>
          </p:cNvSpPr>
          <p:nvPr>
            <p:ph type="sldNum" sz="quarter" idx="5"/>
          </p:nvPr>
        </p:nvSpPr>
        <p:spPr/>
        <p:txBody>
          <a:bodyPr/>
          <a:lstStyle/>
          <a:p>
            <a:fld id="{CA89D78E-98F8-44D1-AF7E-A6D55B2E6DBD}" type="slidenum">
              <a:rPr lang="en-US" altLang="en-US" smtClean="0"/>
              <a:pPr/>
              <a:t>20</a:t>
            </a:fld>
            <a:endParaRPr lang="en-US" altLang="en-US"/>
          </a:p>
        </p:txBody>
      </p:sp>
    </p:spTree>
    <p:extLst>
      <p:ext uri="{BB962C8B-B14F-4D97-AF65-F5344CB8AC3E}">
        <p14:creationId xmlns:p14="http://schemas.microsoft.com/office/powerpoint/2010/main" val="3036766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OS benefit,</a:t>
            </a:r>
            <a:r>
              <a:rPr lang="en-US" baseline="0" dirty="0"/>
              <a:t> but not powered, high crossover to </a:t>
            </a:r>
            <a:r>
              <a:rPr lang="en-US" baseline="0" dirty="0" err="1"/>
              <a:t>soto</a:t>
            </a:r>
            <a:r>
              <a:rPr lang="en-US" baseline="0" dirty="0"/>
              <a:t>.</a:t>
            </a:r>
            <a:endParaRPr lang="en-US" dirty="0"/>
          </a:p>
          <a:p>
            <a:r>
              <a:rPr lang="en-US" dirty="0"/>
              <a:t>Treatment</a:t>
            </a:r>
            <a:r>
              <a:rPr lang="en-US" baseline="0" dirty="0"/>
              <a:t> beyond progression – 16% </a:t>
            </a:r>
            <a:r>
              <a:rPr lang="en-US" baseline="0" dirty="0" err="1"/>
              <a:t>soto</a:t>
            </a:r>
            <a:r>
              <a:rPr lang="en-US" baseline="0" dirty="0"/>
              <a:t>, 5% </a:t>
            </a:r>
            <a:r>
              <a:rPr lang="en-US" baseline="0" dirty="0" err="1"/>
              <a:t>doce</a:t>
            </a:r>
            <a:endParaRPr lang="en-US" baseline="0" dirty="0"/>
          </a:p>
          <a:p>
            <a:endParaRPr lang="en-US" baseline="0" dirty="0"/>
          </a:p>
          <a:p>
            <a:r>
              <a:rPr lang="en-US" dirty="0" err="1"/>
              <a:t>Sotorasib</a:t>
            </a:r>
            <a:r>
              <a:rPr lang="en-US" dirty="0"/>
              <a:t> showed sig improvement in primary endpoint of PFS. Median 5.6 vs 4.5 </a:t>
            </a:r>
            <a:r>
              <a:rPr lang="en-US" dirty="0" err="1"/>
              <a:t>mo</a:t>
            </a:r>
            <a:r>
              <a:rPr lang="en-US" dirty="0"/>
              <a:t> in </a:t>
            </a:r>
            <a:r>
              <a:rPr lang="en-US" dirty="0" err="1"/>
              <a:t>prev</a:t>
            </a:r>
            <a:r>
              <a:rPr lang="en-US" dirty="0"/>
              <a:t> </a:t>
            </a:r>
            <a:r>
              <a:rPr lang="en-US" dirty="0" err="1"/>
              <a:t>tx</a:t>
            </a:r>
            <a:r>
              <a:rPr lang="en-US" dirty="0"/>
              <a:t>. 12 </a:t>
            </a:r>
            <a:r>
              <a:rPr lang="en-US" dirty="0" err="1"/>
              <a:t>mo</a:t>
            </a:r>
            <a:r>
              <a:rPr lang="en-US" dirty="0"/>
              <a:t> PFS was 24.8% for </a:t>
            </a:r>
            <a:r>
              <a:rPr lang="en-US" dirty="0" err="1"/>
              <a:t>sotorasib</a:t>
            </a:r>
            <a:r>
              <a:rPr lang="en-US" dirty="0"/>
              <a:t> vs 10.1% for </a:t>
            </a:r>
            <a:r>
              <a:rPr lang="en-US" dirty="0" err="1"/>
              <a:t>doce</a:t>
            </a:r>
            <a:r>
              <a:rPr lang="en-US" dirty="0"/>
              <a:t>; PFS benefit across subgroups.</a:t>
            </a:r>
          </a:p>
          <a:p>
            <a:r>
              <a:rPr lang="en-US" dirty="0"/>
              <a:t>ORR, </a:t>
            </a:r>
            <a:r>
              <a:rPr lang="en-US" dirty="0" err="1"/>
              <a:t>DCR</a:t>
            </a:r>
            <a:r>
              <a:rPr lang="en-US" dirty="0"/>
              <a:t>, </a:t>
            </a:r>
            <a:r>
              <a:rPr lang="en-US" dirty="0" err="1"/>
              <a:t>TTR</a:t>
            </a:r>
            <a:r>
              <a:rPr lang="en-US" dirty="0"/>
              <a:t>, </a:t>
            </a:r>
            <a:r>
              <a:rPr lang="en-US" dirty="0" err="1"/>
              <a:t>DoR</a:t>
            </a:r>
            <a:r>
              <a:rPr lang="en-US" dirty="0"/>
              <a:t> were improved for </a:t>
            </a:r>
            <a:r>
              <a:rPr lang="en-US" dirty="0" err="1"/>
              <a:t>soto</a:t>
            </a:r>
            <a:r>
              <a:rPr lang="en-US" dirty="0"/>
              <a:t> &gt; docetaxel. No diff in OS, though not powered for statistical difference.</a:t>
            </a:r>
          </a:p>
          <a:p>
            <a:r>
              <a:rPr lang="en-US" dirty="0"/>
              <a:t>Soto well tolerated with fewer gr 3+ </a:t>
            </a:r>
            <a:r>
              <a:rPr lang="en-US" dirty="0" err="1"/>
              <a:t>TRAEs</a:t>
            </a:r>
            <a:r>
              <a:rPr lang="en-US" dirty="0"/>
              <a:t> than docetaxel.</a:t>
            </a:r>
          </a:p>
          <a:p>
            <a:r>
              <a:rPr lang="en-US" dirty="0"/>
              <a:t>There findings support </a:t>
            </a:r>
            <a:r>
              <a:rPr lang="en-US" dirty="0" err="1"/>
              <a:t>sotorasib</a:t>
            </a:r>
            <a:r>
              <a:rPr lang="en-US" dirty="0"/>
              <a:t> as important, standard option for 2L treatment and reinforces importance of </a:t>
            </a:r>
            <a:r>
              <a:rPr lang="en-US" dirty="0" err="1"/>
              <a:t>NGS</a:t>
            </a:r>
            <a:r>
              <a:rPr lang="en-US" dirty="0"/>
              <a:t> testing for </a:t>
            </a:r>
            <a:r>
              <a:rPr lang="en-US" dirty="0" err="1"/>
              <a:t>KRAS</a:t>
            </a:r>
            <a:r>
              <a:rPr lang="en-US" dirty="0"/>
              <a:t> G12C (</a:t>
            </a:r>
            <a:r>
              <a:rPr lang="en-US" dirty="0" err="1"/>
              <a:t>Ie</a:t>
            </a:r>
            <a:r>
              <a:rPr lang="en-US" dirty="0"/>
              <a:t>/smokers). </a:t>
            </a:r>
          </a:p>
          <a:p>
            <a:r>
              <a:rPr lang="en-US" dirty="0"/>
              <a:t>-------------</a:t>
            </a:r>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17355406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117</a:t>
            </a:fld>
            <a:endParaRPr lang="en-US" dirty="0"/>
          </a:p>
        </p:txBody>
      </p:sp>
    </p:spTree>
    <p:extLst>
      <p:ext uri="{BB962C8B-B14F-4D97-AF65-F5344CB8AC3E}">
        <p14:creationId xmlns:p14="http://schemas.microsoft.com/office/powerpoint/2010/main" val="1402600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ORR 43%</a:t>
            </a:r>
            <a:r>
              <a:rPr lang="en-US" baseline="0" dirty="0"/>
              <a:t> (</a:t>
            </a:r>
            <a:r>
              <a:rPr lang="en-US" baseline="0" dirty="0" err="1"/>
              <a:t>BICR</a:t>
            </a:r>
            <a:r>
              <a:rPr lang="en-US" baseline="0" dirty="0"/>
              <a:t>)</a:t>
            </a:r>
          </a:p>
          <a:p>
            <a:r>
              <a:rPr lang="en-US" baseline="0" dirty="0" err="1"/>
              <a:t>DCR</a:t>
            </a:r>
            <a:r>
              <a:rPr lang="en-US" baseline="0" dirty="0"/>
              <a:t> 80%</a:t>
            </a:r>
          </a:p>
          <a:p>
            <a:r>
              <a:rPr lang="en-US" baseline="0" dirty="0"/>
              <a:t>Median </a:t>
            </a:r>
            <a:r>
              <a:rPr lang="en-US" baseline="0" dirty="0" err="1"/>
              <a:t>DOR</a:t>
            </a:r>
            <a:r>
              <a:rPr lang="en-US" baseline="0" dirty="0"/>
              <a:t> 8.5m</a:t>
            </a:r>
          </a:p>
          <a:p>
            <a:endParaRPr lang="en-US" baseline="0" dirty="0"/>
          </a:p>
          <a:p>
            <a:r>
              <a:rPr lang="en-US" baseline="0" dirty="0"/>
              <a:t>N=112</a:t>
            </a:r>
          </a:p>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118</a:t>
            </a:fld>
            <a:endParaRPr lang="en-US" dirty="0"/>
          </a:p>
        </p:txBody>
      </p:sp>
    </p:spTree>
    <p:extLst>
      <p:ext uri="{BB962C8B-B14F-4D97-AF65-F5344CB8AC3E}">
        <p14:creationId xmlns:p14="http://schemas.microsoft.com/office/powerpoint/2010/main" val="41456384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119</a:t>
            </a:fld>
            <a:endParaRPr lang="en-US" dirty="0"/>
          </a:p>
        </p:txBody>
      </p:sp>
    </p:spTree>
    <p:extLst>
      <p:ext uri="{BB962C8B-B14F-4D97-AF65-F5344CB8AC3E}">
        <p14:creationId xmlns:p14="http://schemas.microsoft.com/office/powerpoint/2010/main" val="739253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Ada:</a:t>
            </a:r>
            <a:r>
              <a:rPr lang="en-US" sz="1200" b="0" i="0" kern="1200" baseline="0" dirty="0">
                <a:solidFill>
                  <a:schemeClr val="tx1"/>
                </a:solidFill>
                <a:effectLst/>
                <a:latin typeface="+mn-lt"/>
                <a:ea typeface="+mn-ea"/>
                <a:cs typeface="+mn-cs"/>
              </a:rPr>
              <a:t> 42 pts with CNS </a:t>
            </a:r>
            <a:r>
              <a:rPr lang="en-US" sz="1200" b="0" i="0" kern="1200" baseline="0" dirty="0" err="1">
                <a:solidFill>
                  <a:schemeClr val="tx1"/>
                </a:solidFill>
                <a:effectLst/>
                <a:latin typeface="+mn-lt"/>
                <a:ea typeface="+mn-ea"/>
                <a:cs typeface="+mn-cs"/>
              </a:rPr>
              <a:t>mets</a:t>
            </a:r>
            <a:r>
              <a:rPr lang="en-US" sz="1200" b="0" i="0" kern="1200" baseline="0" dirty="0">
                <a:solidFill>
                  <a:schemeClr val="tx1"/>
                </a:solidFill>
                <a:effectLst/>
                <a:latin typeface="+mn-lt"/>
                <a:ea typeface="+mn-ea"/>
                <a:cs typeface="+mn-cs"/>
              </a:rPr>
              <a:t> at baseline. 33 evaluable. ORR 33.3%, duration intracranial response 11.2m.  </a:t>
            </a:r>
            <a:r>
              <a:rPr lang="en-US" sz="1200" b="0" i="0" kern="1200" baseline="0" dirty="0" err="1">
                <a:solidFill>
                  <a:schemeClr val="tx1"/>
                </a:solidFill>
                <a:effectLst/>
                <a:latin typeface="+mn-lt"/>
                <a:ea typeface="+mn-ea"/>
                <a:cs typeface="+mn-cs"/>
              </a:rPr>
              <a:t>mIC</a:t>
            </a:r>
            <a:r>
              <a:rPr lang="en-US" sz="1200" b="0" i="0" kern="1200" baseline="0" dirty="0">
                <a:solidFill>
                  <a:schemeClr val="tx1"/>
                </a:solidFill>
                <a:effectLst/>
                <a:latin typeface="+mn-lt"/>
                <a:ea typeface="+mn-ea"/>
                <a:cs typeface="+mn-cs"/>
              </a:rPr>
              <a:t> PFS 5.4m.  27/33 of these pts had received RT previously. 13 with target lesions % change shown here.</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 retrospective analysis of data from 33 patients who could be evaluated radiographically by the modified Response Assessment in Neuro-Oncology Brain Metastases (</a:t>
            </a:r>
            <a:r>
              <a:rPr lang="en-US" sz="1200" b="0" i="0" kern="1200" dirty="0" err="1">
                <a:solidFill>
                  <a:schemeClr val="tx1"/>
                </a:solidFill>
                <a:effectLst/>
                <a:latin typeface="+mn-lt"/>
                <a:ea typeface="+mn-ea"/>
                <a:cs typeface="+mn-cs"/>
              </a:rPr>
              <a:t>RANO</a:t>
            </a:r>
            <a:r>
              <a:rPr lang="en-US" sz="1200" b="0" i="0" kern="1200" dirty="0">
                <a:solidFill>
                  <a:schemeClr val="tx1"/>
                </a:solidFill>
                <a:effectLst/>
                <a:latin typeface="+mn-lt"/>
                <a:ea typeface="+mn-ea"/>
                <a:cs typeface="+mn-cs"/>
              </a:rPr>
              <a:t>-BM) for the maximum percent change from baseline in an intracranial tumor, the cutoff date was December 31, 2021 (median follow-up, 15.4 months). One patient who had progressive disease had no change in tumor size. Data from 19 of these 33 patients are not shown here because these patients had only non-target lesions at baseline (4 of these patients had a complete response, 13 had stable disease, and 2 had progressive disease). One additional patient with tumor shrinkage of 8% was deemed to be not evaluable because the </a:t>
            </a:r>
            <a:r>
              <a:rPr lang="en-US" sz="1200" b="0" i="0" kern="1200" dirty="0" err="1">
                <a:solidFill>
                  <a:schemeClr val="tx1"/>
                </a:solidFill>
                <a:effectLst/>
                <a:latin typeface="+mn-lt"/>
                <a:ea typeface="+mn-ea"/>
                <a:cs typeface="+mn-cs"/>
              </a:rPr>
              <a:t>postbaseline</a:t>
            </a:r>
            <a:r>
              <a:rPr lang="en-US" sz="1200" b="0" i="0" kern="1200" dirty="0">
                <a:solidFill>
                  <a:schemeClr val="tx1"/>
                </a:solidFill>
                <a:effectLst/>
                <a:latin typeface="+mn-lt"/>
                <a:ea typeface="+mn-ea"/>
                <a:cs typeface="+mn-cs"/>
              </a:rPr>
              <a:t> scan was obtained too early for </a:t>
            </a:r>
            <a:r>
              <a:rPr lang="en-US" sz="1200" b="0" i="0" kern="1200" dirty="0" err="1">
                <a:solidFill>
                  <a:schemeClr val="tx1"/>
                </a:solidFill>
                <a:effectLst/>
                <a:latin typeface="+mn-lt"/>
                <a:ea typeface="+mn-ea"/>
                <a:cs typeface="+mn-cs"/>
              </a:rPr>
              <a:t>ev</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Codebreak100:</a:t>
            </a:r>
            <a:r>
              <a:rPr lang="en-US" sz="1200" b="0" i="0" kern="1200" baseline="0" dirty="0">
                <a:solidFill>
                  <a:schemeClr val="tx1"/>
                </a:solidFill>
                <a:effectLst/>
                <a:latin typeface="+mn-lt"/>
                <a:ea typeface="+mn-ea"/>
                <a:cs typeface="+mn-cs"/>
              </a:rPr>
              <a:t> 40 stable BM, 65% prior RT, 20% surgery. </a:t>
            </a:r>
            <a:r>
              <a:rPr lang="en-US" sz="1200" b="0" i="0" kern="1200" baseline="0" dirty="0" err="1">
                <a:solidFill>
                  <a:schemeClr val="tx1"/>
                </a:solidFill>
                <a:effectLst/>
                <a:latin typeface="+mn-lt"/>
                <a:ea typeface="+mn-ea"/>
                <a:cs typeface="+mn-cs"/>
              </a:rPr>
              <a:t>RANO</a:t>
            </a:r>
            <a:r>
              <a:rPr lang="en-US" sz="1200" b="0" i="0" kern="1200" baseline="0" dirty="0">
                <a:solidFill>
                  <a:schemeClr val="tx1"/>
                </a:solidFill>
                <a:effectLst/>
                <a:latin typeface="+mn-lt"/>
                <a:ea typeface="+mn-ea"/>
                <a:cs typeface="+mn-cs"/>
              </a:rPr>
              <a:t>-BM 16 evaluable, 3 target/13 non-target… overall 2 </a:t>
            </a:r>
            <a:r>
              <a:rPr lang="en-US" sz="1200" b="0" i="0" kern="1200" baseline="0" dirty="0" err="1">
                <a:solidFill>
                  <a:schemeClr val="tx1"/>
                </a:solidFill>
                <a:effectLst/>
                <a:latin typeface="+mn-lt"/>
                <a:ea typeface="+mn-ea"/>
                <a:cs typeface="+mn-cs"/>
              </a:rPr>
              <a:t>cr</a:t>
            </a:r>
            <a:r>
              <a:rPr lang="en-US" sz="1200" b="0" i="0" kern="1200" baseline="0" dirty="0">
                <a:solidFill>
                  <a:schemeClr val="tx1"/>
                </a:solidFill>
                <a:effectLst/>
                <a:latin typeface="+mn-lt"/>
                <a:ea typeface="+mn-ea"/>
                <a:cs typeface="+mn-cs"/>
              </a:rPr>
              <a:t>, 12 </a:t>
            </a:r>
            <a:r>
              <a:rPr lang="en-US" sz="1200" b="0" i="0" kern="1200" baseline="0" dirty="0" err="1">
                <a:solidFill>
                  <a:schemeClr val="tx1"/>
                </a:solidFill>
                <a:effectLst/>
                <a:latin typeface="+mn-lt"/>
                <a:ea typeface="+mn-ea"/>
                <a:cs typeface="+mn-cs"/>
              </a:rPr>
              <a:t>sd</a:t>
            </a:r>
            <a:r>
              <a:rPr lang="en-US" sz="1200" b="0" i="0" kern="1200" baseline="0" dirty="0">
                <a:solidFill>
                  <a:schemeClr val="tx1"/>
                </a:solidFill>
                <a:effectLst/>
                <a:latin typeface="+mn-lt"/>
                <a:ea typeface="+mn-ea"/>
                <a:cs typeface="+mn-cs"/>
              </a:rPr>
              <a:t>, 2 pd.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Ramalingam</a:t>
            </a:r>
            <a:r>
              <a:rPr lang="en-US" sz="1200" b="0" i="0" kern="1200" dirty="0">
                <a:solidFill>
                  <a:schemeClr val="tx1"/>
                </a:solidFill>
                <a:effectLst/>
                <a:latin typeface="+mn-lt"/>
                <a:ea typeface="+mn-ea"/>
                <a:cs typeface="+mn-cs"/>
              </a:rPr>
              <a:t> SS</a:t>
            </a:r>
            <a:r>
              <a:rPr lang="en-US" sz="1200" b="0" i="0" kern="1200" baseline="0" dirty="0">
                <a:solidFill>
                  <a:schemeClr val="tx1"/>
                </a:solidFill>
                <a:effectLst/>
                <a:latin typeface="+mn-lt"/>
                <a:ea typeface="+mn-ea"/>
                <a:cs typeface="+mn-cs"/>
              </a:rPr>
              <a:t> et al. </a:t>
            </a:r>
            <a:r>
              <a:rPr lang="en-US" sz="1200" b="0" i="0" kern="1200" baseline="0" dirty="0" err="1">
                <a:solidFill>
                  <a:schemeClr val="tx1"/>
                </a:solidFill>
                <a:effectLst/>
                <a:latin typeface="+mn-lt"/>
                <a:ea typeface="+mn-ea"/>
                <a:cs typeface="+mn-cs"/>
              </a:rPr>
              <a:t>WCLC</a:t>
            </a:r>
            <a:r>
              <a:rPr lang="en-US" sz="1200" b="0" i="0" kern="1200" baseline="0" dirty="0">
                <a:solidFill>
                  <a:schemeClr val="tx1"/>
                </a:solidFill>
                <a:effectLst/>
                <a:latin typeface="+mn-lt"/>
                <a:ea typeface="+mn-ea"/>
                <a:cs typeface="+mn-cs"/>
              </a:rPr>
              <a:t> 2021. </a:t>
            </a:r>
            <a:r>
              <a:rPr kumimoji="0" lang="en-US" sz="800" b="0" i="0" u="none" strike="noStrike" kern="1200" cap="none" spc="0" normalizeH="0" baseline="0" noProof="0" dirty="0" err="1">
                <a:ln>
                  <a:noFill/>
                </a:ln>
                <a:solidFill>
                  <a:srgbClr val="212121"/>
                </a:solidFill>
                <a:effectLst/>
                <a:uLnTx/>
                <a:uFillTx/>
                <a:latin typeface="BlinkMacSystemFont"/>
                <a:ea typeface="ＭＳ Ｐゴシック"/>
                <a:cs typeface="+mn-cs"/>
              </a:rPr>
              <a:t>Jänne</a:t>
            </a:r>
            <a:r>
              <a:rPr kumimoji="0" lang="en-US" sz="800" b="0" i="0" u="none" strike="noStrike" kern="1200" cap="none" spc="0" normalizeH="0" baseline="0" noProof="0" dirty="0">
                <a:ln>
                  <a:noFill/>
                </a:ln>
                <a:solidFill>
                  <a:srgbClr val="212121"/>
                </a:solidFill>
                <a:effectLst/>
                <a:uLnTx/>
                <a:uFillTx/>
                <a:latin typeface="BlinkMacSystemFont"/>
                <a:ea typeface="ＭＳ Ｐゴシック"/>
                <a:cs typeface="+mn-cs"/>
              </a:rPr>
              <a:t> PA, et al. N </a:t>
            </a:r>
            <a:r>
              <a:rPr kumimoji="0" lang="en-US" sz="800" b="0" i="0" u="none" strike="noStrike" kern="1200" cap="none" spc="0" normalizeH="0" baseline="0" noProof="0" dirty="0" err="1">
                <a:ln>
                  <a:noFill/>
                </a:ln>
                <a:solidFill>
                  <a:srgbClr val="212121"/>
                </a:solidFill>
                <a:effectLst/>
                <a:uLnTx/>
                <a:uFillTx/>
                <a:latin typeface="BlinkMacSystemFont"/>
                <a:ea typeface="ＭＳ Ｐゴシック"/>
                <a:cs typeface="+mn-cs"/>
              </a:rPr>
              <a:t>Engl</a:t>
            </a:r>
            <a:r>
              <a:rPr kumimoji="0" lang="en-US" sz="800" b="0" i="0" u="none" strike="noStrike" kern="1200" cap="none" spc="0" normalizeH="0" baseline="0" noProof="0" dirty="0">
                <a:ln>
                  <a:noFill/>
                </a:ln>
                <a:solidFill>
                  <a:srgbClr val="212121"/>
                </a:solidFill>
                <a:effectLst/>
                <a:uLnTx/>
                <a:uFillTx/>
                <a:latin typeface="BlinkMacSystemFont"/>
                <a:ea typeface="ＭＳ Ｐゴシック"/>
                <a:cs typeface="+mn-cs"/>
              </a:rPr>
              <a:t> J Med. 2022 Jul 14;387(2):120-131</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120</a:t>
            </a:fld>
            <a:endParaRPr lang="en-US" dirty="0"/>
          </a:p>
        </p:txBody>
      </p:sp>
    </p:spTree>
    <p:extLst>
      <p:ext uri="{BB962C8B-B14F-4D97-AF65-F5344CB8AC3E}">
        <p14:creationId xmlns:p14="http://schemas.microsoft.com/office/powerpoint/2010/main" val="31619236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TP35 &amp;STK11 30-50%, KEAP1 less</a:t>
            </a:r>
          </a:p>
        </p:txBody>
      </p:sp>
      <p:sp>
        <p:nvSpPr>
          <p:cNvPr id="4" name="Slide Number Placeholder 3"/>
          <p:cNvSpPr>
            <a:spLocks noGrp="1"/>
          </p:cNvSpPr>
          <p:nvPr>
            <p:ph type="sldNum" sz="quarter" idx="10"/>
          </p:nvPr>
        </p:nvSpPr>
        <p:spPr/>
        <p:txBody>
          <a:bodyPr/>
          <a:lstStyle/>
          <a:p>
            <a:fld id="{B3A96171-A15F-AF4E-B7C5-E1453CAAF64D}" type="slidenum">
              <a:rPr lang="en-US" smtClean="0"/>
              <a:t>121</a:t>
            </a:fld>
            <a:endParaRPr lang="en-US" dirty="0"/>
          </a:p>
        </p:txBody>
      </p:sp>
    </p:spTree>
    <p:extLst>
      <p:ext uri="{BB962C8B-B14F-4D97-AF65-F5344CB8AC3E}">
        <p14:creationId xmlns:p14="http://schemas.microsoft.com/office/powerpoint/2010/main" val="40914454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Atezo</a:t>
            </a:r>
            <a:r>
              <a:rPr lang="en-US" dirty="0"/>
              <a:t> or </a:t>
            </a:r>
            <a:r>
              <a:rPr lang="en-US" dirty="0" err="1"/>
              <a:t>pembro</a:t>
            </a:r>
            <a:r>
              <a:rPr lang="en-US" dirty="0"/>
              <a:t>,</a:t>
            </a:r>
            <a:r>
              <a:rPr lang="en-US" baseline="0" dirty="0"/>
              <a:t> lead in</a:t>
            </a:r>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122</a:t>
            </a:fld>
            <a:endParaRPr lang="en-US" dirty="0"/>
          </a:p>
        </p:txBody>
      </p:sp>
    </p:spTree>
    <p:extLst>
      <p:ext uri="{BB962C8B-B14F-4D97-AF65-F5344CB8AC3E}">
        <p14:creationId xmlns:p14="http://schemas.microsoft.com/office/powerpoint/2010/main" val="2817302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124</a:t>
            </a:fld>
            <a:endParaRPr lang="en-US" dirty="0"/>
          </a:p>
        </p:txBody>
      </p:sp>
    </p:spTree>
    <p:extLst>
      <p:ext uri="{BB962C8B-B14F-4D97-AF65-F5344CB8AC3E}">
        <p14:creationId xmlns:p14="http://schemas.microsoft.com/office/powerpoint/2010/main" val="10975443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5997255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088E17-C993-45FB-89BD-8D39C06108A7}" type="slidenum">
              <a:rPr lang="en-US" altLang="en-US" smtClean="0"/>
              <a:pPr>
                <a:defRPr/>
              </a:pPr>
              <a:t>127</a:t>
            </a:fld>
            <a:endParaRPr lang="en-US" altLang="en-US" dirty="0"/>
          </a:p>
        </p:txBody>
      </p:sp>
    </p:spTree>
    <p:extLst>
      <p:ext uri="{BB962C8B-B14F-4D97-AF65-F5344CB8AC3E}">
        <p14:creationId xmlns:p14="http://schemas.microsoft.com/office/powerpoint/2010/main" val="3648188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Caspian study trial design</a:t>
            </a:r>
          </a:p>
        </p:txBody>
      </p:sp>
      <p:sp>
        <p:nvSpPr>
          <p:cNvPr id="4" name="Slide Number Placeholder 3"/>
          <p:cNvSpPr>
            <a:spLocks noGrp="1"/>
          </p:cNvSpPr>
          <p:nvPr>
            <p:ph type="sldNum" sz="quarter" idx="5"/>
          </p:nvPr>
        </p:nvSpPr>
        <p:spPr/>
        <p:txBody>
          <a:bodyPr/>
          <a:lstStyle/>
          <a:p>
            <a:fld id="{CA89D78E-98F8-44D1-AF7E-A6D55B2E6DBD}" type="slidenum">
              <a:rPr lang="en-US" altLang="en-US" smtClean="0"/>
              <a:pPr/>
              <a:t>21</a:t>
            </a:fld>
            <a:endParaRPr lang="en-US" altLang="en-US"/>
          </a:p>
        </p:txBody>
      </p:sp>
    </p:spTree>
    <p:extLst>
      <p:ext uri="{BB962C8B-B14F-4D97-AF65-F5344CB8AC3E}">
        <p14:creationId xmlns:p14="http://schemas.microsoft.com/office/powerpoint/2010/main" val="1508233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Times New Roman" panose="02020603050405020304" pitchFamily="18" charset="0"/>
              </a:rPr>
              <a:t>EGFR mutant NSCLC single largest lung cancer genotype treated with molecularly targeted therapies</a:t>
            </a:r>
            <a:endParaRPr lang="en-US" dirty="0"/>
          </a:p>
        </p:txBody>
      </p:sp>
      <p:sp>
        <p:nvSpPr>
          <p:cNvPr id="4" name="Slide Number Placeholder 3"/>
          <p:cNvSpPr>
            <a:spLocks noGrp="1"/>
          </p:cNvSpPr>
          <p:nvPr>
            <p:ph type="sldNum" sz="quarter" idx="5"/>
          </p:nvPr>
        </p:nvSpPr>
        <p:spPr/>
        <p:txBody>
          <a:bodyPr/>
          <a:lstStyle/>
          <a:p>
            <a:pPr>
              <a:defRPr/>
            </a:pPr>
            <a:fld id="{EB088E17-C993-45FB-89BD-8D39C06108A7}" type="slidenum">
              <a:rPr lang="en-US" altLang="en-US" smtClean="0"/>
              <a:pPr>
                <a:defRPr/>
              </a:pPr>
              <a:t>129</a:t>
            </a:fld>
            <a:endParaRPr lang="en-US" altLang="en-US"/>
          </a:p>
        </p:txBody>
      </p:sp>
    </p:spTree>
    <p:extLst>
      <p:ext uri="{BB962C8B-B14F-4D97-AF65-F5344CB8AC3E}">
        <p14:creationId xmlns:p14="http://schemas.microsoft.com/office/powerpoint/2010/main" val="6065254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088E17-C993-45FB-89BD-8D39C06108A7}" type="slidenum">
              <a:rPr lang="en-US" altLang="en-US" smtClean="0"/>
              <a:pPr>
                <a:defRPr/>
              </a:pPr>
              <a:t>134</a:t>
            </a:fld>
            <a:endParaRPr lang="en-US" altLang="en-US"/>
          </a:p>
        </p:txBody>
      </p:sp>
    </p:spTree>
    <p:extLst>
      <p:ext uri="{BB962C8B-B14F-4D97-AF65-F5344CB8AC3E}">
        <p14:creationId xmlns:p14="http://schemas.microsoft.com/office/powerpoint/2010/main" val="42374733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088E17-C993-45FB-89BD-8D39C06108A7}" type="slidenum">
              <a:rPr lang="en-US" altLang="en-US" smtClean="0"/>
              <a:pPr>
                <a:defRPr/>
              </a:pPr>
              <a:t>138</a:t>
            </a:fld>
            <a:endParaRPr lang="en-US" altLang="en-US"/>
          </a:p>
        </p:txBody>
      </p:sp>
    </p:spTree>
    <p:extLst>
      <p:ext uri="{BB962C8B-B14F-4D97-AF65-F5344CB8AC3E}">
        <p14:creationId xmlns:p14="http://schemas.microsoft.com/office/powerpoint/2010/main" val="9130322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088E17-C993-45FB-89BD-8D39C06108A7}" type="slidenum">
              <a:rPr lang="en-US" altLang="en-US" smtClean="0"/>
              <a:pPr>
                <a:defRPr/>
              </a:pPr>
              <a:t>140</a:t>
            </a:fld>
            <a:endParaRPr lang="en-US" altLang="en-US"/>
          </a:p>
        </p:txBody>
      </p:sp>
    </p:spTree>
    <p:extLst>
      <p:ext uri="{BB962C8B-B14F-4D97-AF65-F5344CB8AC3E}">
        <p14:creationId xmlns:p14="http://schemas.microsoft.com/office/powerpoint/2010/main" val="16306878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f/u of 22.1mo</a:t>
            </a:r>
          </a:p>
        </p:txBody>
      </p:sp>
      <p:sp>
        <p:nvSpPr>
          <p:cNvPr id="4" name="Slide Number Placeholder 3"/>
          <p:cNvSpPr>
            <a:spLocks noGrp="1"/>
          </p:cNvSpPr>
          <p:nvPr>
            <p:ph type="sldNum" sz="quarter" idx="10"/>
          </p:nvPr>
        </p:nvSpPr>
        <p:spPr/>
        <p:txBody>
          <a:bodyPr/>
          <a:lstStyle/>
          <a:p>
            <a:fld id="{9E9D787D-493D-48F3-8064-2F3F089C6895}" type="slidenum">
              <a:rPr lang="en-US" smtClean="0"/>
              <a:t>146</a:t>
            </a:fld>
            <a:endParaRPr lang="en-US"/>
          </a:p>
        </p:txBody>
      </p:sp>
    </p:spTree>
    <p:extLst>
      <p:ext uri="{BB962C8B-B14F-4D97-AF65-F5344CB8AC3E}">
        <p14:creationId xmlns:p14="http://schemas.microsoft.com/office/powerpoint/2010/main" val="4507356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3B43B6FA-68D6-4FEA-BF7C-8AC139D0A0E8}"/>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1A25FDCD-8937-4F7C-9249-5BEE3AE79A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anose="02020603050405020304" pitchFamily="18" charset="0"/>
              </a:rPr>
              <a:t>, there are differences in location and cellular effects  of CTLA-4 and PD-1/PD-L1 checkpoint blockade. CTLA-4 affects the  T cells at a proximal step in the immune response, whereas PD-1/PD-L1  impacts T cells in the later stages of the immune response within peripheral  tissues </a:t>
            </a:r>
          </a:p>
          <a:p>
            <a:endParaRPr lang="en-US" altLang="en-US" dirty="0">
              <a:latin typeface="Times" panose="02020603050405020304" pitchFamily="18" charset="0"/>
            </a:endParaRPr>
          </a:p>
          <a:p>
            <a:r>
              <a:rPr lang="en-US" altLang="en-US" dirty="0">
                <a:latin typeface="Times" panose="02020603050405020304" pitchFamily="18" charset="0"/>
              </a:rPr>
              <a:t>Additionally, PD-1 blockade allows dormant T cells to reestablish antitumor T cell activity, whereas CTLA-4 blockade leads to activation and proliferation of additional T cell clones, and reduces immunosuppressive T reg cells. Most importantly, PD-1 and PD-L1 directed therapy works by restoring the immune function of peripheral T cells that have become quiescent as a result of prolonged and elevated antigen exposure. PD-1 and PD-L1 blockade to increased therapeutic activity and decreased toxicity compared to CTLA-4 blockade.</a:t>
            </a:r>
          </a:p>
          <a:p>
            <a:endParaRPr lang="en-US" altLang="en-US" dirty="0">
              <a:latin typeface="Times" panose="02020603050405020304" pitchFamily="18" charset="0"/>
            </a:endParaRPr>
          </a:p>
          <a:p>
            <a:r>
              <a:rPr lang="en-US" altLang="en-US" dirty="0">
                <a:latin typeface="Times" panose="02020603050405020304" pitchFamily="18" charset="0"/>
              </a:rPr>
              <a:t>Currently there are 6 FDA approved PD/PDL1 inhibitor and 1 CTLA -4</a:t>
            </a:r>
          </a:p>
          <a:p>
            <a:endParaRPr lang="en-US" altLang="en-US" dirty="0">
              <a:latin typeface="Times" panose="02020603050405020304" pitchFamily="18" charset="0"/>
            </a:endParaRPr>
          </a:p>
          <a:p>
            <a:r>
              <a:rPr lang="en-US" altLang="en-US" dirty="0">
                <a:latin typeface="Times" panose="02020603050405020304" pitchFamily="18" charset="0"/>
              </a:rPr>
              <a:t>80 sec</a:t>
            </a:r>
          </a:p>
        </p:txBody>
      </p:sp>
      <p:sp>
        <p:nvSpPr>
          <p:cNvPr id="30724" name="Slide Number Placeholder 3">
            <a:extLst>
              <a:ext uri="{FF2B5EF4-FFF2-40B4-BE49-F238E27FC236}">
                <a16:creationId xmlns:a16="http://schemas.microsoft.com/office/drawing/2014/main" id="{6643BAD1-1D9D-46FE-8A0A-8C1A829F7D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70DDF6A-B56E-44E6-8709-4B76FA98F8FE}" type="slidenum">
              <a:rPr lang="en-US" altLang="en-US" sz="1300">
                <a:solidFill>
                  <a:srgbClr val="000000"/>
                </a:solidFill>
              </a:rPr>
              <a:pPr/>
              <a:t>147</a:t>
            </a:fld>
            <a:endParaRPr lang="en-US" altLang="en-US" sz="1300">
              <a:solidFill>
                <a:srgbClr val="000000"/>
              </a:solidFill>
            </a:endParaRPr>
          </a:p>
        </p:txBody>
      </p:sp>
    </p:spTree>
    <p:extLst>
      <p:ext uri="{BB962C8B-B14F-4D97-AF65-F5344CB8AC3E}">
        <p14:creationId xmlns:p14="http://schemas.microsoft.com/office/powerpoint/2010/main" val="34122439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3B43B6FA-68D6-4FEA-BF7C-8AC139D0A0E8}"/>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1A25FDCD-8937-4F7C-9249-5BEE3AE79A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anose="02020603050405020304" pitchFamily="18" charset="0"/>
              </a:rPr>
              <a:t>, there are differences in location and cellular effects  of CTLA-4 and PD-1/PD-L1 checkpoint blockade. CTLA-4 affects the  T cells at a proximal step in the immune response, whereas PD-1/PD-L1  impacts T cells in the later stages of the immune response within peripheral  tissues </a:t>
            </a:r>
          </a:p>
          <a:p>
            <a:endParaRPr lang="en-US" altLang="en-US" dirty="0">
              <a:latin typeface="Times" panose="02020603050405020304" pitchFamily="18" charset="0"/>
            </a:endParaRPr>
          </a:p>
          <a:p>
            <a:r>
              <a:rPr lang="en-US" altLang="en-US" dirty="0">
                <a:latin typeface="Times" panose="02020603050405020304" pitchFamily="18" charset="0"/>
              </a:rPr>
              <a:t>Additionally, PD-1 blockade allows dormant T cells to reestablish antitumor T cell activity, whereas CTLA-4 blockade leads to activation and proliferation of additional T cell clones, and reduces immunosuppressive T reg cells. Most importantly, PD-1 and PD-L1 directed therapy works by restoring the immune function of peripheral T cells that have become quiescent as a result of prolonged and elevated antigen exposure. PD-1 and PD-L1 blockade to increased therapeutic activity and decreased toxicity compared to CTLA-4 blockade.</a:t>
            </a:r>
          </a:p>
          <a:p>
            <a:endParaRPr lang="en-US" altLang="en-US" dirty="0">
              <a:latin typeface="Times" panose="02020603050405020304" pitchFamily="18" charset="0"/>
            </a:endParaRPr>
          </a:p>
          <a:p>
            <a:r>
              <a:rPr lang="en-US" altLang="en-US" dirty="0">
                <a:latin typeface="Times" panose="02020603050405020304" pitchFamily="18" charset="0"/>
              </a:rPr>
              <a:t>Currently there are 6 FDA approved PD/PDL1 inhibitor and 1 CTLA -4</a:t>
            </a:r>
          </a:p>
          <a:p>
            <a:endParaRPr lang="en-US" altLang="en-US" dirty="0">
              <a:latin typeface="Times" panose="02020603050405020304" pitchFamily="18" charset="0"/>
            </a:endParaRPr>
          </a:p>
          <a:p>
            <a:r>
              <a:rPr lang="en-US" altLang="en-US" dirty="0">
                <a:latin typeface="Times" panose="02020603050405020304" pitchFamily="18" charset="0"/>
              </a:rPr>
              <a:t>80 sec</a:t>
            </a:r>
          </a:p>
        </p:txBody>
      </p:sp>
      <p:sp>
        <p:nvSpPr>
          <p:cNvPr id="30724" name="Slide Number Placeholder 3">
            <a:extLst>
              <a:ext uri="{FF2B5EF4-FFF2-40B4-BE49-F238E27FC236}">
                <a16:creationId xmlns:a16="http://schemas.microsoft.com/office/drawing/2014/main" id="{6643BAD1-1D9D-46FE-8A0A-8C1A829F7D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D70DDF6A-B56E-44E6-8709-4B76FA98F8FE}" type="slidenum">
              <a:rPr lang="en-US" altLang="en-US" sz="1300">
                <a:solidFill>
                  <a:srgbClr val="000000"/>
                </a:solidFill>
              </a:rPr>
              <a:pPr/>
              <a:t>148</a:t>
            </a:fld>
            <a:endParaRPr lang="en-US" altLang="en-US" sz="1300">
              <a:solidFill>
                <a:srgbClr val="000000"/>
              </a:solidFill>
            </a:endParaRPr>
          </a:p>
        </p:txBody>
      </p:sp>
    </p:spTree>
    <p:extLst>
      <p:ext uri="{BB962C8B-B14F-4D97-AF65-F5344CB8AC3E}">
        <p14:creationId xmlns:p14="http://schemas.microsoft.com/office/powerpoint/2010/main" val="36939187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125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75735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409575" y="696913"/>
            <a:ext cx="6191250" cy="348615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rPr sz="2000" dirty="0"/>
              <a:t>I would like to thank the organizers and Doctors Liu and Doctor Levy for this kind invitation. </a:t>
            </a:r>
          </a:p>
          <a:p>
            <a:endParaRPr sz="2000" dirty="0"/>
          </a:p>
          <a:p>
            <a:r>
              <a:rPr sz="2000" dirty="0"/>
              <a:t>I will be talking about targeted therapies in EGFR exon 20 </a:t>
            </a:r>
            <a:r>
              <a:rPr sz="2000" dirty="0" err="1"/>
              <a:t>inseration</a:t>
            </a:r>
            <a:r>
              <a:rPr sz="2000" dirty="0"/>
              <a:t> mutated and NRG1 fusion NSCLC’s. </a:t>
            </a:r>
          </a:p>
          <a:p>
            <a:endParaRPr sz="200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409575" y="696913"/>
            <a:ext cx="6191250" cy="3486150"/>
          </a:xfrm>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r>
              <a:t>These are my conflicts of interest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Caspian study trial design</a:t>
            </a:r>
          </a:p>
        </p:txBody>
      </p:sp>
      <p:sp>
        <p:nvSpPr>
          <p:cNvPr id="4" name="Slide Number Placeholder 3"/>
          <p:cNvSpPr>
            <a:spLocks noGrp="1"/>
          </p:cNvSpPr>
          <p:nvPr>
            <p:ph type="sldNum" sz="quarter" idx="5"/>
          </p:nvPr>
        </p:nvSpPr>
        <p:spPr/>
        <p:txBody>
          <a:bodyPr/>
          <a:lstStyle/>
          <a:p>
            <a:fld id="{CA89D78E-98F8-44D1-AF7E-A6D55B2E6DBD}" type="slidenum">
              <a:rPr lang="en-US" altLang="en-US" smtClean="0"/>
              <a:pPr/>
              <a:t>23</a:t>
            </a:fld>
            <a:endParaRPr lang="en-US" altLang="en-US"/>
          </a:p>
        </p:txBody>
      </p:sp>
    </p:spTree>
    <p:extLst>
      <p:ext uri="{BB962C8B-B14F-4D97-AF65-F5344CB8AC3E}">
        <p14:creationId xmlns:p14="http://schemas.microsoft.com/office/powerpoint/2010/main" val="37784455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409575" y="696913"/>
            <a:ext cx="6191250" cy="348615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rPr sz="2400" dirty="0"/>
              <a:t>As you heard from Dr. Kim, EGFR mutations active the EGFR signaling pathway in the absence of a ligand and promote downstream pro-survival and anti-apoptotic signals such as PI3K/AKT and ERK/MAPK pathway. </a:t>
            </a:r>
          </a:p>
          <a:p>
            <a:endParaRPr sz="2400" dirty="0"/>
          </a:p>
          <a:p>
            <a:r>
              <a:rPr sz="2400" dirty="0"/>
              <a:t>The majority of EGFR mutations are exon 19 deletions and 28 L858R point substations.</a:t>
            </a:r>
          </a:p>
          <a:p>
            <a:endParaRPr sz="2400" dirty="0"/>
          </a:p>
          <a:p>
            <a:r>
              <a:rPr sz="2400" dirty="0"/>
              <a:t>Dr. Jonathan </a:t>
            </a:r>
            <a:r>
              <a:rPr sz="2400" dirty="0" err="1"/>
              <a:t>Riess</a:t>
            </a:r>
            <a:r>
              <a:rPr sz="2400" dirty="0"/>
              <a:t> and his group performed comprehensive genomic sequencing of around 15000 NSCLC cases and identified EGFR exon 20 insertions in 12% of EGFR mutated cases (263 out of 2251). </a:t>
            </a:r>
          </a:p>
          <a:p>
            <a:endParaRPr sz="2400" dirty="0"/>
          </a:p>
          <a:p>
            <a:r>
              <a:rPr sz="2400" dirty="0"/>
              <a:t>Exon 20 insertions including in-frame insertions and duplications near the C-helix of the EGFR kinase domains that cause a steric hindrance to EGFR TKI. </a:t>
            </a:r>
          </a:p>
          <a:p>
            <a:endParaRPr sz="2400" dirty="0"/>
          </a:p>
          <a:p>
            <a:r>
              <a:rPr sz="2400" dirty="0"/>
              <a:t>Exon 20 insertions are molecularly heterogeneous with greater than 100 variants; the type of variant usually does not have a prognostic value.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9575" y="696913"/>
            <a:ext cx="619125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sz="3600" dirty="0"/>
              <a:t>Dr. Wu and colleagues from Taiwan retrospectively analyzed their cohort of 3805 treated NSCLC patients, 55% of which how EGFR mutations, and 4% exon 20 insertion mutations.</a:t>
            </a:r>
          </a:p>
          <a:p>
            <a:endParaRPr sz="3600" dirty="0"/>
          </a:p>
          <a:p>
            <a:endParaRPr sz="3600" dirty="0"/>
          </a:p>
          <a:p>
            <a:r>
              <a:rPr sz="3600" dirty="0"/>
              <a:t>They observed a statistically significant difference in progression free survival, 1.8 months for EGFI, 95% CI 1.2–2.3 and 4.2 months with chemotherapy</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409575" y="696913"/>
            <a:ext cx="6191250" cy="348615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sz="3600" dirty="0"/>
              <a:t>Dr. Yang and colleagues from China retrospectively looked at 122 patients with exon 20 insertion lung cancer and divided them into those who received chemotherapy, chemotherapy and immunotherapy and chemotherapy and angiogenesis inhibitors. </a:t>
            </a:r>
          </a:p>
          <a:p>
            <a:endParaRPr sz="3600" dirty="0"/>
          </a:p>
          <a:p>
            <a:r>
              <a:rPr sz="3600" dirty="0"/>
              <a:t>They found that chemotherapy with angiogenesis inhibitor achieved a higher disease control rate and a numerically longer median progression free survival than chemotherapy plus </a:t>
            </a:r>
            <a:r>
              <a:rPr sz="3600" dirty="0" err="1"/>
              <a:t>immuno</a:t>
            </a:r>
            <a:r>
              <a:rPr sz="3600" dirty="0"/>
              <a:t> therapy regardless of PDL one and two mutational burden</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409575" y="696913"/>
            <a:ext cx="6191250" cy="3486150"/>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rPr sz="3600" dirty="0"/>
              <a:t>This leads us to </a:t>
            </a:r>
            <a:r>
              <a:rPr sz="3600" dirty="0" err="1"/>
              <a:t>amivantamab</a:t>
            </a:r>
            <a:r>
              <a:rPr sz="3600" dirty="0"/>
              <a:t>, which is a fully human EGFR – MET bispecific antibody designed to engage two distinct driver pathways in NSCLC (namely EGFR and MET) through a three-pronged approach: </a:t>
            </a:r>
          </a:p>
          <a:p>
            <a:endParaRPr sz="3600" dirty="0"/>
          </a:p>
          <a:p>
            <a:r>
              <a:rPr sz="3600" dirty="0"/>
              <a:t> inhibiting ligand binding then</a:t>
            </a:r>
          </a:p>
          <a:p>
            <a:r>
              <a:rPr sz="3600" dirty="0"/>
              <a:t> promoting receptor degradation and </a:t>
            </a:r>
          </a:p>
          <a:p>
            <a:r>
              <a:rPr sz="3600" dirty="0"/>
              <a:t>inducing </a:t>
            </a:r>
            <a:r>
              <a:rPr sz="3600" dirty="0" err="1"/>
              <a:t>trogocytosis</a:t>
            </a:r>
            <a:r>
              <a:rPr sz="3600" dirty="0"/>
              <a:t> (process whereby lymphocytes conjugated to antigen-presenting cells extract surface molecules from these cells and express them on their own surface) and through antibody dependent cellular cytotoxicity</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409575" y="696913"/>
            <a:ext cx="6191250" cy="348615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rPr sz="3200" dirty="0"/>
              <a:t>Which leads us to the Chrysalis study which is a phase 1 dose escalation those expansion study which included a cohort of EGFR exon 20 insertion who have received prior platinum therapy at the recommended phase 2 dose weekly for four weeks then biweekly</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409575" y="696913"/>
            <a:ext cx="6191250" cy="3486150"/>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rPr sz="3200" dirty="0"/>
              <a:t>Efficacy population included 81 patients with a median of the two prior lines of treatment; all received a platinum-based regimen, 46% received I/O therapy and 23% to received an EGFR TKI</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409575" y="696913"/>
            <a:ext cx="6191250" cy="348615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rPr sz="3200" dirty="0"/>
              <a:t>Here you see you are on the left a spider plot of change from baseline in sum of diameter of target lesions and on the right a waterfall plot showing this change from baseline in sum of the diameter of target lesions. </a:t>
            </a:r>
          </a:p>
          <a:p>
            <a:endParaRPr sz="3200" dirty="0"/>
          </a:p>
          <a:p>
            <a:r>
              <a:rPr sz="3200" dirty="0"/>
              <a:t>The median duration of response was 11 months with 70% of responses occurring within the first assessment and a medium progression for survival of 8.3 months and overall survival of 22.8 months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409575" y="696913"/>
            <a:ext cx="6191250" cy="348615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rPr sz="3200" dirty="0" err="1"/>
              <a:t>Safetywise</a:t>
            </a:r>
            <a:r>
              <a:rPr sz="3200" dirty="0"/>
              <a:t> 39% experienced a grade 3 or more adverse event, 5% leading to death, 7% leading to discontinuation, 10% leading to dose reduction and 34% leading to dose interruption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409575" y="696913"/>
            <a:ext cx="6191250" cy="348615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rPr sz="3600" dirty="0"/>
              <a:t>These are select common adverse events sorted by frequency, the most common being rash followed by Infusion-related reactions which were mitigated by splitting the dose in half during the first cycle paronychia hypoalbuminemia dyspnea and fatigue as the most common adverse events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409575" y="696913"/>
            <a:ext cx="6191250" cy="348615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sz="3600" dirty="0"/>
              <a:t>Moving on to </a:t>
            </a:r>
            <a:r>
              <a:rPr sz="3600" dirty="0" err="1"/>
              <a:t>mobocertinib</a:t>
            </a:r>
            <a:r>
              <a:rPr sz="3600" dirty="0"/>
              <a:t> which is the first in class oral irreversible TK design to target in frame EGFR exon 20 insertion mutations and to overcome the steric hindrance at the active site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53953" y="737970"/>
            <a:ext cx="8545707" cy="38858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5F4AE4BA-2B50-470C-9D2B-4EA9E2766D26}"/>
              </a:ext>
            </a:extLst>
          </p:cNvPr>
          <p:cNvSpPr>
            <a:spLocks noGrp="1"/>
          </p:cNvSpPr>
          <p:nvPr>
            <p:ph type="ftr" sz="quarter" idx="10"/>
          </p:nvPr>
        </p:nvSpPr>
        <p:spPr/>
        <p:txBody>
          <a:bodyPr/>
          <a:lstStyle>
            <a:lvl1pPr>
              <a:defRPr>
                <a:solidFill>
                  <a:schemeClr val="tx1"/>
                </a:solidFill>
                <a:latin typeface="Arial"/>
                <a:cs typeface="Arial"/>
              </a:defRPr>
            </a:lvl1pPr>
          </a:lstStyle>
          <a:p>
            <a:pPr>
              <a:defRPr/>
            </a:pPr>
            <a:r>
              <a:rPr lang="en-US"/>
              <a:t>Footer</a:t>
            </a:r>
          </a:p>
        </p:txBody>
      </p:sp>
      <p:sp>
        <p:nvSpPr>
          <p:cNvPr id="5" name="Slide Number Placeholder 5">
            <a:extLst>
              <a:ext uri="{FF2B5EF4-FFF2-40B4-BE49-F238E27FC236}">
                <a16:creationId xmlns:a16="http://schemas.microsoft.com/office/drawing/2014/main" id="{173258F8-F60F-4349-8502-23ED8A1B93FC}"/>
              </a:ext>
            </a:extLst>
          </p:cNvPr>
          <p:cNvSpPr>
            <a:spLocks noGrp="1"/>
          </p:cNvSpPr>
          <p:nvPr>
            <p:ph type="sldNum" sz="quarter" idx="11"/>
          </p:nvPr>
        </p:nvSpPr>
        <p:spPr/>
        <p:txBody>
          <a:bodyPr/>
          <a:lstStyle>
            <a:lvl1pPr>
              <a:defRPr/>
            </a:lvl1pPr>
          </a:lstStyle>
          <a:p>
            <a:fld id="{94A74939-2C03-4606-ADB7-3716DF66F9BF}" type="slidenum">
              <a:rPr lang="en-US" altLang="en-US"/>
              <a:pPr/>
              <a:t>‹#›</a:t>
            </a:fld>
            <a:endParaRPr lang="en-US" altLang="en-US"/>
          </a:p>
        </p:txBody>
      </p:sp>
    </p:spTree>
    <p:extLst>
      <p:ext uri="{BB962C8B-B14F-4D97-AF65-F5344CB8AC3E}">
        <p14:creationId xmlns:p14="http://schemas.microsoft.com/office/powerpoint/2010/main" val="542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53953" y="66885"/>
            <a:ext cx="8545707" cy="514402"/>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680AFB2-4E11-4910-9217-E70B5EEEAE18}"/>
              </a:ext>
            </a:extLst>
          </p:cNvPr>
          <p:cNvSpPr>
            <a:spLocks noGrp="1"/>
          </p:cNvSpPr>
          <p:nvPr>
            <p:ph type="ftr" sz="quarter" idx="10"/>
          </p:nvPr>
        </p:nvSpPr>
        <p:spPr/>
        <p:txBody>
          <a:bodyPr wrap="square" numCol="1" anchorCtr="0" compatLnSpc="1">
            <a:prstTxWarp prst="textNoShape">
              <a:avLst/>
            </a:prstTxWarp>
          </a:bodyPr>
          <a:lstStyle>
            <a:lvl1pPr fontAlgn="base">
              <a:spcBef>
                <a:spcPct val="0"/>
              </a:spcBef>
              <a:spcAft>
                <a:spcPct val="0"/>
              </a:spcAft>
              <a:defRPr smtClean="0">
                <a:latin typeface="Corbel" panose="020B0503020204020204" pitchFamily="34" charset="0"/>
                <a:ea typeface="MS PGothic" panose="020B0600070205080204" pitchFamily="34" charset="-128"/>
              </a:defRPr>
            </a:lvl1pPr>
          </a:lstStyle>
          <a:p>
            <a:endParaRPr lang="en-US" altLang="en-US"/>
          </a:p>
        </p:txBody>
      </p:sp>
      <p:sp>
        <p:nvSpPr>
          <p:cNvPr id="4" name="Slide Number Placeholder 3">
            <a:extLst>
              <a:ext uri="{FF2B5EF4-FFF2-40B4-BE49-F238E27FC236}">
                <a16:creationId xmlns:a16="http://schemas.microsoft.com/office/drawing/2014/main" id="{657190BC-F17F-47D2-964D-0D046B86B788}"/>
              </a:ext>
            </a:extLst>
          </p:cNvPr>
          <p:cNvSpPr>
            <a:spLocks noGrp="1"/>
          </p:cNvSpPr>
          <p:nvPr>
            <p:ph type="sldNum" sz="quarter" idx="11"/>
          </p:nvPr>
        </p:nvSpPr>
        <p:spPr/>
        <p:txBody>
          <a:bodyPr/>
          <a:lstStyle>
            <a:lvl1pPr>
              <a:defRPr/>
            </a:lvl1pPr>
          </a:lstStyle>
          <a:p>
            <a:fld id="{E9235189-600C-40D8-AAC5-AC0B4C3ABA13}" type="slidenum">
              <a:rPr lang="en-US" altLang="en-US"/>
              <a:pPr/>
              <a:t>‹#›</a:t>
            </a:fld>
            <a:endParaRPr lang="en-US" altLang="en-US"/>
          </a:p>
        </p:txBody>
      </p:sp>
    </p:spTree>
    <p:extLst>
      <p:ext uri="{BB962C8B-B14F-4D97-AF65-F5344CB8AC3E}">
        <p14:creationId xmlns:p14="http://schemas.microsoft.com/office/powerpoint/2010/main" val="81149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0" y="1"/>
            <a:ext cx="9145588" cy="5149455"/>
          </a:xfrm>
          <a:prstGeom prst="rect">
            <a:avLst/>
          </a:prstGeom>
          <a:noFill/>
          <a:ln w="9525">
            <a:noFill/>
            <a:miter lim="800000"/>
            <a:headEnd/>
            <a:tailEnd/>
          </a:ln>
        </p:spPr>
      </p:pic>
      <p:sp>
        <p:nvSpPr>
          <p:cNvPr id="46083" name="Rectangle 3"/>
          <p:cNvSpPr>
            <a:spLocks noGrp="1" noChangeArrowheads="1"/>
          </p:cNvSpPr>
          <p:nvPr>
            <p:ph type="ctrTitle"/>
          </p:nvPr>
        </p:nvSpPr>
        <p:spPr>
          <a:xfrm>
            <a:off x="3124200" y="1928215"/>
            <a:ext cx="5257800" cy="1103540"/>
          </a:xfrm>
        </p:spPr>
        <p:txBody>
          <a:bodyPr/>
          <a:lstStyle>
            <a:lvl1pPr>
              <a:defRPr/>
            </a:lvl1pPr>
          </a:lstStyle>
          <a:p>
            <a:r>
              <a:rPr lang="en-US"/>
              <a:t>Section Title in This Area in This Color</a:t>
            </a:r>
          </a:p>
        </p:txBody>
      </p:sp>
      <p:sp>
        <p:nvSpPr>
          <p:cNvPr id="46084" name="Rectangle 4"/>
          <p:cNvSpPr>
            <a:spLocks noGrp="1" noChangeArrowheads="1"/>
          </p:cNvSpPr>
          <p:nvPr>
            <p:ph type="subTitle" idx="1"/>
          </p:nvPr>
        </p:nvSpPr>
        <p:spPr>
          <a:xfrm>
            <a:off x="3124200" y="3088958"/>
            <a:ext cx="5638800" cy="743638"/>
          </a:xfrm>
        </p:spPr>
        <p:txBody>
          <a:bodyPr/>
          <a:lstStyle>
            <a:lvl1pPr marL="0" indent="0">
              <a:buFontTx/>
              <a:buNone/>
              <a:defRPr sz="2400" i="1"/>
            </a:lvl1pPr>
          </a:lstStyle>
          <a:p>
            <a:r>
              <a:rPr lang="en-US"/>
              <a:t>Presenter name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0" y="2"/>
            <a:ext cx="9145588" cy="5149455"/>
          </a:xfrm>
          <a:prstGeom prst="rect">
            <a:avLst/>
          </a:prstGeom>
          <a:noFill/>
          <a:ln w="9525">
            <a:noFill/>
            <a:miter lim="800000"/>
            <a:headEnd/>
            <a:tailEnd/>
          </a:ln>
        </p:spPr>
      </p:pic>
      <p:sp>
        <p:nvSpPr>
          <p:cNvPr id="46083" name="Rectangle 3"/>
          <p:cNvSpPr>
            <a:spLocks noGrp="1" noChangeArrowheads="1"/>
          </p:cNvSpPr>
          <p:nvPr>
            <p:ph type="ctrTitle"/>
          </p:nvPr>
        </p:nvSpPr>
        <p:spPr>
          <a:xfrm>
            <a:off x="3124200" y="1928215"/>
            <a:ext cx="5257800" cy="1103540"/>
          </a:xfrm>
        </p:spPr>
        <p:txBody>
          <a:bodyPr/>
          <a:lstStyle>
            <a:lvl1pPr>
              <a:defRPr/>
            </a:lvl1pPr>
          </a:lstStyle>
          <a:p>
            <a:r>
              <a:rPr lang="en-US"/>
              <a:t>Section Title in This Area in This Color</a:t>
            </a:r>
          </a:p>
        </p:txBody>
      </p:sp>
      <p:sp>
        <p:nvSpPr>
          <p:cNvPr id="46084" name="Rectangle 4"/>
          <p:cNvSpPr>
            <a:spLocks noGrp="1" noChangeArrowheads="1"/>
          </p:cNvSpPr>
          <p:nvPr>
            <p:ph type="subTitle" idx="1"/>
          </p:nvPr>
        </p:nvSpPr>
        <p:spPr>
          <a:xfrm>
            <a:off x="3124200" y="3088958"/>
            <a:ext cx="5638800" cy="743638"/>
          </a:xfrm>
        </p:spPr>
        <p:txBody>
          <a:bodyPr/>
          <a:lstStyle>
            <a:lvl1pPr marL="0" indent="0">
              <a:buFontTx/>
              <a:buNone/>
              <a:defRPr sz="2398" i="1"/>
            </a:lvl1pPr>
          </a:lstStyle>
          <a:p>
            <a:r>
              <a:rPr lang="en-US"/>
              <a:t>Presenter name here</a:t>
            </a:r>
          </a:p>
        </p:txBody>
      </p:sp>
    </p:spTree>
    <p:extLst>
      <p:ext uri="{BB962C8B-B14F-4D97-AF65-F5344CB8AC3E}">
        <p14:creationId xmlns:p14="http://schemas.microsoft.com/office/powerpoint/2010/main" val="1175961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660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01261"/>
            <a:ext cx="3810000" cy="35465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201261"/>
            <a:ext cx="3810000" cy="35465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3996" b="1" cap="all"/>
            </a:lvl1pPr>
          </a:lstStyle>
          <a:p>
            <a:r>
              <a:rPr lang="en-US"/>
              <a:t>Click to edit Master title style</a:t>
            </a:r>
          </a:p>
        </p:txBody>
      </p:sp>
      <p:sp>
        <p:nvSpPr>
          <p:cNvPr id="3" name="Text Placeholder 2"/>
          <p:cNvSpPr>
            <a:spLocks noGrp="1"/>
          </p:cNvSpPr>
          <p:nvPr>
            <p:ph type="body" idx="1"/>
          </p:nvPr>
        </p:nvSpPr>
        <p:spPr>
          <a:xfrm>
            <a:off x="722313" y="2182055"/>
            <a:ext cx="7772400" cy="1126182"/>
          </a:xfrm>
        </p:spPr>
        <p:txBody>
          <a:bodyPr anchor="b"/>
          <a:lstStyle>
            <a:lvl1pPr marL="0" indent="0">
              <a:buNone/>
              <a:defRPr sz="1998"/>
            </a:lvl1pPr>
            <a:lvl2pPr marL="456777" indent="0">
              <a:buNone/>
              <a:defRPr sz="1799"/>
            </a:lvl2pPr>
            <a:lvl3pPr marL="913554" indent="0">
              <a:buNone/>
              <a:defRPr sz="1598"/>
            </a:lvl3pPr>
            <a:lvl4pPr marL="1370331" indent="0">
              <a:buNone/>
              <a:defRPr sz="1399"/>
            </a:lvl4pPr>
            <a:lvl5pPr marL="1827108" indent="0">
              <a:buNone/>
              <a:defRPr sz="1399"/>
            </a:lvl5pPr>
            <a:lvl6pPr marL="2283886" indent="0">
              <a:buNone/>
              <a:defRPr sz="1399"/>
            </a:lvl6pPr>
            <a:lvl7pPr marL="2740663" indent="0">
              <a:buNone/>
              <a:defRPr sz="1399"/>
            </a:lvl7pPr>
            <a:lvl8pPr marL="3197440" indent="0">
              <a:buNone/>
              <a:defRPr sz="1399"/>
            </a:lvl8pPr>
            <a:lvl9pPr marL="3654217" indent="0">
              <a:buNone/>
              <a:defRPr sz="1399"/>
            </a:lvl9pPr>
          </a:lstStyle>
          <a:p>
            <a:pPr lvl="0"/>
            <a:r>
              <a:rPr lang="en-US"/>
              <a:t>Click to edit Master text styles</a:t>
            </a:r>
          </a:p>
        </p:txBody>
      </p:sp>
    </p:spTree>
    <p:extLst>
      <p:ext uri="{BB962C8B-B14F-4D97-AF65-F5344CB8AC3E}">
        <p14:creationId xmlns:p14="http://schemas.microsoft.com/office/powerpoint/2010/main" val="2210799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01261"/>
            <a:ext cx="3810000" cy="3546581"/>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201261"/>
            <a:ext cx="3810000" cy="3546581"/>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20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398"/>
            </a:lvl1pPr>
            <a:lvl2pPr>
              <a:defRPr sz="1998"/>
            </a:lvl2pPr>
            <a:lvl3pPr>
              <a:defRPr sz="1799"/>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2401"/>
            <a:ext cx="4041775" cy="480266"/>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6" name="Content Placeholder 5"/>
          <p:cNvSpPr>
            <a:spLocks noGrp="1"/>
          </p:cNvSpPr>
          <p:nvPr>
            <p:ph sz="quarter" idx="4"/>
          </p:nvPr>
        </p:nvSpPr>
        <p:spPr>
          <a:xfrm>
            <a:off x="4645029" y="1632667"/>
            <a:ext cx="4041775" cy="2966210"/>
          </a:xfrm>
        </p:spPr>
        <p:txBody>
          <a:bodyPr/>
          <a:lstStyle>
            <a:lvl1pPr>
              <a:defRPr sz="2398"/>
            </a:lvl1pPr>
            <a:lvl2pPr>
              <a:defRPr sz="1998"/>
            </a:lvl2pPr>
            <a:lvl3pPr>
              <a:defRPr sz="1799"/>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153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2149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610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8"/>
            <a:ext cx="3008313" cy="8723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3"/>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5"/>
            <a:ext cx="5486400" cy="4254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9232"/>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979"/>
            <a:ext cx="3008313" cy="872345"/>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3575050" y="204977"/>
            <a:ext cx="5111750" cy="4393900"/>
          </a:xfrm>
        </p:spPr>
        <p:txBody>
          <a:bodyPr/>
          <a:lstStyle>
            <a:lvl1pPr>
              <a:defRPr sz="3197"/>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7324"/>
            <a:ext cx="3008313" cy="3521555"/>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Tree>
    <p:extLst>
      <p:ext uri="{BB962C8B-B14F-4D97-AF65-F5344CB8AC3E}">
        <p14:creationId xmlns:p14="http://schemas.microsoft.com/office/powerpoint/2010/main" val="2712004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6"/>
            <a:ext cx="5486400" cy="425447"/>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pPr lvl="0"/>
            <a:endParaRPr lang="en-US" noProof="0" dirty="0"/>
          </a:p>
        </p:txBody>
      </p:sp>
      <p:sp>
        <p:nvSpPr>
          <p:cNvPr id="4" name="Text Placeholder 3"/>
          <p:cNvSpPr>
            <a:spLocks noGrp="1"/>
          </p:cNvSpPr>
          <p:nvPr>
            <p:ph type="body" sz="half" idx="2"/>
          </p:nvPr>
        </p:nvSpPr>
        <p:spPr>
          <a:xfrm>
            <a:off x="1792288" y="4029233"/>
            <a:ext cx="5486400" cy="604205"/>
          </a:xfrm>
        </p:spPr>
        <p:txBody>
          <a:bodyPr/>
          <a:lstStyle>
            <a:lvl1pPr marL="0" indent="0">
              <a:buNone/>
              <a:defRPr sz="1399"/>
            </a:lvl1pPr>
            <a:lvl2pPr marL="456777" indent="0">
              <a:buNone/>
              <a:defRPr sz="1199"/>
            </a:lvl2pPr>
            <a:lvl3pPr marL="913554" indent="0">
              <a:buNone/>
              <a:defRPr sz="999"/>
            </a:lvl3pPr>
            <a:lvl4pPr marL="1370331" indent="0">
              <a:buNone/>
              <a:defRPr sz="899"/>
            </a:lvl4pPr>
            <a:lvl5pPr marL="1827108" indent="0">
              <a:buNone/>
              <a:defRPr sz="899"/>
            </a:lvl5pPr>
            <a:lvl6pPr marL="2283886" indent="0">
              <a:buNone/>
              <a:defRPr sz="899"/>
            </a:lvl6pPr>
            <a:lvl7pPr marL="2740663" indent="0">
              <a:buNone/>
              <a:defRPr sz="899"/>
            </a:lvl7pPr>
            <a:lvl8pPr marL="3197440" indent="0">
              <a:buNone/>
              <a:defRPr sz="899"/>
            </a:lvl8pPr>
            <a:lvl9pPr marL="3654217" indent="0">
              <a:buNone/>
              <a:defRPr sz="899"/>
            </a:lvl9pPr>
          </a:lstStyle>
          <a:p>
            <a:pPr lvl="0"/>
            <a:r>
              <a:rPr lang="en-US"/>
              <a:t>Click to edit Master text styles</a:t>
            </a:r>
          </a:p>
        </p:txBody>
      </p:sp>
    </p:spTree>
    <p:extLst>
      <p:ext uri="{BB962C8B-B14F-4D97-AF65-F5344CB8AC3E}">
        <p14:creationId xmlns:p14="http://schemas.microsoft.com/office/powerpoint/2010/main" val="4125310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27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71609"/>
            <a:ext cx="1943100" cy="45762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171609"/>
            <a:ext cx="5676900" cy="45762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815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609"/>
            <a:ext cx="7772400" cy="743638"/>
          </a:xfrm>
        </p:spPr>
        <p:txBody>
          <a:bodyPr/>
          <a:lstStyle/>
          <a:p>
            <a:r>
              <a:rPr lang="en-US"/>
              <a:t>Click to edit Master title style</a:t>
            </a:r>
          </a:p>
        </p:txBody>
      </p:sp>
      <p:sp>
        <p:nvSpPr>
          <p:cNvPr id="3" name="Content Placeholder 2"/>
          <p:cNvSpPr>
            <a:spLocks noGrp="1"/>
          </p:cNvSpPr>
          <p:nvPr>
            <p:ph sz="half" idx="1"/>
          </p:nvPr>
        </p:nvSpPr>
        <p:spPr>
          <a:xfrm>
            <a:off x="1066800" y="1201261"/>
            <a:ext cx="3810000" cy="354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201261"/>
            <a:ext cx="3810000" cy="354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68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609"/>
            <a:ext cx="7772400" cy="743638"/>
          </a:xfrm>
        </p:spPr>
        <p:txBody>
          <a:bodyPr/>
          <a:lstStyle/>
          <a:p>
            <a:r>
              <a:rPr lang="en-US"/>
              <a:t>Click to edit Master title style</a:t>
            </a:r>
          </a:p>
        </p:txBody>
      </p:sp>
      <p:sp>
        <p:nvSpPr>
          <p:cNvPr id="3" name="Table Placeholder 2"/>
          <p:cNvSpPr>
            <a:spLocks noGrp="1"/>
          </p:cNvSpPr>
          <p:nvPr>
            <p:ph type="tbl" idx="1"/>
          </p:nvPr>
        </p:nvSpPr>
        <p:spPr>
          <a:xfrm>
            <a:off x="1066800" y="1201261"/>
            <a:ext cx="7772400" cy="3546581"/>
          </a:xfrm>
        </p:spPr>
        <p:txBody>
          <a:bodyPr/>
          <a:lstStyle/>
          <a:p>
            <a:pPr lvl="0"/>
            <a:endParaRPr lang="en-US" noProof="0" dirty="0"/>
          </a:p>
        </p:txBody>
      </p:sp>
    </p:spTree>
    <p:extLst>
      <p:ext uri="{BB962C8B-B14F-4D97-AF65-F5344CB8AC3E}">
        <p14:creationId xmlns:p14="http://schemas.microsoft.com/office/powerpoint/2010/main" val="1978854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609"/>
            <a:ext cx="7772400" cy="743638"/>
          </a:xfrm>
        </p:spPr>
        <p:txBody>
          <a:bodyPr/>
          <a:lstStyle/>
          <a:p>
            <a:r>
              <a:rPr lang="en-US"/>
              <a:t>Click to edit Master title style</a:t>
            </a:r>
          </a:p>
        </p:txBody>
      </p:sp>
      <p:sp>
        <p:nvSpPr>
          <p:cNvPr id="3" name="Text Placeholder 2"/>
          <p:cNvSpPr>
            <a:spLocks noGrp="1"/>
          </p:cNvSpPr>
          <p:nvPr>
            <p:ph type="body" sz="half" idx="1"/>
          </p:nvPr>
        </p:nvSpPr>
        <p:spPr>
          <a:xfrm>
            <a:off x="1066800" y="1201261"/>
            <a:ext cx="7772400" cy="171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031755"/>
            <a:ext cx="7772400" cy="171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32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609"/>
            <a:ext cx="7772400" cy="743638"/>
          </a:xfrm>
        </p:spPr>
        <p:txBody>
          <a:bodyPr/>
          <a:lstStyle/>
          <a:p>
            <a:r>
              <a:rPr lang="en-US"/>
              <a:t>Click to edit Master title style</a:t>
            </a:r>
          </a:p>
        </p:txBody>
      </p:sp>
      <p:sp>
        <p:nvSpPr>
          <p:cNvPr id="3" name="Text Placeholder 2"/>
          <p:cNvSpPr>
            <a:spLocks noGrp="1"/>
          </p:cNvSpPr>
          <p:nvPr>
            <p:ph type="body" sz="half" idx="1"/>
          </p:nvPr>
        </p:nvSpPr>
        <p:spPr>
          <a:xfrm>
            <a:off x="1066800" y="1201261"/>
            <a:ext cx="3810000" cy="354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201261"/>
            <a:ext cx="3810000" cy="354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110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a:t>Click to edit Master title style</a:t>
            </a:r>
          </a:p>
        </p:txBody>
      </p:sp>
      <p:sp>
        <p:nvSpPr>
          <p:cNvPr id="3" name="Subtitle 2"/>
          <p:cNvSpPr>
            <a:spLocks noGrp="1"/>
          </p:cNvSpPr>
          <p:nvPr>
            <p:ph type="subTitle" idx="1"/>
          </p:nvPr>
        </p:nvSpPr>
        <p:spPr>
          <a:xfrm>
            <a:off x="1371600" y="2917349"/>
            <a:ext cx="6400800" cy="1315667"/>
          </a:xfrm>
        </p:spPr>
        <p:txBody>
          <a:bodyPr/>
          <a:lstStyle>
            <a:lvl1pPr marL="0" indent="0" algn="ctr">
              <a:buNone/>
              <a:defRPr/>
            </a:lvl1pPr>
            <a:lvl2pPr marL="456777" indent="0" algn="ctr">
              <a:buNone/>
              <a:defRPr/>
            </a:lvl2pPr>
            <a:lvl3pPr marL="913554" indent="0" algn="ctr">
              <a:buNone/>
              <a:defRPr/>
            </a:lvl3pPr>
            <a:lvl4pPr marL="1370331" indent="0" algn="ctr">
              <a:buNone/>
              <a:defRPr/>
            </a:lvl4pPr>
            <a:lvl5pPr marL="1827108" indent="0" algn="ctr">
              <a:buNone/>
              <a:defRPr/>
            </a:lvl5pPr>
            <a:lvl6pPr marL="2283886" indent="0" algn="ctr">
              <a:buNone/>
              <a:defRPr/>
            </a:lvl6pPr>
            <a:lvl7pPr marL="2740663" indent="0" algn="ctr">
              <a:buNone/>
              <a:defRPr/>
            </a:lvl7pPr>
            <a:lvl8pPr marL="3197440" indent="0" algn="ctr">
              <a:buNone/>
              <a:defRPr/>
            </a:lvl8pPr>
            <a:lvl9pPr marL="3654217" indent="0" algn="ctr">
              <a:buNone/>
              <a:defRPr/>
            </a:lvl9pPr>
          </a:lstStyle>
          <a:p>
            <a:r>
              <a:rPr lang="en-US"/>
              <a:t>Click to edit Master subtitle style</a:t>
            </a:r>
          </a:p>
        </p:txBody>
      </p:sp>
    </p:spTree>
    <p:extLst>
      <p:ext uri="{BB962C8B-B14F-4D97-AF65-F5344CB8AC3E}">
        <p14:creationId xmlns:p14="http://schemas.microsoft.com/office/powerpoint/2010/main" val="642408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609"/>
            <a:ext cx="7772400" cy="743638"/>
          </a:xfrm>
        </p:spPr>
        <p:txBody>
          <a:bodyPr/>
          <a:lstStyle/>
          <a:p>
            <a:r>
              <a:rPr lang="en-US"/>
              <a:t>Click to edit Master title style</a:t>
            </a:r>
          </a:p>
        </p:txBody>
      </p:sp>
      <p:sp>
        <p:nvSpPr>
          <p:cNvPr id="3" name="Content Placeholder 2"/>
          <p:cNvSpPr>
            <a:spLocks noGrp="1"/>
          </p:cNvSpPr>
          <p:nvPr>
            <p:ph sz="half" idx="1"/>
          </p:nvPr>
        </p:nvSpPr>
        <p:spPr>
          <a:xfrm>
            <a:off x="1066800" y="1201261"/>
            <a:ext cx="3810000" cy="354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9200" y="1201261"/>
            <a:ext cx="3810000" cy="171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9200" y="3031755"/>
            <a:ext cx="3810000" cy="171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348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171609"/>
            <a:ext cx="7772400" cy="4576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991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555477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13371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6" name="Picture 10" descr="Picture 10"/>
          <p:cNvPicPr>
            <a:picLocks noChangeAspect="1"/>
          </p:cNvPicPr>
          <p:nvPr/>
        </p:nvPicPr>
        <p:blipFill>
          <a:blip r:embed="rId2"/>
          <a:stretch>
            <a:fillRect/>
          </a:stretch>
        </p:blipFill>
        <p:spPr>
          <a:xfrm>
            <a:off x="1" y="-7800"/>
            <a:ext cx="9160427" cy="5157514"/>
          </a:xfrm>
          <a:prstGeom prst="rect">
            <a:avLst/>
          </a:prstGeom>
          <a:ln w="12700">
            <a:miter lim="400000"/>
          </a:ln>
        </p:spPr>
      </p:pic>
      <p:sp>
        <p:nvSpPr>
          <p:cNvPr id="17" name="TextBox 4"/>
          <p:cNvSpPr txBox="1"/>
          <p:nvPr/>
        </p:nvSpPr>
        <p:spPr>
          <a:xfrm>
            <a:off x="6918009" y="5949104"/>
            <a:ext cx="177291" cy="462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400"/>
              <a:t> </a:t>
            </a:r>
          </a:p>
        </p:txBody>
      </p:sp>
      <p:sp>
        <p:nvSpPr>
          <p:cNvPr id="18" name="Straight Connector 7"/>
          <p:cNvSpPr/>
          <p:nvPr/>
        </p:nvSpPr>
        <p:spPr>
          <a:xfrm>
            <a:off x="1" y="4313598"/>
            <a:ext cx="9144001" cy="1"/>
          </a:xfrm>
          <a:prstGeom prst="line">
            <a:avLst/>
          </a:prstGeom>
          <a:ln w="28575">
            <a:solidFill>
              <a:srgbClr val="003767"/>
            </a:solidFill>
          </a:ln>
        </p:spPr>
        <p:txBody>
          <a:bodyPr lIns="45719" rIns="45719"/>
          <a:lstStyle/>
          <a:p>
            <a:endParaRPr sz="2400"/>
          </a:p>
        </p:txBody>
      </p:sp>
      <p:pic>
        <p:nvPicPr>
          <p:cNvPr id="19" name="Picture 8" descr="Picture 8"/>
          <p:cNvPicPr>
            <a:picLocks noChangeAspect="1"/>
          </p:cNvPicPr>
          <p:nvPr/>
        </p:nvPicPr>
        <p:blipFill>
          <a:blip r:embed="rId3"/>
          <a:stretch>
            <a:fillRect/>
          </a:stretch>
        </p:blipFill>
        <p:spPr>
          <a:xfrm>
            <a:off x="697681" y="4451814"/>
            <a:ext cx="999390" cy="526482"/>
          </a:xfrm>
          <a:prstGeom prst="rect">
            <a:avLst/>
          </a:prstGeom>
          <a:ln w="12700">
            <a:miter lim="400000"/>
          </a:ln>
        </p:spPr>
      </p:pic>
      <p:pic>
        <p:nvPicPr>
          <p:cNvPr id="20" name="Picture 3" descr="Picture 3"/>
          <p:cNvPicPr>
            <a:picLocks noChangeAspect="1"/>
          </p:cNvPicPr>
          <p:nvPr/>
        </p:nvPicPr>
        <p:blipFill>
          <a:blip r:embed="rId4"/>
          <a:stretch>
            <a:fillRect/>
          </a:stretch>
        </p:blipFill>
        <p:spPr>
          <a:xfrm>
            <a:off x="7772400" y="4481945"/>
            <a:ext cx="1096112" cy="559442"/>
          </a:xfrm>
          <a:prstGeom prst="rect">
            <a:avLst/>
          </a:prstGeom>
          <a:ln w="12700">
            <a:miter lim="400000"/>
          </a:ln>
        </p:spPr>
      </p:pic>
      <p:sp>
        <p:nvSpPr>
          <p:cNvPr id="21" name="Body Level One…"/>
          <p:cNvSpPr txBox="1">
            <a:spLocks noGrp="1"/>
          </p:cNvSpPr>
          <p:nvPr>
            <p:ph type="body" sz="half" idx="1"/>
          </p:nvPr>
        </p:nvSpPr>
        <p:spPr>
          <a:xfrm>
            <a:off x="1371600" y="1250838"/>
            <a:ext cx="6400800" cy="2654217"/>
          </a:xfrm>
          <a:prstGeom prst="rect">
            <a:avLst/>
          </a:prstGeom>
        </p:spPr>
        <p:txBody>
          <a:bodyPr/>
          <a:lstStyle>
            <a:lvl1pPr marL="0" indent="0" algn="ctr">
              <a:buSzTx/>
              <a:buNone/>
            </a:lvl1pPr>
            <a:lvl2pPr marL="0" indent="457200" algn="ctr">
              <a:buSzTx/>
              <a:buNone/>
            </a:lvl2pPr>
            <a:lvl3pPr marL="0" indent="914400" algn="ctr">
              <a:buSzTx/>
              <a:buNone/>
            </a:lvl3pPr>
            <a:lvl4pPr algn="ct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2" name="Title Text"/>
          <p:cNvSpPr txBox="1">
            <a:spLocks noGrp="1"/>
          </p:cNvSpPr>
          <p:nvPr>
            <p:ph type="title"/>
          </p:nvPr>
        </p:nvSpPr>
        <p:spPr>
          <a:xfrm>
            <a:off x="0" y="132201"/>
            <a:ext cx="9144000" cy="1007440"/>
          </a:xfrm>
          <a:prstGeom prst="rect">
            <a:avLst/>
          </a:prstGeom>
        </p:spPr>
        <p:txBody>
          <a:bodyPr anchor="t">
            <a:normAutofit/>
          </a:bodyPr>
          <a:lstStyle>
            <a:lvl1pPr>
              <a:defRPr>
                <a:solidFill>
                  <a:srgbClr val="002450"/>
                </a:solidFill>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38" name="Picture 10" descr="Picture 10"/>
          <p:cNvPicPr>
            <a:picLocks noChangeAspect="1"/>
          </p:cNvPicPr>
          <p:nvPr/>
        </p:nvPicPr>
        <p:blipFill>
          <a:blip r:embed="rId2"/>
          <a:stretch>
            <a:fillRect/>
          </a:stretch>
        </p:blipFill>
        <p:spPr>
          <a:xfrm>
            <a:off x="1" y="-7800"/>
            <a:ext cx="9160427" cy="5157514"/>
          </a:xfrm>
          <a:prstGeom prst="rect">
            <a:avLst/>
          </a:prstGeom>
          <a:ln w="12700">
            <a:miter lim="400000"/>
          </a:ln>
        </p:spPr>
      </p:pic>
      <p:sp>
        <p:nvSpPr>
          <p:cNvPr id="39" name="TextBox 4"/>
          <p:cNvSpPr txBox="1"/>
          <p:nvPr/>
        </p:nvSpPr>
        <p:spPr>
          <a:xfrm>
            <a:off x="6918009" y="5949104"/>
            <a:ext cx="177291" cy="462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400"/>
              <a:t> </a:t>
            </a:r>
          </a:p>
        </p:txBody>
      </p:sp>
      <p:sp>
        <p:nvSpPr>
          <p:cNvPr id="40" name="Straight Connector 7"/>
          <p:cNvSpPr/>
          <p:nvPr/>
        </p:nvSpPr>
        <p:spPr>
          <a:xfrm>
            <a:off x="1" y="4313598"/>
            <a:ext cx="9144001" cy="1"/>
          </a:xfrm>
          <a:prstGeom prst="line">
            <a:avLst/>
          </a:prstGeom>
          <a:ln w="28575">
            <a:solidFill>
              <a:srgbClr val="003767"/>
            </a:solidFill>
          </a:ln>
        </p:spPr>
        <p:txBody>
          <a:bodyPr lIns="45719" rIns="45719"/>
          <a:lstStyle/>
          <a:p>
            <a:endParaRPr sz="2400"/>
          </a:p>
        </p:txBody>
      </p:sp>
      <p:pic>
        <p:nvPicPr>
          <p:cNvPr id="41" name="Picture 8" descr="Picture 8"/>
          <p:cNvPicPr>
            <a:picLocks noChangeAspect="1"/>
          </p:cNvPicPr>
          <p:nvPr/>
        </p:nvPicPr>
        <p:blipFill>
          <a:blip r:embed="rId3"/>
          <a:stretch>
            <a:fillRect/>
          </a:stretch>
        </p:blipFill>
        <p:spPr>
          <a:xfrm>
            <a:off x="697681" y="4451814"/>
            <a:ext cx="999390" cy="526482"/>
          </a:xfrm>
          <a:prstGeom prst="rect">
            <a:avLst/>
          </a:prstGeom>
          <a:ln w="12700">
            <a:miter lim="400000"/>
          </a:ln>
        </p:spPr>
      </p:pic>
      <p:pic>
        <p:nvPicPr>
          <p:cNvPr id="42" name="Picture 3" descr="Picture 3"/>
          <p:cNvPicPr>
            <a:picLocks noChangeAspect="1"/>
          </p:cNvPicPr>
          <p:nvPr/>
        </p:nvPicPr>
        <p:blipFill>
          <a:blip r:embed="rId4"/>
          <a:stretch>
            <a:fillRect/>
          </a:stretch>
        </p:blipFill>
        <p:spPr>
          <a:xfrm>
            <a:off x="7772400" y="4481945"/>
            <a:ext cx="1096112" cy="559442"/>
          </a:xfrm>
          <a:prstGeom prst="rect">
            <a:avLst/>
          </a:prstGeom>
          <a:ln w="12700">
            <a:miter lim="400000"/>
          </a:ln>
        </p:spPr>
      </p:pic>
      <p:sp>
        <p:nvSpPr>
          <p:cNvPr id="43" name="Body Level One…"/>
          <p:cNvSpPr txBox="1">
            <a:spLocks noGrp="1"/>
          </p:cNvSpPr>
          <p:nvPr>
            <p:ph type="body" sz="half" idx="1"/>
          </p:nvPr>
        </p:nvSpPr>
        <p:spPr>
          <a:xfrm>
            <a:off x="685800" y="1118635"/>
            <a:ext cx="3810000" cy="2938959"/>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4" name="Title Text"/>
          <p:cNvSpPr txBox="1">
            <a:spLocks noGrp="1"/>
          </p:cNvSpPr>
          <p:nvPr>
            <p:ph type="title"/>
          </p:nvPr>
        </p:nvSpPr>
        <p:spPr>
          <a:xfrm>
            <a:off x="0" y="127584"/>
            <a:ext cx="9144000" cy="696141"/>
          </a:xfrm>
          <a:prstGeom prst="rect">
            <a:avLst/>
          </a:prstGeom>
        </p:spPr>
        <p:txBody>
          <a:bodyPr anchor="t">
            <a:normAutofit/>
          </a:bodyPr>
          <a:lstStyle>
            <a:lvl1pPr>
              <a:defRPr>
                <a:solidFill>
                  <a:srgbClr val="003465"/>
                </a:solidFill>
              </a:defRPr>
            </a:lvl1p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2" name="Title Text"/>
          <p:cNvSpPr txBox="1">
            <a:spLocks noGrp="1"/>
          </p:cNvSpPr>
          <p:nvPr>
            <p:ph type="title"/>
          </p:nvPr>
        </p:nvSpPr>
        <p:spPr>
          <a:xfrm>
            <a:off x="0" y="127581"/>
            <a:ext cx="9144000" cy="1007440"/>
          </a:xfrm>
          <a:prstGeom prst="rect">
            <a:avLst/>
          </a:prstGeom>
        </p:spPr>
        <p:txBody>
          <a:bodyPr anchor="t">
            <a:normAutofit/>
          </a:bodyPr>
          <a:lstStyle>
            <a:lvl1pPr>
              <a:defRPr>
                <a:solidFill>
                  <a:srgbClr val="002450"/>
                </a:solidFill>
              </a:defRPr>
            </a:lvl1p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0" name="Picture 10" descr="Picture 10"/>
          <p:cNvPicPr>
            <a:picLocks noChangeAspect="1"/>
          </p:cNvPicPr>
          <p:nvPr/>
        </p:nvPicPr>
        <p:blipFill>
          <a:blip r:embed="rId2"/>
          <a:stretch>
            <a:fillRect/>
          </a:stretch>
        </p:blipFill>
        <p:spPr>
          <a:xfrm>
            <a:off x="1" y="-7800"/>
            <a:ext cx="9160427" cy="5157514"/>
          </a:xfrm>
          <a:prstGeom prst="rect">
            <a:avLst/>
          </a:prstGeom>
          <a:ln w="12700">
            <a:miter lim="400000"/>
          </a:ln>
        </p:spPr>
      </p:pic>
      <p:sp>
        <p:nvSpPr>
          <p:cNvPr id="61" name="TextBox 4"/>
          <p:cNvSpPr txBox="1"/>
          <p:nvPr/>
        </p:nvSpPr>
        <p:spPr>
          <a:xfrm>
            <a:off x="6918009" y="5949104"/>
            <a:ext cx="177291" cy="462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400"/>
              <a:t> </a:t>
            </a:r>
          </a:p>
        </p:txBody>
      </p:sp>
      <p:sp>
        <p:nvSpPr>
          <p:cNvPr id="62" name="Straight Connector 7"/>
          <p:cNvSpPr/>
          <p:nvPr/>
        </p:nvSpPr>
        <p:spPr>
          <a:xfrm>
            <a:off x="1" y="4313598"/>
            <a:ext cx="9144001" cy="1"/>
          </a:xfrm>
          <a:prstGeom prst="line">
            <a:avLst/>
          </a:prstGeom>
          <a:ln w="28575">
            <a:solidFill>
              <a:srgbClr val="003767"/>
            </a:solidFill>
          </a:ln>
        </p:spPr>
        <p:txBody>
          <a:bodyPr lIns="45719" rIns="45719"/>
          <a:lstStyle/>
          <a:p>
            <a:endParaRPr sz="2400"/>
          </a:p>
        </p:txBody>
      </p:sp>
      <p:pic>
        <p:nvPicPr>
          <p:cNvPr id="63" name="Picture 8" descr="Picture 8"/>
          <p:cNvPicPr>
            <a:picLocks noChangeAspect="1"/>
          </p:cNvPicPr>
          <p:nvPr/>
        </p:nvPicPr>
        <p:blipFill>
          <a:blip r:embed="rId3"/>
          <a:stretch>
            <a:fillRect/>
          </a:stretch>
        </p:blipFill>
        <p:spPr>
          <a:xfrm>
            <a:off x="697681" y="4451814"/>
            <a:ext cx="999390" cy="526482"/>
          </a:xfrm>
          <a:prstGeom prst="rect">
            <a:avLst/>
          </a:prstGeom>
          <a:ln w="12700">
            <a:miter lim="400000"/>
          </a:ln>
        </p:spPr>
      </p:pic>
      <p:pic>
        <p:nvPicPr>
          <p:cNvPr id="64" name="Picture 3" descr="Picture 3"/>
          <p:cNvPicPr>
            <a:picLocks noChangeAspect="1"/>
          </p:cNvPicPr>
          <p:nvPr/>
        </p:nvPicPr>
        <p:blipFill>
          <a:blip r:embed="rId4"/>
          <a:stretch>
            <a:fillRect/>
          </a:stretch>
        </p:blipFill>
        <p:spPr>
          <a:xfrm>
            <a:off x="7772400" y="4481945"/>
            <a:ext cx="1096112" cy="559442"/>
          </a:xfrm>
          <a:prstGeom prst="rect">
            <a:avLst/>
          </a:prstGeom>
          <a:ln w="12700">
            <a:miter lim="400000"/>
          </a:ln>
        </p:spPr>
      </p:pic>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792289" y="3607120"/>
            <a:ext cx="5486401" cy="425842"/>
          </a:xfrm>
          <a:prstGeom prst="rect">
            <a:avLst/>
          </a:prstGeom>
        </p:spPr>
        <p:txBody>
          <a:bodyPr anchor="b">
            <a:normAutofit/>
          </a:bodyPr>
          <a:lstStyle>
            <a:lvl1pPr algn="l">
              <a:defRPr sz="2000" i="1"/>
            </a:lvl1pPr>
          </a:lstStyle>
          <a:p>
            <a:r>
              <a:t>Title Text</a:t>
            </a:r>
          </a:p>
        </p:txBody>
      </p:sp>
      <p:sp>
        <p:nvSpPr>
          <p:cNvPr id="73" name="Picture Placeholder 2"/>
          <p:cNvSpPr>
            <a:spLocks noGrp="1"/>
          </p:cNvSpPr>
          <p:nvPr>
            <p:ph type="pic" sz="half" idx="21"/>
          </p:nvPr>
        </p:nvSpPr>
        <p:spPr>
          <a:xfrm>
            <a:off x="1792289" y="460433"/>
            <a:ext cx="5486401" cy="3091819"/>
          </a:xfrm>
          <a:prstGeom prst="rect">
            <a:avLst/>
          </a:prstGeom>
        </p:spPr>
        <p:txBody>
          <a:bodyPr lIns="91439" rIns="91439">
            <a:noAutofit/>
          </a:bodyPr>
          <a:lstStyle/>
          <a:p>
            <a:endParaRPr/>
          </a:p>
        </p:txBody>
      </p:sp>
      <p:sp>
        <p:nvSpPr>
          <p:cNvPr id="74" name="Body Level One…"/>
          <p:cNvSpPr txBox="1">
            <a:spLocks noGrp="1"/>
          </p:cNvSpPr>
          <p:nvPr>
            <p:ph type="body" sz="quarter" idx="1"/>
          </p:nvPr>
        </p:nvSpPr>
        <p:spPr>
          <a:xfrm>
            <a:off x="1792289" y="4032962"/>
            <a:ext cx="5486401" cy="545479"/>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a:spcBef>
                <a:spcPts val="300"/>
              </a:spcBef>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8650" y="274892"/>
            <a:ext cx="7886700" cy="994696"/>
          </a:xfrm>
          <a:prstGeom prst="rect">
            <a:avLst/>
          </a:prstGeom>
        </p:spPr>
        <p:txBody>
          <a:bodyPr anchor="t">
            <a:normAutofit/>
          </a:bodyPr>
          <a:lstStyle/>
          <a:p>
            <a:r>
              <a:t>Title Text</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348563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30E2-AD4C-3248-B2ED-4C5F835A54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23F57E-A320-CA45-942E-A1035FBE7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B19B6-3152-7E46-8F55-A067991388DB}"/>
              </a:ext>
            </a:extLst>
          </p:cNvPr>
          <p:cNvSpPr>
            <a:spLocks noGrp="1"/>
          </p:cNvSpPr>
          <p:nvPr>
            <p:ph type="dt" sz="half" idx="10"/>
          </p:nvPr>
        </p:nvSpPr>
        <p:spPr/>
        <p:txBody>
          <a:bodyPr/>
          <a:lstStyle/>
          <a:p>
            <a:fld id="{754BF972-2737-1A48-8CD0-337DA6326C55}" type="datetimeFigureOut">
              <a:rPr lang="en-US" smtClean="0"/>
              <a:t>5/4/23</a:t>
            </a:fld>
            <a:endParaRPr lang="en-US"/>
          </a:p>
        </p:txBody>
      </p:sp>
      <p:sp>
        <p:nvSpPr>
          <p:cNvPr id="5" name="Footer Placeholder 4">
            <a:extLst>
              <a:ext uri="{FF2B5EF4-FFF2-40B4-BE49-F238E27FC236}">
                <a16:creationId xmlns:a16="http://schemas.microsoft.com/office/drawing/2014/main" id="{620CD121-567F-8C41-96A2-C2FEE6608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67F6D-C951-7645-9F27-B0E8CEF72973}"/>
              </a:ext>
            </a:extLst>
          </p:cNvPr>
          <p:cNvSpPr>
            <a:spLocks noGrp="1"/>
          </p:cNvSpPr>
          <p:nvPr>
            <p:ph type="sldNum" sz="quarter" idx="12"/>
          </p:nvPr>
        </p:nvSpPr>
        <p:spPr/>
        <p:txBody>
          <a:bodyPr/>
          <a:lstStyle/>
          <a:p>
            <a:fld id="{07116330-4127-C14D-B3D4-8DCD431935FB}" type="slidenum">
              <a:rPr lang="en-US" smtClean="0"/>
              <a:t>‹#›</a:t>
            </a:fld>
            <a:endParaRPr lang="en-US"/>
          </a:p>
        </p:txBody>
      </p:sp>
    </p:spTree>
    <p:extLst>
      <p:ext uri="{BB962C8B-B14F-4D97-AF65-F5344CB8AC3E}">
        <p14:creationId xmlns:p14="http://schemas.microsoft.com/office/powerpoint/2010/main" val="213097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3.png"/><Relationship Id="rId5" Type="http://schemas.openxmlformats.org/officeDocument/2006/relationships/slideLayout" Target="../slideLayouts/slideLayout43.xml"/><Relationship Id="rId10" Type="http://schemas.openxmlformats.org/officeDocument/2006/relationships/image" Target="../media/image6.png"/><Relationship Id="rId4" Type="http://schemas.openxmlformats.org/officeDocument/2006/relationships/slideLayout" Target="../slideLayouts/slideLayout4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3"/>
          <a:srcRect/>
          <a:stretch/>
        </p:blipFill>
        <p:spPr>
          <a:xfrm>
            <a:off x="0" y="-7792"/>
            <a:ext cx="9160427" cy="5152740"/>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5FB76-B5D2-BC4F-89E9-812DAAC288A6}"/>
              </a:ext>
            </a:extLst>
          </p:cNvPr>
          <p:cNvPicPr>
            <a:picLocks noChangeAspect="1"/>
          </p:cNvPicPr>
          <p:nvPr userDrawn="1"/>
        </p:nvPicPr>
        <p:blipFill>
          <a:blip r:embed="rId14"/>
          <a:srcRect/>
          <a:stretch/>
        </p:blipFill>
        <p:spPr>
          <a:xfrm>
            <a:off x="697682" y="4447695"/>
            <a:ext cx="999388" cy="525994"/>
          </a:xfrm>
          <a:prstGeom prst="rect">
            <a:avLst/>
          </a:prstGeom>
        </p:spPr>
      </p:pic>
      <p:pic>
        <p:nvPicPr>
          <p:cNvPr id="4" name="Picture 3">
            <a:extLst>
              <a:ext uri="{FF2B5EF4-FFF2-40B4-BE49-F238E27FC236}">
                <a16:creationId xmlns:a16="http://schemas.microsoft.com/office/drawing/2014/main" id="{4AC06BC6-C08B-7567-2089-AABC842E9830}"/>
              </a:ext>
            </a:extLst>
          </p:cNvPr>
          <p:cNvPicPr>
            <a:picLocks noChangeAspect="1"/>
          </p:cNvPicPr>
          <p:nvPr userDrawn="1"/>
        </p:nvPicPr>
        <p:blipFill>
          <a:blip r:embed="rId15"/>
          <a:srcRect/>
          <a:stretch/>
        </p:blipFill>
        <p:spPr>
          <a:xfrm>
            <a:off x="7772400" y="4477800"/>
            <a:ext cx="1096112" cy="558923"/>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68" r:id="rId9"/>
    <p:sldLayoutId id="2147483687" r:id="rId10"/>
    <p:sldLayoutId id="2147483688" r:id="rId11"/>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2"/>
          <p:cNvPicPr>
            <a:picLocks noChangeAspect="1" noChangeArrowheads="1"/>
          </p:cNvPicPr>
          <p:nvPr/>
        </p:nvPicPr>
        <p:blipFill>
          <a:blip r:embed="rId29" cstate="print"/>
          <a:srcRect/>
          <a:stretch>
            <a:fillRect/>
          </a:stretch>
        </p:blipFill>
        <p:spPr bwMode="auto">
          <a:xfrm>
            <a:off x="0" y="2"/>
            <a:ext cx="9145588" cy="5149455"/>
          </a:xfrm>
          <a:prstGeom prst="rect">
            <a:avLst/>
          </a:prstGeom>
          <a:noFill/>
          <a:ln w="9525">
            <a:noFill/>
            <a:miter lim="800000"/>
            <a:headEnd/>
            <a:tailEnd/>
          </a:ln>
        </p:spPr>
      </p:pic>
      <p:sp>
        <p:nvSpPr>
          <p:cNvPr id="1027" name="Rectangle 23"/>
          <p:cNvSpPr>
            <a:spLocks noGrp="1" noChangeArrowheads="1"/>
          </p:cNvSpPr>
          <p:nvPr>
            <p:ph type="title"/>
          </p:nvPr>
        </p:nvSpPr>
        <p:spPr bwMode="auto">
          <a:xfrm>
            <a:off x="1066800" y="171609"/>
            <a:ext cx="7772400" cy="743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4"/>
          <p:cNvSpPr>
            <a:spLocks noGrp="1" noChangeArrowheads="1"/>
          </p:cNvSpPr>
          <p:nvPr>
            <p:ph type="body" idx="1"/>
          </p:nvPr>
        </p:nvSpPr>
        <p:spPr bwMode="auto">
          <a:xfrm>
            <a:off x="1066800" y="1201261"/>
            <a:ext cx="7772400" cy="35465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128821058"/>
      </p:ext>
    </p:extLst>
  </p:cSld>
  <p:clrMap bg1="lt1" tx1="dk1" bg2="lt2" tx2="dk2" accent1="accent1" accent2="accent2" accent3="accent3" accent4="accent4" accent5="accent5" accent6="accent6" hlink="hlink" folHlink="folHlink"/>
  <p:sldLayoutIdLst>
    <p:sldLayoutId id="2147484029" r:id="rId1"/>
    <p:sldLayoutId id="2147483661" r:id="rId2"/>
    <p:sldLayoutId id="2147483662" r:id="rId3"/>
    <p:sldLayoutId id="2147484013" r:id="rId4"/>
    <p:sldLayoutId id="2147484014" r:id="rId5"/>
    <p:sldLayoutId id="2147484015" r:id="rId6"/>
    <p:sldLayoutId id="2147483663" r:id="rId7"/>
    <p:sldLayoutId id="2147483664" r:id="rId8"/>
    <p:sldLayoutId id="2147483665" r:id="rId9"/>
    <p:sldLayoutId id="2147483666" r:id="rId10"/>
    <p:sldLayoutId id="2147483667" r:id="rId11"/>
    <p:sldLayoutId id="2147484018" r:id="rId12"/>
    <p:sldLayoutId id="2147484019" r:id="rId13"/>
    <p:sldLayoutId id="2147483689" r:id="rId14"/>
    <p:sldLayoutId id="2147483669" r:id="rId15"/>
    <p:sldLayoutId id="2147483670" r:id="rId16"/>
    <p:sldLayoutId id="2147483671" r:id="rId17"/>
    <p:sldLayoutId id="2147483672" r:id="rId18"/>
    <p:sldLayoutId id="2147483673" r:id="rId19"/>
    <p:sldLayoutId id="2147483674" r:id="rId20"/>
    <p:sldLayoutId id="2147483675" r:id="rId21"/>
    <p:sldLayoutId id="2147484026" r:id="rId22"/>
    <p:sldLayoutId id="2147483676" r:id="rId23"/>
    <p:sldLayoutId id="2147483677" r:id="rId24"/>
    <p:sldLayoutId id="2147483678" r:id="rId25"/>
    <p:sldLayoutId id="2147484046" r:id="rId26"/>
    <p:sldLayoutId id="2147484048" r:id="rId27"/>
  </p:sldLayoutIdLst>
  <p:hf sldNum="0" hdr="0" ftr="0" dt="0"/>
  <p:txStyles>
    <p:titleStyle>
      <a:lvl1pPr algn="l" rtl="0" eaLnBrk="0" fontAlgn="base" hangingPunct="0">
        <a:spcBef>
          <a:spcPct val="0"/>
        </a:spcBef>
        <a:spcAft>
          <a:spcPct val="0"/>
        </a:spcAft>
        <a:defRPr sz="3197" b="1">
          <a:solidFill>
            <a:srgbClr val="112751"/>
          </a:solidFill>
          <a:latin typeface="+mj-lt"/>
          <a:ea typeface="+mj-ea"/>
          <a:cs typeface="+mj-cs"/>
        </a:defRPr>
      </a:lvl1pPr>
      <a:lvl2pPr algn="l" rtl="0" eaLnBrk="0" fontAlgn="base" hangingPunct="0">
        <a:spcBef>
          <a:spcPct val="0"/>
        </a:spcBef>
        <a:spcAft>
          <a:spcPct val="0"/>
        </a:spcAft>
        <a:defRPr sz="3197" b="1">
          <a:solidFill>
            <a:srgbClr val="112751"/>
          </a:solidFill>
          <a:latin typeface="Arial" charset="0"/>
        </a:defRPr>
      </a:lvl2pPr>
      <a:lvl3pPr algn="l" rtl="0" eaLnBrk="0" fontAlgn="base" hangingPunct="0">
        <a:spcBef>
          <a:spcPct val="0"/>
        </a:spcBef>
        <a:spcAft>
          <a:spcPct val="0"/>
        </a:spcAft>
        <a:defRPr sz="3197" b="1">
          <a:solidFill>
            <a:srgbClr val="112751"/>
          </a:solidFill>
          <a:latin typeface="Arial" charset="0"/>
        </a:defRPr>
      </a:lvl3pPr>
      <a:lvl4pPr algn="l" rtl="0" eaLnBrk="0" fontAlgn="base" hangingPunct="0">
        <a:spcBef>
          <a:spcPct val="0"/>
        </a:spcBef>
        <a:spcAft>
          <a:spcPct val="0"/>
        </a:spcAft>
        <a:defRPr sz="3197" b="1">
          <a:solidFill>
            <a:srgbClr val="112751"/>
          </a:solidFill>
          <a:latin typeface="Arial" charset="0"/>
        </a:defRPr>
      </a:lvl4pPr>
      <a:lvl5pPr algn="l" rtl="0" eaLnBrk="0" fontAlgn="base" hangingPunct="0">
        <a:spcBef>
          <a:spcPct val="0"/>
        </a:spcBef>
        <a:spcAft>
          <a:spcPct val="0"/>
        </a:spcAft>
        <a:defRPr sz="3197" b="1">
          <a:solidFill>
            <a:srgbClr val="112751"/>
          </a:solidFill>
          <a:latin typeface="Arial" charset="0"/>
        </a:defRPr>
      </a:lvl5pPr>
      <a:lvl6pPr marL="456777" algn="l" rtl="0" fontAlgn="base">
        <a:spcBef>
          <a:spcPct val="0"/>
        </a:spcBef>
        <a:spcAft>
          <a:spcPct val="0"/>
        </a:spcAft>
        <a:defRPr sz="3197" b="1">
          <a:solidFill>
            <a:srgbClr val="112751"/>
          </a:solidFill>
          <a:latin typeface="Arial" charset="0"/>
        </a:defRPr>
      </a:lvl6pPr>
      <a:lvl7pPr marL="913554" algn="l" rtl="0" fontAlgn="base">
        <a:spcBef>
          <a:spcPct val="0"/>
        </a:spcBef>
        <a:spcAft>
          <a:spcPct val="0"/>
        </a:spcAft>
        <a:defRPr sz="3197" b="1">
          <a:solidFill>
            <a:srgbClr val="112751"/>
          </a:solidFill>
          <a:latin typeface="Arial" charset="0"/>
        </a:defRPr>
      </a:lvl7pPr>
      <a:lvl8pPr marL="1370331" algn="l" rtl="0" fontAlgn="base">
        <a:spcBef>
          <a:spcPct val="0"/>
        </a:spcBef>
        <a:spcAft>
          <a:spcPct val="0"/>
        </a:spcAft>
        <a:defRPr sz="3197" b="1">
          <a:solidFill>
            <a:srgbClr val="112751"/>
          </a:solidFill>
          <a:latin typeface="Arial" charset="0"/>
        </a:defRPr>
      </a:lvl8pPr>
      <a:lvl9pPr marL="1827108" algn="l" rtl="0" fontAlgn="base">
        <a:spcBef>
          <a:spcPct val="0"/>
        </a:spcBef>
        <a:spcAft>
          <a:spcPct val="0"/>
        </a:spcAft>
        <a:defRPr sz="3197" b="1">
          <a:solidFill>
            <a:srgbClr val="112751"/>
          </a:solidFill>
          <a:latin typeface="Arial" charset="0"/>
        </a:defRPr>
      </a:lvl9pPr>
    </p:titleStyle>
    <p:bodyStyle>
      <a:lvl1pPr marL="342583" indent="-342583" algn="l" rtl="0" eaLnBrk="0" fontAlgn="base" hangingPunct="0">
        <a:spcBef>
          <a:spcPct val="20000"/>
        </a:spcBef>
        <a:spcAft>
          <a:spcPct val="0"/>
        </a:spcAft>
        <a:buChar char="•"/>
        <a:defRPr sz="2997">
          <a:solidFill>
            <a:srgbClr val="112751"/>
          </a:solidFill>
          <a:latin typeface="+mn-lt"/>
          <a:ea typeface="+mn-ea"/>
          <a:cs typeface="+mn-cs"/>
        </a:defRPr>
      </a:lvl1pPr>
      <a:lvl2pPr marL="742263" indent="-285486" algn="l" rtl="0" eaLnBrk="0" fontAlgn="base" hangingPunct="0">
        <a:spcBef>
          <a:spcPct val="20000"/>
        </a:spcBef>
        <a:spcAft>
          <a:spcPct val="0"/>
        </a:spcAft>
        <a:buChar char="–"/>
        <a:defRPr sz="2597">
          <a:solidFill>
            <a:srgbClr val="58585A"/>
          </a:solidFill>
          <a:latin typeface="+mn-lt"/>
        </a:defRPr>
      </a:lvl2pPr>
      <a:lvl3pPr marL="1141943" indent="-228389" algn="l" rtl="0" eaLnBrk="0" fontAlgn="base" hangingPunct="0">
        <a:spcBef>
          <a:spcPct val="20000"/>
        </a:spcBef>
        <a:spcAft>
          <a:spcPct val="0"/>
        </a:spcAft>
        <a:buChar char="•"/>
        <a:defRPr sz="2198">
          <a:solidFill>
            <a:srgbClr val="CC7A16"/>
          </a:solidFill>
          <a:latin typeface="+mn-lt"/>
        </a:defRPr>
      </a:lvl3pPr>
      <a:lvl4pPr marL="1598720" indent="-228389" algn="l" rtl="0" eaLnBrk="0" fontAlgn="base" hangingPunct="0">
        <a:spcBef>
          <a:spcPct val="20000"/>
        </a:spcBef>
        <a:spcAft>
          <a:spcPct val="0"/>
        </a:spcAft>
        <a:buChar char="–"/>
        <a:defRPr sz="1998">
          <a:solidFill>
            <a:srgbClr val="58585A"/>
          </a:solidFill>
          <a:latin typeface="+mn-lt"/>
        </a:defRPr>
      </a:lvl4pPr>
      <a:lvl5pPr marL="2055497" indent="-228389" algn="l" rtl="0" eaLnBrk="0" fontAlgn="base" hangingPunct="0">
        <a:spcBef>
          <a:spcPct val="20000"/>
        </a:spcBef>
        <a:spcAft>
          <a:spcPct val="0"/>
        </a:spcAft>
        <a:buChar char="»"/>
        <a:defRPr sz="1598">
          <a:solidFill>
            <a:srgbClr val="58585A"/>
          </a:solidFill>
          <a:latin typeface="+mn-lt"/>
        </a:defRPr>
      </a:lvl5pPr>
      <a:lvl6pPr marL="2512274" indent="-228389" algn="l" rtl="0" fontAlgn="base">
        <a:spcBef>
          <a:spcPct val="20000"/>
        </a:spcBef>
        <a:spcAft>
          <a:spcPct val="0"/>
        </a:spcAft>
        <a:buChar char="»"/>
        <a:defRPr sz="1598">
          <a:solidFill>
            <a:srgbClr val="58585A"/>
          </a:solidFill>
          <a:latin typeface="+mn-lt"/>
        </a:defRPr>
      </a:lvl6pPr>
      <a:lvl7pPr marL="2969051" indent="-228389" algn="l" rtl="0" fontAlgn="base">
        <a:spcBef>
          <a:spcPct val="20000"/>
        </a:spcBef>
        <a:spcAft>
          <a:spcPct val="0"/>
        </a:spcAft>
        <a:buChar char="»"/>
        <a:defRPr sz="1598">
          <a:solidFill>
            <a:srgbClr val="58585A"/>
          </a:solidFill>
          <a:latin typeface="+mn-lt"/>
        </a:defRPr>
      </a:lvl7pPr>
      <a:lvl8pPr marL="3425828" indent="-228389" algn="l" rtl="0" fontAlgn="base">
        <a:spcBef>
          <a:spcPct val="20000"/>
        </a:spcBef>
        <a:spcAft>
          <a:spcPct val="0"/>
        </a:spcAft>
        <a:buChar char="»"/>
        <a:defRPr sz="1598">
          <a:solidFill>
            <a:srgbClr val="58585A"/>
          </a:solidFill>
          <a:latin typeface="+mn-lt"/>
        </a:defRPr>
      </a:lvl8pPr>
      <a:lvl9pPr marL="3882605" indent="-228389" algn="l" rtl="0" fontAlgn="base">
        <a:spcBef>
          <a:spcPct val="20000"/>
        </a:spcBef>
        <a:spcAft>
          <a:spcPct val="0"/>
        </a:spcAft>
        <a:buChar char="»"/>
        <a:defRPr sz="1598">
          <a:solidFill>
            <a:srgbClr val="58585A"/>
          </a:solidFill>
          <a:latin typeface="+mn-lt"/>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9"/>
          <a:stretch>
            <a:fillRect/>
          </a:stretch>
        </p:blipFill>
        <p:spPr>
          <a:xfrm>
            <a:off x="1" y="-7800"/>
            <a:ext cx="9160427" cy="5157514"/>
          </a:xfrm>
          <a:prstGeom prst="rect">
            <a:avLst/>
          </a:prstGeom>
          <a:ln w="12700">
            <a:miter lim="400000"/>
          </a:ln>
        </p:spPr>
      </p:pic>
      <p:sp>
        <p:nvSpPr>
          <p:cNvPr id="3" name="TextBox 4"/>
          <p:cNvSpPr txBox="1"/>
          <p:nvPr/>
        </p:nvSpPr>
        <p:spPr>
          <a:xfrm>
            <a:off x="6918009" y="5949104"/>
            <a:ext cx="177291" cy="462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400"/>
              <a:t> </a:t>
            </a:r>
          </a:p>
        </p:txBody>
      </p:sp>
      <p:sp>
        <p:nvSpPr>
          <p:cNvPr id="4" name="Straight Connector 7"/>
          <p:cNvSpPr/>
          <p:nvPr/>
        </p:nvSpPr>
        <p:spPr>
          <a:xfrm>
            <a:off x="1" y="4313598"/>
            <a:ext cx="9144001" cy="1"/>
          </a:xfrm>
          <a:prstGeom prst="line">
            <a:avLst/>
          </a:prstGeom>
          <a:ln w="28575">
            <a:solidFill>
              <a:srgbClr val="003767"/>
            </a:solidFill>
          </a:ln>
        </p:spPr>
        <p:txBody>
          <a:bodyPr lIns="45719" rIns="45719"/>
          <a:lstStyle/>
          <a:p>
            <a:endParaRPr sz="2400"/>
          </a:p>
        </p:txBody>
      </p:sp>
      <p:pic>
        <p:nvPicPr>
          <p:cNvPr id="5" name="Picture 8" descr="Picture 8"/>
          <p:cNvPicPr>
            <a:picLocks noChangeAspect="1"/>
          </p:cNvPicPr>
          <p:nvPr/>
        </p:nvPicPr>
        <p:blipFill>
          <a:blip r:embed="rId10"/>
          <a:stretch>
            <a:fillRect/>
          </a:stretch>
        </p:blipFill>
        <p:spPr>
          <a:xfrm>
            <a:off x="697681" y="4451814"/>
            <a:ext cx="999390" cy="526482"/>
          </a:xfrm>
          <a:prstGeom prst="rect">
            <a:avLst/>
          </a:prstGeom>
          <a:ln w="12700">
            <a:miter lim="400000"/>
          </a:ln>
        </p:spPr>
      </p:pic>
      <p:pic>
        <p:nvPicPr>
          <p:cNvPr id="6" name="Picture 3" descr="Picture 3"/>
          <p:cNvPicPr>
            <a:picLocks noChangeAspect="1"/>
          </p:cNvPicPr>
          <p:nvPr/>
        </p:nvPicPr>
        <p:blipFill>
          <a:blip r:embed="rId11"/>
          <a:stretch>
            <a:fillRect/>
          </a:stretch>
        </p:blipFill>
        <p:spPr>
          <a:xfrm>
            <a:off x="7772400" y="4481945"/>
            <a:ext cx="1096112" cy="559442"/>
          </a:xfrm>
          <a:prstGeom prst="rect">
            <a:avLst/>
          </a:prstGeom>
          <a:ln w="12700">
            <a:miter lim="400000"/>
          </a:ln>
        </p:spPr>
      </p:pic>
      <p:sp>
        <p:nvSpPr>
          <p:cNvPr id="7" name="Body Level One…"/>
          <p:cNvSpPr txBox="1">
            <a:spLocks noGrp="1"/>
          </p:cNvSpPr>
          <p:nvPr>
            <p:ph type="body" idx="1"/>
          </p:nvPr>
        </p:nvSpPr>
        <p:spPr>
          <a:xfrm>
            <a:off x="685800" y="845333"/>
            <a:ext cx="7772400" cy="3150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8" name="Title Text"/>
          <p:cNvSpPr txBox="1">
            <a:spLocks noGrp="1"/>
          </p:cNvSpPr>
          <p:nvPr>
            <p:ph type="title"/>
          </p:nvPr>
        </p:nvSpPr>
        <p:spPr>
          <a:xfrm>
            <a:off x="457200" y="206169"/>
            <a:ext cx="8229600" cy="85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9" name="Slide Number"/>
          <p:cNvSpPr txBox="1">
            <a:spLocks noGrp="1"/>
          </p:cNvSpPr>
          <p:nvPr>
            <p:ph type="sldNum" sz="quarter" idx="2"/>
          </p:nvPr>
        </p:nvSpPr>
        <p:spPr>
          <a:xfrm>
            <a:off x="6273318" y="4633178"/>
            <a:ext cx="279882" cy="276999"/>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3600" b="0" i="0" u="none" strike="noStrike" cap="none" spc="0" baseline="0">
          <a:solidFill>
            <a:schemeClr val="accent3">
              <a:lumOff val="44000"/>
            </a:schemeClr>
          </a:solidFill>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3pPr>
      <a:lvl4pPr marL="0" marR="0" indent="1371600" algn="l" defTabSz="914400" rtl="0" latinLnBrk="0">
        <a:lnSpc>
          <a:spcPct val="100000"/>
        </a:lnSpc>
        <a:spcBef>
          <a:spcPts val="500"/>
        </a:spcBef>
        <a:spcAft>
          <a:spcPts val="0"/>
        </a:spcAft>
        <a:buClrTx/>
        <a:buSzTx/>
        <a:buFontTx/>
        <a:buNone/>
        <a:tabLst/>
        <a:defRPr sz="2400" b="0" i="0" u="none" strike="noStrike" cap="none" spc="0" baseline="0">
          <a:solidFill>
            <a:srgbClr val="000000"/>
          </a:solidFill>
          <a:uFillTx/>
          <a:latin typeface="Arial"/>
          <a:ea typeface="Arial"/>
          <a:cs typeface="Arial"/>
          <a:sym typeface="Arial"/>
        </a:defRPr>
      </a:lvl4pPr>
      <a:lvl5pPr marL="2103120" marR="0" indent="-27432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914400" rtl="0" latinLnBrk="0">
        <a:lnSpc>
          <a:spcPct val="100000"/>
        </a:lnSpc>
        <a:spcBef>
          <a:spcPts val="500"/>
        </a:spcBef>
        <a:spcAft>
          <a:spcPts val="0"/>
        </a:spcAft>
        <a:buClrTx/>
        <a:buSzPct val="100000"/>
        <a:buFontTx/>
        <a:buChar char="»"/>
        <a:tabLst/>
        <a:defRPr sz="24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2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7.png"/></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30.emf"/><Relationship Id="rId5" Type="http://schemas.openxmlformats.org/officeDocument/2006/relationships/oleObject" Target="../embeddings/oleObject1.bin"/><Relationship Id="rId4" Type="http://schemas.openxmlformats.org/officeDocument/2006/relationships/image" Target="../media/image131.png"/></Relationships>
</file>

<file path=ppt/slides/_rels/slide1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34.png"/><Relationship Id="rId4" Type="http://schemas.microsoft.com/office/2007/relationships/hdphoto" Target="../media/hdphoto6.wdp"/></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36.png"/><Relationship Id="rId4" Type="http://schemas.microsoft.com/office/2007/relationships/hdphoto" Target="../media/hdphoto7.wdp"/></Relationships>
</file>

<file path=ppt/slides/_rels/slide1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2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7.png"/></Relationships>
</file>

<file path=ppt/slides/_rels/slide1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9.emf"/><Relationship Id="rId5" Type="http://schemas.openxmlformats.org/officeDocument/2006/relationships/oleObject" Target="../embeddings/oleObject2.bin"/><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12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1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1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55.tiff"/><Relationship Id="rId2" Type="http://schemas.openxmlformats.org/officeDocument/2006/relationships/notesSlide" Target="../notesSlides/notesSlide81.xml"/><Relationship Id="rId1" Type="http://schemas.openxmlformats.org/officeDocument/2006/relationships/slideLayout" Target="../slideLayouts/slideLayout38.xml"/><Relationship Id="rId4" Type="http://schemas.openxmlformats.org/officeDocument/2006/relationships/image" Target="../media/image156.png"/></Relationships>
</file>

<file path=ppt/slides/_rels/slide1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4.xml"/><Relationship Id="rId4" Type="http://schemas.openxmlformats.org/officeDocument/2006/relationships/image" Target="../media/image159.png"/></Relationships>
</file>

<file path=ppt/slides/_rels/slide13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3.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141.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4.xml"/><Relationship Id="rId1" Type="http://schemas.openxmlformats.org/officeDocument/2006/relationships/slideLayout" Target="../slideLayouts/slideLayout14.xml"/><Relationship Id="rId4" Type="http://schemas.openxmlformats.org/officeDocument/2006/relationships/image" Target="../media/image174.png"/></Relationships>
</file>

<file path=ppt/slides/_rels/slide14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5.xml"/><Relationship Id="rId1" Type="http://schemas.openxmlformats.org/officeDocument/2006/relationships/slideLayout" Target="../slideLayouts/slideLayout21.xml"/><Relationship Id="rId4" Type="http://schemas.openxmlformats.org/officeDocument/2006/relationships/image" Target="../media/image176.png"/></Relationships>
</file>

<file path=ppt/slides/_rels/slide14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mailto:chul.kim@gunet.georgetown.edu" TargetMode="Externa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4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8.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1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9.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8.png"/><Relationship Id="rId2" Type="http://schemas.openxmlformats.org/officeDocument/2006/relationships/notesSlide" Target="../notesSlides/notesSlide90.xml"/><Relationship Id="rId1" Type="http://schemas.openxmlformats.org/officeDocument/2006/relationships/slideLayout" Target="../slideLayouts/slideLayout41.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3.png"/></Relationships>
</file>

<file path=ppt/slides/_rels/slide1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1.xml"/><Relationship Id="rId1" Type="http://schemas.openxmlformats.org/officeDocument/2006/relationships/slideLayout" Target="../slideLayouts/slideLayout41.xml"/><Relationship Id="rId5" Type="http://schemas.openxmlformats.org/officeDocument/2006/relationships/image" Target="../media/image189.png"/><Relationship Id="rId4" Type="http://schemas.openxmlformats.org/officeDocument/2006/relationships/image" Target="../media/image3.png"/></Relationships>
</file>

<file path=ppt/slides/_rels/slide1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2.xml"/><Relationship Id="rId1" Type="http://schemas.openxmlformats.org/officeDocument/2006/relationships/slideLayout" Target="../slideLayouts/slideLayout41.xml"/><Relationship Id="rId5" Type="http://schemas.openxmlformats.org/officeDocument/2006/relationships/image" Target="../media/image190.jpeg"/><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3.png"/><Relationship Id="rId2" Type="http://schemas.openxmlformats.org/officeDocument/2006/relationships/notesSlide" Target="../notesSlides/notesSlide93.xml"/><Relationship Id="rId1" Type="http://schemas.openxmlformats.org/officeDocument/2006/relationships/slideLayout" Target="../slideLayouts/slideLayout4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3.png"/></Relationships>
</file>

<file path=ppt/slides/_rels/slide1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4.xml"/><Relationship Id="rId1" Type="http://schemas.openxmlformats.org/officeDocument/2006/relationships/slideLayout" Target="../slideLayouts/slideLayout41.xml"/><Relationship Id="rId5" Type="http://schemas.openxmlformats.org/officeDocument/2006/relationships/image" Target="../media/image194.png"/><Relationship Id="rId4" Type="http://schemas.openxmlformats.org/officeDocument/2006/relationships/image" Target="../media/image3.png"/></Relationships>
</file>

<file path=ppt/slides/_rels/slide1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6.xml"/><Relationship Id="rId1" Type="http://schemas.openxmlformats.org/officeDocument/2006/relationships/slideLayout" Target="../slideLayouts/slideLayout41.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3.png"/></Relationships>
</file>

<file path=ppt/slides/_rels/slide1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7.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8.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9.xml"/><Relationship Id="rId1" Type="http://schemas.openxmlformats.org/officeDocument/2006/relationships/slideLayout" Target="../slideLayouts/slideLayout41.xml"/><Relationship Id="rId5" Type="http://schemas.openxmlformats.org/officeDocument/2006/relationships/image" Target="../media/image19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0.xml"/><Relationship Id="rId1" Type="http://schemas.openxmlformats.org/officeDocument/2006/relationships/slideLayout" Target="../slideLayouts/slideLayout41.xml"/><Relationship Id="rId5" Type="http://schemas.openxmlformats.org/officeDocument/2006/relationships/image" Target="../media/image198.png"/><Relationship Id="rId4" Type="http://schemas.openxmlformats.org/officeDocument/2006/relationships/image" Target="../media/image3.png"/></Relationships>
</file>

<file path=ppt/slides/_rels/slide1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1.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2.xml"/><Relationship Id="rId1" Type="http://schemas.openxmlformats.org/officeDocument/2006/relationships/slideLayout" Target="../slideLayouts/slideLayout41.xml"/><Relationship Id="rId5" Type="http://schemas.openxmlformats.org/officeDocument/2006/relationships/image" Target="../media/image199.png"/><Relationship Id="rId4" Type="http://schemas.openxmlformats.org/officeDocument/2006/relationships/image" Target="../media/image3.png"/></Relationships>
</file>

<file path=ppt/slides/_rels/slide1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3.xml"/><Relationship Id="rId1" Type="http://schemas.openxmlformats.org/officeDocument/2006/relationships/slideLayout" Target="../slideLayouts/slideLayout41.xml"/><Relationship Id="rId5" Type="http://schemas.openxmlformats.org/officeDocument/2006/relationships/image" Target="../media/image200.png"/><Relationship Id="rId4" Type="http://schemas.openxmlformats.org/officeDocument/2006/relationships/image" Target="../media/image3.png"/></Relationships>
</file>

<file path=ppt/slides/_rels/slide1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4.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5.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6.xml"/><Relationship Id="rId1" Type="http://schemas.openxmlformats.org/officeDocument/2006/relationships/slideLayout" Target="../slideLayouts/slideLayout41.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3.png"/></Relationships>
</file>

<file path=ppt/slides/_rels/slide1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7.xml"/><Relationship Id="rId1" Type="http://schemas.openxmlformats.org/officeDocument/2006/relationships/slideLayout" Target="../slideLayouts/slideLayout41.xml"/><Relationship Id="rId5" Type="http://schemas.openxmlformats.org/officeDocument/2006/relationships/image" Target="../media/image203.png"/><Relationship Id="rId4" Type="http://schemas.openxmlformats.org/officeDocument/2006/relationships/image" Target="../media/image3.png"/></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41.xml"/><Relationship Id="rId4" Type="http://schemas.openxmlformats.org/officeDocument/2006/relationships/image" Target="../media/image204.png"/></Relationships>
</file>

<file path=ppt/slides/_rels/slide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41.xml"/><Relationship Id="rId4" Type="http://schemas.openxmlformats.org/officeDocument/2006/relationships/image" Target="../media/image204.png"/></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0.xml"/><Relationship Id="rId1" Type="http://schemas.openxmlformats.org/officeDocument/2006/relationships/slideLayout" Target="../slideLayouts/slideLayout41.xml"/><Relationship Id="rId5" Type="http://schemas.openxmlformats.org/officeDocument/2006/relationships/image" Target="../media/image205.jpeg"/><Relationship Id="rId4" Type="http://schemas.openxmlformats.org/officeDocument/2006/relationships/image" Target="../media/image3.png"/></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41.xml"/><Relationship Id="rId4" Type="http://schemas.openxmlformats.org/officeDocument/2006/relationships/image" Target="../media/image204.png"/></Relationships>
</file>

<file path=ppt/slides/_rels/slide1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2.xml"/><Relationship Id="rId1" Type="http://schemas.openxmlformats.org/officeDocument/2006/relationships/slideLayout" Target="../slideLayouts/slideLayout41.xml"/><Relationship Id="rId5" Type="http://schemas.openxmlformats.org/officeDocument/2006/relationships/image" Target="../media/image206.jpeg"/><Relationship Id="rId4" Type="http://schemas.openxmlformats.org/officeDocument/2006/relationships/image" Target="../media/image3.png"/></Relationships>
</file>

<file path=ppt/slides/_rels/slide18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3.xml"/><Relationship Id="rId4" Type="http://schemas.openxmlformats.org/officeDocument/2006/relationships/image" Target="../media/image209.png"/></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emf"/></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63.emf"/></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hyperlink" Target="https://cloud.email.onclive.com/referral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jp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97.jpeg"/><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10"/>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April 27, 2023</a:t>
            </a:r>
          </a:p>
        </p:txBody>
      </p:sp>
      <p:pic>
        <p:nvPicPr>
          <p:cNvPr id="4" name="Picture 3">
            <a:extLst>
              <a:ext uri="{FF2B5EF4-FFF2-40B4-BE49-F238E27FC236}">
                <a16:creationId xmlns:a16="http://schemas.microsoft.com/office/drawing/2014/main" id="{20CE4292-98BF-5F5C-44CE-22071A278224}"/>
              </a:ext>
            </a:extLst>
          </p:cNvPr>
          <p:cNvPicPr>
            <a:picLocks noChangeAspect="1"/>
          </p:cNvPicPr>
          <p:nvPr/>
        </p:nvPicPr>
        <p:blipFill>
          <a:blip r:embed="rId12"/>
          <a:srcRect/>
          <a:stretch/>
        </p:blipFill>
        <p:spPr>
          <a:xfrm>
            <a:off x="7547958" y="4282893"/>
            <a:ext cx="1313411" cy="669727"/>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636D2A-D71F-98E1-8F12-BE29133DBD3B}"/>
              </a:ext>
            </a:extLst>
          </p:cNvPr>
          <p:cNvSpPr>
            <a:spLocks noGrp="1"/>
          </p:cNvSpPr>
          <p:nvPr>
            <p:ph type="title"/>
          </p:nvPr>
        </p:nvSpPr>
        <p:spPr/>
        <p:txBody>
          <a:bodyPr lIns="91440" tIns="45720" rIns="91440" bIns="45720" anchor="t"/>
          <a:lstStyle/>
          <a:p>
            <a:r>
              <a:rPr lang="en-US" dirty="0">
                <a:cs typeface="Arial"/>
              </a:rPr>
              <a:t>Program Co-Chair</a:t>
            </a:r>
            <a:endParaRPr lang="en-US" dirty="0"/>
          </a:p>
        </p:txBody>
      </p:sp>
      <p:sp>
        <p:nvSpPr>
          <p:cNvPr id="5" name="TextBox 4">
            <a:extLst>
              <a:ext uri="{FF2B5EF4-FFF2-40B4-BE49-F238E27FC236}">
                <a16:creationId xmlns:a16="http://schemas.microsoft.com/office/drawing/2014/main" id="{B15F004F-790E-C7BD-1F33-BB4A560D7879}"/>
              </a:ext>
            </a:extLst>
          </p:cNvPr>
          <p:cNvSpPr txBox="1"/>
          <p:nvPr/>
        </p:nvSpPr>
        <p:spPr>
          <a:xfrm>
            <a:off x="428282" y="1186594"/>
            <a:ext cx="8286087"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2E51"/>
                </a:solidFill>
                <a:latin typeface="Arial"/>
                <a:ea typeface="ＭＳ Ｐゴシック"/>
                <a:cs typeface="Arial"/>
              </a:rPr>
              <a:t>Stephen Liu, MD</a:t>
            </a:r>
            <a:endParaRPr lang="en-US" dirty="0"/>
          </a:p>
          <a:p>
            <a:pPr algn="ctr"/>
            <a:endParaRPr lang="en-US" sz="2800" b="1" dirty="0">
              <a:solidFill>
                <a:srgbClr val="002E51"/>
              </a:solidFill>
              <a:latin typeface="Arial"/>
              <a:ea typeface="ＭＳ Ｐゴシック"/>
              <a:cs typeface="Arial"/>
            </a:endParaRPr>
          </a:p>
          <a:p>
            <a:pPr algn="ctr"/>
            <a:r>
              <a:rPr lang="en-US" sz="2100" dirty="0">
                <a:solidFill>
                  <a:srgbClr val="003767"/>
                </a:solidFill>
                <a:latin typeface="Arial"/>
                <a:ea typeface="ＭＳ Ｐゴシック"/>
                <a:cs typeface="Arial"/>
              </a:rPr>
              <a:t>Associate Professor of Medicine at Georgetown University</a:t>
            </a:r>
            <a:endParaRPr lang="en-US" dirty="0">
              <a:solidFill>
                <a:srgbClr val="000000"/>
              </a:solidFill>
              <a:latin typeface="Arial"/>
              <a:ea typeface="ＭＳ Ｐゴシック"/>
              <a:cs typeface="Arial"/>
            </a:endParaRPr>
          </a:p>
          <a:p>
            <a:pPr algn="ctr"/>
            <a:r>
              <a:rPr lang="en-US" sz="2100" dirty="0">
                <a:solidFill>
                  <a:srgbClr val="003767"/>
                </a:solidFill>
                <a:latin typeface="Arial"/>
                <a:ea typeface="ＭＳ Ｐゴシック"/>
                <a:cs typeface="Arial"/>
              </a:rPr>
              <a:t>Director of Thoracic Oncology </a:t>
            </a:r>
            <a:endParaRPr lang="en-US">
              <a:solidFill>
                <a:srgbClr val="000000"/>
              </a:solidFill>
              <a:cs typeface="Arial"/>
            </a:endParaRPr>
          </a:p>
          <a:p>
            <a:pPr algn="ctr"/>
            <a:r>
              <a:rPr lang="en-US" sz="2100" dirty="0">
                <a:solidFill>
                  <a:srgbClr val="003767"/>
                </a:solidFill>
                <a:latin typeface="Arial"/>
                <a:ea typeface="ＭＳ Ｐゴシック"/>
                <a:cs typeface="Arial"/>
              </a:rPr>
              <a:t>Head of Developmental Therapeutics at the Georgetown Lombardi Comprehensive Cancer Center</a:t>
            </a:r>
            <a:endParaRPr lang="en-US"/>
          </a:p>
          <a:p>
            <a:pPr algn="ctr"/>
            <a:r>
              <a:rPr lang="en-US" sz="2100" dirty="0">
                <a:solidFill>
                  <a:srgbClr val="003767"/>
                </a:solidFill>
                <a:latin typeface="Arial"/>
                <a:ea typeface="ＭＳ Ｐゴシック"/>
                <a:cs typeface="Arial"/>
              </a:rPr>
              <a:t>Washington D.C. </a:t>
            </a:r>
          </a:p>
          <a:p>
            <a:pPr algn="ctr"/>
            <a:endParaRPr lang="en-US" sz="2100">
              <a:solidFill>
                <a:srgbClr val="003767"/>
              </a:solidFill>
              <a:latin typeface="Arial"/>
              <a:ea typeface="ＭＳ Ｐゴシック"/>
              <a:cs typeface="Arial"/>
            </a:endParaRPr>
          </a:p>
        </p:txBody>
      </p:sp>
    </p:spTree>
    <p:extLst>
      <p:ext uri="{BB962C8B-B14F-4D97-AF65-F5344CB8AC3E}">
        <p14:creationId xmlns:p14="http://schemas.microsoft.com/office/powerpoint/2010/main" val="34942658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06" y="-62342"/>
            <a:ext cx="7886700" cy="994172"/>
          </a:xfrm>
        </p:spPr>
        <p:txBody>
          <a:bodyPr/>
          <a:lstStyle/>
          <a:p>
            <a:r>
              <a:rPr lang="en-US" sz="3200" b="1" dirty="0"/>
              <a:t>Key Results – Results by Histology</a:t>
            </a:r>
          </a:p>
        </p:txBody>
      </p:sp>
      <p:pic>
        <p:nvPicPr>
          <p:cNvPr id="7" name="Picture 6"/>
          <p:cNvPicPr>
            <a:picLocks noChangeAspect="1"/>
          </p:cNvPicPr>
          <p:nvPr/>
        </p:nvPicPr>
        <p:blipFill>
          <a:blip r:embed="rId3"/>
          <a:stretch>
            <a:fillRect/>
          </a:stretch>
        </p:blipFill>
        <p:spPr>
          <a:xfrm>
            <a:off x="1822456" y="2716296"/>
            <a:ext cx="2507855" cy="2191703"/>
          </a:xfrm>
          <a:prstGeom prst="rect">
            <a:avLst/>
          </a:prstGeom>
        </p:spPr>
      </p:pic>
      <p:pic>
        <p:nvPicPr>
          <p:cNvPr id="8" name="Picture 7"/>
          <p:cNvPicPr>
            <a:picLocks noChangeAspect="1"/>
          </p:cNvPicPr>
          <p:nvPr/>
        </p:nvPicPr>
        <p:blipFill>
          <a:blip r:embed="rId4"/>
          <a:stretch>
            <a:fillRect/>
          </a:stretch>
        </p:blipFill>
        <p:spPr>
          <a:xfrm>
            <a:off x="6649203" y="2681148"/>
            <a:ext cx="2373967" cy="2085071"/>
          </a:xfrm>
          <a:prstGeom prst="rect">
            <a:avLst/>
          </a:prstGeom>
        </p:spPr>
      </p:pic>
      <p:sp>
        <p:nvSpPr>
          <p:cNvPr id="9" name="TextBox 8"/>
          <p:cNvSpPr txBox="1"/>
          <p:nvPr/>
        </p:nvSpPr>
        <p:spPr>
          <a:xfrm>
            <a:off x="93716" y="539238"/>
            <a:ext cx="1985009" cy="323165"/>
          </a:xfrm>
          <a:prstGeom prst="rect">
            <a:avLst/>
          </a:prstGeom>
          <a:noFill/>
        </p:spPr>
        <p:txBody>
          <a:bodyPr wrap="square" rtlCol="0">
            <a:spAutoFit/>
          </a:bodyPr>
          <a:lstStyle/>
          <a:p>
            <a:r>
              <a:rPr lang="en-US" sz="1500" b="1" dirty="0"/>
              <a:t>POSEIDON - NSQ</a:t>
            </a:r>
          </a:p>
        </p:txBody>
      </p:sp>
      <p:sp>
        <p:nvSpPr>
          <p:cNvPr id="10" name="TextBox 9"/>
          <p:cNvSpPr txBox="1"/>
          <p:nvPr/>
        </p:nvSpPr>
        <p:spPr>
          <a:xfrm>
            <a:off x="4760099" y="549035"/>
            <a:ext cx="1631837" cy="323165"/>
          </a:xfrm>
          <a:prstGeom prst="rect">
            <a:avLst/>
          </a:prstGeom>
          <a:noFill/>
        </p:spPr>
        <p:txBody>
          <a:bodyPr wrap="square" rtlCol="0">
            <a:spAutoFit/>
          </a:bodyPr>
          <a:lstStyle/>
          <a:p>
            <a:r>
              <a:rPr lang="en-US" sz="1500" b="1" dirty="0"/>
              <a:t>POSEIDON-SQ</a:t>
            </a:r>
          </a:p>
        </p:txBody>
      </p:sp>
      <p:sp>
        <p:nvSpPr>
          <p:cNvPr id="11" name="TextBox 10"/>
          <p:cNvSpPr txBox="1"/>
          <p:nvPr/>
        </p:nvSpPr>
        <p:spPr>
          <a:xfrm>
            <a:off x="93716" y="2716296"/>
            <a:ext cx="1631837" cy="323165"/>
          </a:xfrm>
          <a:prstGeom prst="rect">
            <a:avLst/>
          </a:prstGeom>
          <a:noFill/>
        </p:spPr>
        <p:txBody>
          <a:bodyPr wrap="square" rtlCol="0">
            <a:spAutoFit/>
          </a:bodyPr>
          <a:lstStyle/>
          <a:p>
            <a:r>
              <a:rPr lang="en-US" sz="1500" b="1" dirty="0" err="1"/>
              <a:t>CheckMate</a:t>
            </a:r>
            <a:r>
              <a:rPr lang="en-US" sz="1500" b="1" dirty="0"/>
              <a:t> 9LA</a:t>
            </a:r>
          </a:p>
        </p:txBody>
      </p:sp>
      <p:sp>
        <p:nvSpPr>
          <p:cNvPr id="12" name="TextBox 11"/>
          <p:cNvSpPr txBox="1"/>
          <p:nvPr/>
        </p:nvSpPr>
        <p:spPr>
          <a:xfrm>
            <a:off x="5257980" y="2622240"/>
            <a:ext cx="1631837" cy="323165"/>
          </a:xfrm>
          <a:prstGeom prst="rect">
            <a:avLst/>
          </a:prstGeom>
          <a:noFill/>
        </p:spPr>
        <p:txBody>
          <a:bodyPr wrap="square" rtlCol="0">
            <a:spAutoFit/>
          </a:bodyPr>
          <a:lstStyle/>
          <a:p>
            <a:r>
              <a:rPr lang="en-US" sz="1500" b="1" dirty="0" err="1"/>
              <a:t>CheckMate</a:t>
            </a:r>
            <a:r>
              <a:rPr lang="en-US" sz="1500" b="1" dirty="0"/>
              <a:t> 9LA</a:t>
            </a:r>
          </a:p>
        </p:txBody>
      </p:sp>
      <p:sp>
        <p:nvSpPr>
          <p:cNvPr id="13" name="TextBox 12">
            <a:extLst>
              <a:ext uri="{FF2B5EF4-FFF2-40B4-BE49-F238E27FC236}">
                <a16:creationId xmlns:a16="http://schemas.microsoft.com/office/drawing/2014/main" id="{7F1BA505-A7A2-49CA-9A54-8F36FBEDAB27}"/>
              </a:ext>
            </a:extLst>
          </p:cNvPr>
          <p:cNvSpPr txBox="1"/>
          <p:nvPr/>
        </p:nvSpPr>
        <p:spPr>
          <a:xfrm>
            <a:off x="6172307" y="4877308"/>
            <a:ext cx="4575674" cy="230832"/>
          </a:xfrm>
          <a:prstGeom prst="rect">
            <a:avLst/>
          </a:prstGeom>
          <a:noFill/>
        </p:spPr>
        <p:txBody>
          <a:bodyPr wrap="square" rtlCol="0">
            <a:spAutoFit/>
          </a:bodyPr>
          <a:lstStyle/>
          <a:p>
            <a:r>
              <a:rPr lang="en-US" sz="900" dirty="0">
                <a:solidFill>
                  <a:schemeClr val="bg1"/>
                </a:solidFill>
              </a:rPr>
              <a:t>Johnson M et al WCLC 2021, Reck M et al ASCO 2021</a:t>
            </a:r>
          </a:p>
        </p:txBody>
      </p:sp>
      <p:sp>
        <p:nvSpPr>
          <p:cNvPr id="14" name="TextBox 13">
            <a:extLst>
              <a:ext uri="{FF2B5EF4-FFF2-40B4-BE49-F238E27FC236}">
                <a16:creationId xmlns:a16="http://schemas.microsoft.com/office/drawing/2014/main" id="{7F1BA505-A7A2-49CA-9A54-8F36FBEDAB27}"/>
              </a:ext>
            </a:extLst>
          </p:cNvPr>
          <p:cNvSpPr txBox="1"/>
          <p:nvPr/>
        </p:nvSpPr>
        <p:spPr>
          <a:xfrm>
            <a:off x="4987823" y="4820042"/>
            <a:ext cx="4575674" cy="230832"/>
          </a:xfrm>
          <a:prstGeom prst="rect">
            <a:avLst/>
          </a:prstGeom>
          <a:noFill/>
        </p:spPr>
        <p:txBody>
          <a:bodyPr wrap="square" rtlCol="0">
            <a:spAutoFit/>
          </a:bodyPr>
          <a:lstStyle/>
          <a:p>
            <a:r>
              <a:rPr lang="en-US" sz="900" dirty="0"/>
              <a:t>Johnson M et al ESMO 2022, Reck M et al ASCO 2021</a:t>
            </a:r>
          </a:p>
        </p:txBody>
      </p:sp>
      <p:pic>
        <p:nvPicPr>
          <p:cNvPr id="15" name="Picture 14"/>
          <p:cNvPicPr>
            <a:picLocks noChangeAspect="1"/>
          </p:cNvPicPr>
          <p:nvPr/>
        </p:nvPicPr>
        <p:blipFill>
          <a:blip r:embed="rId5"/>
          <a:stretch>
            <a:fillRect/>
          </a:stretch>
        </p:blipFill>
        <p:spPr>
          <a:xfrm>
            <a:off x="1984828" y="518357"/>
            <a:ext cx="2467664" cy="2114326"/>
          </a:xfrm>
          <a:prstGeom prst="rect">
            <a:avLst/>
          </a:prstGeom>
        </p:spPr>
      </p:pic>
      <p:pic>
        <p:nvPicPr>
          <p:cNvPr id="16" name="Picture 15"/>
          <p:cNvPicPr>
            <a:picLocks noChangeAspect="1"/>
          </p:cNvPicPr>
          <p:nvPr/>
        </p:nvPicPr>
        <p:blipFill>
          <a:blip r:embed="rId6"/>
          <a:stretch>
            <a:fillRect/>
          </a:stretch>
        </p:blipFill>
        <p:spPr>
          <a:xfrm>
            <a:off x="6288729" y="500546"/>
            <a:ext cx="2378188" cy="2099058"/>
          </a:xfrm>
          <a:prstGeom prst="rect">
            <a:avLst/>
          </a:prstGeom>
        </p:spPr>
      </p:pic>
    </p:spTree>
    <p:extLst>
      <p:ext uri="{BB962C8B-B14F-4D97-AF65-F5344CB8AC3E}">
        <p14:creationId xmlns:p14="http://schemas.microsoft.com/office/powerpoint/2010/main" val="41449015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5" y="59892"/>
            <a:ext cx="7886700" cy="993775"/>
          </a:xfrm>
        </p:spPr>
        <p:txBody>
          <a:bodyPr/>
          <a:lstStyle/>
          <a:p>
            <a:r>
              <a:rPr lang="en-US" sz="2800" b="1" dirty="0">
                <a:solidFill>
                  <a:schemeClr val="tx1"/>
                </a:solidFill>
              </a:rPr>
              <a:t>Key Results – Results by Mutation Status</a:t>
            </a:r>
          </a:p>
        </p:txBody>
      </p:sp>
      <p:pic>
        <p:nvPicPr>
          <p:cNvPr id="3" name="Picture 2"/>
          <p:cNvPicPr>
            <a:picLocks noChangeAspect="1"/>
          </p:cNvPicPr>
          <p:nvPr/>
        </p:nvPicPr>
        <p:blipFill>
          <a:blip r:embed="rId2"/>
          <a:stretch>
            <a:fillRect/>
          </a:stretch>
        </p:blipFill>
        <p:spPr>
          <a:xfrm>
            <a:off x="180109" y="771525"/>
            <a:ext cx="4391891" cy="1992664"/>
          </a:xfrm>
          <a:prstGeom prst="rect">
            <a:avLst/>
          </a:prstGeom>
        </p:spPr>
      </p:pic>
      <p:pic>
        <p:nvPicPr>
          <p:cNvPr id="4" name="Picture 3"/>
          <p:cNvPicPr>
            <a:picLocks noChangeAspect="1"/>
          </p:cNvPicPr>
          <p:nvPr/>
        </p:nvPicPr>
        <p:blipFill>
          <a:blip r:embed="rId3"/>
          <a:stretch>
            <a:fillRect/>
          </a:stretch>
        </p:blipFill>
        <p:spPr>
          <a:xfrm>
            <a:off x="4641273" y="2358322"/>
            <a:ext cx="4297073" cy="1921217"/>
          </a:xfrm>
          <a:prstGeom prst="rect">
            <a:avLst/>
          </a:prstGeom>
        </p:spPr>
      </p:pic>
    </p:spTree>
    <p:extLst>
      <p:ext uri="{BB962C8B-B14F-4D97-AF65-F5344CB8AC3E}">
        <p14:creationId xmlns:p14="http://schemas.microsoft.com/office/powerpoint/2010/main" val="12859591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5" y="59892"/>
            <a:ext cx="7886700" cy="993775"/>
          </a:xfrm>
        </p:spPr>
        <p:txBody>
          <a:bodyPr/>
          <a:lstStyle/>
          <a:p>
            <a:r>
              <a:rPr lang="en-US" sz="2800" b="1" dirty="0">
                <a:solidFill>
                  <a:schemeClr val="tx1"/>
                </a:solidFill>
              </a:rPr>
              <a:t>Key Results – Results by Mutation Status</a:t>
            </a:r>
          </a:p>
        </p:txBody>
      </p:sp>
      <p:pic>
        <p:nvPicPr>
          <p:cNvPr id="3" name="Picture 2"/>
          <p:cNvPicPr>
            <a:picLocks noChangeAspect="1"/>
          </p:cNvPicPr>
          <p:nvPr/>
        </p:nvPicPr>
        <p:blipFill>
          <a:blip r:embed="rId2"/>
          <a:stretch>
            <a:fillRect/>
          </a:stretch>
        </p:blipFill>
        <p:spPr>
          <a:xfrm>
            <a:off x="180109" y="605271"/>
            <a:ext cx="4391891" cy="1992664"/>
          </a:xfrm>
          <a:prstGeom prst="rect">
            <a:avLst/>
          </a:prstGeom>
        </p:spPr>
      </p:pic>
      <p:pic>
        <p:nvPicPr>
          <p:cNvPr id="4" name="Picture 3"/>
          <p:cNvPicPr>
            <a:picLocks noChangeAspect="1"/>
          </p:cNvPicPr>
          <p:nvPr/>
        </p:nvPicPr>
        <p:blipFill>
          <a:blip r:embed="rId3"/>
          <a:stretch>
            <a:fillRect/>
          </a:stretch>
        </p:blipFill>
        <p:spPr>
          <a:xfrm>
            <a:off x="4641273" y="605271"/>
            <a:ext cx="4297073" cy="1921217"/>
          </a:xfrm>
          <a:prstGeom prst="rect">
            <a:avLst/>
          </a:prstGeom>
        </p:spPr>
      </p:pic>
      <p:pic>
        <p:nvPicPr>
          <p:cNvPr id="5" name="Picture 4"/>
          <p:cNvPicPr>
            <a:picLocks noChangeAspect="1"/>
          </p:cNvPicPr>
          <p:nvPr/>
        </p:nvPicPr>
        <p:blipFill>
          <a:blip r:embed="rId4"/>
          <a:stretch>
            <a:fillRect/>
          </a:stretch>
        </p:blipFill>
        <p:spPr>
          <a:xfrm>
            <a:off x="2501611" y="2597935"/>
            <a:ext cx="4445578" cy="2374912"/>
          </a:xfrm>
          <a:prstGeom prst="rect">
            <a:avLst/>
          </a:prstGeom>
        </p:spPr>
      </p:pic>
      <p:sp>
        <p:nvSpPr>
          <p:cNvPr id="6" name="Oval 5"/>
          <p:cNvSpPr/>
          <p:nvPr/>
        </p:nvSpPr>
        <p:spPr bwMode="auto">
          <a:xfrm>
            <a:off x="886691" y="831272"/>
            <a:ext cx="1052945" cy="28401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Oval 6"/>
          <p:cNvSpPr/>
          <p:nvPr/>
        </p:nvSpPr>
        <p:spPr bwMode="auto">
          <a:xfrm>
            <a:off x="2978727" y="4223459"/>
            <a:ext cx="401782" cy="74938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Oval 8"/>
          <p:cNvSpPr/>
          <p:nvPr/>
        </p:nvSpPr>
        <p:spPr bwMode="auto">
          <a:xfrm>
            <a:off x="5368643" y="810489"/>
            <a:ext cx="976745" cy="28401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Oval 9"/>
          <p:cNvSpPr/>
          <p:nvPr/>
        </p:nvSpPr>
        <p:spPr bwMode="auto">
          <a:xfrm>
            <a:off x="4876799" y="4223459"/>
            <a:ext cx="491843" cy="74938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TextBox 10"/>
          <p:cNvSpPr txBox="1"/>
          <p:nvPr/>
        </p:nvSpPr>
        <p:spPr>
          <a:xfrm>
            <a:off x="1572492" y="2600121"/>
            <a:ext cx="1032164" cy="369332"/>
          </a:xfrm>
          <a:prstGeom prst="rect">
            <a:avLst/>
          </a:prstGeom>
          <a:noFill/>
        </p:spPr>
        <p:txBody>
          <a:bodyPr wrap="square" rtlCol="0">
            <a:spAutoFit/>
          </a:bodyPr>
          <a:lstStyle/>
          <a:p>
            <a:r>
              <a:rPr lang="en-US" sz="1800" dirty="0"/>
              <a:t>KN189</a:t>
            </a:r>
          </a:p>
        </p:txBody>
      </p:sp>
      <p:sp>
        <p:nvSpPr>
          <p:cNvPr id="13" name="TextBox 12">
            <a:extLst>
              <a:ext uri="{FF2B5EF4-FFF2-40B4-BE49-F238E27FC236}">
                <a16:creationId xmlns:a16="http://schemas.microsoft.com/office/drawing/2014/main" id="{4B40F4CF-EF07-480E-ACF1-24070A61F880}"/>
              </a:ext>
            </a:extLst>
          </p:cNvPr>
          <p:cNvSpPr txBox="1"/>
          <p:nvPr/>
        </p:nvSpPr>
        <p:spPr>
          <a:xfrm>
            <a:off x="7366764" y="3894724"/>
            <a:ext cx="4579709" cy="415498"/>
          </a:xfrm>
          <a:prstGeom prst="rect">
            <a:avLst/>
          </a:prstGeom>
          <a:noFill/>
        </p:spPr>
        <p:txBody>
          <a:bodyPr wrap="square" rtlCol="0">
            <a:spAutoFit/>
          </a:bodyPr>
          <a:lstStyle/>
          <a:p>
            <a:pPr defTabSz="685800" fontAlgn="auto">
              <a:spcBef>
                <a:spcPts val="0"/>
              </a:spcBef>
              <a:spcAft>
                <a:spcPts val="0"/>
              </a:spcAft>
              <a:defRPr/>
            </a:pPr>
            <a:r>
              <a:rPr lang="en-US" sz="1050" dirty="0">
                <a:solidFill>
                  <a:prstClr val="black"/>
                </a:solidFill>
                <a:latin typeface="Calibri" panose="020F0502020204030204"/>
                <a:ea typeface="+mn-ea"/>
                <a:cs typeface="+mn-cs"/>
              </a:rPr>
              <a:t>Johnson M et al, ESMO 2022, </a:t>
            </a:r>
          </a:p>
          <a:p>
            <a:pPr defTabSz="685800" fontAlgn="auto">
              <a:spcBef>
                <a:spcPts val="0"/>
              </a:spcBef>
              <a:spcAft>
                <a:spcPts val="0"/>
              </a:spcAft>
              <a:defRPr/>
            </a:pPr>
            <a:r>
              <a:rPr lang="en-US" sz="1050" dirty="0">
                <a:solidFill>
                  <a:prstClr val="black"/>
                </a:solidFill>
                <a:latin typeface="Calibri" panose="020F0502020204030204"/>
                <a:ea typeface="+mn-ea"/>
                <a:cs typeface="+mn-cs"/>
              </a:rPr>
              <a:t>Gadgeel SM et al, AACR 2020</a:t>
            </a:r>
          </a:p>
        </p:txBody>
      </p:sp>
    </p:spTree>
    <p:extLst>
      <p:ext uri="{BB962C8B-B14F-4D97-AF65-F5344CB8AC3E}">
        <p14:creationId xmlns:p14="http://schemas.microsoft.com/office/powerpoint/2010/main" val="3973531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Conclusions</a:t>
            </a:r>
          </a:p>
        </p:txBody>
      </p:sp>
      <p:sp>
        <p:nvSpPr>
          <p:cNvPr id="2" name="Content Placeholder 1"/>
          <p:cNvSpPr>
            <a:spLocks noGrp="1"/>
          </p:cNvSpPr>
          <p:nvPr>
            <p:ph idx="4294967295"/>
          </p:nvPr>
        </p:nvSpPr>
        <p:spPr>
          <a:xfrm>
            <a:off x="685800" y="1280680"/>
            <a:ext cx="7772400" cy="3148013"/>
          </a:xfrm>
        </p:spPr>
        <p:txBody>
          <a:bodyPr/>
          <a:lstStyle/>
          <a:p>
            <a:r>
              <a:rPr lang="en-US" sz="1600" dirty="0"/>
              <a:t>For PD-L1</a:t>
            </a:r>
            <a:r>
              <a:rPr lang="en-US" sz="1600" dirty="0">
                <a:cs typeface="Calibri" panose="020F0502020204030204" pitchFamily="34" charset="0"/>
              </a:rPr>
              <a:t>–</a:t>
            </a:r>
            <a:r>
              <a:rPr lang="en-US" sz="1600" dirty="0"/>
              <a:t>high disease, single-agent PD-1 or PD-L1 antibodies remain mainstay of treatment</a:t>
            </a:r>
          </a:p>
          <a:p>
            <a:pPr lvl="1"/>
            <a:r>
              <a:rPr lang="en-US" sz="1600" dirty="0"/>
              <a:t>Chemo/IO combinations increase response, but survival is similar to single-agent PD-1 blockade</a:t>
            </a:r>
          </a:p>
          <a:p>
            <a:r>
              <a:rPr lang="en-US" sz="1600" dirty="0"/>
              <a:t>For PD-L1–negative disease, either IO/IO, chemo/IO, or IO/IO/chemo are options</a:t>
            </a:r>
          </a:p>
          <a:p>
            <a:r>
              <a:rPr lang="en-US" sz="1600" dirty="0"/>
              <a:t>For PD-L1 1%-49%, either chemo/IO, IO/IO, or IO/IO/chemo are options</a:t>
            </a:r>
          </a:p>
          <a:p>
            <a:r>
              <a:rPr lang="en-US" sz="1600" dirty="0"/>
              <a:t>Although long-term survival is possible, it is only realized in a subset of patients </a:t>
            </a:r>
          </a:p>
          <a:p>
            <a:r>
              <a:rPr lang="en-US" sz="1600" dirty="0"/>
              <a:t>Sequencing of IO therapy and chemo remains an open question </a:t>
            </a:r>
          </a:p>
          <a:p>
            <a:endParaRPr lang="en-US" sz="1600" dirty="0"/>
          </a:p>
        </p:txBody>
      </p:sp>
    </p:spTree>
    <p:extLst>
      <p:ext uri="{BB962C8B-B14F-4D97-AF65-F5344CB8AC3E}">
        <p14:creationId xmlns:p14="http://schemas.microsoft.com/office/powerpoint/2010/main" val="34668269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10"/>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April 27, 2023</a:t>
            </a:r>
          </a:p>
        </p:txBody>
      </p:sp>
      <p:pic>
        <p:nvPicPr>
          <p:cNvPr id="4" name="Picture 3">
            <a:extLst>
              <a:ext uri="{FF2B5EF4-FFF2-40B4-BE49-F238E27FC236}">
                <a16:creationId xmlns:a16="http://schemas.microsoft.com/office/drawing/2014/main" id="{20CE4292-98BF-5F5C-44CE-22071A278224}"/>
              </a:ext>
            </a:extLst>
          </p:cNvPr>
          <p:cNvPicPr>
            <a:picLocks noChangeAspect="1"/>
          </p:cNvPicPr>
          <p:nvPr/>
        </p:nvPicPr>
        <p:blipFill>
          <a:blip r:embed="rId12"/>
          <a:srcRect/>
          <a:stretch/>
        </p:blipFill>
        <p:spPr>
          <a:xfrm>
            <a:off x="7547958" y="4282893"/>
            <a:ext cx="1313411" cy="669727"/>
          </a:xfrm>
          <a:prstGeom prst="rect">
            <a:avLst/>
          </a:prstGeom>
        </p:spPr>
      </p:pic>
    </p:spTree>
    <p:extLst>
      <p:ext uri="{BB962C8B-B14F-4D97-AF65-F5344CB8AC3E}">
        <p14:creationId xmlns:p14="http://schemas.microsoft.com/office/powerpoint/2010/main" val="13958863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pic>
        <p:nvPicPr>
          <p:cNvPr id="6" name="Picture 5">
            <a:extLst>
              <a:ext uri="{FF2B5EF4-FFF2-40B4-BE49-F238E27FC236}">
                <a16:creationId xmlns:a16="http://schemas.microsoft.com/office/drawing/2014/main" id="{EE5135E8-C0E1-138D-EA3C-3EA361AFCFFB}"/>
              </a:ext>
            </a:extLst>
          </p:cNvPr>
          <p:cNvPicPr>
            <a:picLocks noChangeAspect="1"/>
          </p:cNvPicPr>
          <p:nvPr/>
        </p:nvPicPr>
        <p:blipFill>
          <a:blip r:embed="rId4"/>
          <a:srcRect/>
          <a:stretch/>
        </p:blipFill>
        <p:spPr>
          <a:xfrm>
            <a:off x="7772400" y="4477800"/>
            <a:ext cx="1096112" cy="558923"/>
          </a:xfrm>
          <a:prstGeom prst="rect">
            <a:avLst/>
          </a:prstGeom>
        </p:spPr>
      </p:pic>
      <p:sp>
        <p:nvSpPr>
          <p:cNvPr id="7" name="Subtitle 6">
            <a:extLst>
              <a:ext uri="{FF2B5EF4-FFF2-40B4-BE49-F238E27FC236}">
                <a16:creationId xmlns:a16="http://schemas.microsoft.com/office/drawing/2014/main" id="{2A7F1229-21A4-EE3A-1F70-4788EB6CB007}"/>
              </a:ext>
            </a:extLst>
          </p:cNvPr>
          <p:cNvSpPr>
            <a:spLocks noGrp="1"/>
          </p:cNvSpPr>
          <p:nvPr>
            <p:ph type="subTitle" idx="1"/>
          </p:nvPr>
        </p:nvSpPr>
        <p:spPr>
          <a:xfrm>
            <a:off x="1244810" y="1298996"/>
            <a:ext cx="6833239" cy="2651759"/>
          </a:xfrm>
        </p:spPr>
        <p:txBody>
          <a:bodyPr/>
          <a:lstStyle/>
          <a:p>
            <a:r>
              <a:rPr lang="en-US" sz="4800" b="1" dirty="0">
                <a:solidFill>
                  <a:srgbClr val="003767"/>
                </a:solidFill>
                <a:cs typeface="Arial"/>
              </a:rPr>
              <a:t>Question-and-Answer</a:t>
            </a:r>
            <a:endParaRPr lang="en-US" dirty="0"/>
          </a:p>
          <a:p>
            <a:br>
              <a:rPr lang="en-US" dirty="0"/>
            </a:br>
            <a:endParaRPr lang="en-US" dirty="0"/>
          </a:p>
        </p:txBody>
      </p:sp>
    </p:spTree>
    <p:extLst>
      <p:ext uri="{BB962C8B-B14F-4D97-AF65-F5344CB8AC3E}">
        <p14:creationId xmlns:p14="http://schemas.microsoft.com/office/powerpoint/2010/main" val="4063961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636D2A-D71F-98E1-8F12-BE29133DBD3B}"/>
              </a:ext>
            </a:extLst>
          </p:cNvPr>
          <p:cNvSpPr>
            <a:spLocks noGrp="1"/>
          </p:cNvSpPr>
          <p:nvPr>
            <p:ph type="title"/>
          </p:nvPr>
        </p:nvSpPr>
        <p:spPr>
          <a:xfrm>
            <a:off x="98615" y="705160"/>
            <a:ext cx="9144000" cy="695496"/>
          </a:xfrm>
        </p:spPr>
        <p:txBody>
          <a:bodyPr lIns="91440" tIns="45720" rIns="91440" bIns="45720" anchor="t"/>
          <a:lstStyle/>
          <a:p>
            <a:r>
              <a:rPr lang="en-US" b="1" dirty="0">
                <a:solidFill>
                  <a:srgbClr val="002060"/>
                </a:solidFill>
                <a:cs typeface="Arial"/>
              </a:rPr>
              <a:t>Networking Reception</a:t>
            </a:r>
            <a:endParaRPr lang="en-US" dirty="0"/>
          </a:p>
        </p:txBody>
      </p:sp>
      <p:sp>
        <p:nvSpPr>
          <p:cNvPr id="5" name="TextBox 4">
            <a:extLst>
              <a:ext uri="{FF2B5EF4-FFF2-40B4-BE49-F238E27FC236}">
                <a16:creationId xmlns:a16="http://schemas.microsoft.com/office/drawing/2014/main" id="{B15F004F-790E-C7BD-1F33-BB4A560D7879}"/>
              </a:ext>
            </a:extLst>
          </p:cNvPr>
          <p:cNvSpPr txBox="1"/>
          <p:nvPr/>
        </p:nvSpPr>
        <p:spPr>
          <a:xfrm>
            <a:off x="555072" y="1975641"/>
            <a:ext cx="82860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300" i="1" dirty="0">
                <a:solidFill>
                  <a:srgbClr val="002060"/>
                </a:solidFill>
                <a:latin typeface="Arial"/>
                <a:ea typeface="ＭＳ Ｐゴシック"/>
                <a:cs typeface="Arial"/>
              </a:rPr>
              <a:t>We will begin at 7:05pm</a:t>
            </a:r>
            <a:endParaRPr lang="en-US" dirty="0"/>
          </a:p>
          <a:p>
            <a:pPr algn="ctr"/>
            <a:endParaRPr lang="en-US" sz="2100">
              <a:solidFill>
                <a:srgbClr val="003767"/>
              </a:solidFill>
              <a:latin typeface="Arial"/>
              <a:ea typeface="ＭＳ Ｐゴシック"/>
              <a:cs typeface="Arial"/>
            </a:endParaRPr>
          </a:p>
        </p:txBody>
      </p:sp>
    </p:spTree>
    <p:extLst>
      <p:ext uri="{BB962C8B-B14F-4D97-AF65-F5344CB8AC3E}">
        <p14:creationId xmlns:p14="http://schemas.microsoft.com/office/powerpoint/2010/main" val="23085293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10"/>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April 27, 2023</a:t>
            </a:r>
          </a:p>
        </p:txBody>
      </p:sp>
      <p:pic>
        <p:nvPicPr>
          <p:cNvPr id="4" name="Picture 3">
            <a:extLst>
              <a:ext uri="{FF2B5EF4-FFF2-40B4-BE49-F238E27FC236}">
                <a16:creationId xmlns:a16="http://schemas.microsoft.com/office/drawing/2014/main" id="{20CE4292-98BF-5F5C-44CE-22071A278224}"/>
              </a:ext>
            </a:extLst>
          </p:cNvPr>
          <p:cNvPicPr>
            <a:picLocks noChangeAspect="1"/>
          </p:cNvPicPr>
          <p:nvPr/>
        </p:nvPicPr>
        <p:blipFill>
          <a:blip r:embed="rId12"/>
          <a:srcRect/>
          <a:stretch/>
        </p:blipFill>
        <p:spPr>
          <a:xfrm>
            <a:off x="7547958" y="4282893"/>
            <a:ext cx="1313411" cy="669727"/>
          </a:xfrm>
          <a:prstGeom prst="rect">
            <a:avLst/>
          </a:prstGeom>
        </p:spPr>
      </p:pic>
    </p:spTree>
    <p:extLst>
      <p:ext uri="{BB962C8B-B14F-4D97-AF65-F5344CB8AC3E}">
        <p14:creationId xmlns:p14="http://schemas.microsoft.com/office/powerpoint/2010/main" val="19331528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914401" y="2104460"/>
            <a:ext cx="7458822" cy="2204975"/>
          </a:xfrm>
        </p:spPr>
        <p:txBody>
          <a:bodyPr/>
          <a:lstStyle/>
          <a:p>
            <a:r>
              <a:rPr lang="en-US" b="1" dirty="0">
                <a:solidFill>
                  <a:srgbClr val="002E51"/>
                </a:solidFill>
              </a:rPr>
              <a:t>Susan Scott, MD</a:t>
            </a:r>
          </a:p>
          <a:p>
            <a:r>
              <a:rPr lang="en-US" dirty="0">
                <a:solidFill>
                  <a:srgbClr val="002E51"/>
                </a:solidFill>
              </a:rPr>
              <a:t>Assistant Professor of Oncology</a:t>
            </a:r>
          </a:p>
          <a:p>
            <a:r>
              <a:rPr lang="en-US" dirty="0">
                <a:solidFill>
                  <a:srgbClr val="002E51"/>
                </a:solidFill>
              </a:rPr>
              <a:t>Johns Hopkins University School of Medicine</a:t>
            </a:r>
          </a:p>
          <a:p>
            <a:r>
              <a:rPr lang="en-US" dirty="0">
                <a:solidFill>
                  <a:srgbClr val="002E51"/>
                </a:solidFill>
              </a:rPr>
              <a:t>Washington, DC</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Targeting </a:t>
            </a:r>
            <a:r>
              <a:rPr lang="en-US" b="1" dirty="0" err="1">
                <a:solidFill>
                  <a:srgbClr val="002E51"/>
                </a:solidFill>
              </a:rPr>
              <a:t>KRAS</a:t>
            </a:r>
            <a:r>
              <a:rPr lang="en-US" b="1" dirty="0">
                <a:solidFill>
                  <a:srgbClr val="002E51"/>
                </a:solidFill>
              </a:rPr>
              <a:t> in </a:t>
            </a:r>
            <a:r>
              <a:rPr lang="en-US" b="1" dirty="0" err="1">
                <a:solidFill>
                  <a:srgbClr val="002E51"/>
                </a:solidFill>
              </a:rPr>
              <a:t>NSCLC</a:t>
            </a:r>
            <a:endParaRPr lang="en-US" b="1" dirty="0">
              <a:solidFill>
                <a:srgbClr val="002E51"/>
              </a:solidFill>
            </a:endParaRPr>
          </a:p>
        </p:txBody>
      </p:sp>
      <p:pic>
        <p:nvPicPr>
          <p:cNvPr id="6" name="Picture 5">
            <a:extLst>
              <a:ext uri="{FF2B5EF4-FFF2-40B4-BE49-F238E27FC236}">
                <a16:creationId xmlns:a16="http://schemas.microsoft.com/office/drawing/2014/main" id="{EE5135E8-C0E1-138D-EA3C-3EA361AFCFFB}"/>
              </a:ext>
            </a:extLst>
          </p:cNvPr>
          <p:cNvPicPr>
            <a:picLocks noChangeAspect="1"/>
          </p:cNvPicPr>
          <p:nvPr/>
        </p:nvPicPr>
        <p:blipFill>
          <a:blip r:embed="rId4"/>
          <a:srcRect/>
          <a:stretch/>
        </p:blipFill>
        <p:spPr>
          <a:xfrm>
            <a:off x="7772400" y="4477800"/>
            <a:ext cx="1096112" cy="558923"/>
          </a:xfrm>
          <a:prstGeom prst="rect">
            <a:avLst/>
          </a:prstGeom>
        </p:spPr>
      </p:pic>
    </p:spTree>
    <p:extLst>
      <p:ext uri="{BB962C8B-B14F-4D97-AF65-F5344CB8AC3E}">
        <p14:creationId xmlns:p14="http://schemas.microsoft.com/office/powerpoint/2010/main" val="2251251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r>
              <a:rPr lang="en-US" b="1" dirty="0" err="1"/>
              <a:t>KRAS</a:t>
            </a:r>
            <a:r>
              <a:rPr lang="en-US" b="1" dirty="0"/>
              <a:t>-mutated </a:t>
            </a:r>
            <a:r>
              <a:rPr lang="en-US" b="1" dirty="0" err="1"/>
              <a:t>NSCLC</a:t>
            </a:r>
            <a:endParaRPr lang="en-US" b="1" dirty="0"/>
          </a:p>
        </p:txBody>
      </p:sp>
      <p:pic>
        <p:nvPicPr>
          <p:cNvPr id="5" name="Picture 4">
            <a:extLst>
              <a:ext uri="{FF2B5EF4-FFF2-40B4-BE49-F238E27FC236}">
                <a16:creationId xmlns:a16="http://schemas.microsoft.com/office/drawing/2014/main" id="{45D72BAC-F135-4882-41F5-15736872AAEA}"/>
              </a:ext>
            </a:extLst>
          </p:cNvPr>
          <p:cNvPicPr>
            <a:picLocks noChangeAspect="1"/>
          </p:cNvPicPr>
          <p:nvPr/>
        </p:nvPicPr>
        <p:blipFill>
          <a:blip r:embed="rId4"/>
          <a:srcRect/>
          <a:stretch/>
        </p:blipFill>
        <p:spPr>
          <a:xfrm>
            <a:off x="7772400" y="4477800"/>
            <a:ext cx="1096112" cy="558923"/>
          </a:xfrm>
          <a:prstGeom prst="rect">
            <a:avLst/>
          </a:prstGeom>
        </p:spPr>
      </p:pic>
      <p:pic>
        <p:nvPicPr>
          <p:cNvPr id="7" name="Picture 6"/>
          <p:cNvPicPr>
            <a:picLocks noChangeAspect="1"/>
          </p:cNvPicPr>
          <p:nvPr/>
        </p:nvPicPr>
        <p:blipFill rotWithShape="1">
          <a:blip r:embed="rId5"/>
          <a:srcRect l="50394" t="3838" r="424" b="1920"/>
          <a:stretch/>
        </p:blipFill>
        <p:spPr>
          <a:xfrm>
            <a:off x="1441361" y="945000"/>
            <a:ext cx="2944659" cy="2603714"/>
          </a:xfrm>
          <a:prstGeom prst="rect">
            <a:avLst/>
          </a:prstGeom>
        </p:spPr>
      </p:pic>
      <p:sp>
        <p:nvSpPr>
          <p:cNvPr id="13" name="TextBox 12"/>
          <p:cNvSpPr txBox="1"/>
          <p:nvPr/>
        </p:nvSpPr>
        <p:spPr>
          <a:xfrm>
            <a:off x="573115" y="3560596"/>
            <a:ext cx="8026172" cy="502573"/>
          </a:xfrm>
          <a:prstGeom prst="rect">
            <a:avLst/>
          </a:prstGeom>
          <a:noFill/>
        </p:spPr>
        <p:txBody>
          <a:bodyPr wrap="none" rtlCol="0">
            <a:spAutoFit/>
          </a:bodyPr>
          <a:lstStyle/>
          <a:p>
            <a:pPr algn="ctr" defTabSz="457200" fontAlgn="auto">
              <a:spcBef>
                <a:spcPts val="0"/>
              </a:spcBef>
              <a:spcAft>
                <a:spcPts val="0"/>
              </a:spcAft>
            </a:pPr>
            <a:r>
              <a:rPr lang="en-US" sz="1333" dirty="0" err="1">
                <a:solidFill>
                  <a:prstClr val="black">
                    <a:lumMod val="75000"/>
                    <a:lumOff val="25000"/>
                  </a:prstClr>
                </a:solidFill>
                <a:latin typeface="Calibri Light" panose="020F0302020204030204"/>
                <a:ea typeface="+mn-ea"/>
                <a:cs typeface="+mn-cs"/>
              </a:rPr>
              <a:t>KRAS</a:t>
            </a:r>
            <a:r>
              <a:rPr lang="en-US" sz="1333" dirty="0">
                <a:solidFill>
                  <a:prstClr val="black">
                    <a:lumMod val="75000"/>
                    <a:lumOff val="25000"/>
                  </a:prstClr>
                </a:solidFill>
                <a:latin typeface="Calibri Light" panose="020F0302020204030204"/>
                <a:ea typeface="+mn-ea"/>
                <a:cs typeface="+mn-cs"/>
              </a:rPr>
              <a:t> </a:t>
            </a:r>
            <a:r>
              <a:rPr lang="en-US" sz="1333" i="1" dirty="0">
                <a:solidFill>
                  <a:prstClr val="black">
                    <a:lumMod val="75000"/>
                    <a:lumOff val="25000"/>
                  </a:prstClr>
                </a:solidFill>
                <a:latin typeface="Calibri Light" panose="020F0302020204030204"/>
                <a:ea typeface="+mn-ea"/>
                <a:cs typeface="+mn-cs"/>
              </a:rPr>
              <a:t>G12C</a:t>
            </a:r>
            <a:r>
              <a:rPr lang="en-US" sz="1333" dirty="0">
                <a:solidFill>
                  <a:prstClr val="black">
                    <a:lumMod val="75000"/>
                    <a:lumOff val="25000"/>
                  </a:prstClr>
                </a:solidFill>
                <a:latin typeface="Calibri Light" panose="020F0302020204030204"/>
                <a:ea typeface="+mn-ea"/>
                <a:cs typeface="+mn-cs"/>
              </a:rPr>
              <a:t> mutation is the most common mutation adenocarcinoma of the lung, present in 1 in 8 pts (about 13%).</a:t>
            </a:r>
          </a:p>
          <a:p>
            <a:pPr algn="ctr" defTabSz="457200" fontAlgn="auto">
              <a:spcBef>
                <a:spcPts val="0"/>
              </a:spcBef>
              <a:spcAft>
                <a:spcPts val="0"/>
              </a:spcAft>
            </a:pPr>
            <a:r>
              <a:rPr lang="en-US" sz="1333" dirty="0">
                <a:solidFill>
                  <a:prstClr val="black">
                    <a:lumMod val="75000"/>
                    <a:lumOff val="25000"/>
                  </a:prstClr>
                </a:solidFill>
                <a:latin typeface="Calibri Light" panose="020F0302020204030204"/>
                <a:ea typeface="+mn-ea"/>
                <a:cs typeface="+mn-cs"/>
              </a:rPr>
              <a:t>Smoking-associated mutation.</a:t>
            </a:r>
          </a:p>
        </p:txBody>
      </p:sp>
      <p:sp>
        <p:nvSpPr>
          <p:cNvPr id="14" name="TextBox 13"/>
          <p:cNvSpPr txBox="1"/>
          <p:nvPr/>
        </p:nvSpPr>
        <p:spPr>
          <a:xfrm>
            <a:off x="4868719" y="4016746"/>
            <a:ext cx="4368800" cy="502766"/>
          </a:xfrm>
          <a:prstGeom prst="rect">
            <a:avLst/>
          </a:prstGeom>
          <a:noFill/>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r" defTabSz="457200" fontAlgn="auto">
              <a:spcBef>
                <a:spcPts val="0"/>
              </a:spcBef>
              <a:spcAft>
                <a:spcPts val="0"/>
              </a:spcAft>
            </a:pPr>
            <a:r>
              <a:rPr lang="en-US" altLang="en-US" sz="800" dirty="0" err="1">
                <a:solidFill>
                  <a:schemeClr val="tx1">
                    <a:lumMod val="75000"/>
                    <a:lumOff val="25000"/>
                  </a:schemeClr>
                </a:solidFill>
                <a:latin typeface="Arial" panose="020B0604020202020204" pitchFamily="34" charset="0"/>
              </a:rPr>
              <a:t>Skoulidis</a:t>
            </a:r>
            <a:r>
              <a:rPr lang="en-US" altLang="en-US" sz="800" dirty="0">
                <a:solidFill>
                  <a:schemeClr val="tx1">
                    <a:lumMod val="75000"/>
                    <a:lumOff val="25000"/>
                  </a:schemeClr>
                </a:solidFill>
                <a:latin typeface="Arial" panose="020B0604020202020204" pitchFamily="34" charset="0"/>
              </a:rPr>
              <a:t> F, </a:t>
            </a:r>
            <a:r>
              <a:rPr lang="en-US" altLang="en-US" sz="800" dirty="0" err="1">
                <a:solidFill>
                  <a:schemeClr val="tx1">
                    <a:lumMod val="75000"/>
                    <a:lumOff val="25000"/>
                  </a:schemeClr>
                </a:solidFill>
                <a:latin typeface="Arial" panose="020B0604020202020204" pitchFamily="34" charset="0"/>
              </a:rPr>
              <a:t>Heymach</a:t>
            </a:r>
            <a:r>
              <a:rPr lang="en-US" altLang="en-US" sz="800" dirty="0">
                <a:solidFill>
                  <a:schemeClr val="tx1">
                    <a:lumMod val="75000"/>
                    <a:lumOff val="25000"/>
                  </a:schemeClr>
                </a:solidFill>
                <a:latin typeface="Arial" panose="020B0604020202020204" pitchFamily="34" charset="0"/>
              </a:rPr>
              <a:t> JV. Nat Rev Cancer. 2019;19: 495–509.</a:t>
            </a:r>
          </a:p>
          <a:p>
            <a:pPr algn="r" defTabSz="457200" fontAlgn="auto">
              <a:spcBef>
                <a:spcPts val="0"/>
              </a:spcBef>
              <a:spcAft>
                <a:spcPts val="0"/>
              </a:spcAft>
            </a:pPr>
            <a:r>
              <a:rPr lang="en-US" altLang="en-US" sz="800" dirty="0" err="1">
                <a:solidFill>
                  <a:schemeClr val="tx1">
                    <a:lumMod val="75000"/>
                    <a:lumOff val="25000"/>
                  </a:schemeClr>
                </a:solidFill>
                <a:latin typeface="Arial" panose="020B0604020202020204" pitchFamily="34" charset="0"/>
              </a:rPr>
              <a:t>Karachaliou</a:t>
            </a:r>
            <a:r>
              <a:rPr lang="en-US" altLang="en-US" sz="800" dirty="0">
                <a:solidFill>
                  <a:schemeClr val="tx1">
                    <a:lumMod val="75000"/>
                    <a:lumOff val="25000"/>
                  </a:schemeClr>
                </a:solidFill>
                <a:latin typeface="Arial" panose="020B0604020202020204" pitchFamily="34" charset="0"/>
              </a:rPr>
              <a:t> N. </a:t>
            </a:r>
            <a:r>
              <a:rPr lang="en-US" altLang="en-US" sz="800" dirty="0" err="1">
                <a:solidFill>
                  <a:schemeClr val="tx1">
                    <a:lumMod val="75000"/>
                    <a:lumOff val="25000"/>
                  </a:schemeClr>
                </a:solidFill>
                <a:latin typeface="Arial" panose="020B0604020202020204" pitchFamily="34" charset="0"/>
              </a:rPr>
              <a:t>Clin</a:t>
            </a:r>
            <a:r>
              <a:rPr lang="en-US" altLang="en-US" sz="800" dirty="0">
                <a:solidFill>
                  <a:schemeClr val="tx1">
                    <a:lumMod val="75000"/>
                    <a:lumOff val="25000"/>
                  </a:schemeClr>
                </a:solidFill>
                <a:latin typeface="Arial" panose="020B0604020202020204" pitchFamily="34" charset="0"/>
              </a:rPr>
              <a:t> Lung Cancer. 2013;14: 205–214.</a:t>
            </a:r>
          </a:p>
          <a:p>
            <a:pPr algn="r" defTabSz="457200" fontAlgn="auto">
              <a:spcBef>
                <a:spcPts val="0"/>
              </a:spcBef>
              <a:spcAft>
                <a:spcPts val="0"/>
              </a:spcAft>
            </a:pPr>
            <a:endParaRPr lang="en-US" altLang="en-US" sz="1067" dirty="0">
              <a:solidFill>
                <a:schemeClr val="tx1">
                  <a:lumMod val="75000"/>
                  <a:lumOff val="25000"/>
                </a:schemeClr>
              </a:solidFill>
              <a:latin typeface="Arial" panose="020B0604020202020204" pitchFamily="34" charset="0"/>
            </a:endParaRPr>
          </a:p>
        </p:txBody>
      </p:sp>
      <p:pic>
        <p:nvPicPr>
          <p:cNvPr id="15" name="Content Placeholder 7"/>
          <p:cNvPicPr>
            <a:picLocks noChangeAspect="1"/>
          </p:cNvPicPr>
          <p:nvPr/>
        </p:nvPicPr>
        <p:blipFill rotWithShape="1">
          <a:blip r:embed="rId6" cstate="screen">
            <a:extLst>
              <a:ext uri="{28A0092B-C50C-407E-A947-70E740481C1C}">
                <a14:useLocalDpi xmlns:a14="http://schemas.microsoft.com/office/drawing/2010/main"/>
              </a:ext>
            </a:extLst>
          </a:blip>
          <a:srcRect r="2762"/>
          <a:stretch/>
        </p:blipFill>
        <p:spPr bwMode="auto">
          <a:xfrm>
            <a:off x="4859417" y="876059"/>
            <a:ext cx="3056433" cy="2743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p:nvSpPr>
        <p:spPr bwMode="auto">
          <a:xfrm>
            <a:off x="1247614" y="3301139"/>
            <a:ext cx="395206" cy="2594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Rectangle 16"/>
          <p:cNvSpPr/>
          <p:nvPr/>
        </p:nvSpPr>
        <p:spPr bwMode="auto">
          <a:xfrm>
            <a:off x="1123638" y="1978616"/>
            <a:ext cx="395206" cy="16129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19119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10"/>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April 27, 2023</a:t>
            </a:r>
          </a:p>
        </p:txBody>
      </p:sp>
      <p:pic>
        <p:nvPicPr>
          <p:cNvPr id="4" name="Picture 3">
            <a:extLst>
              <a:ext uri="{FF2B5EF4-FFF2-40B4-BE49-F238E27FC236}">
                <a16:creationId xmlns:a16="http://schemas.microsoft.com/office/drawing/2014/main" id="{20CE4292-98BF-5F5C-44CE-22071A278224}"/>
              </a:ext>
            </a:extLst>
          </p:cNvPr>
          <p:cNvPicPr>
            <a:picLocks noChangeAspect="1"/>
          </p:cNvPicPr>
          <p:nvPr/>
        </p:nvPicPr>
        <p:blipFill>
          <a:blip r:embed="rId12"/>
          <a:srcRect/>
          <a:stretch/>
        </p:blipFill>
        <p:spPr>
          <a:xfrm>
            <a:off x="7547958" y="4282893"/>
            <a:ext cx="1313411" cy="669727"/>
          </a:xfrm>
          <a:prstGeom prst="rect">
            <a:avLst/>
          </a:prstGeom>
        </p:spPr>
      </p:pic>
    </p:spTree>
    <p:extLst>
      <p:ext uri="{BB962C8B-B14F-4D97-AF65-F5344CB8AC3E}">
        <p14:creationId xmlns:p14="http://schemas.microsoft.com/office/powerpoint/2010/main" val="900781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002E51"/>
                </a:solidFill>
              </a:rPr>
              <a:t>Targeting KRAS</a:t>
            </a:r>
            <a:r>
              <a:rPr lang="en-US" b="1" i="1" baseline="30000" dirty="0">
                <a:solidFill>
                  <a:srgbClr val="002E51"/>
                </a:solidFill>
              </a:rPr>
              <a:t>G12C</a:t>
            </a:r>
            <a:endParaRPr lang="en-US" dirty="0"/>
          </a:p>
        </p:txBody>
      </p:sp>
      <p:grpSp>
        <p:nvGrpSpPr>
          <p:cNvPr id="15" name="Group 14"/>
          <p:cNvGrpSpPr/>
          <p:nvPr/>
        </p:nvGrpSpPr>
        <p:grpSpPr>
          <a:xfrm>
            <a:off x="807357" y="831022"/>
            <a:ext cx="7197518" cy="3384829"/>
            <a:chOff x="1828800" y="1820671"/>
            <a:chExt cx="8514156" cy="4427795"/>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t="6351"/>
            <a:stretch/>
          </p:blipFill>
          <p:spPr>
            <a:xfrm>
              <a:off x="1967156" y="1885951"/>
              <a:ext cx="8375800" cy="4362515"/>
            </a:xfrm>
            <a:prstGeom prst="rect">
              <a:avLst/>
            </a:prstGeom>
          </p:spPr>
        </p:pic>
        <p:sp>
          <p:nvSpPr>
            <p:cNvPr id="17" name="Rectangle 16"/>
            <p:cNvSpPr/>
            <p:nvPr/>
          </p:nvSpPr>
          <p:spPr>
            <a:xfrm>
              <a:off x="1828800" y="3443288"/>
              <a:ext cx="1371600" cy="2057400"/>
            </a:xfrm>
            <a:prstGeom prst="rect">
              <a:avLst/>
            </a:prstGeom>
            <a:solidFill>
              <a:sysClr val="window" lastClr="FFFFFF"/>
            </a:soli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5738812" y="3443288"/>
              <a:ext cx="1371600" cy="2057400"/>
            </a:xfrm>
            <a:prstGeom prst="rect">
              <a:avLst/>
            </a:prstGeom>
            <a:solidFill>
              <a:sysClr val="window" lastClr="FFFFFF"/>
            </a:soli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5181600" y="1831216"/>
              <a:ext cx="1371600" cy="626235"/>
            </a:xfrm>
            <a:prstGeom prst="rect">
              <a:avLst/>
            </a:prstGeom>
            <a:solidFill>
              <a:sysClr val="window" lastClr="FFFFFF"/>
            </a:soli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940970" y="3294697"/>
              <a:ext cx="1371600" cy="891541"/>
            </a:xfrm>
            <a:prstGeom prst="rect">
              <a:avLst/>
            </a:prstGeom>
            <a:solidFill>
              <a:sysClr val="window" lastClr="FFFFFF"/>
            </a:soli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Soto</a:t>
              </a:r>
            </a:p>
          </p:txBody>
        </p:sp>
        <p:sp>
          <p:nvSpPr>
            <p:cNvPr id="21" name="Rectangle 20"/>
            <p:cNvSpPr/>
            <p:nvPr/>
          </p:nvSpPr>
          <p:spPr>
            <a:xfrm>
              <a:off x="5397043" y="3449002"/>
              <a:ext cx="1371600" cy="1308736"/>
            </a:xfrm>
            <a:prstGeom prst="rect">
              <a:avLst/>
            </a:prstGeom>
            <a:solidFill>
              <a:sysClr val="window" lastClr="FFFFFF"/>
            </a:soli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2514600" y="1820671"/>
              <a:ext cx="1371600" cy="565343"/>
            </a:xfrm>
            <a:prstGeom prst="rect">
              <a:avLst/>
            </a:prstGeom>
            <a:solidFill>
              <a:sysClr val="window" lastClr="FFFFFF"/>
            </a:soli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p:cNvSpPr txBox="1"/>
          <p:nvPr/>
        </p:nvSpPr>
        <p:spPr>
          <a:xfrm>
            <a:off x="5637089" y="2422784"/>
            <a:ext cx="2213066" cy="1615827"/>
          </a:xfrm>
          <a:prstGeom prst="rect">
            <a:avLst/>
          </a:prstGeom>
          <a:solidFill>
            <a:srgbClr val="42BA97"/>
          </a:solidFill>
        </p:spPr>
        <p:txBody>
          <a:bodyPr wrap="square" rtlCol="0" anchor="ctr" anchorCtr="0">
            <a:spAutoFit/>
          </a:bodyPr>
          <a:lstStyle/>
          <a:p>
            <a:r>
              <a:rPr lang="en-US" sz="900" dirty="0">
                <a:latin typeface="Arial" panose="020B0604020202020204" pitchFamily="34" charset="0"/>
                <a:cs typeface="Arial" panose="020B0604020202020204" pitchFamily="34" charset="0"/>
              </a:rPr>
              <a:t>KRAS</a:t>
            </a:r>
            <a:r>
              <a:rPr lang="en-US" sz="900" baseline="30000" dirty="0">
                <a:latin typeface="Arial" panose="020B0604020202020204" pitchFamily="34" charset="0"/>
                <a:cs typeface="Arial" panose="020B0604020202020204" pitchFamily="34" charset="0"/>
              </a:rPr>
              <a:t>G12C</a:t>
            </a:r>
            <a:r>
              <a:rPr lang="en-US" sz="900" dirty="0">
                <a:latin typeface="Arial" panose="020B0604020202020204" pitchFamily="34" charset="0"/>
                <a:cs typeface="Arial" panose="020B0604020202020204" pitchFamily="34" charset="0"/>
              </a:rPr>
              <a:t> prevents normal </a:t>
            </a:r>
            <a:r>
              <a:rPr lang="en-US" sz="900" dirty="0" err="1">
                <a:latin typeface="Arial" panose="020B0604020202020204" pitchFamily="34" charset="0"/>
                <a:cs typeface="Arial" panose="020B0604020202020204" pitchFamily="34" charset="0"/>
              </a:rPr>
              <a:t>GTP</a:t>
            </a:r>
            <a:r>
              <a:rPr lang="en-US" sz="900" dirty="0">
                <a:latin typeface="Arial" panose="020B0604020202020204" pitchFamily="34" charset="0"/>
                <a:cs typeface="Arial" panose="020B0604020202020204" pitchFamily="34" charset="0"/>
              </a:rPr>
              <a:t> breakdown, rendering the protein permanently active.</a:t>
            </a:r>
          </a:p>
          <a:p>
            <a:endParaRPr lang="en-US" sz="900" dirty="0">
              <a:latin typeface="Arial" panose="020B0604020202020204" pitchFamily="34" charset="0"/>
              <a:cs typeface="Arial" panose="020B0604020202020204" pitchFamily="34" charset="0"/>
            </a:endParaRPr>
          </a:p>
          <a:p>
            <a:r>
              <a:rPr lang="en-US" sz="900" dirty="0" err="1">
                <a:latin typeface="Arial" panose="020B0604020202020204" pitchFamily="34" charset="0"/>
                <a:cs typeface="Arial" panose="020B0604020202020204" pitchFamily="34" charset="0"/>
              </a:rPr>
              <a:t>Sotorasib</a:t>
            </a:r>
            <a:r>
              <a:rPr lang="en-US" sz="900" dirty="0">
                <a:latin typeface="Arial" panose="020B0604020202020204" pitchFamily="34" charset="0"/>
                <a:cs typeface="Arial" panose="020B0604020202020204" pitchFamily="34" charset="0"/>
              </a:rPr>
              <a:t> and adagrasib covalently bind GDP-bound KRAS</a:t>
            </a:r>
            <a:r>
              <a:rPr lang="en-US" sz="900" baseline="30000" dirty="0">
                <a:latin typeface="Arial" panose="020B0604020202020204" pitchFamily="34" charset="0"/>
                <a:cs typeface="Arial" panose="020B0604020202020204" pitchFamily="34" charset="0"/>
              </a:rPr>
              <a:t>G12C</a:t>
            </a:r>
            <a:r>
              <a:rPr lang="en-US" sz="900" dirty="0">
                <a:latin typeface="Arial" panose="020B0604020202020204" pitchFamily="34" charset="0"/>
                <a:cs typeface="Arial" panose="020B0604020202020204" pitchFamily="34" charset="0"/>
              </a:rPr>
              <a:t> in the switch II pocket and rely on the mutant C12 residue.</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Binding locks </a:t>
            </a:r>
            <a:r>
              <a:rPr lang="en-US" sz="900" dirty="0" err="1">
                <a:latin typeface="Arial" panose="020B0604020202020204" pitchFamily="34" charset="0"/>
                <a:cs typeface="Arial" panose="020B0604020202020204" pitchFamily="34" charset="0"/>
              </a:rPr>
              <a:t>KRAS</a:t>
            </a:r>
            <a:r>
              <a:rPr lang="en-US" sz="900" dirty="0">
                <a:latin typeface="Arial" panose="020B0604020202020204" pitchFamily="34" charset="0"/>
                <a:cs typeface="Arial" panose="020B0604020202020204" pitchFamily="34" charset="0"/>
              </a:rPr>
              <a:t> in its inactive GDP-bound state.</a:t>
            </a:r>
          </a:p>
        </p:txBody>
      </p:sp>
      <p:grpSp>
        <p:nvGrpSpPr>
          <p:cNvPr id="24" name="Group 23"/>
          <p:cNvGrpSpPr/>
          <p:nvPr/>
        </p:nvGrpSpPr>
        <p:grpSpPr>
          <a:xfrm>
            <a:off x="3438258" y="1899878"/>
            <a:ext cx="1377884" cy="461665"/>
            <a:chOff x="4740938" y="3222956"/>
            <a:chExt cx="1377884" cy="461665"/>
          </a:xfrm>
        </p:grpSpPr>
        <p:cxnSp>
          <p:nvCxnSpPr>
            <p:cNvPr id="25" name="Straight Arrow Connector 24"/>
            <p:cNvCxnSpPr/>
            <p:nvPr/>
          </p:nvCxnSpPr>
          <p:spPr>
            <a:xfrm flipH="1">
              <a:off x="4740939" y="3443288"/>
              <a:ext cx="456072" cy="0"/>
            </a:xfrm>
            <a:prstGeom prst="straightConnector1">
              <a:avLst/>
            </a:prstGeom>
            <a:ln w="22225">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40938" y="3294697"/>
              <a:ext cx="0" cy="262891"/>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81347" y="3222956"/>
              <a:ext cx="937475" cy="461665"/>
            </a:xfrm>
            <a:prstGeom prst="rect">
              <a:avLst/>
            </a:prstGeom>
            <a:noFill/>
            <a:ln>
              <a:solidFill>
                <a:srgbClr val="CC0000"/>
              </a:solidFill>
            </a:ln>
          </p:spPr>
          <p:txBody>
            <a:bodyPr wrap="square" rtlCol="0">
              <a:spAutoFit/>
            </a:bodyPr>
            <a:lstStyle/>
            <a:p>
              <a:pPr algn="ctr"/>
              <a:r>
                <a:rPr lang="en-US" sz="1200" dirty="0" err="1"/>
                <a:t>Sotorasib</a:t>
              </a:r>
              <a:endParaRPr lang="en-US" sz="1200" dirty="0"/>
            </a:p>
            <a:p>
              <a:pPr algn="ctr"/>
              <a:r>
                <a:rPr lang="en-US" sz="1200" dirty="0"/>
                <a:t>Adagrasib</a:t>
              </a:r>
            </a:p>
          </p:txBody>
        </p:sp>
      </p:grpSp>
      <p:sp>
        <p:nvSpPr>
          <p:cNvPr id="28" name="TextBox 27"/>
          <p:cNvSpPr txBox="1"/>
          <p:nvPr/>
        </p:nvSpPr>
        <p:spPr>
          <a:xfrm>
            <a:off x="4822866" y="4119353"/>
            <a:ext cx="4368800" cy="215444"/>
          </a:xfrm>
          <a:prstGeom prst="rect">
            <a:avLst/>
          </a:prstGeom>
          <a:noFill/>
        </p:spPr>
        <p:txBody>
          <a:bodyPr wrap="squar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r"/>
            <a:r>
              <a:rPr lang="en-US" altLang="en-US" sz="800" dirty="0" err="1">
                <a:solidFill>
                  <a:schemeClr val="tx1">
                    <a:lumMod val="75000"/>
                    <a:lumOff val="25000"/>
                  </a:schemeClr>
                </a:solidFill>
                <a:latin typeface="Arial" panose="020B0604020202020204" pitchFamily="34" charset="0"/>
              </a:rPr>
              <a:t>Elez</a:t>
            </a:r>
            <a:r>
              <a:rPr lang="en-US" altLang="en-US" sz="800" dirty="0">
                <a:solidFill>
                  <a:schemeClr val="tx1">
                    <a:lumMod val="75000"/>
                    <a:lumOff val="25000"/>
                  </a:schemeClr>
                </a:solidFill>
                <a:latin typeface="Arial" panose="020B0604020202020204" pitchFamily="34" charset="0"/>
              </a:rPr>
              <a:t> E, </a:t>
            </a:r>
            <a:r>
              <a:rPr lang="en-US" altLang="en-US" sz="800" dirty="0" err="1">
                <a:solidFill>
                  <a:schemeClr val="tx1">
                    <a:lumMod val="75000"/>
                    <a:lumOff val="25000"/>
                  </a:schemeClr>
                </a:solidFill>
                <a:latin typeface="Arial" panose="020B0604020202020204" pitchFamily="34" charset="0"/>
              </a:rPr>
              <a:t>Tabernero</a:t>
            </a:r>
            <a:r>
              <a:rPr lang="en-US" altLang="en-US" sz="800" dirty="0">
                <a:solidFill>
                  <a:schemeClr val="tx1">
                    <a:lumMod val="75000"/>
                    <a:lumOff val="25000"/>
                  </a:schemeClr>
                </a:solidFill>
                <a:latin typeface="Arial" panose="020B0604020202020204" pitchFamily="34" charset="0"/>
              </a:rPr>
              <a:t> J. Cancer Cell. 2020. 785–787.</a:t>
            </a:r>
          </a:p>
        </p:txBody>
      </p:sp>
    </p:spTree>
    <p:extLst>
      <p:ext uri="{BB962C8B-B14F-4D97-AF65-F5344CB8AC3E}">
        <p14:creationId xmlns:p14="http://schemas.microsoft.com/office/powerpoint/2010/main" val="15009299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E51"/>
                </a:solidFill>
              </a:rPr>
              <a:t>Two FDA-Approved KRAS</a:t>
            </a:r>
            <a:r>
              <a:rPr lang="en-US" b="1" i="1" baseline="30000" dirty="0">
                <a:solidFill>
                  <a:srgbClr val="002E51"/>
                </a:solidFill>
              </a:rPr>
              <a:t>G12C </a:t>
            </a:r>
            <a:r>
              <a:rPr lang="en-US" b="1" dirty="0">
                <a:solidFill>
                  <a:srgbClr val="002E51"/>
                </a:solidFill>
              </a:rPr>
              <a:t>Inhibitors </a:t>
            </a:r>
            <a:r>
              <a:rPr lang="en-US" b="1" i="1" baseline="30000" dirty="0">
                <a:solidFill>
                  <a:srgbClr val="002E51"/>
                </a:solidFill>
              </a:rPr>
              <a:t> </a:t>
            </a:r>
            <a:endParaRPr lang="en-US" dirty="0"/>
          </a:p>
        </p:txBody>
      </p:sp>
      <p:pic>
        <p:nvPicPr>
          <p:cNvPr id="3" name="Picture 2">
            <a:extLst>
              <a:ext uri="{FF2B5EF4-FFF2-40B4-BE49-F238E27FC236}">
                <a16:creationId xmlns:a16="http://schemas.microsoft.com/office/drawing/2014/main" id="{0D54FD8F-C9FE-4D09-A37A-F49D1F73E9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61694"/>
          <a:stretch/>
        </p:blipFill>
        <p:spPr>
          <a:xfrm>
            <a:off x="225013" y="1439548"/>
            <a:ext cx="4246535" cy="585795"/>
          </a:xfrm>
          <a:prstGeom prst="rect">
            <a:avLst/>
          </a:prstGeom>
        </p:spPr>
      </p:pic>
      <p:pic>
        <p:nvPicPr>
          <p:cNvPr id="4" name="Picture 3">
            <a:extLst>
              <a:ext uri="{FF2B5EF4-FFF2-40B4-BE49-F238E27FC236}">
                <a16:creationId xmlns:a16="http://schemas.microsoft.com/office/drawing/2014/main" id="{9C7A3A69-71F9-437D-923E-0C0051E124E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9518" y="2163047"/>
            <a:ext cx="4289864" cy="1421689"/>
          </a:xfrm>
          <a:prstGeom prst="rect">
            <a:avLst/>
          </a:prstGeom>
        </p:spPr>
      </p:pic>
      <p:pic>
        <p:nvPicPr>
          <p:cNvPr id="5" name="Picture 4">
            <a:extLst>
              <a:ext uri="{FF2B5EF4-FFF2-40B4-BE49-F238E27FC236}">
                <a16:creationId xmlns:a16="http://schemas.microsoft.com/office/drawing/2014/main" id="{3198F356-78F2-4BDA-805C-5533E37208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9482"/>
          <a:stretch/>
        </p:blipFill>
        <p:spPr>
          <a:xfrm>
            <a:off x="5209600" y="1306495"/>
            <a:ext cx="3334774" cy="1072018"/>
          </a:xfrm>
          <a:prstGeom prst="rect">
            <a:avLst/>
          </a:prstGeom>
        </p:spPr>
      </p:pic>
      <p:pic>
        <p:nvPicPr>
          <p:cNvPr id="6" name="Picture 5">
            <a:extLst>
              <a:ext uri="{FF2B5EF4-FFF2-40B4-BE49-F238E27FC236}">
                <a16:creationId xmlns:a16="http://schemas.microsoft.com/office/drawing/2014/main" id="{9958D9A6-5A40-497A-97DC-0C1193B7BB9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4617266" y="2637214"/>
            <a:ext cx="4295951" cy="947522"/>
          </a:xfrm>
          <a:prstGeom prst="rect">
            <a:avLst/>
          </a:prstGeom>
        </p:spPr>
      </p:pic>
      <p:sp>
        <p:nvSpPr>
          <p:cNvPr id="7" name="Rectangle 6">
            <a:extLst>
              <a:ext uri="{FF2B5EF4-FFF2-40B4-BE49-F238E27FC236}">
                <a16:creationId xmlns:a16="http://schemas.microsoft.com/office/drawing/2014/main" id="{A2A0F6E2-F831-4F67-A7E0-8391A3976523}"/>
              </a:ext>
            </a:extLst>
          </p:cNvPr>
          <p:cNvSpPr/>
          <p:nvPr/>
        </p:nvSpPr>
        <p:spPr>
          <a:xfrm>
            <a:off x="225013" y="3575246"/>
            <a:ext cx="4218130" cy="523220"/>
          </a:xfrm>
          <a:prstGeom prst="rect">
            <a:avLst/>
          </a:prstGeom>
        </p:spPr>
        <p:txBody>
          <a:bodyPr wrap="square">
            <a:spAutoFit/>
          </a:bodyPr>
          <a:lstStyle/>
          <a:p>
            <a:pPr lvl="0" defTabSz="914400"/>
            <a:r>
              <a:rPr lang="en-US" sz="1400" b="1" dirty="0" err="1">
                <a:solidFill>
                  <a:prstClr val="black"/>
                </a:solidFill>
              </a:rPr>
              <a:t>Sotorasib</a:t>
            </a:r>
            <a:r>
              <a:rPr lang="en-US" sz="1400" b="1" dirty="0">
                <a:solidFill>
                  <a:prstClr val="black"/>
                </a:solidFill>
              </a:rPr>
              <a:t>: </a:t>
            </a:r>
            <a:r>
              <a:rPr lang="en-US" sz="1400" dirty="0">
                <a:solidFill>
                  <a:prstClr val="black"/>
                </a:solidFill>
              </a:rPr>
              <a:t>FDA approved May 2021</a:t>
            </a:r>
          </a:p>
          <a:p>
            <a:pPr lvl="0" defTabSz="914400"/>
            <a:r>
              <a:rPr lang="en-US" sz="1400" dirty="0">
                <a:solidFill>
                  <a:prstClr val="black"/>
                </a:solidFill>
              </a:rPr>
              <a:t>ORR: 37.1%; </a:t>
            </a:r>
            <a:r>
              <a:rPr lang="en-US" sz="1400" dirty="0" err="1">
                <a:solidFill>
                  <a:prstClr val="black"/>
                </a:solidFill>
              </a:rPr>
              <a:t>mOS</a:t>
            </a:r>
            <a:r>
              <a:rPr lang="en-US" sz="1400" dirty="0">
                <a:solidFill>
                  <a:prstClr val="black"/>
                </a:solidFill>
              </a:rPr>
              <a:t>: 12.5 </a:t>
            </a:r>
            <a:r>
              <a:rPr lang="en-US" sz="1400" dirty="0" err="1">
                <a:solidFill>
                  <a:prstClr val="black"/>
                </a:solidFill>
              </a:rPr>
              <a:t>mo</a:t>
            </a:r>
            <a:endParaRPr lang="en-US" sz="1400" dirty="0">
              <a:solidFill>
                <a:prstClr val="black"/>
              </a:solidFill>
            </a:endParaRPr>
          </a:p>
        </p:txBody>
      </p:sp>
      <p:sp>
        <p:nvSpPr>
          <p:cNvPr id="8" name="Rectangle 7">
            <a:extLst>
              <a:ext uri="{FF2B5EF4-FFF2-40B4-BE49-F238E27FC236}">
                <a16:creationId xmlns:a16="http://schemas.microsoft.com/office/drawing/2014/main" id="{45FFB7A0-B176-481C-AF10-7135C73E29E1}"/>
              </a:ext>
            </a:extLst>
          </p:cNvPr>
          <p:cNvSpPr/>
          <p:nvPr/>
        </p:nvSpPr>
        <p:spPr>
          <a:xfrm>
            <a:off x="4882090" y="3575246"/>
            <a:ext cx="4261910" cy="523220"/>
          </a:xfrm>
          <a:prstGeom prst="rect">
            <a:avLst/>
          </a:prstGeom>
        </p:spPr>
        <p:txBody>
          <a:bodyPr wrap="square">
            <a:spAutoFit/>
          </a:bodyPr>
          <a:lstStyle/>
          <a:p>
            <a:pPr lvl="0" defTabSz="914400"/>
            <a:r>
              <a:rPr lang="en-US" sz="1400" b="1" dirty="0" err="1">
                <a:solidFill>
                  <a:prstClr val="black"/>
                </a:solidFill>
                <a:latin typeface="Arial" panose="020B0604020202020204" pitchFamily="34" charset="0"/>
              </a:rPr>
              <a:t>Adagrasib</a:t>
            </a:r>
            <a:r>
              <a:rPr lang="en-US" sz="1400" b="1" dirty="0">
                <a:solidFill>
                  <a:prstClr val="black"/>
                </a:solidFill>
                <a:latin typeface="Arial" panose="020B0604020202020204" pitchFamily="34" charset="0"/>
              </a:rPr>
              <a:t>: </a:t>
            </a:r>
            <a:r>
              <a:rPr lang="en-US" sz="1400" dirty="0">
                <a:solidFill>
                  <a:prstClr val="black"/>
                </a:solidFill>
                <a:latin typeface="Arial" panose="020B0604020202020204" pitchFamily="34" charset="0"/>
              </a:rPr>
              <a:t>FDA approved December 2022</a:t>
            </a:r>
          </a:p>
          <a:p>
            <a:pPr lvl="0" defTabSz="914400"/>
            <a:r>
              <a:rPr lang="en-US" sz="1400" dirty="0">
                <a:solidFill>
                  <a:prstClr val="black"/>
                </a:solidFill>
                <a:latin typeface="Arial" panose="020B0604020202020204" pitchFamily="34" charset="0"/>
              </a:rPr>
              <a:t>ORR: 42.9%; </a:t>
            </a:r>
            <a:r>
              <a:rPr lang="en-US" sz="1400" dirty="0" err="1">
                <a:solidFill>
                  <a:prstClr val="black"/>
                </a:solidFill>
                <a:latin typeface="Arial" panose="020B0604020202020204" pitchFamily="34" charset="0"/>
              </a:rPr>
              <a:t>mOS</a:t>
            </a:r>
            <a:r>
              <a:rPr lang="en-US" sz="1400" dirty="0">
                <a:solidFill>
                  <a:prstClr val="black"/>
                </a:solidFill>
                <a:latin typeface="Arial" panose="020B0604020202020204" pitchFamily="34" charset="0"/>
              </a:rPr>
              <a:t>: 12.6 </a:t>
            </a:r>
            <a:r>
              <a:rPr lang="en-US" sz="1400" dirty="0" err="1">
                <a:solidFill>
                  <a:prstClr val="black"/>
                </a:solidFill>
                <a:latin typeface="Arial" panose="020B0604020202020204" pitchFamily="34" charset="0"/>
              </a:rPr>
              <a:t>mo</a:t>
            </a:r>
            <a:endParaRPr lang="en-US" sz="1400" dirty="0">
              <a:solidFill>
                <a:prstClr val="black"/>
              </a:solidFill>
              <a:latin typeface="Arial" panose="020B0604020202020204" pitchFamily="34" charset="0"/>
            </a:endParaRPr>
          </a:p>
        </p:txBody>
      </p:sp>
      <p:pic>
        <p:nvPicPr>
          <p:cNvPr id="10" name="Picture 9">
            <a:extLst>
              <a:ext uri="{FF2B5EF4-FFF2-40B4-BE49-F238E27FC236}">
                <a16:creationId xmlns:a16="http://schemas.microsoft.com/office/drawing/2014/main" id="{0D54FD8F-C9FE-4D09-A37A-F49D1F73E9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2326"/>
          <a:stretch/>
        </p:blipFill>
        <p:spPr>
          <a:xfrm>
            <a:off x="5209600" y="782717"/>
            <a:ext cx="3111285" cy="534152"/>
          </a:xfrm>
          <a:prstGeom prst="rect">
            <a:avLst/>
          </a:prstGeom>
        </p:spPr>
      </p:pic>
      <p:pic>
        <p:nvPicPr>
          <p:cNvPr id="11" name="Picture 10">
            <a:extLst>
              <a:ext uri="{FF2B5EF4-FFF2-40B4-BE49-F238E27FC236}">
                <a16:creationId xmlns:a16="http://schemas.microsoft.com/office/drawing/2014/main" id="{0D54FD8F-C9FE-4D09-A37A-F49D1F73E9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2326"/>
          <a:stretch/>
        </p:blipFill>
        <p:spPr>
          <a:xfrm>
            <a:off x="903567" y="782717"/>
            <a:ext cx="3090329" cy="530554"/>
          </a:xfrm>
          <a:prstGeom prst="rect">
            <a:avLst/>
          </a:prstGeom>
        </p:spPr>
      </p:pic>
      <p:sp>
        <p:nvSpPr>
          <p:cNvPr id="12" name="Rectangle 11"/>
          <p:cNvSpPr/>
          <p:nvPr/>
        </p:nvSpPr>
        <p:spPr>
          <a:xfrm>
            <a:off x="3316638" y="4313910"/>
            <a:ext cx="8514614" cy="215444"/>
          </a:xfrm>
          <a:prstGeom prst="rect">
            <a:avLst/>
          </a:prstGeom>
        </p:spPr>
        <p:txBody>
          <a:bodyPr wrap="square">
            <a:spAutoFit/>
          </a:bodyPr>
          <a:lstStyle/>
          <a:p>
            <a:r>
              <a:rPr lang="en-US" sz="800" dirty="0" err="1">
                <a:solidFill>
                  <a:srgbClr val="212121"/>
                </a:solidFill>
                <a:latin typeface="BlinkMacSystemFont"/>
                <a:ea typeface="+mn-ea"/>
                <a:cs typeface="+mn-cs"/>
              </a:rPr>
              <a:t>Skoulidis</a:t>
            </a:r>
            <a:r>
              <a:rPr lang="en-US" sz="800" dirty="0">
                <a:solidFill>
                  <a:srgbClr val="212121"/>
                </a:solidFill>
                <a:latin typeface="BlinkMacSystemFont"/>
                <a:ea typeface="+mn-ea"/>
                <a:cs typeface="+mn-cs"/>
              </a:rPr>
              <a:t> F, et </a:t>
            </a:r>
            <a:r>
              <a:rPr lang="en-US" sz="800" dirty="0">
                <a:solidFill>
                  <a:srgbClr val="212121"/>
                </a:solidFill>
                <a:latin typeface="+mn-lt"/>
                <a:ea typeface="+mn-ea"/>
                <a:cs typeface="+mn-cs"/>
              </a:rPr>
              <a:t>al</a:t>
            </a:r>
            <a:r>
              <a:rPr lang="en-US" sz="800" dirty="0">
                <a:solidFill>
                  <a:srgbClr val="212121"/>
                </a:solidFill>
                <a:latin typeface="BlinkMacSystemFont"/>
                <a:ea typeface="+mn-ea"/>
                <a:cs typeface="+mn-cs"/>
              </a:rPr>
              <a:t>.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2021 Jun 24;384(25):2371-2381. </a:t>
            </a:r>
            <a:r>
              <a:rPr lang="en-US" sz="800" dirty="0" err="1">
                <a:solidFill>
                  <a:srgbClr val="212121"/>
                </a:solidFill>
                <a:latin typeface="BlinkMacSystemFont"/>
                <a:ea typeface="+mn-ea"/>
                <a:cs typeface="+mn-cs"/>
              </a:rPr>
              <a:t>Jänne</a:t>
            </a:r>
            <a:r>
              <a:rPr lang="en-US" sz="800" dirty="0">
                <a:solidFill>
                  <a:srgbClr val="212121"/>
                </a:solidFill>
                <a:latin typeface="BlinkMacSystemFont"/>
                <a:ea typeface="+mn-ea"/>
                <a:cs typeface="+mn-cs"/>
              </a:rPr>
              <a:t> PA, et al.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2022 Jul 14;387(2):120-131. </a:t>
            </a:r>
            <a:endParaRPr lang="en-US" sz="1200" dirty="0"/>
          </a:p>
        </p:txBody>
      </p:sp>
    </p:spTree>
    <p:extLst>
      <p:ext uri="{BB962C8B-B14F-4D97-AF65-F5344CB8AC3E}">
        <p14:creationId xmlns:p14="http://schemas.microsoft.com/office/powerpoint/2010/main" val="17297733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a:t>
            </a:r>
            <a:r>
              <a:rPr lang="en-US" dirty="0" err="1"/>
              <a:t>CodeBreak</a:t>
            </a:r>
            <a:r>
              <a:rPr lang="en-US" dirty="0"/>
              <a:t> 100</a:t>
            </a:r>
          </a:p>
        </p:txBody>
      </p:sp>
      <p:pic>
        <p:nvPicPr>
          <p:cNvPr id="3" name="Picture 2"/>
          <p:cNvPicPr>
            <a:picLocks noChangeAspect="1"/>
          </p:cNvPicPr>
          <p:nvPr/>
        </p:nvPicPr>
        <p:blipFill rotWithShape="1">
          <a:blip r:embed="rId3"/>
          <a:srcRect b="45209"/>
          <a:stretch/>
        </p:blipFill>
        <p:spPr>
          <a:xfrm>
            <a:off x="103661" y="1245049"/>
            <a:ext cx="4414095" cy="2324848"/>
          </a:xfrm>
          <a:prstGeom prst="rect">
            <a:avLst/>
          </a:prstGeom>
        </p:spPr>
      </p:pic>
      <p:sp>
        <p:nvSpPr>
          <p:cNvPr id="4" name="TextBox 3"/>
          <p:cNvSpPr txBox="1"/>
          <p:nvPr/>
        </p:nvSpPr>
        <p:spPr>
          <a:xfrm>
            <a:off x="5988969" y="4094733"/>
            <a:ext cx="3155031" cy="215444"/>
          </a:xfrm>
          <a:prstGeom prst="rect">
            <a:avLst/>
          </a:prstGeom>
          <a:noFill/>
        </p:spPr>
        <p:txBody>
          <a:bodyPr wrap="none" rtlCol="0">
            <a:spAutoFit/>
          </a:bodyPr>
          <a:lstStyle/>
          <a:p>
            <a:pPr algn="r" fontAlgn="auto">
              <a:spcBef>
                <a:spcPts val="0"/>
              </a:spcBef>
              <a:spcAft>
                <a:spcPts val="0"/>
              </a:spcAft>
            </a:pPr>
            <a:r>
              <a:rPr lang="en-US" sz="800" dirty="0" err="1">
                <a:solidFill>
                  <a:srgbClr val="212121"/>
                </a:solidFill>
                <a:latin typeface="+mn-lt"/>
              </a:rPr>
              <a:t>Skoulidis</a:t>
            </a:r>
            <a:r>
              <a:rPr lang="en-US" sz="800" dirty="0">
                <a:solidFill>
                  <a:srgbClr val="212121"/>
                </a:solidFill>
                <a:latin typeface="+mn-lt"/>
              </a:rPr>
              <a:t> F, et al. N </a:t>
            </a:r>
            <a:r>
              <a:rPr lang="en-US" sz="800" dirty="0" err="1">
                <a:solidFill>
                  <a:srgbClr val="212121"/>
                </a:solidFill>
                <a:latin typeface="+mn-lt"/>
              </a:rPr>
              <a:t>Engl</a:t>
            </a:r>
            <a:r>
              <a:rPr lang="en-US" sz="800" dirty="0">
                <a:solidFill>
                  <a:srgbClr val="212121"/>
                </a:solidFill>
                <a:latin typeface="+mn-lt"/>
              </a:rPr>
              <a:t> J Med. 2021 Jun 24;384(25):2371-2381.</a:t>
            </a:r>
            <a:endParaRPr lang="en-US" sz="800" dirty="0">
              <a:solidFill>
                <a:prstClr val="black"/>
              </a:solidFill>
              <a:latin typeface="+mn-lt"/>
            </a:endParaRPr>
          </a:p>
        </p:txBody>
      </p:sp>
      <p:sp>
        <p:nvSpPr>
          <p:cNvPr id="9" name="TextBox 8"/>
          <p:cNvSpPr txBox="1"/>
          <p:nvPr/>
        </p:nvSpPr>
        <p:spPr>
          <a:xfrm>
            <a:off x="1511189" y="3631201"/>
            <a:ext cx="2300630" cy="646331"/>
          </a:xfrm>
          <a:prstGeom prst="rect">
            <a:avLst/>
          </a:prstGeom>
          <a:noFill/>
        </p:spPr>
        <p:txBody>
          <a:bodyPr wrap="none" rtlCol="0">
            <a:spAutoFit/>
          </a:bodyPr>
          <a:lstStyle/>
          <a:p>
            <a:r>
              <a:rPr lang="en-US" sz="1800" dirty="0"/>
              <a:t>Median PFS: 6.8 </a:t>
            </a:r>
            <a:r>
              <a:rPr lang="en-US" sz="1800" dirty="0" err="1"/>
              <a:t>mo</a:t>
            </a:r>
            <a:endParaRPr lang="en-US" sz="1800" dirty="0"/>
          </a:p>
          <a:p>
            <a:r>
              <a:rPr lang="en-US" sz="1800" dirty="0"/>
              <a:t>Median OS: 12.5 </a:t>
            </a:r>
            <a:r>
              <a:rPr lang="en-US" sz="1800" dirty="0" err="1"/>
              <a:t>mo</a:t>
            </a:r>
            <a:endParaRPr lang="en-US" sz="1800" dirty="0"/>
          </a:p>
        </p:txBody>
      </p:sp>
      <p:pic>
        <p:nvPicPr>
          <p:cNvPr id="10" name="Picture 9"/>
          <p:cNvPicPr>
            <a:picLocks noChangeAspect="1"/>
          </p:cNvPicPr>
          <p:nvPr/>
        </p:nvPicPr>
        <p:blipFill>
          <a:blip r:embed="rId4"/>
          <a:stretch>
            <a:fillRect/>
          </a:stretch>
        </p:blipFill>
        <p:spPr>
          <a:xfrm>
            <a:off x="4307889" y="1245049"/>
            <a:ext cx="4763069" cy="2324848"/>
          </a:xfrm>
          <a:prstGeom prst="rect">
            <a:avLst/>
          </a:prstGeom>
        </p:spPr>
      </p:pic>
      <p:sp>
        <p:nvSpPr>
          <p:cNvPr id="11" name="TextBox 10"/>
          <p:cNvSpPr txBox="1"/>
          <p:nvPr/>
        </p:nvSpPr>
        <p:spPr>
          <a:xfrm>
            <a:off x="6680953" y="949305"/>
            <a:ext cx="2463047" cy="369332"/>
          </a:xfrm>
          <a:prstGeom prst="rect">
            <a:avLst/>
          </a:prstGeom>
          <a:noFill/>
        </p:spPr>
        <p:txBody>
          <a:bodyPr wrap="none" rtlCol="0">
            <a:spAutoFit/>
          </a:bodyPr>
          <a:lstStyle/>
          <a:p>
            <a:r>
              <a:rPr lang="en-US" sz="1800" dirty="0"/>
              <a:t>Median </a:t>
            </a:r>
            <a:r>
              <a:rPr lang="en-US" sz="1800" dirty="0" err="1"/>
              <a:t>DOR</a:t>
            </a:r>
            <a:r>
              <a:rPr lang="en-US" sz="1800" dirty="0"/>
              <a:t>: 11.1 </a:t>
            </a:r>
            <a:r>
              <a:rPr lang="en-US" sz="1800" dirty="0" err="1"/>
              <a:t>mo</a:t>
            </a:r>
            <a:endParaRPr lang="en-US" sz="1800" dirty="0"/>
          </a:p>
        </p:txBody>
      </p:sp>
      <p:sp>
        <p:nvSpPr>
          <p:cNvPr id="12" name="TextBox 11"/>
          <p:cNvSpPr txBox="1"/>
          <p:nvPr/>
        </p:nvSpPr>
        <p:spPr>
          <a:xfrm>
            <a:off x="695600" y="1909634"/>
            <a:ext cx="1287532" cy="369332"/>
          </a:xfrm>
          <a:prstGeom prst="rect">
            <a:avLst/>
          </a:prstGeom>
          <a:noFill/>
        </p:spPr>
        <p:txBody>
          <a:bodyPr wrap="none" rtlCol="0">
            <a:spAutoFit/>
          </a:bodyPr>
          <a:lstStyle/>
          <a:p>
            <a:r>
              <a:rPr lang="en-US" sz="1800" dirty="0"/>
              <a:t>ORR: 37%</a:t>
            </a:r>
          </a:p>
        </p:txBody>
      </p:sp>
    </p:spTree>
    <p:extLst>
      <p:ext uri="{BB962C8B-B14F-4D97-AF65-F5344CB8AC3E}">
        <p14:creationId xmlns:p14="http://schemas.microsoft.com/office/powerpoint/2010/main" val="26511760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a:t>
            </a:r>
            <a:r>
              <a:rPr lang="en-US" dirty="0" err="1"/>
              <a:t>CodeBreak</a:t>
            </a:r>
            <a:r>
              <a:rPr lang="en-US" dirty="0"/>
              <a:t> 100</a:t>
            </a:r>
          </a:p>
        </p:txBody>
      </p:sp>
      <p:pic>
        <p:nvPicPr>
          <p:cNvPr id="3" name="Picture 2"/>
          <p:cNvPicPr>
            <a:picLocks noChangeAspect="1"/>
          </p:cNvPicPr>
          <p:nvPr/>
        </p:nvPicPr>
        <p:blipFill>
          <a:blip r:embed="rId4"/>
          <a:stretch>
            <a:fillRect/>
          </a:stretch>
        </p:blipFill>
        <p:spPr>
          <a:xfrm>
            <a:off x="416849" y="797739"/>
            <a:ext cx="4903221" cy="3296994"/>
          </a:xfrm>
          <a:prstGeom prst="rect">
            <a:avLst/>
          </a:prstGeom>
        </p:spPr>
      </p:pic>
      <p:sp>
        <p:nvSpPr>
          <p:cNvPr id="5" name="TextBox 4"/>
          <p:cNvSpPr txBox="1"/>
          <p:nvPr/>
        </p:nvSpPr>
        <p:spPr>
          <a:xfrm>
            <a:off x="6026547" y="4094733"/>
            <a:ext cx="3155031" cy="215444"/>
          </a:xfrm>
          <a:prstGeom prst="rect">
            <a:avLst/>
          </a:prstGeom>
          <a:noFill/>
        </p:spPr>
        <p:txBody>
          <a:bodyPr wrap="none" rtlCol="0">
            <a:spAutoFit/>
          </a:bodyPr>
          <a:lstStyle/>
          <a:p>
            <a:pPr algn="r" fontAlgn="auto">
              <a:spcBef>
                <a:spcPts val="0"/>
              </a:spcBef>
              <a:spcAft>
                <a:spcPts val="0"/>
              </a:spcAft>
            </a:pPr>
            <a:r>
              <a:rPr lang="en-US" sz="800" dirty="0" err="1">
                <a:solidFill>
                  <a:srgbClr val="212121"/>
                </a:solidFill>
                <a:latin typeface="+mn-lt"/>
              </a:rPr>
              <a:t>Skoulidis</a:t>
            </a:r>
            <a:r>
              <a:rPr lang="en-US" sz="800" dirty="0">
                <a:solidFill>
                  <a:srgbClr val="212121"/>
                </a:solidFill>
                <a:latin typeface="+mn-lt"/>
              </a:rPr>
              <a:t> F, et al. N </a:t>
            </a:r>
            <a:r>
              <a:rPr lang="en-US" sz="800" dirty="0" err="1">
                <a:solidFill>
                  <a:srgbClr val="212121"/>
                </a:solidFill>
                <a:latin typeface="+mn-lt"/>
              </a:rPr>
              <a:t>Engl</a:t>
            </a:r>
            <a:r>
              <a:rPr lang="en-US" sz="800" dirty="0">
                <a:solidFill>
                  <a:srgbClr val="212121"/>
                </a:solidFill>
                <a:latin typeface="+mn-lt"/>
              </a:rPr>
              <a:t> J Med. 2021 Jun 24;384(25):2371-2381.</a:t>
            </a:r>
            <a:endParaRPr lang="en-US" sz="800" dirty="0">
              <a:solidFill>
                <a:prstClr val="black"/>
              </a:solidFill>
              <a:latin typeface="+mn-lt"/>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401904897"/>
              </p:ext>
            </p:extLst>
          </p:nvPr>
        </p:nvGraphicFramePr>
        <p:xfrm>
          <a:off x="6026547" y="1133971"/>
          <a:ext cx="2190750" cy="2162175"/>
        </p:xfrm>
        <a:graphic>
          <a:graphicData uri="http://schemas.openxmlformats.org/presentationml/2006/ole">
            <mc:AlternateContent xmlns:mc="http://schemas.openxmlformats.org/markup-compatibility/2006">
              <mc:Choice xmlns:v="urn:schemas-microsoft-com:vml" Requires="v">
                <p:oleObj spid="_x0000_s1025" name="Worksheet" r:id="rId5" imgW="2190682" imgH="2161996" progId="Excel.Sheet.12">
                  <p:embed/>
                </p:oleObj>
              </mc:Choice>
              <mc:Fallback>
                <p:oleObj name="Worksheet" r:id="rId5" imgW="2190682" imgH="2161996" progId="Excel.Sheet.12">
                  <p:embed/>
                  <p:pic>
                    <p:nvPicPr>
                      <p:cNvPr id="8" name="Object 7"/>
                      <p:cNvPicPr/>
                      <p:nvPr/>
                    </p:nvPicPr>
                    <p:blipFill>
                      <a:blip r:embed="rId6"/>
                      <a:stretch>
                        <a:fillRect/>
                      </a:stretch>
                    </p:blipFill>
                    <p:spPr>
                      <a:xfrm>
                        <a:off x="6026547" y="1133971"/>
                        <a:ext cx="2190750" cy="2162175"/>
                      </a:xfrm>
                      <a:prstGeom prst="rect">
                        <a:avLst/>
                      </a:prstGeom>
                      <a:ln w="28575">
                        <a:solidFill>
                          <a:schemeClr val="accent1">
                            <a:lumMod val="50000"/>
                          </a:schemeClr>
                        </a:solidFill>
                      </a:ln>
                    </p:spPr>
                  </p:pic>
                </p:oleObj>
              </mc:Fallback>
            </mc:AlternateContent>
          </a:graphicData>
        </a:graphic>
      </p:graphicFrame>
    </p:spTree>
    <p:extLst>
      <p:ext uri="{BB962C8B-B14F-4D97-AF65-F5344CB8AC3E}">
        <p14:creationId xmlns:p14="http://schemas.microsoft.com/office/powerpoint/2010/main" val="12718720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Sotorasib</a:t>
            </a:r>
            <a:r>
              <a:rPr lang="en-US" dirty="0"/>
              <a:t>: </a:t>
            </a:r>
            <a:r>
              <a:rPr lang="en-US" dirty="0" err="1"/>
              <a:t>CodeBreak</a:t>
            </a:r>
            <a:r>
              <a:rPr lang="en-US" dirty="0"/>
              <a:t> 200</a:t>
            </a:r>
          </a:p>
        </p:txBody>
      </p:sp>
      <p:pic>
        <p:nvPicPr>
          <p:cNvPr id="3" name="Picture 2">
            <a:extLst>
              <a:ext uri="{FF2B5EF4-FFF2-40B4-BE49-F238E27FC236}">
                <a16:creationId xmlns:a16="http://schemas.microsoft.com/office/drawing/2014/main" id="{A2707E10-F9E8-E71A-1BC6-DD83AA591B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604" t="11743" b="28275"/>
          <a:stretch/>
        </p:blipFill>
        <p:spPr>
          <a:xfrm>
            <a:off x="154983" y="1133971"/>
            <a:ext cx="8591327" cy="2777939"/>
          </a:xfrm>
          <a:prstGeom prst="rect">
            <a:avLst/>
          </a:prstGeom>
        </p:spPr>
      </p:pic>
      <p:sp>
        <p:nvSpPr>
          <p:cNvPr id="5" name="TextBox 4"/>
          <p:cNvSpPr txBox="1"/>
          <p:nvPr/>
        </p:nvSpPr>
        <p:spPr>
          <a:xfrm>
            <a:off x="2160739" y="4475496"/>
            <a:ext cx="5251759" cy="46166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dirty="0"/>
              <a:t>Is </a:t>
            </a:r>
            <a:r>
              <a:rPr lang="en-US" dirty="0" err="1"/>
              <a:t>sotorasib</a:t>
            </a:r>
            <a:r>
              <a:rPr lang="en-US" dirty="0"/>
              <a:t> a new second-line </a:t>
            </a:r>
            <a:r>
              <a:rPr lang="en-US" dirty="0" err="1"/>
              <a:t>SOC</a:t>
            </a:r>
            <a:r>
              <a:rPr lang="en-US" dirty="0"/>
              <a:t>?</a:t>
            </a:r>
          </a:p>
        </p:txBody>
      </p:sp>
    </p:spTree>
    <p:extLst>
      <p:ext uri="{BB962C8B-B14F-4D97-AF65-F5344CB8AC3E}">
        <p14:creationId xmlns:p14="http://schemas.microsoft.com/office/powerpoint/2010/main" val="14583583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27464"/>
            <a:ext cx="9144000" cy="1006507"/>
          </a:xfrm>
        </p:spPr>
        <p:txBody>
          <a:bodyPr/>
          <a:lstStyle/>
          <a:p>
            <a:r>
              <a:rPr lang="en-US" dirty="0" err="1"/>
              <a:t>Sotorasib</a:t>
            </a:r>
            <a:r>
              <a:rPr lang="en-US" dirty="0"/>
              <a:t>: </a:t>
            </a:r>
            <a:r>
              <a:rPr lang="en-US" dirty="0" err="1"/>
              <a:t>CodeBreak</a:t>
            </a:r>
            <a:r>
              <a:rPr lang="en-US" dirty="0"/>
              <a:t> 200</a:t>
            </a:r>
          </a:p>
        </p:txBody>
      </p:sp>
      <p:sp>
        <p:nvSpPr>
          <p:cNvPr id="5" name="TextBox 4"/>
          <p:cNvSpPr txBox="1"/>
          <p:nvPr/>
        </p:nvSpPr>
        <p:spPr>
          <a:xfrm>
            <a:off x="6032406" y="4105347"/>
            <a:ext cx="3236784" cy="215444"/>
          </a:xfrm>
          <a:prstGeom prst="rect">
            <a:avLst/>
          </a:prstGeom>
          <a:noFill/>
        </p:spPr>
        <p:txBody>
          <a:bodyPr wrap="none" rtlCol="0">
            <a:spAutoFit/>
          </a:bodyPr>
          <a:lstStyle/>
          <a:p>
            <a:r>
              <a:rPr lang="fr-FR" sz="800" dirty="0"/>
              <a:t>Johnson ML, et al. Ann </a:t>
            </a:r>
            <a:r>
              <a:rPr lang="fr-FR" sz="800" dirty="0" err="1"/>
              <a:t>Oncol</a:t>
            </a:r>
            <a:r>
              <a:rPr lang="fr-FR" sz="800" dirty="0"/>
              <a:t>. 2022;33(suppl_7): Abstract LBA10. </a:t>
            </a:r>
            <a:endParaRPr lang="en-US" sz="8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1994" y="2249738"/>
            <a:ext cx="4835471" cy="2050876"/>
          </a:xfrm>
          <a:prstGeom prst="rect">
            <a:avLst/>
          </a:prstGeom>
        </p:spPr>
      </p:pic>
      <p:graphicFrame>
        <p:nvGraphicFramePr>
          <p:cNvPr id="7" name="Content Placeholder 9"/>
          <p:cNvGraphicFramePr>
            <a:graphicFrameLocks/>
          </p:cNvGraphicFramePr>
          <p:nvPr>
            <p:extLst>
              <p:ext uri="{D42A27DB-BD31-4B8C-83A1-F6EECF244321}">
                <p14:modId xmlns:p14="http://schemas.microsoft.com/office/powerpoint/2010/main" val="2340195380"/>
              </p:ext>
            </p:extLst>
          </p:nvPr>
        </p:nvGraphicFramePr>
        <p:xfrm>
          <a:off x="1544148" y="753172"/>
          <a:ext cx="6055703" cy="1437159"/>
        </p:xfrm>
        <a:graphic>
          <a:graphicData uri="http://schemas.openxmlformats.org/drawingml/2006/table">
            <a:tbl>
              <a:tblPr firstRow="1" bandRow="1">
                <a:tableStyleId>{93296810-A885-4BE3-A3E7-6D5BEEA58F35}</a:tableStyleId>
              </a:tblPr>
              <a:tblGrid>
                <a:gridCol w="1448103">
                  <a:extLst>
                    <a:ext uri="{9D8B030D-6E8A-4147-A177-3AD203B41FA5}">
                      <a16:colId xmlns:a16="http://schemas.microsoft.com/office/drawing/2014/main" val="3005221675"/>
                    </a:ext>
                  </a:extLst>
                </a:gridCol>
                <a:gridCol w="2303800">
                  <a:extLst>
                    <a:ext uri="{9D8B030D-6E8A-4147-A177-3AD203B41FA5}">
                      <a16:colId xmlns:a16="http://schemas.microsoft.com/office/drawing/2014/main" val="3831457013"/>
                    </a:ext>
                  </a:extLst>
                </a:gridCol>
                <a:gridCol w="2303800">
                  <a:extLst>
                    <a:ext uri="{9D8B030D-6E8A-4147-A177-3AD203B41FA5}">
                      <a16:colId xmlns:a16="http://schemas.microsoft.com/office/drawing/2014/main" val="2410493463"/>
                    </a:ext>
                  </a:extLst>
                </a:gridCol>
              </a:tblGrid>
              <a:tr h="339879">
                <a:tc>
                  <a:txBody>
                    <a:bodyPr/>
                    <a:lstStyle/>
                    <a:p>
                      <a:endParaRPr lang="en-US" sz="1200" dirty="0"/>
                    </a:p>
                  </a:txBody>
                  <a:tcPr marL="238787" marR="238787" anchor="b"/>
                </a:tc>
                <a:tc>
                  <a:txBody>
                    <a:bodyPr/>
                    <a:lstStyle/>
                    <a:p>
                      <a:pPr algn="ctr"/>
                      <a:r>
                        <a:rPr lang="en-US" sz="1200" dirty="0" err="1"/>
                        <a:t>Sotorasib</a:t>
                      </a:r>
                      <a:r>
                        <a:rPr lang="en-US" sz="1200" dirty="0"/>
                        <a:t> (N = 171)</a:t>
                      </a:r>
                    </a:p>
                  </a:txBody>
                  <a:tcPr marL="238787" marR="238787" anchor="b"/>
                </a:tc>
                <a:tc>
                  <a:txBody>
                    <a:bodyPr/>
                    <a:lstStyle/>
                    <a:p>
                      <a:pPr algn="ctr"/>
                      <a:r>
                        <a:rPr lang="en-US" sz="1200" dirty="0"/>
                        <a:t>Docetaxel (N = 174)</a:t>
                      </a:r>
                    </a:p>
                  </a:txBody>
                  <a:tcPr marL="238787" marR="238787" anchor="b"/>
                </a:tc>
                <a:extLst>
                  <a:ext uri="{0D108BD9-81ED-4DB2-BD59-A6C34878D82A}">
                    <a16:rowId xmlns:a16="http://schemas.microsoft.com/office/drawing/2014/main" val="572499556"/>
                  </a:ext>
                </a:extLst>
              </a:tr>
              <a:tr h="249395">
                <a:tc>
                  <a:txBody>
                    <a:bodyPr/>
                    <a:lstStyle/>
                    <a:p>
                      <a:r>
                        <a:rPr lang="en-US" sz="1200" err="1"/>
                        <a:t>mPFS</a:t>
                      </a:r>
                      <a:endParaRPr lang="en-US" sz="1200"/>
                    </a:p>
                  </a:txBody>
                  <a:tcPr marL="238787" marR="238787"/>
                </a:tc>
                <a:tc>
                  <a:txBody>
                    <a:bodyPr/>
                    <a:lstStyle/>
                    <a:p>
                      <a:pPr algn="ctr"/>
                      <a:r>
                        <a:rPr lang="en-US" sz="1200"/>
                        <a:t>5.6 </a:t>
                      </a:r>
                      <a:r>
                        <a:rPr lang="en-US" sz="1200" err="1"/>
                        <a:t>mo</a:t>
                      </a:r>
                      <a:endParaRPr lang="en-US" sz="1200"/>
                    </a:p>
                  </a:txBody>
                  <a:tcPr marL="238787" marR="238787"/>
                </a:tc>
                <a:tc>
                  <a:txBody>
                    <a:bodyPr/>
                    <a:lstStyle/>
                    <a:p>
                      <a:pPr algn="ctr"/>
                      <a:r>
                        <a:rPr lang="en-US" sz="1200"/>
                        <a:t>4.5 </a:t>
                      </a:r>
                      <a:r>
                        <a:rPr lang="en-US" sz="1200" err="1"/>
                        <a:t>mo</a:t>
                      </a:r>
                      <a:endParaRPr lang="en-US" sz="1200"/>
                    </a:p>
                  </a:txBody>
                  <a:tcPr marL="238787" marR="238787"/>
                </a:tc>
                <a:extLst>
                  <a:ext uri="{0D108BD9-81ED-4DB2-BD59-A6C34878D82A}">
                    <a16:rowId xmlns:a16="http://schemas.microsoft.com/office/drawing/2014/main" val="127547091"/>
                  </a:ext>
                </a:extLst>
              </a:tr>
              <a:tr h="249395">
                <a:tc>
                  <a:txBody>
                    <a:bodyPr/>
                    <a:lstStyle/>
                    <a:p>
                      <a:r>
                        <a:rPr lang="en-US" sz="1200" dirty="0"/>
                        <a:t>ORR</a:t>
                      </a:r>
                    </a:p>
                  </a:txBody>
                  <a:tcPr marL="238787" marR="238787"/>
                </a:tc>
                <a:tc>
                  <a:txBody>
                    <a:bodyPr/>
                    <a:lstStyle/>
                    <a:p>
                      <a:pPr algn="ctr"/>
                      <a:r>
                        <a:rPr lang="en-US" sz="1200" dirty="0"/>
                        <a:t>28%</a:t>
                      </a:r>
                    </a:p>
                  </a:txBody>
                  <a:tcPr marL="238787" marR="238787"/>
                </a:tc>
                <a:tc>
                  <a:txBody>
                    <a:bodyPr/>
                    <a:lstStyle/>
                    <a:p>
                      <a:pPr algn="ctr"/>
                      <a:r>
                        <a:rPr lang="en-US" sz="1200" dirty="0"/>
                        <a:t>13%</a:t>
                      </a:r>
                    </a:p>
                  </a:txBody>
                  <a:tcPr marL="238787" marR="238787"/>
                </a:tc>
                <a:extLst>
                  <a:ext uri="{0D108BD9-81ED-4DB2-BD59-A6C34878D82A}">
                    <a16:rowId xmlns:a16="http://schemas.microsoft.com/office/drawing/2014/main" val="3481395611"/>
                  </a:ext>
                </a:extLst>
              </a:tr>
              <a:tr h="249395">
                <a:tc>
                  <a:txBody>
                    <a:bodyPr/>
                    <a:lstStyle/>
                    <a:p>
                      <a:r>
                        <a:rPr lang="en-US" sz="1200"/>
                        <a:t>DCR</a:t>
                      </a:r>
                    </a:p>
                  </a:txBody>
                  <a:tcPr marL="238787" marR="238787"/>
                </a:tc>
                <a:tc>
                  <a:txBody>
                    <a:bodyPr/>
                    <a:lstStyle/>
                    <a:p>
                      <a:pPr algn="ctr"/>
                      <a:r>
                        <a:rPr lang="en-US" sz="1200" dirty="0"/>
                        <a:t>83%</a:t>
                      </a:r>
                    </a:p>
                  </a:txBody>
                  <a:tcPr marL="238787" marR="238787"/>
                </a:tc>
                <a:tc>
                  <a:txBody>
                    <a:bodyPr/>
                    <a:lstStyle/>
                    <a:p>
                      <a:pPr algn="ctr"/>
                      <a:r>
                        <a:rPr lang="en-US" sz="1200" dirty="0"/>
                        <a:t>60%</a:t>
                      </a:r>
                    </a:p>
                  </a:txBody>
                  <a:tcPr marL="238787" marR="238787"/>
                </a:tc>
                <a:extLst>
                  <a:ext uri="{0D108BD9-81ED-4DB2-BD59-A6C34878D82A}">
                    <a16:rowId xmlns:a16="http://schemas.microsoft.com/office/drawing/2014/main" val="82422801"/>
                  </a:ext>
                </a:extLst>
              </a:tr>
              <a:tr h="249395">
                <a:tc>
                  <a:txBody>
                    <a:bodyPr/>
                    <a:lstStyle/>
                    <a:p>
                      <a:r>
                        <a:rPr lang="en-US" sz="1200"/>
                        <a:t>Median DOR</a:t>
                      </a:r>
                    </a:p>
                  </a:txBody>
                  <a:tcPr marL="238787" marR="238787"/>
                </a:tc>
                <a:tc>
                  <a:txBody>
                    <a:bodyPr/>
                    <a:lstStyle/>
                    <a:p>
                      <a:pPr algn="ctr"/>
                      <a:r>
                        <a:rPr lang="en-US" sz="1200"/>
                        <a:t>8.6</a:t>
                      </a:r>
                      <a:r>
                        <a:rPr lang="en-US" sz="1200" baseline="0"/>
                        <a:t> </a:t>
                      </a:r>
                      <a:r>
                        <a:rPr lang="en-US" sz="1200" baseline="0" err="1"/>
                        <a:t>mo</a:t>
                      </a:r>
                      <a:endParaRPr lang="en-US" sz="1200"/>
                    </a:p>
                  </a:txBody>
                  <a:tcPr marL="238787" marR="238787"/>
                </a:tc>
                <a:tc>
                  <a:txBody>
                    <a:bodyPr/>
                    <a:lstStyle/>
                    <a:p>
                      <a:pPr algn="ctr"/>
                      <a:r>
                        <a:rPr lang="en-US" sz="1200" dirty="0"/>
                        <a:t>6.8</a:t>
                      </a:r>
                      <a:r>
                        <a:rPr lang="en-US" sz="1200" baseline="0" dirty="0"/>
                        <a:t> </a:t>
                      </a:r>
                      <a:r>
                        <a:rPr lang="en-US" sz="1200" baseline="0" dirty="0" err="1"/>
                        <a:t>mo</a:t>
                      </a:r>
                      <a:endParaRPr lang="en-US" sz="1200" dirty="0"/>
                    </a:p>
                  </a:txBody>
                  <a:tcPr marL="238787" marR="238787"/>
                </a:tc>
                <a:extLst>
                  <a:ext uri="{0D108BD9-81ED-4DB2-BD59-A6C34878D82A}">
                    <a16:rowId xmlns:a16="http://schemas.microsoft.com/office/drawing/2014/main" val="2791644964"/>
                  </a:ext>
                </a:extLst>
              </a:tr>
            </a:tbl>
          </a:graphicData>
        </a:graphic>
      </p:graphicFrame>
      <p:pic>
        <p:nvPicPr>
          <p:cNvPr id="8" name="Picture 7"/>
          <p:cNvPicPr>
            <a:picLocks noChangeAspect="1"/>
          </p:cNvPicPr>
          <p:nvPr/>
        </p:nvPicPr>
        <p:blipFill rotWithShape="1">
          <a:blip r:embed="rId5"/>
          <a:srcRect l="7966" t="10880" r="5639" b="38140"/>
          <a:stretch/>
        </p:blipFill>
        <p:spPr>
          <a:xfrm>
            <a:off x="5013702" y="2502187"/>
            <a:ext cx="4052806" cy="1607821"/>
          </a:xfrm>
          <a:prstGeom prst="rect">
            <a:avLst/>
          </a:prstGeom>
        </p:spPr>
      </p:pic>
      <p:sp>
        <p:nvSpPr>
          <p:cNvPr id="9" name="Rectangle 8"/>
          <p:cNvSpPr/>
          <p:nvPr/>
        </p:nvSpPr>
        <p:spPr bwMode="auto">
          <a:xfrm>
            <a:off x="6749512" y="2502187"/>
            <a:ext cx="2316996" cy="6749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1457921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6867" y="887621"/>
            <a:ext cx="6421653" cy="3250110"/>
          </a:xfrm>
          <a:prstGeom prst="rect">
            <a:avLst/>
          </a:prstGeom>
        </p:spPr>
      </p:pic>
      <p:pic>
        <p:nvPicPr>
          <p:cNvPr id="3" name="Picture 2"/>
          <p:cNvPicPr>
            <a:picLocks noChangeAspect="1"/>
          </p:cNvPicPr>
          <p:nvPr/>
        </p:nvPicPr>
        <p:blipFill rotWithShape="1">
          <a:blip r:embed="rId5"/>
          <a:srcRect l="66977" t="13789" b="46713"/>
          <a:stretch/>
        </p:blipFill>
        <p:spPr>
          <a:xfrm>
            <a:off x="6634855" y="2440984"/>
            <a:ext cx="2545176" cy="1728062"/>
          </a:xfrm>
          <a:prstGeom prst="rect">
            <a:avLst/>
          </a:prstGeom>
        </p:spPr>
      </p:pic>
      <p:sp>
        <p:nvSpPr>
          <p:cNvPr id="4" name="Title 1"/>
          <p:cNvSpPr>
            <a:spLocks noGrp="1"/>
          </p:cNvSpPr>
          <p:nvPr>
            <p:ph type="title"/>
          </p:nvPr>
        </p:nvSpPr>
        <p:spPr>
          <a:xfrm>
            <a:off x="0" y="127464"/>
            <a:ext cx="9144000" cy="1006507"/>
          </a:xfrm>
        </p:spPr>
        <p:txBody>
          <a:bodyPr/>
          <a:lstStyle/>
          <a:p>
            <a:r>
              <a:rPr lang="en-US" dirty="0" err="1"/>
              <a:t>Sotorasib</a:t>
            </a:r>
            <a:r>
              <a:rPr lang="en-US" dirty="0"/>
              <a:t>: </a:t>
            </a:r>
            <a:r>
              <a:rPr lang="en-US" dirty="0" err="1"/>
              <a:t>CodeBreak</a:t>
            </a:r>
            <a:r>
              <a:rPr lang="en-US" dirty="0"/>
              <a:t> 200</a:t>
            </a:r>
          </a:p>
        </p:txBody>
      </p:sp>
      <p:pic>
        <p:nvPicPr>
          <p:cNvPr id="5" name="Picture 4"/>
          <p:cNvPicPr>
            <a:picLocks noChangeAspect="1"/>
          </p:cNvPicPr>
          <p:nvPr/>
        </p:nvPicPr>
        <p:blipFill rotWithShape="1">
          <a:blip r:embed="rId5"/>
          <a:srcRect l="32289" t="13789" r="35101" b="65606"/>
          <a:stretch/>
        </p:blipFill>
        <p:spPr>
          <a:xfrm>
            <a:off x="3167213" y="740807"/>
            <a:ext cx="3636736" cy="1304441"/>
          </a:xfrm>
          <a:prstGeom prst="rect">
            <a:avLst/>
          </a:prstGeom>
        </p:spPr>
      </p:pic>
      <p:sp>
        <p:nvSpPr>
          <p:cNvPr id="9" name="TextBox 8"/>
          <p:cNvSpPr txBox="1"/>
          <p:nvPr/>
        </p:nvSpPr>
        <p:spPr>
          <a:xfrm>
            <a:off x="6019880" y="4114281"/>
            <a:ext cx="3236784" cy="215444"/>
          </a:xfrm>
          <a:prstGeom prst="rect">
            <a:avLst/>
          </a:prstGeom>
          <a:noFill/>
        </p:spPr>
        <p:txBody>
          <a:bodyPr wrap="none" rtlCol="0">
            <a:spAutoFit/>
          </a:bodyPr>
          <a:lstStyle/>
          <a:p>
            <a:r>
              <a:rPr lang="fr-FR" sz="800" dirty="0"/>
              <a:t>Johnson ML, et al. Ann </a:t>
            </a:r>
            <a:r>
              <a:rPr lang="fr-FR" sz="800" dirty="0" err="1"/>
              <a:t>Oncol</a:t>
            </a:r>
            <a:r>
              <a:rPr lang="fr-FR" sz="800" dirty="0"/>
              <a:t>. 2022;33(suppl_7): Abstract LBA10. </a:t>
            </a:r>
            <a:endParaRPr lang="en-US" sz="800" dirty="0"/>
          </a:p>
        </p:txBody>
      </p:sp>
    </p:spTree>
    <p:extLst>
      <p:ext uri="{BB962C8B-B14F-4D97-AF65-F5344CB8AC3E}">
        <p14:creationId xmlns:p14="http://schemas.microsoft.com/office/powerpoint/2010/main" val="39227809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E51"/>
                </a:solidFill>
              </a:rPr>
              <a:t>Two FDA-Approved KRAS</a:t>
            </a:r>
            <a:r>
              <a:rPr lang="en-US" b="1" i="1" baseline="30000" dirty="0">
                <a:solidFill>
                  <a:srgbClr val="002E51"/>
                </a:solidFill>
              </a:rPr>
              <a:t>G12C </a:t>
            </a:r>
            <a:r>
              <a:rPr lang="en-US" b="1" dirty="0">
                <a:solidFill>
                  <a:srgbClr val="002E51"/>
                </a:solidFill>
              </a:rPr>
              <a:t>Inhibitors </a:t>
            </a:r>
            <a:r>
              <a:rPr lang="en-US" b="1" i="1" baseline="30000" dirty="0">
                <a:solidFill>
                  <a:srgbClr val="002E51"/>
                </a:solidFill>
              </a:rPr>
              <a:t> </a:t>
            </a:r>
            <a:endParaRPr lang="en-US" dirty="0"/>
          </a:p>
        </p:txBody>
      </p:sp>
      <p:pic>
        <p:nvPicPr>
          <p:cNvPr id="3" name="Picture 2">
            <a:extLst>
              <a:ext uri="{FF2B5EF4-FFF2-40B4-BE49-F238E27FC236}">
                <a16:creationId xmlns:a16="http://schemas.microsoft.com/office/drawing/2014/main" id="{0D54FD8F-C9FE-4D09-A37A-F49D1F73E9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61694"/>
          <a:stretch/>
        </p:blipFill>
        <p:spPr>
          <a:xfrm>
            <a:off x="225013" y="1439548"/>
            <a:ext cx="4246535" cy="585795"/>
          </a:xfrm>
          <a:prstGeom prst="rect">
            <a:avLst/>
          </a:prstGeom>
        </p:spPr>
      </p:pic>
      <p:pic>
        <p:nvPicPr>
          <p:cNvPr id="4" name="Picture 3">
            <a:extLst>
              <a:ext uri="{FF2B5EF4-FFF2-40B4-BE49-F238E27FC236}">
                <a16:creationId xmlns:a16="http://schemas.microsoft.com/office/drawing/2014/main" id="{9C7A3A69-71F9-437D-923E-0C0051E124E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9518" y="2163047"/>
            <a:ext cx="4289864" cy="1421689"/>
          </a:xfrm>
          <a:prstGeom prst="rect">
            <a:avLst/>
          </a:prstGeom>
        </p:spPr>
      </p:pic>
      <p:pic>
        <p:nvPicPr>
          <p:cNvPr id="5" name="Picture 4">
            <a:extLst>
              <a:ext uri="{FF2B5EF4-FFF2-40B4-BE49-F238E27FC236}">
                <a16:creationId xmlns:a16="http://schemas.microsoft.com/office/drawing/2014/main" id="{3198F356-78F2-4BDA-805C-5533E37208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9482"/>
          <a:stretch/>
        </p:blipFill>
        <p:spPr>
          <a:xfrm>
            <a:off x="5209600" y="1306495"/>
            <a:ext cx="3334774" cy="1072018"/>
          </a:xfrm>
          <a:prstGeom prst="rect">
            <a:avLst/>
          </a:prstGeom>
        </p:spPr>
      </p:pic>
      <p:pic>
        <p:nvPicPr>
          <p:cNvPr id="6" name="Picture 5">
            <a:extLst>
              <a:ext uri="{FF2B5EF4-FFF2-40B4-BE49-F238E27FC236}">
                <a16:creationId xmlns:a16="http://schemas.microsoft.com/office/drawing/2014/main" id="{9958D9A6-5A40-497A-97DC-0C1193B7BB9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4617266" y="2637214"/>
            <a:ext cx="4295951" cy="947522"/>
          </a:xfrm>
          <a:prstGeom prst="rect">
            <a:avLst/>
          </a:prstGeom>
        </p:spPr>
      </p:pic>
      <p:sp>
        <p:nvSpPr>
          <p:cNvPr id="7" name="Rectangle 6">
            <a:extLst>
              <a:ext uri="{FF2B5EF4-FFF2-40B4-BE49-F238E27FC236}">
                <a16:creationId xmlns:a16="http://schemas.microsoft.com/office/drawing/2014/main" id="{A2A0F6E2-F831-4F67-A7E0-8391A3976523}"/>
              </a:ext>
            </a:extLst>
          </p:cNvPr>
          <p:cNvSpPr/>
          <p:nvPr/>
        </p:nvSpPr>
        <p:spPr>
          <a:xfrm>
            <a:off x="225013" y="3575246"/>
            <a:ext cx="4218130" cy="523220"/>
          </a:xfrm>
          <a:prstGeom prst="rect">
            <a:avLst/>
          </a:prstGeom>
        </p:spPr>
        <p:txBody>
          <a:bodyPr wrap="square">
            <a:spAutoFit/>
          </a:bodyPr>
          <a:lstStyle/>
          <a:p>
            <a:pPr lvl="0" defTabSz="914400"/>
            <a:r>
              <a:rPr lang="en-US" sz="1400" b="1" dirty="0" err="1">
                <a:solidFill>
                  <a:prstClr val="black"/>
                </a:solidFill>
              </a:rPr>
              <a:t>Sotorasib</a:t>
            </a:r>
            <a:r>
              <a:rPr lang="en-US" sz="1400" b="1" dirty="0">
                <a:solidFill>
                  <a:prstClr val="black"/>
                </a:solidFill>
              </a:rPr>
              <a:t>: </a:t>
            </a:r>
            <a:r>
              <a:rPr lang="en-US" sz="1400" dirty="0">
                <a:solidFill>
                  <a:prstClr val="black"/>
                </a:solidFill>
              </a:rPr>
              <a:t>FDA approved May 2021</a:t>
            </a:r>
          </a:p>
          <a:p>
            <a:pPr lvl="0" defTabSz="914400"/>
            <a:r>
              <a:rPr lang="en-US" sz="1400" dirty="0">
                <a:solidFill>
                  <a:prstClr val="black"/>
                </a:solidFill>
              </a:rPr>
              <a:t>ORR: 37.1%; </a:t>
            </a:r>
            <a:r>
              <a:rPr lang="en-US" sz="1400" dirty="0" err="1">
                <a:solidFill>
                  <a:prstClr val="black"/>
                </a:solidFill>
              </a:rPr>
              <a:t>mOS</a:t>
            </a:r>
            <a:r>
              <a:rPr lang="en-US" sz="1400" dirty="0">
                <a:solidFill>
                  <a:prstClr val="black"/>
                </a:solidFill>
              </a:rPr>
              <a:t>: 12.5 </a:t>
            </a:r>
            <a:r>
              <a:rPr lang="en-US" sz="1400" dirty="0" err="1">
                <a:solidFill>
                  <a:prstClr val="black"/>
                </a:solidFill>
              </a:rPr>
              <a:t>mo</a:t>
            </a:r>
            <a:endParaRPr lang="en-US" sz="1400" dirty="0">
              <a:solidFill>
                <a:prstClr val="black"/>
              </a:solidFill>
            </a:endParaRPr>
          </a:p>
        </p:txBody>
      </p:sp>
      <p:sp>
        <p:nvSpPr>
          <p:cNvPr id="8" name="Rectangle 7">
            <a:extLst>
              <a:ext uri="{FF2B5EF4-FFF2-40B4-BE49-F238E27FC236}">
                <a16:creationId xmlns:a16="http://schemas.microsoft.com/office/drawing/2014/main" id="{45FFB7A0-B176-481C-AF10-7135C73E29E1}"/>
              </a:ext>
            </a:extLst>
          </p:cNvPr>
          <p:cNvSpPr/>
          <p:nvPr/>
        </p:nvSpPr>
        <p:spPr>
          <a:xfrm>
            <a:off x="4882090" y="3575246"/>
            <a:ext cx="4261910" cy="523220"/>
          </a:xfrm>
          <a:prstGeom prst="rect">
            <a:avLst/>
          </a:prstGeom>
        </p:spPr>
        <p:txBody>
          <a:bodyPr wrap="square">
            <a:spAutoFit/>
          </a:bodyPr>
          <a:lstStyle/>
          <a:p>
            <a:pPr lvl="0" defTabSz="914400"/>
            <a:r>
              <a:rPr lang="en-US" sz="1400" b="1" dirty="0" err="1">
                <a:solidFill>
                  <a:prstClr val="black"/>
                </a:solidFill>
                <a:latin typeface="Arial" panose="020B0604020202020204" pitchFamily="34" charset="0"/>
              </a:rPr>
              <a:t>Adagrasib</a:t>
            </a:r>
            <a:r>
              <a:rPr lang="en-US" sz="1400" b="1" dirty="0">
                <a:solidFill>
                  <a:prstClr val="black"/>
                </a:solidFill>
                <a:latin typeface="Arial" panose="020B0604020202020204" pitchFamily="34" charset="0"/>
              </a:rPr>
              <a:t>: </a:t>
            </a:r>
            <a:r>
              <a:rPr lang="en-US" sz="1400" dirty="0">
                <a:solidFill>
                  <a:prstClr val="black"/>
                </a:solidFill>
                <a:latin typeface="Arial" panose="020B0604020202020204" pitchFamily="34" charset="0"/>
              </a:rPr>
              <a:t>FDA approved December 2022</a:t>
            </a:r>
          </a:p>
          <a:p>
            <a:pPr lvl="0" defTabSz="914400"/>
            <a:r>
              <a:rPr lang="en-US" sz="1400" dirty="0">
                <a:solidFill>
                  <a:prstClr val="black"/>
                </a:solidFill>
                <a:latin typeface="Arial" panose="020B0604020202020204" pitchFamily="34" charset="0"/>
              </a:rPr>
              <a:t>ORR: 42.9%; </a:t>
            </a:r>
            <a:r>
              <a:rPr lang="en-US" sz="1400" dirty="0" err="1">
                <a:solidFill>
                  <a:prstClr val="black"/>
                </a:solidFill>
                <a:latin typeface="Arial" panose="020B0604020202020204" pitchFamily="34" charset="0"/>
              </a:rPr>
              <a:t>mOS</a:t>
            </a:r>
            <a:r>
              <a:rPr lang="en-US" sz="1400" dirty="0">
                <a:solidFill>
                  <a:prstClr val="black"/>
                </a:solidFill>
                <a:latin typeface="Arial" panose="020B0604020202020204" pitchFamily="34" charset="0"/>
              </a:rPr>
              <a:t>: 12.6 </a:t>
            </a:r>
            <a:r>
              <a:rPr lang="en-US" sz="1400" dirty="0" err="1">
                <a:solidFill>
                  <a:prstClr val="black"/>
                </a:solidFill>
                <a:latin typeface="Arial" panose="020B0604020202020204" pitchFamily="34" charset="0"/>
              </a:rPr>
              <a:t>mo</a:t>
            </a:r>
            <a:endParaRPr lang="en-US" sz="1400" dirty="0">
              <a:solidFill>
                <a:prstClr val="black"/>
              </a:solidFill>
              <a:latin typeface="Arial" panose="020B0604020202020204" pitchFamily="34" charset="0"/>
            </a:endParaRPr>
          </a:p>
        </p:txBody>
      </p:sp>
      <p:pic>
        <p:nvPicPr>
          <p:cNvPr id="10" name="Picture 9">
            <a:extLst>
              <a:ext uri="{FF2B5EF4-FFF2-40B4-BE49-F238E27FC236}">
                <a16:creationId xmlns:a16="http://schemas.microsoft.com/office/drawing/2014/main" id="{0D54FD8F-C9FE-4D09-A37A-F49D1F73E9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2326"/>
          <a:stretch/>
        </p:blipFill>
        <p:spPr>
          <a:xfrm>
            <a:off x="5209600" y="782717"/>
            <a:ext cx="3111285" cy="534152"/>
          </a:xfrm>
          <a:prstGeom prst="rect">
            <a:avLst/>
          </a:prstGeom>
        </p:spPr>
      </p:pic>
      <p:pic>
        <p:nvPicPr>
          <p:cNvPr id="11" name="Picture 10">
            <a:extLst>
              <a:ext uri="{FF2B5EF4-FFF2-40B4-BE49-F238E27FC236}">
                <a16:creationId xmlns:a16="http://schemas.microsoft.com/office/drawing/2014/main" id="{0D54FD8F-C9FE-4D09-A37A-F49D1F73E9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2326"/>
          <a:stretch/>
        </p:blipFill>
        <p:spPr>
          <a:xfrm>
            <a:off x="903567" y="782717"/>
            <a:ext cx="3090329" cy="530554"/>
          </a:xfrm>
          <a:prstGeom prst="rect">
            <a:avLst/>
          </a:prstGeom>
        </p:spPr>
      </p:pic>
      <p:sp>
        <p:nvSpPr>
          <p:cNvPr id="12" name="Rectangle 11"/>
          <p:cNvSpPr/>
          <p:nvPr/>
        </p:nvSpPr>
        <p:spPr>
          <a:xfrm>
            <a:off x="3316638" y="4313910"/>
            <a:ext cx="8514614" cy="215444"/>
          </a:xfrm>
          <a:prstGeom prst="rect">
            <a:avLst/>
          </a:prstGeom>
        </p:spPr>
        <p:txBody>
          <a:bodyPr wrap="square">
            <a:spAutoFit/>
          </a:bodyPr>
          <a:lstStyle/>
          <a:p>
            <a:r>
              <a:rPr lang="en-US" sz="800" dirty="0" err="1">
                <a:solidFill>
                  <a:srgbClr val="212121"/>
                </a:solidFill>
                <a:latin typeface="BlinkMacSystemFont"/>
                <a:ea typeface="+mn-ea"/>
                <a:cs typeface="+mn-cs"/>
              </a:rPr>
              <a:t>Skoulidis</a:t>
            </a:r>
            <a:r>
              <a:rPr lang="en-US" sz="800" dirty="0">
                <a:solidFill>
                  <a:srgbClr val="212121"/>
                </a:solidFill>
                <a:latin typeface="BlinkMacSystemFont"/>
                <a:ea typeface="+mn-ea"/>
                <a:cs typeface="+mn-cs"/>
              </a:rPr>
              <a:t> F, et </a:t>
            </a:r>
            <a:r>
              <a:rPr lang="en-US" sz="800" dirty="0">
                <a:solidFill>
                  <a:srgbClr val="212121"/>
                </a:solidFill>
                <a:latin typeface="+mn-lt"/>
                <a:ea typeface="+mn-ea"/>
                <a:cs typeface="+mn-cs"/>
              </a:rPr>
              <a:t>al</a:t>
            </a:r>
            <a:r>
              <a:rPr lang="en-US" sz="800" dirty="0">
                <a:solidFill>
                  <a:srgbClr val="212121"/>
                </a:solidFill>
                <a:latin typeface="BlinkMacSystemFont"/>
                <a:ea typeface="+mn-ea"/>
                <a:cs typeface="+mn-cs"/>
              </a:rPr>
              <a:t>.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2021 Jun 24;384(25):2371-2381. </a:t>
            </a:r>
            <a:r>
              <a:rPr lang="en-US" sz="800" dirty="0" err="1">
                <a:solidFill>
                  <a:srgbClr val="212121"/>
                </a:solidFill>
                <a:latin typeface="BlinkMacSystemFont"/>
                <a:ea typeface="+mn-ea"/>
                <a:cs typeface="+mn-cs"/>
              </a:rPr>
              <a:t>Jänne</a:t>
            </a:r>
            <a:r>
              <a:rPr lang="en-US" sz="800" dirty="0">
                <a:solidFill>
                  <a:srgbClr val="212121"/>
                </a:solidFill>
                <a:latin typeface="BlinkMacSystemFont"/>
                <a:ea typeface="+mn-ea"/>
                <a:cs typeface="+mn-cs"/>
              </a:rPr>
              <a:t> PA, et al.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2022 Jul 14;387(2):120-131. </a:t>
            </a:r>
            <a:endParaRPr lang="en-US" sz="1200" dirty="0"/>
          </a:p>
        </p:txBody>
      </p:sp>
    </p:spTree>
    <p:extLst>
      <p:ext uri="{BB962C8B-B14F-4D97-AF65-F5344CB8AC3E}">
        <p14:creationId xmlns:p14="http://schemas.microsoft.com/office/powerpoint/2010/main" val="3542832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Adagrasib</a:t>
            </a:r>
            <a:r>
              <a:rPr lang="en-US" dirty="0"/>
              <a:t>: KRYSTAL-1</a:t>
            </a:r>
          </a:p>
        </p:txBody>
      </p:sp>
      <p:pic>
        <p:nvPicPr>
          <p:cNvPr id="3" name="Picture 2"/>
          <p:cNvPicPr>
            <a:picLocks noChangeAspect="1"/>
          </p:cNvPicPr>
          <p:nvPr/>
        </p:nvPicPr>
        <p:blipFill>
          <a:blip r:embed="rId3"/>
          <a:stretch>
            <a:fillRect/>
          </a:stretch>
        </p:blipFill>
        <p:spPr>
          <a:xfrm>
            <a:off x="144725" y="1361740"/>
            <a:ext cx="4295499" cy="1644062"/>
          </a:xfrm>
          <a:prstGeom prst="rect">
            <a:avLst/>
          </a:prstGeom>
        </p:spPr>
      </p:pic>
      <p:pic>
        <p:nvPicPr>
          <p:cNvPr id="4" name="Picture 3"/>
          <p:cNvPicPr>
            <a:picLocks noChangeAspect="1"/>
          </p:cNvPicPr>
          <p:nvPr/>
        </p:nvPicPr>
        <p:blipFill>
          <a:blip r:embed="rId4"/>
          <a:stretch>
            <a:fillRect/>
          </a:stretch>
        </p:blipFill>
        <p:spPr>
          <a:xfrm>
            <a:off x="4558844" y="1361740"/>
            <a:ext cx="4525090" cy="2398807"/>
          </a:xfrm>
          <a:prstGeom prst="rect">
            <a:avLst/>
          </a:prstGeom>
        </p:spPr>
      </p:pic>
      <p:sp>
        <p:nvSpPr>
          <p:cNvPr id="5" name="TextBox 4"/>
          <p:cNvSpPr txBox="1"/>
          <p:nvPr/>
        </p:nvSpPr>
        <p:spPr>
          <a:xfrm>
            <a:off x="1605134" y="3569897"/>
            <a:ext cx="2300630" cy="646331"/>
          </a:xfrm>
          <a:prstGeom prst="rect">
            <a:avLst/>
          </a:prstGeom>
          <a:noFill/>
        </p:spPr>
        <p:txBody>
          <a:bodyPr wrap="none" rtlCol="0">
            <a:spAutoFit/>
          </a:bodyPr>
          <a:lstStyle/>
          <a:p>
            <a:r>
              <a:rPr lang="en-US" sz="1800" dirty="0"/>
              <a:t>Median PFS: 6.5 </a:t>
            </a:r>
            <a:r>
              <a:rPr lang="en-US" sz="1800" dirty="0" err="1"/>
              <a:t>mo</a:t>
            </a:r>
            <a:endParaRPr lang="en-US" sz="1800" dirty="0"/>
          </a:p>
          <a:p>
            <a:r>
              <a:rPr lang="en-US" sz="1800" dirty="0"/>
              <a:t>Median OS: 12.6 </a:t>
            </a:r>
            <a:r>
              <a:rPr lang="en-US" sz="1800" dirty="0" err="1"/>
              <a:t>mo</a:t>
            </a:r>
            <a:endParaRPr lang="en-US" sz="1800" dirty="0"/>
          </a:p>
        </p:txBody>
      </p:sp>
      <p:sp>
        <p:nvSpPr>
          <p:cNvPr id="6" name="Rectangle 5"/>
          <p:cNvSpPr/>
          <p:nvPr/>
        </p:nvSpPr>
        <p:spPr>
          <a:xfrm>
            <a:off x="3316638" y="4094566"/>
            <a:ext cx="5827362" cy="215444"/>
          </a:xfrm>
          <a:prstGeom prst="rect">
            <a:avLst/>
          </a:prstGeom>
        </p:spPr>
        <p:txBody>
          <a:bodyPr wrap="square">
            <a:spAutoFit/>
          </a:bodyPr>
          <a:lstStyle/>
          <a:p>
            <a:pPr algn="r"/>
            <a:r>
              <a:rPr lang="en-US" sz="800" dirty="0" err="1">
                <a:solidFill>
                  <a:srgbClr val="212121"/>
                </a:solidFill>
                <a:latin typeface="BlinkMacSystemFont"/>
                <a:ea typeface="+mn-ea"/>
                <a:cs typeface="+mn-cs"/>
              </a:rPr>
              <a:t>Jänne</a:t>
            </a:r>
            <a:r>
              <a:rPr lang="en-US" sz="800" dirty="0">
                <a:solidFill>
                  <a:srgbClr val="212121"/>
                </a:solidFill>
                <a:latin typeface="BlinkMacSystemFont"/>
                <a:ea typeface="+mn-ea"/>
                <a:cs typeface="+mn-cs"/>
              </a:rPr>
              <a:t> PA, et al.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2022 Jul 14;387(2):120-131. </a:t>
            </a:r>
            <a:endParaRPr lang="en-US" sz="1200" dirty="0"/>
          </a:p>
        </p:txBody>
      </p:sp>
      <p:sp>
        <p:nvSpPr>
          <p:cNvPr id="7" name="TextBox 6"/>
          <p:cNvSpPr txBox="1"/>
          <p:nvPr/>
        </p:nvSpPr>
        <p:spPr>
          <a:xfrm>
            <a:off x="6680953" y="1018198"/>
            <a:ext cx="2351926" cy="369332"/>
          </a:xfrm>
          <a:prstGeom prst="rect">
            <a:avLst/>
          </a:prstGeom>
          <a:noFill/>
        </p:spPr>
        <p:txBody>
          <a:bodyPr wrap="none" rtlCol="0">
            <a:spAutoFit/>
          </a:bodyPr>
          <a:lstStyle/>
          <a:p>
            <a:r>
              <a:rPr lang="en-US" sz="1800" dirty="0"/>
              <a:t>Median </a:t>
            </a:r>
            <a:r>
              <a:rPr lang="en-US" sz="1800" dirty="0" err="1"/>
              <a:t>DOR</a:t>
            </a:r>
            <a:r>
              <a:rPr lang="en-US" sz="1800" dirty="0"/>
              <a:t>: 8.5 </a:t>
            </a:r>
            <a:r>
              <a:rPr lang="en-US" sz="1800" dirty="0" err="1"/>
              <a:t>mo</a:t>
            </a:r>
            <a:endParaRPr lang="en-US" sz="1800" dirty="0"/>
          </a:p>
        </p:txBody>
      </p:sp>
      <p:sp>
        <p:nvSpPr>
          <p:cNvPr id="8" name="TextBox 7"/>
          <p:cNvSpPr txBox="1"/>
          <p:nvPr/>
        </p:nvSpPr>
        <p:spPr>
          <a:xfrm>
            <a:off x="457605" y="2491661"/>
            <a:ext cx="1287532" cy="369332"/>
          </a:xfrm>
          <a:prstGeom prst="rect">
            <a:avLst/>
          </a:prstGeom>
          <a:noFill/>
        </p:spPr>
        <p:txBody>
          <a:bodyPr wrap="none" rtlCol="0">
            <a:spAutoFit/>
          </a:bodyPr>
          <a:lstStyle/>
          <a:p>
            <a:r>
              <a:rPr lang="en-US" sz="1800" dirty="0"/>
              <a:t>ORR: 43%</a:t>
            </a:r>
          </a:p>
        </p:txBody>
      </p:sp>
    </p:spTree>
    <p:extLst>
      <p:ext uri="{BB962C8B-B14F-4D97-AF65-F5344CB8AC3E}">
        <p14:creationId xmlns:p14="http://schemas.microsoft.com/office/powerpoint/2010/main" val="23991667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Adagrasib</a:t>
            </a:r>
            <a:r>
              <a:rPr lang="en-US" dirty="0"/>
              <a:t>: KRYSTAL-1</a:t>
            </a:r>
          </a:p>
        </p:txBody>
      </p:sp>
      <p:pic>
        <p:nvPicPr>
          <p:cNvPr id="3" name="Picture 2"/>
          <p:cNvPicPr>
            <a:picLocks noChangeAspect="1"/>
          </p:cNvPicPr>
          <p:nvPr/>
        </p:nvPicPr>
        <p:blipFill rotWithShape="1">
          <a:blip r:embed="rId4"/>
          <a:srcRect b="19270"/>
          <a:stretch/>
        </p:blipFill>
        <p:spPr>
          <a:xfrm>
            <a:off x="1084781" y="760733"/>
            <a:ext cx="4353106" cy="3177866"/>
          </a:xfrm>
          <a:prstGeom prst="rect">
            <a:avLst/>
          </a:prstGeom>
        </p:spPr>
      </p:pic>
      <p:sp>
        <p:nvSpPr>
          <p:cNvPr id="4" name="Rectangle 3"/>
          <p:cNvSpPr/>
          <p:nvPr/>
        </p:nvSpPr>
        <p:spPr>
          <a:xfrm>
            <a:off x="3316638" y="4094566"/>
            <a:ext cx="5827362" cy="215444"/>
          </a:xfrm>
          <a:prstGeom prst="rect">
            <a:avLst/>
          </a:prstGeom>
        </p:spPr>
        <p:txBody>
          <a:bodyPr wrap="square">
            <a:spAutoFit/>
          </a:bodyPr>
          <a:lstStyle/>
          <a:p>
            <a:pPr algn="r"/>
            <a:r>
              <a:rPr lang="en-US" sz="800" dirty="0" err="1">
                <a:solidFill>
                  <a:srgbClr val="212121"/>
                </a:solidFill>
                <a:latin typeface="BlinkMacSystemFont"/>
                <a:ea typeface="+mn-ea"/>
                <a:cs typeface="+mn-cs"/>
              </a:rPr>
              <a:t>Jänne</a:t>
            </a:r>
            <a:r>
              <a:rPr lang="en-US" sz="800" dirty="0">
                <a:solidFill>
                  <a:srgbClr val="212121"/>
                </a:solidFill>
                <a:latin typeface="BlinkMacSystemFont"/>
                <a:ea typeface="+mn-ea"/>
                <a:cs typeface="+mn-cs"/>
              </a:rPr>
              <a:t> PA, et al.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2022 Jul 14;387(2):120-131. </a:t>
            </a:r>
            <a:endParaRPr lang="en-US" sz="1200" dirty="0"/>
          </a:p>
        </p:txBody>
      </p:sp>
      <p:graphicFrame>
        <p:nvGraphicFramePr>
          <p:cNvPr id="7" name="Object 6"/>
          <p:cNvGraphicFramePr>
            <a:graphicFrameLocks noChangeAspect="1"/>
          </p:cNvGraphicFramePr>
          <p:nvPr>
            <p:extLst>
              <p:ext uri="{D42A27DB-BD31-4B8C-83A1-F6EECF244321}">
                <p14:modId xmlns:p14="http://schemas.microsoft.com/office/powerpoint/2010/main" val="480145348"/>
              </p:ext>
            </p:extLst>
          </p:nvPr>
        </p:nvGraphicFramePr>
        <p:xfrm>
          <a:off x="6053138" y="899873"/>
          <a:ext cx="2047875" cy="2695575"/>
        </p:xfrm>
        <a:graphic>
          <a:graphicData uri="http://schemas.openxmlformats.org/presentationml/2006/ole">
            <mc:AlternateContent xmlns:mc="http://schemas.openxmlformats.org/markup-compatibility/2006">
              <mc:Choice xmlns:v="urn:schemas-microsoft-com:vml" Requires="v">
                <p:oleObj spid="_x0000_s2049" name="Worksheet" r:id="rId5" imgW="2047842" imgH="2695769" progId="Excel.Sheet.12">
                  <p:embed/>
                </p:oleObj>
              </mc:Choice>
              <mc:Fallback>
                <p:oleObj name="Worksheet" r:id="rId5" imgW="2047842" imgH="2695769" progId="Excel.Sheet.12">
                  <p:embed/>
                  <p:pic>
                    <p:nvPicPr>
                      <p:cNvPr id="7" name="Object 6"/>
                      <p:cNvPicPr/>
                      <p:nvPr/>
                    </p:nvPicPr>
                    <p:blipFill>
                      <a:blip r:embed="rId6"/>
                      <a:stretch>
                        <a:fillRect/>
                      </a:stretch>
                    </p:blipFill>
                    <p:spPr>
                      <a:xfrm>
                        <a:off x="6053138" y="899873"/>
                        <a:ext cx="2047875" cy="2695575"/>
                      </a:xfrm>
                      <a:prstGeom prst="rect">
                        <a:avLst/>
                      </a:prstGeom>
                      <a:ln w="28575">
                        <a:solidFill>
                          <a:schemeClr val="accent1">
                            <a:lumMod val="50000"/>
                          </a:schemeClr>
                        </a:solidFill>
                      </a:ln>
                    </p:spPr>
                  </p:pic>
                </p:oleObj>
              </mc:Fallback>
            </mc:AlternateContent>
          </a:graphicData>
        </a:graphic>
      </p:graphicFrame>
    </p:spTree>
    <p:extLst>
      <p:ext uri="{BB962C8B-B14F-4D97-AF65-F5344CB8AC3E}">
        <p14:creationId xmlns:p14="http://schemas.microsoft.com/office/powerpoint/2010/main" val="1593624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Noura Choudhury, MD</a:t>
            </a:r>
          </a:p>
          <a:p>
            <a:r>
              <a:rPr lang="en-US" dirty="0">
                <a:solidFill>
                  <a:srgbClr val="002E51"/>
                </a:solidFill>
              </a:rPr>
              <a:t>Assistant Attending</a:t>
            </a:r>
          </a:p>
          <a:p>
            <a:r>
              <a:rPr lang="en-US" dirty="0">
                <a:solidFill>
                  <a:srgbClr val="002E51"/>
                </a:solidFill>
              </a:rPr>
              <a:t>Memorial Sloan Kettering Cancer Center</a:t>
            </a:r>
          </a:p>
          <a:p>
            <a:r>
              <a:rPr lang="en-US" dirty="0">
                <a:solidFill>
                  <a:srgbClr val="002E51"/>
                </a:solidFill>
              </a:rPr>
              <a:t>New York, NY </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Emerging Treatments in ES-SCLC</a:t>
            </a:r>
          </a:p>
        </p:txBody>
      </p:sp>
      <p:pic>
        <p:nvPicPr>
          <p:cNvPr id="6" name="Picture 5">
            <a:extLst>
              <a:ext uri="{FF2B5EF4-FFF2-40B4-BE49-F238E27FC236}">
                <a16:creationId xmlns:a16="http://schemas.microsoft.com/office/drawing/2014/main" id="{EE5135E8-C0E1-138D-EA3C-3EA361AFCFFB}"/>
              </a:ext>
            </a:extLst>
          </p:cNvPr>
          <p:cNvPicPr>
            <a:picLocks noChangeAspect="1"/>
          </p:cNvPicPr>
          <p:nvPr/>
        </p:nvPicPr>
        <p:blipFill>
          <a:blip r:embed="rId4"/>
          <a:srcRect/>
          <a:stretch/>
        </p:blipFill>
        <p:spPr>
          <a:xfrm>
            <a:off x="7772400" y="4477800"/>
            <a:ext cx="1096112" cy="558923"/>
          </a:xfrm>
          <a:prstGeom prst="rect">
            <a:avLst/>
          </a:prstGeom>
        </p:spPr>
      </p:pic>
    </p:spTree>
    <p:extLst>
      <p:ext uri="{BB962C8B-B14F-4D97-AF65-F5344CB8AC3E}">
        <p14:creationId xmlns:p14="http://schemas.microsoft.com/office/powerpoint/2010/main" val="37395609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CNS Activity</a:t>
            </a:r>
          </a:p>
        </p:txBody>
      </p:sp>
      <p:pic>
        <p:nvPicPr>
          <p:cNvPr id="3" name="Picture 2"/>
          <p:cNvPicPr>
            <a:picLocks noChangeAspect="1"/>
          </p:cNvPicPr>
          <p:nvPr/>
        </p:nvPicPr>
        <p:blipFill>
          <a:blip r:embed="rId3"/>
          <a:stretch>
            <a:fillRect/>
          </a:stretch>
        </p:blipFill>
        <p:spPr>
          <a:xfrm>
            <a:off x="6010387" y="5515117"/>
            <a:ext cx="5108415" cy="3474337"/>
          </a:xfrm>
          <a:prstGeom prst="rect">
            <a:avLst/>
          </a:prstGeom>
        </p:spPr>
      </p:pic>
      <p:pic>
        <p:nvPicPr>
          <p:cNvPr id="4" name="Picture 3"/>
          <p:cNvPicPr>
            <a:picLocks noChangeAspect="1"/>
          </p:cNvPicPr>
          <p:nvPr/>
        </p:nvPicPr>
        <p:blipFill>
          <a:blip r:embed="rId4"/>
          <a:stretch>
            <a:fillRect/>
          </a:stretch>
        </p:blipFill>
        <p:spPr>
          <a:xfrm>
            <a:off x="1655695" y="5443060"/>
            <a:ext cx="3190875" cy="16002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57423495"/>
              </p:ext>
            </p:extLst>
          </p:nvPr>
        </p:nvGraphicFramePr>
        <p:xfrm>
          <a:off x="2091069" y="1217112"/>
          <a:ext cx="4940189" cy="2194560"/>
        </p:xfrm>
        <a:graphic>
          <a:graphicData uri="http://schemas.openxmlformats.org/drawingml/2006/table">
            <a:tbl>
              <a:tblPr firstRow="1" bandRow="1">
                <a:tableStyleId>{93296810-A885-4BE3-A3E7-6D5BEEA58F35}</a:tableStyleId>
              </a:tblPr>
              <a:tblGrid>
                <a:gridCol w="1646730">
                  <a:extLst>
                    <a:ext uri="{9D8B030D-6E8A-4147-A177-3AD203B41FA5}">
                      <a16:colId xmlns:a16="http://schemas.microsoft.com/office/drawing/2014/main" val="239469724"/>
                    </a:ext>
                  </a:extLst>
                </a:gridCol>
                <a:gridCol w="1601944">
                  <a:extLst>
                    <a:ext uri="{9D8B030D-6E8A-4147-A177-3AD203B41FA5}">
                      <a16:colId xmlns:a16="http://schemas.microsoft.com/office/drawing/2014/main" val="40884241"/>
                    </a:ext>
                  </a:extLst>
                </a:gridCol>
                <a:gridCol w="1691515">
                  <a:extLst>
                    <a:ext uri="{9D8B030D-6E8A-4147-A177-3AD203B41FA5}">
                      <a16:colId xmlns:a16="http://schemas.microsoft.com/office/drawing/2014/main" val="2543742708"/>
                    </a:ext>
                  </a:extLst>
                </a:gridCol>
              </a:tblGrid>
              <a:tr h="359983">
                <a:tc>
                  <a:txBody>
                    <a:bodyPr/>
                    <a:lstStyle/>
                    <a:p>
                      <a:endParaRPr lang="en-US" dirty="0"/>
                    </a:p>
                  </a:txBody>
                  <a:tcPr/>
                </a:tc>
                <a:tc>
                  <a:txBody>
                    <a:bodyPr/>
                    <a:lstStyle/>
                    <a:p>
                      <a:pPr algn="ctr"/>
                      <a:r>
                        <a:rPr lang="en-US" dirty="0" err="1"/>
                        <a:t>Sotorasib</a:t>
                      </a:r>
                      <a:endParaRPr lang="en-US" dirty="0"/>
                    </a:p>
                  </a:txBody>
                  <a:tcPr/>
                </a:tc>
                <a:tc>
                  <a:txBody>
                    <a:bodyPr/>
                    <a:lstStyle/>
                    <a:p>
                      <a:pPr algn="ctr"/>
                      <a:r>
                        <a:rPr lang="en-US" dirty="0" err="1"/>
                        <a:t>Adagrasib</a:t>
                      </a:r>
                      <a:endParaRPr lang="en-US" dirty="0"/>
                    </a:p>
                  </a:txBody>
                  <a:tcPr/>
                </a:tc>
                <a:extLst>
                  <a:ext uri="{0D108BD9-81ED-4DB2-BD59-A6C34878D82A}">
                    <a16:rowId xmlns:a16="http://schemas.microsoft.com/office/drawing/2014/main" val="2882328369"/>
                  </a:ext>
                </a:extLst>
              </a:tr>
              <a:tr h="352006">
                <a:tc>
                  <a:txBody>
                    <a:bodyPr/>
                    <a:lstStyle/>
                    <a:p>
                      <a:r>
                        <a:rPr lang="en-US" dirty="0"/>
                        <a:t>Evaluable</a:t>
                      </a:r>
                    </a:p>
                  </a:txBody>
                  <a:tcPr/>
                </a:tc>
                <a:tc>
                  <a:txBody>
                    <a:bodyPr/>
                    <a:lstStyle/>
                    <a:p>
                      <a:r>
                        <a:rPr lang="en-US" dirty="0"/>
                        <a:t>n=16</a:t>
                      </a:r>
                    </a:p>
                  </a:txBody>
                  <a:tcPr/>
                </a:tc>
                <a:tc>
                  <a:txBody>
                    <a:bodyPr/>
                    <a:lstStyle/>
                    <a:p>
                      <a:r>
                        <a:rPr lang="en-US" dirty="0"/>
                        <a:t>n=33</a:t>
                      </a:r>
                    </a:p>
                  </a:txBody>
                  <a:tcPr/>
                </a:tc>
                <a:extLst>
                  <a:ext uri="{0D108BD9-81ED-4DB2-BD59-A6C34878D82A}">
                    <a16:rowId xmlns:a16="http://schemas.microsoft.com/office/drawing/2014/main" val="1505333661"/>
                  </a:ext>
                </a:extLst>
              </a:tr>
              <a:tr h="359983">
                <a:tc>
                  <a:txBody>
                    <a:bodyPr/>
                    <a:lstStyle/>
                    <a:p>
                      <a:r>
                        <a:rPr lang="en-US" dirty="0"/>
                        <a:t>IC-ORR</a:t>
                      </a:r>
                    </a:p>
                  </a:txBody>
                  <a:tcPr/>
                </a:tc>
                <a:tc>
                  <a:txBody>
                    <a:bodyPr/>
                    <a:lstStyle/>
                    <a:p>
                      <a:r>
                        <a:rPr lang="en-US" dirty="0"/>
                        <a:t>13%</a:t>
                      </a:r>
                      <a:endParaRPr lang="en-US" b="1" dirty="0"/>
                    </a:p>
                  </a:txBody>
                  <a:tcPr/>
                </a:tc>
                <a:tc>
                  <a:txBody>
                    <a:bodyPr/>
                    <a:lstStyle/>
                    <a:p>
                      <a:r>
                        <a:rPr lang="en-US" dirty="0"/>
                        <a:t>33%</a:t>
                      </a:r>
                      <a:endParaRPr lang="en-US" b="1" dirty="0"/>
                    </a:p>
                  </a:txBody>
                  <a:tcPr/>
                </a:tc>
                <a:extLst>
                  <a:ext uri="{0D108BD9-81ED-4DB2-BD59-A6C34878D82A}">
                    <a16:rowId xmlns:a16="http://schemas.microsoft.com/office/drawing/2014/main" val="3560818668"/>
                  </a:ext>
                </a:extLst>
              </a:tr>
              <a:tr h="359983">
                <a:tc>
                  <a:txBody>
                    <a:bodyPr/>
                    <a:lstStyle/>
                    <a:p>
                      <a:r>
                        <a:rPr lang="en-US" dirty="0"/>
                        <a:t>IC-</a:t>
                      </a:r>
                      <a:r>
                        <a:rPr lang="en-US" dirty="0" err="1"/>
                        <a:t>DCR</a:t>
                      </a:r>
                      <a:endParaRPr lang="en-US" dirty="0"/>
                    </a:p>
                  </a:txBody>
                  <a:tcPr/>
                </a:tc>
                <a:tc>
                  <a:txBody>
                    <a:bodyPr/>
                    <a:lstStyle/>
                    <a:p>
                      <a:r>
                        <a:rPr lang="en-US" dirty="0"/>
                        <a:t>88%</a:t>
                      </a:r>
                      <a:endParaRPr lang="en-US" b="1" dirty="0"/>
                    </a:p>
                  </a:txBody>
                  <a:tcPr/>
                </a:tc>
                <a:tc>
                  <a:txBody>
                    <a:bodyPr/>
                    <a:lstStyle/>
                    <a:p>
                      <a:r>
                        <a:rPr lang="en-US" dirty="0"/>
                        <a:t>88%</a:t>
                      </a:r>
                      <a:endParaRPr lang="en-US" b="1" dirty="0"/>
                    </a:p>
                  </a:txBody>
                  <a:tcPr/>
                </a:tc>
                <a:extLst>
                  <a:ext uri="{0D108BD9-81ED-4DB2-BD59-A6C34878D82A}">
                    <a16:rowId xmlns:a16="http://schemas.microsoft.com/office/drawing/2014/main" val="152451460"/>
                  </a:ext>
                </a:extLst>
              </a:tr>
              <a:tr h="359983">
                <a:tc>
                  <a:txBody>
                    <a:bodyPr/>
                    <a:lstStyle/>
                    <a:p>
                      <a:r>
                        <a:rPr lang="en-US" dirty="0" err="1"/>
                        <a:t>mIC-DOR</a:t>
                      </a:r>
                      <a:endParaRPr lang="en-US" dirty="0"/>
                    </a:p>
                  </a:txBody>
                  <a:tcPr/>
                </a:tc>
                <a:tc>
                  <a:txBody>
                    <a:bodyPr/>
                    <a:lstStyle/>
                    <a:p>
                      <a:endParaRPr lang="en-US" dirty="0"/>
                    </a:p>
                  </a:txBody>
                  <a:tcPr/>
                </a:tc>
                <a:tc>
                  <a:txBody>
                    <a:bodyPr/>
                    <a:lstStyle/>
                    <a:p>
                      <a:r>
                        <a:rPr lang="en-US" dirty="0"/>
                        <a:t>11.2m</a:t>
                      </a:r>
                    </a:p>
                  </a:txBody>
                  <a:tcPr/>
                </a:tc>
                <a:extLst>
                  <a:ext uri="{0D108BD9-81ED-4DB2-BD59-A6C34878D82A}">
                    <a16:rowId xmlns:a16="http://schemas.microsoft.com/office/drawing/2014/main" val="4221286236"/>
                  </a:ext>
                </a:extLst>
              </a:tr>
              <a:tr h="359983">
                <a:tc>
                  <a:txBody>
                    <a:bodyPr/>
                    <a:lstStyle/>
                    <a:p>
                      <a:r>
                        <a:rPr lang="en-US" dirty="0" err="1"/>
                        <a:t>mIC</a:t>
                      </a:r>
                      <a:r>
                        <a:rPr lang="en-US" dirty="0"/>
                        <a:t>-PFS</a:t>
                      </a:r>
                    </a:p>
                  </a:txBody>
                  <a:tcPr/>
                </a:tc>
                <a:tc>
                  <a:txBody>
                    <a:bodyPr/>
                    <a:lstStyle/>
                    <a:p>
                      <a:endParaRPr lang="en-US" dirty="0"/>
                    </a:p>
                  </a:txBody>
                  <a:tcPr/>
                </a:tc>
                <a:tc>
                  <a:txBody>
                    <a:bodyPr/>
                    <a:lstStyle/>
                    <a:p>
                      <a:r>
                        <a:rPr lang="en-US" dirty="0"/>
                        <a:t>5.4m</a:t>
                      </a:r>
                    </a:p>
                  </a:txBody>
                  <a:tcPr/>
                </a:tc>
                <a:extLst>
                  <a:ext uri="{0D108BD9-81ED-4DB2-BD59-A6C34878D82A}">
                    <a16:rowId xmlns:a16="http://schemas.microsoft.com/office/drawing/2014/main" val="4257779447"/>
                  </a:ext>
                </a:extLst>
              </a:tr>
            </a:tbl>
          </a:graphicData>
        </a:graphic>
      </p:graphicFrame>
      <p:sp>
        <p:nvSpPr>
          <p:cNvPr id="7" name="Rectangle 6"/>
          <p:cNvSpPr/>
          <p:nvPr/>
        </p:nvSpPr>
        <p:spPr>
          <a:xfrm>
            <a:off x="4678365" y="4119252"/>
            <a:ext cx="5664630" cy="215444"/>
          </a:xfrm>
          <a:prstGeom prst="rect">
            <a:avLst/>
          </a:prstGeom>
        </p:spPr>
        <p:txBody>
          <a:bodyPr wrap="square">
            <a:spAutoFit/>
          </a:bodyPr>
          <a:lstStyle/>
          <a:p>
            <a:pPr lvl="0" fontAlgn="auto">
              <a:spcBef>
                <a:spcPts val="0"/>
              </a:spcBef>
              <a:spcAft>
                <a:spcPts val="0"/>
              </a:spcAft>
            </a:pPr>
            <a:r>
              <a:rPr lang="en-US" sz="800" dirty="0" err="1">
                <a:solidFill>
                  <a:prstClr val="black"/>
                </a:solidFill>
                <a:latin typeface="+mn-lt"/>
                <a:ea typeface="+mn-ea"/>
                <a:cs typeface="+mn-cs"/>
              </a:rPr>
              <a:t>Ramalingam</a:t>
            </a:r>
            <a:r>
              <a:rPr lang="en-US" sz="800" dirty="0">
                <a:solidFill>
                  <a:prstClr val="black"/>
                </a:solidFill>
                <a:latin typeface="+mn-lt"/>
                <a:ea typeface="+mn-ea"/>
                <a:cs typeface="+mn-cs"/>
              </a:rPr>
              <a:t> SS et al. </a:t>
            </a:r>
            <a:r>
              <a:rPr lang="en-US" sz="800" dirty="0" err="1">
                <a:solidFill>
                  <a:prstClr val="black"/>
                </a:solidFill>
                <a:latin typeface="+mn-lt"/>
                <a:ea typeface="+mn-ea"/>
                <a:cs typeface="+mn-cs"/>
              </a:rPr>
              <a:t>WCLC</a:t>
            </a:r>
            <a:r>
              <a:rPr lang="en-US" sz="800" dirty="0">
                <a:solidFill>
                  <a:prstClr val="black"/>
                </a:solidFill>
                <a:latin typeface="+mn-lt"/>
                <a:ea typeface="+mn-ea"/>
                <a:cs typeface="+mn-cs"/>
              </a:rPr>
              <a:t> 2021. </a:t>
            </a:r>
            <a:r>
              <a:rPr lang="en-US" sz="800" dirty="0" err="1">
                <a:solidFill>
                  <a:prstClr val="black"/>
                </a:solidFill>
                <a:latin typeface="+mn-lt"/>
                <a:ea typeface="+mn-ea"/>
                <a:cs typeface="+mn-cs"/>
              </a:rPr>
              <a:t>Jänne</a:t>
            </a:r>
            <a:r>
              <a:rPr lang="en-US" sz="800" dirty="0">
                <a:solidFill>
                  <a:prstClr val="black"/>
                </a:solidFill>
                <a:latin typeface="+mn-lt"/>
                <a:ea typeface="+mn-ea"/>
                <a:cs typeface="+mn-cs"/>
              </a:rPr>
              <a:t> PA, et al. N </a:t>
            </a:r>
            <a:r>
              <a:rPr lang="en-US" sz="800" dirty="0" err="1">
                <a:solidFill>
                  <a:prstClr val="black"/>
                </a:solidFill>
                <a:latin typeface="+mn-lt"/>
                <a:ea typeface="+mn-ea"/>
                <a:cs typeface="+mn-cs"/>
              </a:rPr>
              <a:t>Engl</a:t>
            </a:r>
            <a:r>
              <a:rPr lang="en-US" sz="800" dirty="0">
                <a:solidFill>
                  <a:prstClr val="black"/>
                </a:solidFill>
                <a:latin typeface="+mn-lt"/>
                <a:ea typeface="+mn-ea"/>
                <a:cs typeface="+mn-cs"/>
              </a:rPr>
              <a:t> J Med. 2022 Jul 14;387(2):120-131.</a:t>
            </a:r>
          </a:p>
        </p:txBody>
      </p:sp>
    </p:spTree>
    <p:extLst>
      <p:ext uri="{BB962C8B-B14F-4D97-AF65-F5344CB8AC3E}">
        <p14:creationId xmlns:p14="http://schemas.microsoft.com/office/powerpoint/2010/main" val="6244514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0574" r="24630" b="2397"/>
          <a:stretch/>
        </p:blipFill>
        <p:spPr>
          <a:xfrm>
            <a:off x="4770780" y="1387705"/>
            <a:ext cx="3158197" cy="2263937"/>
          </a:xfrm>
          <a:prstGeom prst="rect">
            <a:avLst/>
          </a:prstGeom>
        </p:spPr>
      </p:pic>
      <p:pic>
        <p:nvPicPr>
          <p:cNvPr id="5" name="Picture 4"/>
          <p:cNvPicPr>
            <a:picLocks noChangeAspect="1"/>
          </p:cNvPicPr>
          <p:nvPr/>
        </p:nvPicPr>
        <p:blipFill rotWithShape="1">
          <a:blip r:embed="rId4"/>
          <a:srcRect l="12552" t="79221" b="7891"/>
          <a:stretch/>
        </p:blipFill>
        <p:spPr>
          <a:xfrm>
            <a:off x="5123145" y="3479552"/>
            <a:ext cx="2999984" cy="339639"/>
          </a:xfrm>
          <a:prstGeom prst="rect">
            <a:avLst/>
          </a:prstGeom>
        </p:spPr>
      </p:pic>
      <p:sp>
        <p:nvSpPr>
          <p:cNvPr id="2" name="Title 1"/>
          <p:cNvSpPr>
            <a:spLocks noGrp="1"/>
          </p:cNvSpPr>
          <p:nvPr>
            <p:ph type="title"/>
          </p:nvPr>
        </p:nvSpPr>
        <p:spPr/>
        <p:txBody>
          <a:bodyPr/>
          <a:lstStyle/>
          <a:p>
            <a:r>
              <a:rPr lang="en-US" dirty="0"/>
              <a:t>Response by co-mutation</a:t>
            </a:r>
          </a:p>
        </p:txBody>
      </p:sp>
      <p:pic>
        <p:nvPicPr>
          <p:cNvPr id="3" name="Picture 2"/>
          <p:cNvPicPr>
            <a:picLocks noChangeAspect="1"/>
          </p:cNvPicPr>
          <p:nvPr/>
        </p:nvPicPr>
        <p:blipFill rotWithShape="1">
          <a:blip r:embed="rId4"/>
          <a:srcRect t="5847"/>
          <a:stretch/>
        </p:blipFill>
        <p:spPr>
          <a:xfrm>
            <a:off x="688368" y="1331338"/>
            <a:ext cx="3758465" cy="2718430"/>
          </a:xfrm>
          <a:prstGeom prst="rect">
            <a:avLst/>
          </a:prstGeom>
        </p:spPr>
      </p:pic>
      <p:sp>
        <p:nvSpPr>
          <p:cNvPr id="7" name="TextBox 6"/>
          <p:cNvSpPr txBox="1"/>
          <p:nvPr/>
        </p:nvSpPr>
        <p:spPr>
          <a:xfrm>
            <a:off x="5254668" y="3803547"/>
            <a:ext cx="2388795" cy="246221"/>
          </a:xfrm>
          <a:prstGeom prst="rect">
            <a:avLst/>
          </a:prstGeom>
          <a:noFill/>
        </p:spPr>
        <p:txBody>
          <a:bodyPr wrap="none" rtlCol="0">
            <a:spAutoFit/>
          </a:bodyPr>
          <a:lstStyle/>
          <a:p>
            <a:r>
              <a:rPr lang="en-US" sz="1000" b="1" i="1" dirty="0">
                <a:latin typeface="Calibri" panose="020F0502020204030204" pitchFamily="34" charset="0"/>
                <a:cs typeface="Calibri" panose="020F0502020204030204" pitchFamily="34" charset="0"/>
              </a:rPr>
              <a:t>STK11                    KEAP1                      TP53</a:t>
            </a:r>
          </a:p>
        </p:txBody>
      </p:sp>
      <p:sp>
        <p:nvSpPr>
          <p:cNvPr id="8" name="TextBox 7"/>
          <p:cNvSpPr txBox="1"/>
          <p:nvPr/>
        </p:nvSpPr>
        <p:spPr>
          <a:xfrm>
            <a:off x="2177847" y="987603"/>
            <a:ext cx="1159292" cy="369332"/>
          </a:xfrm>
          <a:prstGeom prst="rect">
            <a:avLst/>
          </a:prstGeom>
          <a:noFill/>
        </p:spPr>
        <p:txBody>
          <a:bodyPr wrap="none" rtlCol="0">
            <a:spAutoFit/>
          </a:bodyPr>
          <a:lstStyle/>
          <a:p>
            <a:r>
              <a:rPr lang="en-US" sz="1800" dirty="0" err="1"/>
              <a:t>Sotorasib</a:t>
            </a:r>
            <a:endParaRPr lang="en-US" sz="1800" dirty="0"/>
          </a:p>
        </p:txBody>
      </p:sp>
      <p:sp>
        <p:nvSpPr>
          <p:cNvPr id="9" name="TextBox 8"/>
          <p:cNvSpPr txBox="1"/>
          <p:nvPr/>
        </p:nvSpPr>
        <p:spPr>
          <a:xfrm>
            <a:off x="5993387" y="999584"/>
            <a:ext cx="1223412" cy="369332"/>
          </a:xfrm>
          <a:prstGeom prst="rect">
            <a:avLst/>
          </a:prstGeom>
          <a:noFill/>
        </p:spPr>
        <p:txBody>
          <a:bodyPr wrap="none" rtlCol="0">
            <a:spAutoFit/>
          </a:bodyPr>
          <a:lstStyle/>
          <a:p>
            <a:r>
              <a:rPr lang="en-US" sz="1800" dirty="0" err="1"/>
              <a:t>Adagrasib</a:t>
            </a:r>
            <a:endParaRPr lang="en-US" sz="1800" dirty="0"/>
          </a:p>
        </p:txBody>
      </p:sp>
      <p:grpSp>
        <p:nvGrpSpPr>
          <p:cNvPr id="18" name="Group 17"/>
          <p:cNvGrpSpPr/>
          <p:nvPr/>
        </p:nvGrpSpPr>
        <p:grpSpPr>
          <a:xfrm>
            <a:off x="1240077" y="1481651"/>
            <a:ext cx="6688900" cy="2576811"/>
            <a:chOff x="1240077" y="1703540"/>
            <a:chExt cx="6688900" cy="2576811"/>
          </a:xfrm>
        </p:grpSpPr>
        <p:sp>
          <p:nvSpPr>
            <p:cNvPr id="10" name="Rectangle 9"/>
            <p:cNvSpPr/>
            <p:nvPr/>
          </p:nvSpPr>
          <p:spPr bwMode="auto">
            <a:xfrm>
              <a:off x="1240077" y="1703540"/>
              <a:ext cx="937770" cy="256811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p:cNvSpPr/>
            <p:nvPr/>
          </p:nvSpPr>
          <p:spPr bwMode="auto">
            <a:xfrm>
              <a:off x="6991207" y="1712234"/>
              <a:ext cx="937770" cy="256811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grpSp>
        <p:nvGrpSpPr>
          <p:cNvPr id="19" name="Group 18"/>
          <p:cNvGrpSpPr/>
          <p:nvPr/>
        </p:nvGrpSpPr>
        <p:grpSpPr>
          <a:xfrm>
            <a:off x="2239542" y="1481649"/>
            <a:ext cx="3833104" cy="2568118"/>
            <a:chOff x="2239542" y="1703538"/>
            <a:chExt cx="3833104" cy="2568118"/>
          </a:xfrm>
        </p:grpSpPr>
        <p:sp>
          <p:nvSpPr>
            <p:cNvPr id="14" name="Rectangle 13"/>
            <p:cNvSpPr/>
            <p:nvPr/>
          </p:nvSpPr>
          <p:spPr bwMode="auto">
            <a:xfrm>
              <a:off x="2239542" y="1703539"/>
              <a:ext cx="937770" cy="256811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5" name="Rectangle 14"/>
            <p:cNvSpPr/>
            <p:nvPr/>
          </p:nvSpPr>
          <p:spPr bwMode="auto">
            <a:xfrm>
              <a:off x="5134876" y="1703538"/>
              <a:ext cx="937770" cy="256811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grpSp>
        <p:nvGrpSpPr>
          <p:cNvPr id="20" name="Group 19"/>
          <p:cNvGrpSpPr/>
          <p:nvPr/>
        </p:nvGrpSpPr>
        <p:grpSpPr>
          <a:xfrm>
            <a:off x="3242408" y="1475172"/>
            <a:ext cx="3779739" cy="2576566"/>
            <a:chOff x="3242408" y="1697061"/>
            <a:chExt cx="3779739" cy="2576566"/>
          </a:xfrm>
        </p:grpSpPr>
        <p:sp>
          <p:nvSpPr>
            <p:cNvPr id="16" name="Rectangle 15"/>
            <p:cNvSpPr/>
            <p:nvPr/>
          </p:nvSpPr>
          <p:spPr bwMode="auto">
            <a:xfrm>
              <a:off x="3242408" y="1697061"/>
              <a:ext cx="937770" cy="256811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7" name="Rectangle 16"/>
            <p:cNvSpPr/>
            <p:nvPr/>
          </p:nvSpPr>
          <p:spPr bwMode="auto">
            <a:xfrm>
              <a:off x="6084377" y="1705510"/>
              <a:ext cx="937770" cy="256811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21" name="Rectangle 20"/>
          <p:cNvSpPr/>
          <p:nvPr/>
        </p:nvSpPr>
        <p:spPr>
          <a:xfrm>
            <a:off x="3337139" y="4122138"/>
            <a:ext cx="8514614" cy="215444"/>
          </a:xfrm>
          <a:prstGeom prst="rect">
            <a:avLst/>
          </a:prstGeom>
        </p:spPr>
        <p:txBody>
          <a:bodyPr wrap="square">
            <a:spAutoFit/>
          </a:bodyPr>
          <a:lstStyle/>
          <a:p>
            <a:r>
              <a:rPr lang="en-US" sz="800" dirty="0" err="1">
                <a:solidFill>
                  <a:srgbClr val="212121"/>
                </a:solidFill>
                <a:latin typeface="BlinkMacSystemFont"/>
                <a:ea typeface="+mn-ea"/>
                <a:cs typeface="+mn-cs"/>
              </a:rPr>
              <a:t>Skoulidis</a:t>
            </a:r>
            <a:r>
              <a:rPr lang="en-US" sz="800" dirty="0">
                <a:solidFill>
                  <a:srgbClr val="212121"/>
                </a:solidFill>
                <a:latin typeface="BlinkMacSystemFont"/>
                <a:ea typeface="+mn-ea"/>
                <a:cs typeface="+mn-cs"/>
              </a:rPr>
              <a:t> F, et </a:t>
            </a:r>
            <a:r>
              <a:rPr lang="en-US" sz="800" dirty="0">
                <a:solidFill>
                  <a:srgbClr val="212121"/>
                </a:solidFill>
                <a:latin typeface="+mn-lt"/>
                <a:ea typeface="+mn-ea"/>
                <a:cs typeface="+mn-cs"/>
              </a:rPr>
              <a:t>al</a:t>
            </a:r>
            <a:r>
              <a:rPr lang="en-US" sz="800" dirty="0">
                <a:solidFill>
                  <a:srgbClr val="212121"/>
                </a:solidFill>
                <a:latin typeface="BlinkMacSystemFont"/>
                <a:ea typeface="+mn-ea"/>
                <a:cs typeface="+mn-cs"/>
              </a:rPr>
              <a:t>.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2021 Jun 24;384(25):2371-2381. </a:t>
            </a:r>
            <a:r>
              <a:rPr lang="en-US" sz="800" dirty="0" err="1">
                <a:solidFill>
                  <a:srgbClr val="212121"/>
                </a:solidFill>
                <a:latin typeface="BlinkMacSystemFont"/>
                <a:ea typeface="+mn-ea"/>
                <a:cs typeface="+mn-cs"/>
              </a:rPr>
              <a:t>Jänne</a:t>
            </a:r>
            <a:r>
              <a:rPr lang="en-US" sz="800" dirty="0">
                <a:solidFill>
                  <a:srgbClr val="212121"/>
                </a:solidFill>
                <a:latin typeface="BlinkMacSystemFont"/>
                <a:ea typeface="+mn-ea"/>
                <a:cs typeface="+mn-cs"/>
              </a:rPr>
              <a:t> PA, et al. N </a:t>
            </a:r>
            <a:r>
              <a:rPr lang="en-US" sz="800" dirty="0" err="1">
                <a:solidFill>
                  <a:srgbClr val="212121"/>
                </a:solidFill>
                <a:latin typeface="BlinkMacSystemFont"/>
                <a:ea typeface="+mn-ea"/>
                <a:cs typeface="+mn-cs"/>
              </a:rPr>
              <a:t>Engl</a:t>
            </a:r>
            <a:r>
              <a:rPr lang="en-US" sz="800" dirty="0">
                <a:solidFill>
                  <a:srgbClr val="212121"/>
                </a:solidFill>
                <a:latin typeface="BlinkMacSystemFont"/>
                <a:ea typeface="+mn-ea"/>
                <a:cs typeface="+mn-cs"/>
              </a:rPr>
              <a:t> J Med. 2022 Jul 14;387(2):120-131. </a:t>
            </a:r>
            <a:endParaRPr lang="en-US" sz="1200" dirty="0"/>
          </a:p>
        </p:txBody>
      </p:sp>
    </p:spTree>
    <p:extLst>
      <p:ext uri="{BB962C8B-B14F-4D97-AF65-F5344CB8AC3E}">
        <p14:creationId xmlns:p14="http://schemas.microsoft.com/office/powerpoint/2010/main" val="233502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Codebreak</a:t>
            </a:r>
            <a:r>
              <a:rPr lang="en-US" dirty="0"/>
              <a:t> 100: </a:t>
            </a:r>
            <a:r>
              <a:rPr lang="en-US" dirty="0" err="1"/>
              <a:t>Sotorasib</a:t>
            </a:r>
            <a:r>
              <a:rPr lang="en-US" dirty="0"/>
              <a:t> + IO</a:t>
            </a:r>
          </a:p>
        </p:txBody>
      </p:sp>
      <p:pic>
        <p:nvPicPr>
          <p:cNvPr id="3" name="Picture 2"/>
          <p:cNvPicPr>
            <a:picLocks noChangeAspect="1"/>
          </p:cNvPicPr>
          <p:nvPr/>
        </p:nvPicPr>
        <p:blipFill>
          <a:blip r:embed="rId3"/>
          <a:stretch>
            <a:fillRect/>
          </a:stretch>
        </p:blipFill>
        <p:spPr>
          <a:xfrm>
            <a:off x="0" y="798494"/>
            <a:ext cx="9144000" cy="3012351"/>
          </a:xfrm>
          <a:prstGeom prst="rect">
            <a:avLst/>
          </a:prstGeom>
        </p:spPr>
      </p:pic>
      <p:sp>
        <p:nvSpPr>
          <p:cNvPr id="7" name="TextBox 6"/>
          <p:cNvSpPr txBox="1"/>
          <p:nvPr/>
        </p:nvSpPr>
        <p:spPr>
          <a:xfrm>
            <a:off x="3901858" y="3821523"/>
            <a:ext cx="2133918" cy="369332"/>
          </a:xfrm>
          <a:prstGeom prst="rect">
            <a:avLst/>
          </a:prstGeom>
          <a:noFill/>
        </p:spPr>
        <p:txBody>
          <a:bodyPr wrap="none" rtlCol="0">
            <a:spAutoFit/>
          </a:bodyPr>
          <a:lstStyle/>
          <a:p>
            <a:r>
              <a:rPr lang="en-US" sz="1800" dirty="0"/>
              <a:t>Pretreated patients</a:t>
            </a:r>
          </a:p>
        </p:txBody>
      </p:sp>
      <p:sp>
        <p:nvSpPr>
          <p:cNvPr id="8" name="TextBox 7"/>
          <p:cNvSpPr txBox="1"/>
          <p:nvPr/>
        </p:nvSpPr>
        <p:spPr>
          <a:xfrm>
            <a:off x="816280" y="2536048"/>
            <a:ext cx="2096022" cy="646331"/>
          </a:xfrm>
          <a:prstGeom prst="rect">
            <a:avLst/>
          </a:prstGeom>
          <a:solidFill>
            <a:schemeClr val="bg1"/>
          </a:solidFill>
        </p:spPr>
        <p:txBody>
          <a:bodyPr wrap="square" rtlCol="0">
            <a:spAutoFit/>
          </a:bodyPr>
          <a:lstStyle/>
          <a:p>
            <a:r>
              <a:rPr lang="en-US" sz="1800" dirty="0"/>
              <a:t>ORR 29%</a:t>
            </a:r>
          </a:p>
          <a:p>
            <a:r>
              <a:rPr lang="en-US" sz="1800" dirty="0" err="1"/>
              <a:t>DCR</a:t>
            </a:r>
            <a:r>
              <a:rPr lang="en-US" sz="1800" dirty="0"/>
              <a:t> 83%</a:t>
            </a:r>
          </a:p>
        </p:txBody>
      </p:sp>
      <p:sp>
        <p:nvSpPr>
          <p:cNvPr id="9" name="Rectangle 8"/>
          <p:cNvSpPr/>
          <p:nvPr/>
        </p:nvSpPr>
        <p:spPr>
          <a:xfrm>
            <a:off x="4615841" y="4096336"/>
            <a:ext cx="4572000" cy="215444"/>
          </a:xfrm>
          <a:prstGeom prst="rect">
            <a:avLst/>
          </a:prstGeom>
        </p:spPr>
        <p:txBody>
          <a:bodyPr>
            <a:spAutoFit/>
          </a:bodyPr>
          <a:lstStyle/>
          <a:p>
            <a:pPr algn="r"/>
            <a:r>
              <a:rPr lang="da-DK" sz="800" dirty="0"/>
              <a:t>Li BT, et al. </a:t>
            </a:r>
            <a:r>
              <a:rPr lang="fr-FR" sz="800" dirty="0"/>
              <a:t>Ann </a:t>
            </a:r>
            <a:r>
              <a:rPr lang="fr-FR" sz="800" dirty="0" err="1"/>
              <a:t>Oncol</a:t>
            </a:r>
            <a:r>
              <a:rPr lang="fr-FR" sz="800" dirty="0"/>
              <a:t>. 2022;33(suppl_7): </a:t>
            </a:r>
            <a:r>
              <a:rPr lang="en-US" sz="800" dirty="0"/>
              <a:t>Abstract OA03.06. </a:t>
            </a:r>
          </a:p>
        </p:txBody>
      </p:sp>
    </p:spTree>
    <p:extLst>
      <p:ext uri="{BB962C8B-B14F-4D97-AF65-F5344CB8AC3E}">
        <p14:creationId xmlns:p14="http://schemas.microsoft.com/office/powerpoint/2010/main" val="28288757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Codebreak</a:t>
            </a:r>
            <a:r>
              <a:rPr lang="en-US" dirty="0"/>
              <a:t> 100: </a:t>
            </a:r>
            <a:r>
              <a:rPr lang="en-US" dirty="0" err="1"/>
              <a:t>Sotorasib</a:t>
            </a:r>
            <a:r>
              <a:rPr lang="en-US" dirty="0"/>
              <a:t> + IO</a:t>
            </a:r>
          </a:p>
        </p:txBody>
      </p:sp>
      <p:pic>
        <p:nvPicPr>
          <p:cNvPr id="3" name="Picture 2"/>
          <p:cNvPicPr>
            <a:picLocks noChangeAspect="1"/>
          </p:cNvPicPr>
          <p:nvPr/>
        </p:nvPicPr>
        <p:blipFill>
          <a:blip r:embed="rId2"/>
          <a:stretch>
            <a:fillRect/>
          </a:stretch>
        </p:blipFill>
        <p:spPr>
          <a:xfrm>
            <a:off x="236633" y="1252601"/>
            <a:ext cx="8569816" cy="2392471"/>
          </a:xfrm>
          <a:prstGeom prst="rect">
            <a:avLst/>
          </a:prstGeom>
        </p:spPr>
      </p:pic>
      <p:sp>
        <p:nvSpPr>
          <p:cNvPr id="4" name="Rectangle 3"/>
          <p:cNvSpPr/>
          <p:nvPr/>
        </p:nvSpPr>
        <p:spPr>
          <a:xfrm>
            <a:off x="4615841" y="4096336"/>
            <a:ext cx="4572000" cy="215444"/>
          </a:xfrm>
          <a:prstGeom prst="rect">
            <a:avLst/>
          </a:prstGeom>
        </p:spPr>
        <p:txBody>
          <a:bodyPr>
            <a:spAutoFit/>
          </a:bodyPr>
          <a:lstStyle/>
          <a:p>
            <a:pPr algn="r"/>
            <a:r>
              <a:rPr lang="da-DK" sz="800" dirty="0"/>
              <a:t>Li BT, et al. </a:t>
            </a:r>
            <a:r>
              <a:rPr lang="fr-FR" sz="800" dirty="0"/>
              <a:t>Ann </a:t>
            </a:r>
            <a:r>
              <a:rPr lang="fr-FR" sz="800" dirty="0" err="1"/>
              <a:t>Oncol</a:t>
            </a:r>
            <a:r>
              <a:rPr lang="fr-FR" sz="800" dirty="0"/>
              <a:t>. 2022;33(suppl_7): </a:t>
            </a:r>
            <a:r>
              <a:rPr lang="en-US" sz="800" dirty="0"/>
              <a:t>Abstract OA03.06. </a:t>
            </a:r>
          </a:p>
        </p:txBody>
      </p:sp>
    </p:spTree>
    <p:extLst>
      <p:ext uri="{BB962C8B-B14F-4D97-AF65-F5344CB8AC3E}">
        <p14:creationId xmlns:p14="http://schemas.microsoft.com/office/powerpoint/2010/main" val="31423179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KRYSTAL-7: </a:t>
            </a:r>
            <a:r>
              <a:rPr lang="en-US" dirty="0" err="1"/>
              <a:t>Adagrasib</a:t>
            </a:r>
            <a:r>
              <a:rPr lang="en-US" dirty="0"/>
              <a:t> + IO</a:t>
            </a:r>
          </a:p>
        </p:txBody>
      </p:sp>
      <p:sp>
        <p:nvSpPr>
          <p:cNvPr id="4" name="TextBox 3"/>
          <p:cNvSpPr txBox="1"/>
          <p:nvPr/>
        </p:nvSpPr>
        <p:spPr>
          <a:xfrm>
            <a:off x="3394554" y="3902943"/>
            <a:ext cx="2715230" cy="369332"/>
          </a:xfrm>
          <a:prstGeom prst="rect">
            <a:avLst/>
          </a:prstGeom>
          <a:noFill/>
        </p:spPr>
        <p:txBody>
          <a:bodyPr wrap="none" rtlCol="0">
            <a:spAutoFit/>
          </a:bodyPr>
          <a:lstStyle/>
          <a:p>
            <a:r>
              <a:rPr lang="en-US" sz="1800" dirty="0"/>
              <a:t>Treatment naive patients</a:t>
            </a:r>
          </a:p>
        </p:txBody>
      </p:sp>
      <p:pic>
        <p:nvPicPr>
          <p:cNvPr id="5" name="Picture 4"/>
          <p:cNvPicPr>
            <a:picLocks noChangeAspect="1"/>
          </p:cNvPicPr>
          <p:nvPr/>
        </p:nvPicPr>
        <p:blipFill>
          <a:blip r:embed="rId3"/>
          <a:stretch>
            <a:fillRect/>
          </a:stretch>
        </p:blipFill>
        <p:spPr>
          <a:xfrm>
            <a:off x="4722312" y="1133971"/>
            <a:ext cx="4421688" cy="1987848"/>
          </a:xfrm>
          <a:prstGeom prst="rect">
            <a:avLst/>
          </a:prstGeom>
        </p:spPr>
      </p:pic>
      <p:pic>
        <p:nvPicPr>
          <p:cNvPr id="3" name="Picture 2"/>
          <p:cNvPicPr>
            <a:picLocks noChangeAspect="1"/>
          </p:cNvPicPr>
          <p:nvPr/>
        </p:nvPicPr>
        <p:blipFill>
          <a:blip r:embed="rId4"/>
          <a:stretch>
            <a:fillRect/>
          </a:stretch>
        </p:blipFill>
        <p:spPr>
          <a:xfrm>
            <a:off x="0" y="1246705"/>
            <a:ext cx="4827456" cy="1600383"/>
          </a:xfrm>
          <a:prstGeom prst="rect">
            <a:avLst/>
          </a:prstGeom>
        </p:spPr>
      </p:pic>
      <p:sp>
        <p:nvSpPr>
          <p:cNvPr id="6" name="TextBox 5"/>
          <p:cNvSpPr txBox="1"/>
          <p:nvPr/>
        </p:nvSpPr>
        <p:spPr>
          <a:xfrm>
            <a:off x="440499" y="2859213"/>
            <a:ext cx="2096022" cy="646331"/>
          </a:xfrm>
          <a:prstGeom prst="rect">
            <a:avLst/>
          </a:prstGeom>
          <a:solidFill>
            <a:schemeClr val="bg1"/>
          </a:solidFill>
        </p:spPr>
        <p:txBody>
          <a:bodyPr wrap="square" rtlCol="0">
            <a:spAutoFit/>
          </a:bodyPr>
          <a:lstStyle/>
          <a:p>
            <a:r>
              <a:rPr lang="en-US" sz="1800" dirty="0"/>
              <a:t>ORR 49%</a:t>
            </a:r>
          </a:p>
          <a:p>
            <a:r>
              <a:rPr lang="en-US" sz="1800" dirty="0" err="1"/>
              <a:t>DCR</a:t>
            </a:r>
            <a:r>
              <a:rPr lang="en-US" sz="1800" dirty="0"/>
              <a:t> 89%</a:t>
            </a:r>
          </a:p>
        </p:txBody>
      </p:sp>
      <p:sp>
        <p:nvSpPr>
          <p:cNvPr id="7" name="Rectangle 6"/>
          <p:cNvSpPr/>
          <p:nvPr/>
        </p:nvSpPr>
        <p:spPr>
          <a:xfrm>
            <a:off x="4647156" y="4106723"/>
            <a:ext cx="4572000" cy="215444"/>
          </a:xfrm>
          <a:prstGeom prst="rect">
            <a:avLst/>
          </a:prstGeom>
        </p:spPr>
        <p:txBody>
          <a:bodyPr>
            <a:spAutoFit/>
          </a:bodyPr>
          <a:lstStyle/>
          <a:p>
            <a:pPr algn="r"/>
            <a:r>
              <a:rPr lang="en-US" sz="800" dirty="0" err="1"/>
              <a:t>Jänne</a:t>
            </a:r>
            <a:r>
              <a:rPr lang="en-US" sz="800" dirty="0"/>
              <a:t> PA, et al. Ann </a:t>
            </a:r>
            <a:r>
              <a:rPr lang="en-US" sz="800" dirty="0" err="1"/>
              <a:t>Oncol</a:t>
            </a:r>
            <a:r>
              <a:rPr lang="en-US" sz="800" dirty="0"/>
              <a:t>. 2022;16(suppl_1): Abstract LBA4.</a:t>
            </a:r>
          </a:p>
        </p:txBody>
      </p:sp>
    </p:spTree>
    <p:extLst>
      <p:ext uri="{BB962C8B-B14F-4D97-AF65-F5344CB8AC3E}">
        <p14:creationId xmlns:p14="http://schemas.microsoft.com/office/powerpoint/2010/main" val="42584599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KRYSTAL-7: </a:t>
            </a:r>
            <a:r>
              <a:rPr lang="en-US" dirty="0" err="1"/>
              <a:t>Adagrasib</a:t>
            </a:r>
            <a:r>
              <a:rPr lang="en-US" dirty="0"/>
              <a:t> + IO</a:t>
            </a:r>
          </a:p>
        </p:txBody>
      </p:sp>
      <p:pic>
        <p:nvPicPr>
          <p:cNvPr id="4" name="Picture 3"/>
          <p:cNvPicPr>
            <a:picLocks noChangeAspect="1"/>
          </p:cNvPicPr>
          <p:nvPr/>
        </p:nvPicPr>
        <p:blipFill rotWithShape="1">
          <a:blip r:embed="rId3"/>
          <a:srcRect t="12840"/>
          <a:stretch/>
        </p:blipFill>
        <p:spPr>
          <a:xfrm>
            <a:off x="1151313" y="808949"/>
            <a:ext cx="6841373" cy="3353228"/>
          </a:xfrm>
          <a:prstGeom prst="rect">
            <a:avLst/>
          </a:prstGeom>
        </p:spPr>
      </p:pic>
      <p:sp>
        <p:nvSpPr>
          <p:cNvPr id="5" name="Rectangle 4"/>
          <p:cNvSpPr/>
          <p:nvPr/>
        </p:nvSpPr>
        <p:spPr>
          <a:xfrm>
            <a:off x="4647156" y="4106723"/>
            <a:ext cx="4572000" cy="215444"/>
          </a:xfrm>
          <a:prstGeom prst="rect">
            <a:avLst/>
          </a:prstGeom>
        </p:spPr>
        <p:txBody>
          <a:bodyPr>
            <a:spAutoFit/>
          </a:bodyPr>
          <a:lstStyle/>
          <a:p>
            <a:pPr algn="r"/>
            <a:r>
              <a:rPr lang="en-US" sz="800" dirty="0" err="1"/>
              <a:t>Jänne</a:t>
            </a:r>
            <a:r>
              <a:rPr lang="en-US" sz="800" dirty="0"/>
              <a:t> PA, et al. Ann </a:t>
            </a:r>
            <a:r>
              <a:rPr lang="en-US" sz="800" dirty="0" err="1"/>
              <a:t>Oncol</a:t>
            </a:r>
            <a:r>
              <a:rPr lang="en-US" sz="800" dirty="0"/>
              <a:t>. 2022;16(suppl_1): Abstract LBA4.</a:t>
            </a:r>
          </a:p>
        </p:txBody>
      </p:sp>
    </p:spTree>
    <p:extLst>
      <p:ext uri="{BB962C8B-B14F-4D97-AF65-F5344CB8AC3E}">
        <p14:creationId xmlns:p14="http://schemas.microsoft.com/office/powerpoint/2010/main" val="35302652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Targeting </a:t>
            </a:r>
            <a:r>
              <a:rPr lang="en-US" dirty="0" err="1"/>
              <a:t>KRAS</a:t>
            </a:r>
            <a:r>
              <a:rPr lang="en-US" dirty="0"/>
              <a:t> in </a:t>
            </a:r>
            <a:r>
              <a:rPr lang="en-US" dirty="0" err="1"/>
              <a:t>NSCLC</a:t>
            </a:r>
            <a:endParaRPr lang="en-US" dirty="0"/>
          </a:p>
        </p:txBody>
      </p:sp>
      <p:sp>
        <p:nvSpPr>
          <p:cNvPr id="6" name="TextBox 5"/>
          <p:cNvSpPr txBox="1"/>
          <p:nvPr/>
        </p:nvSpPr>
        <p:spPr>
          <a:xfrm>
            <a:off x="567812" y="1128218"/>
            <a:ext cx="7555424" cy="2554545"/>
          </a:xfrm>
          <a:prstGeom prst="rect">
            <a:avLst/>
          </a:prstGeom>
          <a:noFill/>
        </p:spPr>
        <p:txBody>
          <a:bodyPr wrap="square" rtlCol="0">
            <a:spAutoFit/>
          </a:bodyPr>
          <a:lstStyle/>
          <a:p>
            <a:r>
              <a:rPr lang="en-US" sz="2000" b="1" dirty="0"/>
              <a:t>Current therapy in metastatic disease</a:t>
            </a:r>
          </a:p>
          <a:p>
            <a:pPr marL="342900" indent="-342900">
              <a:buFont typeface="Wingdings" panose="05000000000000000000" pitchFamily="2" charset="2"/>
              <a:buChar char="§"/>
            </a:pPr>
            <a:r>
              <a:rPr lang="en-US" sz="2000" dirty="0" err="1"/>
              <a:t>Sotorasib</a:t>
            </a:r>
            <a:r>
              <a:rPr lang="en-US" sz="2000" dirty="0"/>
              <a:t> and </a:t>
            </a:r>
            <a:r>
              <a:rPr lang="en-US" sz="2000" dirty="0" err="1"/>
              <a:t>adagrasib</a:t>
            </a:r>
            <a:r>
              <a:rPr lang="en-US" sz="2000" dirty="0"/>
              <a:t> approved 2L+</a:t>
            </a:r>
          </a:p>
          <a:p>
            <a:endParaRPr lang="en-US" sz="2000" dirty="0"/>
          </a:p>
          <a:p>
            <a:r>
              <a:rPr lang="en-US" sz="2000" b="1" dirty="0"/>
              <a:t>Future directions</a:t>
            </a:r>
          </a:p>
          <a:p>
            <a:pPr marL="342900" indent="-342900">
              <a:buFont typeface="Wingdings" panose="05000000000000000000" pitchFamily="2" charset="2"/>
              <a:buChar char="§"/>
            </a:pPr>
            <a:r>
              <a:rPr lang="en-US" sz="2000" dirty="0"/>
              <a:t>Sequencing and/or combination with immunotherapy</a:t>
            </a:r>
          </a:p>
          <a:p>
            <a:pPr marL="342900" indent="-342900">
              <a:buFont typeface="Wingdings" panose="05000000000000000000" pitchFamily="2" charset="2"/>
              <a:buChar char="§"/>
            </a:pPr>
            <a:r>
              <a:rPr lang="en-US" sz="2000" dirty="0"/>
              <a:t>Patient selection: PD-L1, </a:t>
            </a:r>
            <a:r>
              <a:rPr lang="en-US" sz="2000" dirty="0" err="1"/>
              <a:t>comutations</a:t>
            </a:r>
            <a:r>
              <a:rPr lang="en-US" sz="2000" dirty="0"/>
              <a:t> (TP53, STK11, KEAP1)</a:t>
            </a:r>
          </a:p>
          <a:p>
            <a:pPr marL="342900" indent="-342900">
              <a:buFont typeface="Wingdings" panose="05000000000000000000" pitchFamily="2" charset="2"/>
              <a:buChar char="§"/>
            </a:pPr>
            <a:r>
              <a:rPr lang="en-US" sz="2000" dirty="0"/>
              <a:t>Targeting </a:t>
            </a:r>
            <a:r>
              <a:rPr lang="en-US" sz="2000" dirty="0" err="1"/>
              <a:t>KRAS</a:t>
            </a:r>
            <a:r>
              <a:rPr lang="en-US" sz="2000" dirty="0"/>
              <a:t> in stage I-III </a:t>
            </a:r>
            <a:r>
              <a:rPr lang="en-US" sz="2000" dirty="0" err="1"/>
              <a:t>NSCLC</a:t>
            </a:r>
            <a:endParaRPr lang="en-US" sz="2000" dirty="0"/>
          </a:p>
          <a:p>
            <a:pPr marL="342900" indent="-342900">
              <a:buFont typeface="Wingdings" panose="05000000000000000000" pitchFamily="2" charset="2"/>
              <a:buChar char="§"/>
            </a:pPr>
            <a:r>
              <a:rPr lang="en-US" sz="2000" dirty="0"/>
              <a:t>Non-G12C targeted therapies</a:t>
            </a:r>
          </a:p>
        </p:txBody>
      </p:sp>
    </p:spTree>
    <p:extLst>
      <p:ext uri="{BB962C8B-B14F-4D97-AF65-F5344CB8AC3E}">
        <p14:creationId xmlns:p14="http://schemas.microsoft.com/office/powerpoint/2010/main" val="40628014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2964414" y="2022361"/>
            <a:ext cx="5905266" cy="1103540"/>
          </a:xfrm>
        </p:spPr>
        <p:txBody>
          <a:bodyPr/>
          <a:lstStyle/>
          <a:p>
            <a:pPr algn="ctr"/>
            <a:r>
              <a:rPr lang="en-US" sz="2000" dirty="0"/>
              <a:t>Navigating New Horizons: Advances in the Treatment Landscape for EGFR-mutant NSCLC</a:t>
            </a:r>
            <a:endParaRPr lang="en-US" sz="2000" i="1" dirty="0"/>
          </a:p>
        </p:txBody>
      </p:sp>
      <p:sp>
        <p:nvSpPr>
          <p:cNvPr id="3075" name="Subtitle 4"/>
          <p:cNvSpPr>
            <a:spLocks noGrp="1"/>
          </p:cNvSpPr>
          <p:nvPr>
            <p:ph type="subTitle" idx="1"/>
          </p:nvPr>
        </p:nvSpPr>
        <p:spPr>
          <a:xfrm>
            <a:off x="3022603" y="3341550"/>
            <a:ext cx="5638800" cy="743638"/>
          </a:xfrm>
        </p:spPr>
        <p:txBody>
          <a:bodyPr/>
          <a:lstStyle/>
          <a:p>
            <a:pPr algn="ctr">
              <a:spcBef>
                <a:spcPts val="0"/>
              </a:spcBef>
            </a:pPr>
            <a:r>
              <a:rPr lang="en-US" sz="1600" b="1" dirty="0"/>
              <a:t>Chul Kim, MD, MPH </a:t>
            </a:r>
          </a:p>
          <a:p>
            <a:pPr algn="ctr">
              <a:spcBef>
                <a:spcPts val="0"/>
              </a:spcBef>
            </a:pPr>
            <a:r>
              <a:rPr lang="en-US" sz="1600" b="1" dirty="0"/>
              <a:t>Assistant Professor of Medicine</a:t>
            </a:r>
          </a:p>
          <a:p>
            <a:pPr algn="ctr">
              <a:spcBef>
                <a:spcPts val="0"/>
              </a:spcBef>
            </a:pPr>
            <a:r>
              <a:rPr lang="en-US" sz="1600" b="1" dirty="0"/>
              <a:t>Georgetown University  </a:t>
            </a:r>
            <a:endParaRPr lang="en-US" sz="1400" b="1" dirty="0"/>
          </a:p>
        </p:txBody>
      </p:sp>
    </p:spTree>
    <p:extLst>
      <p:ext uri="{BB962C8B-B14F-4D97-AF65-F5344CB8AC3E}">
        <p14:creationId xmlns:p14="http://schemas.microsoft.com/office/powerpoint/2010/main" val="13060775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9723-4A24-3D45-B7C8-C648B49FE193}"/>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042074B7-65C4-CD43-8310-3F0F34AF51DD}"/>
              </a:ext>
            </a:extLst>
          </p:cNvPr>
          <p:cNvSpPr>
            <a:spLocks noGrp="1"/>
          </p:cNvSpPr>
          <p:nvPr>
            <p:ph idx="1"/>
          </p:nvPr>
        </p:nvSpPr>
        <p:spPr/>
        <p:txBody>
          <a:bodyPr/>
          <a:lstStyle/>
          <a:p>
            <a:r>
              <a:rPr lang="en-US" sz="1800" dirty="0"/>
              <a:t>Research funding (to institution): AstraZeneca, Bristol-Myers Squibb, Novartis, Genentech, Janssen, Regeneron, Debiopharm, </a:t>
            </a:r>
            <a:r>
              <a:rPr lang="en-US" sz="1800" dirty="0" err="1"/>
              <a:t>Karyopharm</a:t>
            </a:r>
            <a:r>
              <a:rPr lang="en-US" sz="1800" dirty="0"/>
              <a:t>, Daiichi-Sankyo</a:t>
            </a:r>
          </a:p>
          <a:p>
            <a:endParaRPr lang="en-US" sz="1800" dirty="0"/>
          </a:p>
          <a:p>
            <a:r>
              <a:rPr lang="en-US" sz="1800" dirty="0"/>
              <a:t>Consultant or advisory board member: Novartis, Janssen, </a:t>
            </a:r>
            <a:r>
              <a:rPr lang="en-US" sz="1800" dirty="0" err="1"/>
              <a:t>Astrazeneca</a:t>
            </a:r>
            <a:r>
              <a:rPr lang="en-US" sz="1800" dirty="0"/>
              <a:t>, Sanofi, </a:t>
            </a:r>
            <a:r>
              <a:rPr lang="en-US" sz="1800" dirty="0" err="1"/>
              <a:t>PierianDx</a:t>
            </a:r>
            <a:r>
              <a:rPr lang="en-US" sz="1800" dirty="0"/>
              <a:t>, Diffuse pharmaceuticals, </a:t>
            </a:r>
            <a:r>
              <a:rPr lang="en-US" sz="1800" dirty="0" err="1"/>
              <a:t>Mirati</a:t>
            </a:r>
            <a:r>
              <a:rPr lang="en-US" sz="1800" dirty="0"/>
              <a:t>, Jazz Pharmaceuticals, Arcus Biosciences, Daiichi Sankyo, Eisai Inc</a:t>
            </a:r>
          </a:p>
        </p:txBody>
      </p:sp>
    </p:spTree>
    <p:extLst>
      <p:ext uri="{BB962C8B-B14F-4D97-AF65-F5344CB8AC3E}">
        <p14:creationId xmlns:p14="http://schemas.microsoft.com/office/powerpoint/2010/main" val="40889086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5956" y="48539"/>
            <a:ext cx="7772400" cy="743638"/>
          </a:xfrm>
        </p:spPr>
        <p:txBody>
          <a:bodyPr>
            <a:normAutofit fontScale="90000"/>
          </a:bodyPr>
          <a:lstStyle/>
          <a:p>
            <a:r>
              <a:rPr lang="en-US" sz="2800" i="1" dirty="0"/>
              <a:t>EGFR</a:t>
            </a:r>
            <a:r>
              <a:rPr lang="en-US" sz="2800" dirty="0"/>
              <a:t> mutations are one of the most common genomic alterations in NSCLC</a:t>
            </a:r>
          </a:p>
        </p:txBody>
      </p:sp>
      <p:sp>
        <p:nvSpPr>
          <p:cNvPr id="5" name="Rectangle 4"/>
          <p:cNvSpPr/>
          <p:nvPr/>
        </p:nvSpPr>
        <p:spPr>
          <a:xfrm>
            <a:off x="2626891" y="1198299"/>
            <a:ext cx="461161" cy="1858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2"/>
          </a:p>
        </p:txBody>
      </p:sp>
      <p:sp>
        <p:nvSpPr>
          <p:cNvPr id="6" name="Rectangle 5"/>
          <p:cNvSpPr/>
          <p:nvPr/>
        </p:nvSpPr>
        <p:spPr>
          <a:xfrm>
            <a:off x="6743731" y="1198299"/>
            <a:ext cx="461161" cy="1858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2"/>
          </a:p>
        </p:txBody>
      </p:sp>
      <p:sp>
        <p:nvSpPr>
          <p:cNvPr id="7" name="Rectangle 6"/>
          <p:cNvSpPr/>
          <p:nvPr/>
        </p:nvSpPr>
        <p:spPr>
          <a:xfrm>
            <a:off x="6743731" y="2429636"/>
            <a:ext cx="461161" cy="106332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2"/>
          </a:p>
        </p:txBody>
      </p:sp>
      <p:sp>
        <p:nvSpPr>
          <p:cNvPr id="9" name="TextBox 8"/>
          <p:cNvSpPr txBox="1"/>
          <p:nvPr/>
        </p:nvSpPr>
        <p:spPr>
          <a:xfrm>
            <a:off x="1021881" y="4843162"/>
            <a:ext cx="3147271"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Skoulidis</a:t>
            </a:r>
            <a:r>
              <a:rPr lang="en-US" sz="1000" dirty="0">
                <a:latin typeface="Arial" panose="020B0604020202020204" pitchFamily="34" charset="0"/>
                <a:cs typeface="Arial" panose="020B0604020202020204" pitchFamily="34" charset="0"/>
              </a:rPr>
              <a:t> and </a:t>
            </a:r>
            <a:r>
              <a:rPr lang="en-US" sz="1000" dirty="0" err="1">
                <a:latin typeface="Arial" panose="020B0604020202020204" pitchFamily="34" charset="0"/>
                <a:cs typeface="Arial" panose="020B0604020202020204" pitchFamily="34" charset="0"/>
              </a:rPr>
              <a:t>Heymach</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Nat Rev Cancer </a:t>
            </a:r>
            <a:r>
              <a:rPr lang="en-US" sz="1000" dirty="0">
                <a:latin typeface="Arial" panose="020B0604020202020204" pitchFamily="34" charset="0"/>
                <a:cs typeface="Arial" panose="020B0604020202020204" pitchFamily="34" charset="0"/>
              </a:rPr>
              <a:t>2019</a:t>
            </a:r>
          </a:p>
        </p:txBody>
      </p:sp>
      <p:sp>
        <p:nvSpPr>
          <p:cNvPr id="12" name="Rectangle 11"/>
          <p:cNvSpPr/>
          <p:nvPr/>
        </p:nvSpPr>
        <p:spPr>
          <a:xfrm>
            <a:off x="2569700" y="1064755"/>
            <a:ext cx="342333" cy="2670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2"/>
          </a:p>
        </p:txBody>
      </p:sp>
      <p:sp>
        <p:nvSpPr>
          <p:cNvPr id="13" name="Rectangle 12"/>
          <p:cNvSpPr/>
          <p:nvPr/>
        </p:nvSpPr>
        <p:spPr>
          <a:xfrm>
            <a:off x="7033726" y="1045618"/>
            <a:ext cx="342333" cy="2670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2"/>
          </a:p>
        </p:txBody>
      </p:sp>
      <p:sp>
        <p:nvSpPr>
          <p:cNvPr id="14" name="Rectangle 13"/>
          <p:cNvSpPr/>
          <p:nvPr/>
        </p:nvSpPr>
        <p:spPr>
          <a:xfrm>
            <a:off x="6944826" y="2429635"/>
            <a:ext cx="431233" cy="106332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2"/>
          </a:p>
        </p:txBody>
      </p:sp>
      <p:sp>
        <p:nvSpPr>
          <p:cNvPr id="2" name="Rectangle 1">
            <a:extLst>
              <a:ext uri="{FF2B5EF4-FFF2-40B4-BE49-F238E27FC236}">
                <a16:creationId xmlns:a16="http://schemas.microsoft.com/office/drawing/2014/main" id="{A7B7D3EF-1AE5-C549-8CDA-F6ECF9AABC38}"/>
              </a:ext>
            </a:extLst>
          </p:cNvPr>
          <p:cNvSpPr/>
          <p:nvPr/>
        </p:nvSpPr>
        <p:spPr bwMode="auto">
          <a:xfrm>
            <a:off x="4003299" y="2125134"/>
            <a:ext cx="721102" cy="304501"/>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22" name="Picture 21" descr="Chart, pie chart&#10;&#10;Description automatically generated">
            <a:extLst>
              <a:ext uri="{FF2B5EF4-FFF2-40B4-BE49-F238E27FC236}">
                <a16:creationId xmlns:a16="http://schemas.microsoft.com/office/drawing/2014/main" id="{EFDBA992-D30C-9635-ACAE-5F9D72E58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51" y="1355946"/>
            <a:ext cx="7772400" cy="3372562"/>
          </a:xfrm>
          <a:prstGeom prst="rect">
            <a:avLst/>
          </a:prstGeom>
        </p:spPr>
      </p:pic>
      <p:sp>
        <p:nvSpPr>
          <p:cNvPr id="23" name="TextBox 22">
            <a:extLst>
              <a:ext uri="{FF2B5EF4-FFF2-40B4-BE49-F238E27FC236}">
                <a16:creationId xmlns:a16="http://schemas.microsoft.com/office/drawing/2014/main" id="{BE13AE3C-1EB5-7C71-12A5-04D2B53721D1}"/>
              </a:ext>
            </a:extLst>
          </p:cNvPr>
          <p:cNvSpPr txBox="1"/>
          <p:nvPr/>
        </p:nvSpPr>
        <p:spPr>
          <a:xfrm>
            <a:off x="1982033" y="1010673"/>
            <a:ext cx="2863583"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Early-stage lung adenocarcinoma</a:t>
            </a:r>
          </a:p>
        </p:txBody>
      </p:sp>
      <p:sp>
        <p:nvSpPr>
          <p:cNvPr id="24" name="TextBox 23">
            <a:extLst>
              <a:ext uri="{FF2B5EF4-FFF2-40B4-BE49-F238E27FC236}">
                <a16:creationId xmlns:a16="http://schemas.microsoft.com/office/drawing/2014/main" id="{0FEE6296-0E78-98D6-57CC-2C7E6BB7122F}"/>
              </a:ext>
            </a:extLst>
          </p:cNvPr>
          <p:cNvSpPr txBox="1"/>
          <p:nvPr/>
        </p:nvSpPr>
        <p:spPr>
          <a:xfrm>
            <a:off x="5773100" y="1016061"/>
            <a:ext cx="2863583"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Metastatic lung adenocarcinoma</a:t>
            </a:r>
          </a:p>
        </p:txBody>
      </p:sp>
      <p:sp>
        <p:nvSpPr>
          <p:cNvPr id="25" name="Rectangle 24">
            <a:extLst>
              <a:ext uri="{FF2B5EF4-FFF2-40B4-BE49-F238E27FC236}">
                <a16:creationId xmlns:a16="http://schemas.microsoft.com/office/drawing/2014/main" id="{50EA765C-EEE3-E71D-B8DB-F71E3A8FB9D7}"/>
              </a:ext>
            </a:extLst>
          </p:cNvPr>
          <p:cNvSpPr/>
          <p:nvPr/>
        </p:nvSpPr>
        <p:spPr bwMode="auto">
          <a:xfrm>
            <a:off x="7327989" y="3747122"/>
            <a:ext cx="447608" cy="39645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6" name="Rectangle 25">
            <a:extLst>
              <a:ext uri="{FF2B5EF4-FFF2-40B4-BE49-F238E27FC236}">
                <a16:creationId xmlns:a16="http://schemas.microsoft.com/office/drawing/2014/main" id="{4FFF6A47-5168-4548-DE55-4BFE41C02C3F}"/>
              </a:ext>
            </a:extLst>
          </p:cNvPr>
          <p:cNvSpPr/>
          <p:nvPr/>
        </p:nvSpPr>
        <p:spPr bwMode="auto">
          <a:xfrm>
            <a:off x="3349603" y="3880339"/>
            <a:ext cx="447608" cy="39645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827197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C10B-E231-4E29-9676-BF370EA977EE}"/>
              </a:ext>
            </a:extLst>
          </p:cNvPr>
          <p:cNvSpPr>
            <a:spLocks noGrp="1"/>
          </p:cNvSpPr>
          <p:nvPr>
            <p:ph type="title"/>
          </p:nvPr>
        </p:nvSpPr>
        <p:spPr>
          <a:xfrm>
            <a:off x="0" y="64444"/>
            <a:ext cx="9144000" cy="1006507"/>
          </a:xfrm>
        </p:spPr>
        <p:txBody>
          <a:bodyPr/>
          <a:lstStyle/>
          <a:p>
            <a:r>
              <a:rPr lang="en-US" sz="2400" b="1" dirty="0"/>
              <a:t>Prognosis of SCLC is extremely poor</a:t>
            </a:r>
          </a:p>
        </p:txBody>
      </p:sp>
      <p:sp>
        <p:nvSpPr>
          <p:cNvPr id="3" name="Content Placeholder 2">
            <a:extLst>
              <a:ext uri="{FF2B5EF4-FFF2-40B4-BE49-F238E27FC236}">
                <a16:creationId xmlns:a16="http://schemas.microsoft.com/office/drawing/2014/main" id="{87D633DA-F9AE-4C94-A3F2-7485880A36D1}"/>
              </a:ext>
            </a:extLst>
          </p:cNvPr>
          <p:cNvSpPr>
            <a:spLocks noGrp="1"/>
          </p:cNvSpPr>
          <p:nvPr>
            <p:ph idx="4294967295"/>
          </p:nvPr>
        </p:nvSpPr>
        <p:spPr>
          <a:xfrm>
            <a:off x="91395" y="980402"/>
            <a:ext cx="7772400" cy="3148013"/>
          </a:xfrm>
        </p:spPr>
        <p:txBody>
          <a:bodyPr/>
          <a:lstStyle/>
          <a:p>
            <a:r>
              <a:rPr lang="en-US" sz="1800" dirty="0"/>
              <a:t>Limited-stage</a:t>
            </a:r>
          </a:p>
          <a:p>
            <a:pPr lvl="1"/>
            <a:r>
              <a:rPr lang="en-US" sz="1800" dirty="0"/>
              <a:t>Median OS: 15-20 months</a:t>
            </a:r>
          </a:p>
          <a:p>
            <a:pPr lvl="1"/>
            <a:r>
              <a:rPr lang="en-US" sz="1800" dirty="0"/>
              <a:t>20-40% survival at 2 years</a:t>
            </a:r>
          </a:p>
          <a:p>
            <a:pPr lvl="1"/>
            <a:r>
              <a:rPr lang="en-US" sz="1800" dirty="0"/>
              <a:t>10% survival at 5 years</a:t>
            </a:r>
          </a:p>
          <a:p>
            <a:pPr marL="457200" lvl="1" indent="0">
              <a:buNone/>
            </a:pPr>
            <a:endParaRPr lang="en-US" sz="1800" dirty="0"/>
          </a:p>
          <a:p>
            <a:r>
              <a:rPr lang="en-US" sz="1800" dirty="0"/>
              <a:t>Extensive-stage</a:t>
            </a:r>
          </a:p>
          <a:p>
            <a:pPr lvl="1"/>
            <a:r>
              <a:rPr lang="en-US" sz="1800" dirty="0"/>
              <a:t>Median OS: 8-13 months</a:t>
            </a:r>
          </a:p>
          <a:p>
            <a:pPr lvl="1"/>
            <a:r>
              <a:rPr lang="en-US" sz="1800" dirty="0"/>
              <a:t>5% survival at 3 years</a:t>
            </a:r>
          </a:p>
          <a:p>
            <a:pPr lvl="1"/>
            <a:r>
              <a:rPr lang="en-US" sz="1800" dirty="0"/>
              <a:t>1% survival at 5 years</a:t>
            </a:r>
          </a:p>
          <a:p>
            <a:endParaRPr lang="en-US" sz="1800" dirty="0"/>
          </a:p>
        </p:txBody>
      </p:sp>
      <p:grpSp>
        <p:nvGrpSpPr>
          <p:cNvPr id="6" name="Group 5">
            <a:extLst>
              <a:ext uri="{FF2B5EF4-FFF2-40B4-BE49-F238E27FC236}">
                <a16:creationId xmlns:a16="http://schemas.microsoft.com/office/drawing/2014/main" id="{F6281B1A-B02B-42E7-AE24-64E32CE62DA7}"/>
              </a:ext>
            </a:extLst>
          </p:cNvPr>
          <p:cNvGrpSpPr/>
          <p:nvPr/>
        </p:nvGrpSpPr>
        <p:grpSpPr>
          <a:xfrm>
            <a:off x="3638268" y="980163"/>
            <a:ext cx="5334017" cy="3094564"/>
            <a:chOff x="1058779" y="689424"/>
            <a:chExt cx="6833937" cy="3945262"/>
          </a:xfrm>
        </p:grpSpPr>
        <p:pic>
          <p:nvPicPr>
            <p:cNvPr id="7" name="Main graphic">
              <a:extLst>
                <a:ext uri="{FF2B5EF4-FFF2-40B4-BE49-F238E27FC236}">
                  <a16:creationId xmlns:a16="http://schemas.microsoft.com/office/drawing/2014/main" id="{0A5AB38D-3545-45F5-B05A-BC33CE17F498}"/>
                </a:ext>
              </a:extLst>
            </p:cNvPr>
            <p:cNvPicPr/>
            <p:nvPr/>
          </p:nvPicPr>
          <p:blipFill rotWithShape="1">
            <a:blip r:embed="rId3"/>
            <a:srcRect b="62079"/>
            <a:stretch/>
          </p:blipFill>
          <p:spPr>
            <a:xfrm>
              <a:off x="1181084" y="689729"/>
              <a:ext cx="6711632" cy="3944957"/>
            </a:xfrm>
            <a:prstGeom prst="rect">
              <a:avLst/>
            </a:prstGeom>
            <a:ln>
              <a:noFill/>
            </a:ln>
          </p:spPr>
        </p:pic>
        <p:sp>
          <p:nvSpPr>
            <p:cNvPr id="8" name="Rectangle 7">
              <a:extLst>
                <a:ext uri="{FF2B5EF4-FFF2-40B4-BE49-F238E27FC236}">
                  <a16:creationId xmlns:a16="http://schemas.microsoft.com/office/drawing/2014/main" id="{57C2536F-D4E6-4C84-9052-8EF36F20E343}"/>
                </a:ext>
              </a:extLst>
            </p:cNvPr>
            <p:cNvSpPr/>
            <p:nvPr/>
          </p:nvSpPr>
          <p:spPr>
            <a:xfrm>
              <a:off x="7188055" y="689424"/>
              <a:ext cx="654517" cy="1081318"/>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BE359A-CF3F-44C7-8A32-E207C265605D}"/>
                </a:ext>
              </a:extLst>
            </p:cNvPr>
            <p:cNvSpPr/>
            <p:nvPr/>
          </p:nvSpPr>
          <p:spPr>
            <a:xfrm>
              <a:off x="1058779" y="689729"/>
              <a:ext cx="452387" cy="246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9BCE575D-5E3D-4A5E-A017-1DEBCA769804}"/>
              </a:ext>
            </a:extLst>
          </p:cNvPr>
          <p:cNvSpPr txBox="1"/>
          <p:nvPr/>
        </p:nvSpPr>
        <p:spPr>
          <a:xfrm>
            <a:off x="6305277" y="4005304"/>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Paz-Ares et al, ESMO Open 2022</a:t>
            </a:r>
          </a:p>
        </p:txBody>
      </p:sp>
    </p:spTree>
    <p:extLst>
      <p:ext uri="{BB962C8B-B14F-4D97-AF65-F5344CB8AC3E}">
        <p14:creationId xmlns:p14="http://schemas.microsoft.com/office/powerpoint/2010/main" val="18982423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1014-9823-1855-6FAB-D6368F35E461}"/>
              </a:ext>
            </a:extLst>
          </p:cNvPr>
          <p:cNvSpPr>
            <a:spLocks noGrp="1"/>
          </p:cNvSpPr>
          <p:nvPr>
            <p:ph type="title"/>
          </p:nvPr>
        </p:nvSpPr>
        <p:spPr>
          <a:xfrm>
            <a:off x="1066800" y="171609"/>
            <a:ext cx="7772400" cy="743638"/>
          </a:xfrm>
        </p:spPr>
        <p:txBody>
          <a:bodyPr wrap="square" anchor="ctr">
            <a:normAutofit/>
          </a:bodyPr>
          <a:lstStyle/>
          <a:p>
            <a:pPr>
              <a:lnSpc>
                <a:spcPct val="90000"/>
              </a:lnSpc>
            </a:pPr>
            <a:r>
              <a:rPr lang="en-US" sz="2800" dirty="0"/>
              <a:t>Frequencies of </a:t>
            </a:r>
            <a:r>
              <a:rPr lang="en-US" sz="2800" i="1" dirty="0"/>
              <a:t>EGFR</a:t>
            </a:r>
            <a:r>
              <a:rPr lang="en-US" sz="2800" dirty="0"/>
              <a:t> mutations in NSCLC</a:t>
            </a:r>
          </a:p>
        </p:txBody>
      </p:sp>
      <p:pic>
        <p:nvPicPr>
          <p:cNvPr id="5" name="Content Placeholder 4" descr="Chart&#10;&#10;Description automatically generated">
            <a:extLst>
              <a:ext uri="{FF2B5EF4-FFF2-40B4-BE49-F238E27FC236}">
                <a16:creationId xmlns:a16="http://schemas.microsoft.com/office/drawing/2014/main" id="{D865F354-1FB1-1D1B-C8F7-4E6A581117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284056"/>
            <a:ext cx="7772400" cy="3380991"/>
          </a:xfrm>
          <a:noFill/>
        </p:spPr>
      </p:pic>
      <p:sp>
        <p:nvSpPr>
          <p:cNvPr id="6" name="TextBox 5">
            <a:extLst>
              <a:ext uri="{FF2B5EF4-FFF2-40B4-BE49-F238E27FC236}">
                <a16:creationId xmlns:a16="http://schemas.microsoft.com/office/drawing/2014/main" id="{FD37D735-04C6-9BD7-9FC2-9289B314D011}"/>
              </a:ext>
            </a:extLst>
          </p:cNvPr>
          <p:cNvSpPr txBox="1"/>
          <p:nvPr/>
        </p:nvSpPr>
        <p:spPr>
          <a:xfrm>
            <a:off x="1021881" y="4843162"/>
            <a:ext cx="3147271"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Harrison et al. </a:t>
            </a:r>
            <a:r>
              <a:rPr lang="en-US" sz="1000" i="1" dirty="0">
                <a:latin typeface="Arial" panose="020B0604020202020204" pitchFamily="34" charset="0"/>
                <a:cs typeface="Arial" panose="020B0604020202020204" pitchFamily="34" charset="0"/>
              </a:rPr>
              <a:t>Semin Cancer Biol </a:t>
            </a:r>
            <a:r>
              <a:rPr lang="en-US" sz="1000" dirty="0">
                <a:latin typeface="Arial" panose="020B0604020202020204" pitchFamily="34" charset="0"/>
                <a:cs typeface="Arial" panose="020B0604020202020204" pitchFamily="34" charset="0"/>
              </a:rPr>
              <a:t>2020</a:t>
            </a:r>
          </a:p>
        </p:txBody>
      </p:sp>
      <p:sp>
        <p:nvSpPr>
          <p:cNvPr id="7" name="TextBox 6">
            <a:extLst>
              <a:ext uri="{FF2B5EF4-FFF2-40B4-BE49-F238E27FC236}">
                <a16:creationId xmlns:a16="http://schemas.microsoft.com/office/drawing/2014/main" id="{B422717F-20A2-7248-EBDA-04E7732A3475}"/>
              </a:ext>
            </a:extLst>
          </p:cNvPr>
          <p:cNvSpPr txBox="1"/>
          <p:nvPr/>
        </p:nvSpPr>
        <p:spPr>
          <a:xfrm>
            <a:off x="1381191" y="1145556"/>
            <a:ext cx="223164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COSMIC database</a:t>
            </a:r>
          </a:p>
        </p:txBody>
      </p:sp>
      <p:sp>
        <p:nvSpPr>
          <p:cNvPr id="8" name="Rectangle 7">
            <a:extLst>
              <a:ext uri="{FF2B5EF4-FFF2-40B4-BE49-F238E27FC236}">
                <a16:creationId xmlns:a16="http://schemas.microsoft.com/office/drawing/2014/main" id="{BAD52ED1-6DD9-8B4A-DB77-99F55FBCFED6}"/>
              </a:ext>
            </a:extLst>
          </p:cNvPr>
          <p:cNvSpPr/>
          <p:nvPr/>
        </p:nvSpPr>
        <p:spPr bwMode="auto">
          <a:xfrm>
            <a:off x="2020632" y="2263620"/>
            <a:ext cx="594680" cy="47318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9" name="Rectangle 8">
            <a:extLst>
              <a:ext uri="{FF2B5EF4-FFF2-40B4-BE49-F238E27FC236}">
                <a16:creationId xmlns:a16="http://schemas.microsoft.com/office/drawing/2014/main" id="{9168CDEF-1DE1-F345-1501-5979DCC03581}"/>
              </a:ext>
            </a:extLst>
          </p:cNvPr>
          <p:cNvSpPr/>
          <p:nvPr/>
        </p:nvSpPr>
        <p:spPr bwMode="auto">
          <a:xfrm>
            <a:off x="1761658" y="3391020"/>
            <a:ext cx="796103" cy="71418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87E7CD58-505F-1517-A8F8-1910CBD11EE7}"/>
              </a:ext>
            </a:extLst>
          </p:cNvPr>
          <p:cNvSpPr/>
          <p:nvPr/>
        </p:nvSpPr>
        <p:spPr bwMode="auto">
          <a:xfrm>
            <a:off x="5242346" y="2967441"/>
            <a:ext cx="691662" cy="58145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6300555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2F2F-2A5B-654D-BE38-79F35B6CFBEF}"/>
              </a:ext>
            </a:extLst>
          </p:cNvPr>
          <p:cNvSpPr>
            <a:spLocks noGrp="1"/>
          </p:cNvSpPr>
          <p:nvPr>
            <p:ph type="title"/>
          </p:nvPr>
        </p:nvSpPr>
        <p:spPr>
          <a:xfrm>
            <a:off x="1066800" y="171609"/>
            <a:ext cx="8077200" cy="743638"/>
          </a:xfrm>
        </p:spPr>
        <p:txBody>
          <a:bodyPr/>
          <a:lstStyle/>
          <a:p>
            <a:r>
              <a:rPr lang="en-US" sz="2600" dirty="0"/>
              <a:t>Structure-based classification of </a:t>
            </a:r>
            <a:r>
              <a:rPr lang="en-US" sz="2600" i="1" dirty="0"/>
              <a:t>EGFR</a:t>
            </a:r>
            <a:r>
              <a:rPr lang="en-US" sz="2600" dirty="0"/>
              <a:t> mutations</a:t>
            </a:r>
          </a:p>
        </p:txBody>
      </p:sp>
      <p:pic>
        <p:nvPicPr>
          <p:cNvPr id="6" name="Content Placeholder 5" descr="A picture containing calendar&#10;&#10;Description automatically generated">
            <a:extLst>
              <a:ext uri="{FF2B5EF4-FFF2-40B4-BE49-F238E27FC236}">
                <a16:creationId xmlns:a16="http://schemas.microsoft.com/office/drawing/2014/main" id="{C8C3065F-BBB2-D545-7958-504AE3B7B7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9793"/>
          <a:stretch/>
        </p:blipFill>
        <p:spPr>
          <a:xfrm>
            <a:off x="888862" y="1533091"/>
            <a:ext cx="3987198" cy="2560320"/>
          </a:xfrm>
        </p:spPr>
      </p:pic>
      <p:sp>
        <p:nvSpPr>
          <p:cNvPr id="4" name="TextBox 3">
            <a:extLst>
              <a:ext uri="{FF2B5EF4-FFF2-40B4-BE49-F238E27FC236}">
                <a16:creationId xmlns:a16="http://schemas.microsoft.com/office/drawing/2014/main" id="{E8AF5E44-9E1D-6A11-45D7-473ED84DA062}"/>
              </a:ext>
            </a:extLst>
          </p:cNvPr>
          <p:cNvSpPr txBox="1"/>
          <p:nvPr/>
        </p:nvSpPr>
        <p:spPr>
          <a:xfrm>
            <a:off x="1021881" y="4843162"/>
            <a:ext cx="3147271"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Robichaux</a:t>
            </a:r>
            <a:r>
              <a:rPr lang="en-US" sz="1000" dirty="0">
                <a:latin typeface="Arial" panose="020B0604020202020204" pitchFamily="34" charset="0"/>
                <a:cs typeface="Arial" panose="020B0604020202020204" pitchFamily="34" charset="0"/>
              </a:rPr>
              <a:t> et al. </a:t>
            </a:r>
            <a:r>
              <a:rPr lang="en-US" sz="1000" i="1" dirty="0">
                <a:latin typeface="Arial" panose="020B0604020202020204" pitchFamily="34" charset="0"/>
                <a:cs typeface="Arial" panose="020B0604020202020204" pitchFamily="34" charset="0"/>
              </a:rPr>
              <a:t>Nature </a:t>
            </a:r>
            <a:r>
              <a:rPr lang="en-US" sz="1000" dirty="0">
                <a:latin typeface="Arial" panose="020B0604020202020204" pitchFamily="34" charset="0"/>
                <a:cs typeface="Arial" panose="020B0604020202020204" pitchFamily="34" charset="0"/>
              </a:rPr>
              <a:t>2021</a:t>
            </a:r>
          </a:p>
        </p:txBody>
      </p:sp>
      <p:pic>
        <p:nvPicPr>
          <p:cNvPr id="7" name="Content Placeholder 5" descr="A picture containing calendar&#10;&#10;Description automatically generated">
            <a:extLst>
              <a:ext uri="{FF2B5EF4-FFF2-40B4-BE49-F238E27FC236}">
                <a16:creationId xmlns:a16="http://schemas.microsoft.com/office/drawing/2014/main" id="{6BD6968D-755C-4B38-460B-5BDECBC2B3DE}"/>
              </a:ext>
            </a:extLst>
          </p:cNvPr>
          <p:cNvPicPr>
            <a:picLocks noChangeAspect="1"/>
          </p:cNvPicPr>
          <p:nvPr/>
        </p:nvPicPr>
        <p:blipFill rotWithShape="1">
          <a:blip r:embed="rId2">
            <a:extLst>
              <a:ext uri="{28A0092B-C50C-407E-A947-70E740481C1C}">
                <a14:useLocalDpi xmlns:a14="http://schemas.microsoft.com/office/drawing/2010/main" val="0"/>
              </a:ext>
            </a:extLst>
          </a:blip>
          <a:srcRect t="51461"/>
          <a:stretch/>
        </p:blipFill>
        <p:spPr bwMode="auto">
          <a:xfrm>
            <a:off x="4989221" y="1533091"/>
            <a:ext cx="4124208" cy="2560320"/>
          </a:xfrm>
          <a:prstGeom prst="rect">
            <a:avLst/>
          </a:prstGeom>
          <a:noFill/>
          <a:ln w="9525">
            <a:noFill/>
            <a:miter lim="800000"/>
            <a:headEnd/>
            <a:tailEnd/>
          </a:ln>
        </p:spPr>
      </p:pic>
      <p:sp>
        <p:nvSpPr>
          <p:cNvPr id="10" name="Rectangle 9">
            <a:extLst>
              <a:ext uri="{FF2B5EF4-FFF2-40B4-BE49-F238E27FC236}">
                <a16:creationId xmlns:a16="http://schemas.microsoft.com/office/drawing/2014/main" id="{D71E672F-D9E6-7342-4EE1-ADA2E571F15A}"/>
              </a:ext>
            </a:extLst>
          </p:cNvPr>
          <p:cNvSpPr/>
          <p:nvPr/>
        </p:nvSpPr>
        <p:spPr bwMode="auto">
          <a:xfrm>
            <a:off x="917349" y="1547100"/>
            <a:ext cx="1023139" cy="14261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Rectangle 10">
            <a:extLst>
              <a:ext uri="{FF2B5EF4-FFF2-40B4-BE49-F238E27FC236}">
                <a16:creationId xmlns:a16="http://schemas.microsoft.com/office/drawing/2014/main" id="{186F7591-3C14-BCFD-A647-8FECA6DC9D5E}"/>
              </a:ext>
            </a:extLst>
          </p:cNvPr>
          <p:cNvSpPr/>
          <p:nvPr/>
        </p:nvSpPr>
        <p:spPr bwMode="auto">
          <a:xfrm>
            <a:off x="5036613" y="1571815"/>
            <a:ext cx="1309816" cy="14261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2" name="Rectangle 11">
            <a:extLst>
              <a:ext uri="{FF2B5EF4-FFF2-40B4-BE49-F238E27FC236}">
                <a16:creationId xmlns:a16="http://schemas.microsoft.com/office/drawing/2014/main" id="{41B1292D-D4B0-62C1-D7E1-34341E5B9E44}"/>
              </a:ext>
            </a:extLst>
          </p:cNvPr>
          <p:cNvSpPr/>
          <p:nvPr/>
        </p:nvSpPr>
        <p:spPr bwMode="auto">
          <a:xfrm>
            <a:off x="5036612" y="2875864"/>
            <a:ext cx="1309817" cy="14261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3" name="Rectangle 12">
            <a:extLst>
              <a:ext uri="{FF2B5EF4-FFF2-40B4-BE49-F238E27FC236}">
                <a16:creationId xmlns:a16="http://schemas.microsoft.com/office/drawing/2014/main" id="{8FFA3B28-E854-20E6-761A-BBAB9A805D1E}"/>
              </a:ext>
            </a:extLst>
          </p:cNvPr>
          <p:cNvSpPr/>
          <p:nvPr/>
        </p:nvSpPr>
        <p:spPr bwMode="auto">
          <a:xfrm>
            <a:off x="912405" y="2937285"/>
            <a:ext cx="1023140" cy="14261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4301598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86AC-9E8F-C952-41C6-89467BB8B62D}"/>
              </a:ext>
            </a:extLst>
          </p:cNvPr>
          <p:cNvSpPr>
            <a:spLocks noGrp="1"/>
          </p:cNvSpPr>
          <p:nvPr>
            <p:ph type="title"/>
          </p:nvPr>
        </p:nvSpPr>
        <p:spPr>
          <a:xfrm>
            <a:off x="1066800" y="24546"/>
            <a:ext cx="7972004" cy="743638"/>
          </a:xfrm>
        </p:spPr>
        <p:txBody>
          <a:bodyPr/>
          <a:lstStyle/>
          <a:p>
            <a:r>
              <a:rPr lang="en-US" sz="2800" dirty="0"/>
              <a:t>Timeline of genomic discoveries and drug development in EGFR-mutant NSCLC</a:t>
            </a:r>
          </a:p>
        </p:txBody>
      </p:sp>
      <p:pic>
        <p:nvPicPr>
          <p:cNvPr id="5" name="Content Placeholder 4" descr="Timeline&#10;&#10;Description automatically generated">
            <a:extLst>
              <a:ext uri="{FF2B5EF4-FFF2-40B4-BE49-F238E27FC236}">
                <a16:creationId xmlns:a16="http://schemas.microsoft.com/office/drawing/2014/main" id="{AFF0C47C-F843-F02D-3870-E092C7F9E4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428" y="1536684"/>
            <a:ext cx="8050162" cy="2560320"/>
          </a:xfrm>
        </p:spPr>
      </p:pic>
      <p:sp>
        <p:nvSpPr>
          <p:cNvPr id="6" name="Rectangle 5">
            <a:extLst>
              <a:ext uri="{FF2B5EF4-FFF2-40B4-BE49-F238E27FC236}">
                <a16:creationId xmlns:a16="http://schemas.microsoft.com/office/drawing/2014/main" id="{8FB828EE-D2FA-0A89-3A20-979DB00D45EC}"/>
              </a:ext>
            </a:extLst>
          </p:cNvPr>
          <p:cNvSpPr/>
          <p:nvPr/>
        </p:nvSpPr>
        <p:spPr bwMode="auto">
          <a:xfrm>
            <a:off x="928561" y="1661405"/>
            <a:ext cx="276478" cy="1942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TextBox 6">
            <a:extLst>
              <a:ext uri="{FF2B5EF4-FFF2-40B4-BE49-F238E27FC236}">
                <a16:creationId xmlns:a16="http://schemas.microsoft.com/office/drawing/2014/main" id="{588C5755-AC6E-C85D-AA85-5E1671FC0745}"/>
              </a:ext>
            </a:extLst>
          </p:cNvPr>
          <p:cNvSpPr txBox="1"/>
          <p:nvPr/>
        </p:nvSpPr>
        <p:spPr>
          <a:xfrm>
            <a:off x="1021881" y="4843162"/>
            <a:ext cx="3147271"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Cooper et al. </a:t>
            </a:r>
            <a:r>
              <a:rPr lang="en-US" sz="1000" i="1" dirty="0">
                <a:latin typeface="Arial" panose="020B0604020202020204" pitchFamily="34" charset="0"/>
                <a:cs typeface="Arial" panose="020B0604020202020204" pitchFamily="34" charset="0"/>
              </a:rPr>
              <a:t>Nat Rev Clin Oncol </a:t>
            </a:r>
            <a:r>
              <a:rPr lang="en-US" sz="1000" dirty="0">
                <a:latin typeface="Arial" panose="020B0604020202020204" pitchFamily="34" charset="0"/>
                <a:cs typeface="Arial" panose="020B0604020202020204" pitchFamily="34" charset="0"/>
              </a:rPr>
              <a:t>2022</a:t>
            </a:r>
          </a:p>
        </p:txBody>
      </p:sp>
      <p:sp>
        <p:nvSpPr>
          <p:cNvPr id="3" name="Rectangle 2">
            <a:extLst>
              <a:ext uri="{FF2B5EF4-FFF2-40B4-BE49-F238E27FC236}">
                <a16:creationId xmlns:a16="http://schemas.microsoft.com/office/drawing/2014/main" id="{BCAB68BF-E782-25FF-4192-77729197BEE5}"/>
              </a:ext>
            </a:extLst>
          </p:cNvPr>
          <p:cNvSpPr/>
          <p:nvPr/>
        </p:nvSpPr>
        <p:spPr bwMode="auto">
          <a:xfrm>
            <a:off x="1537181" y="3489548"/>
            <a:ext cx="1957310" cy="60745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 name="Rectangle 3">
            <a:extLst>
              <a:ext uri="{FF2B5EF4-FFF2-40B4-BE49-F238E27FC236}">
                <a16:creationId xmlns:a16="http://schemas.microsoft.com/office/drawing/2014/main" id="{F67ED17D-E9F0-FA58-2439-78B5EEF5D068}"/>
              </a:ext>
            </a:extLst>
          </p:cNvPr>
          <p:cNvSpPr/>
          <p:nvPr/>
        </p:nvSpPr>
        <p:spPr bwMode="auto">
          <a:xfrm>
            <a:off x="3770458" y="1595668"/>
            <a:ext cx="4177408" cy="121672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Rectangle 7">
            <a:extLst>
              <a:ext uri="{FF2B5EF4-FFF2-40B4-BE49-F238E27FC236}">
                <a16:creationId xmlns:a16="http://schemas.microsoft.com/office/drawing/2014/main" id="{4139C039-5633-35CD-E4AC-8E4B2FB20DDE}"/>
              </a:ext>
            </a:extLst>
          </p:cNvPr>
          <p:cNvSpPr/>
          <p:nvPr/>
        </p:nvSpPr>
        <p:spPr bwMode="auto">
          <a:xfrm>
            <a:off x="6771503" y="3489548"/>
            <a:ext cx="993484" cy="46955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5815600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EE2-14EB-D74D-9BE2-B933E025FA28}"/>
              </a:ext>
            </a:extLst>
          </p:cNvPr>
          <p:cNvSpPr>
            <a:spLocks noGrp="1"/>
          </p:cNvSpPr>
          <p:nvPr>
            <p:ph type="title"/>
          </p:nvPr>
        </p:nvSpPr>
        <p:spPr>
          <a:xfrm>
            <a:off x="1066800" y="36141"/>
            <a:ext cx="7772400" cy="743638"/>
          </a:xfrm>
        </p:spPr>
        <p:txBody>
          <a:bodyPr/>
          <a:lstStyle/>
          <a:p>
            <a:r>
              <a:rPr lang="en-US" sz="2400" dirty="0"/>
              <a:t>FLAURA has established osimertinib as the preferred 1</a:t>
            </a:r>
            <a:r>
              <a:rPr lang="en-US" sz="2400" baseline="30000" dirty="0"/>
              <a:t>st</a:t>
            </a:r>
            <a:r>
              <a:rPr lang="en-US" sz="2400" dirty="0"/>
              <a:t>-line treatment </a:t>
            </a:r>
          </a:p>
        </p:txBody>
      </p:sp>
      <p:pic>
        <p:nvPicPr>
          <p:cNvPr id="3076" name="Picture 4">
            <a:extLst>
              <a:ext uri="{FF2B5EF4-FFF2-40B4-BE49-F238E27FC236}">
                <a16:creationId xmlns:a16="http://schemas.microsoft.com/office/drawing/2014/main" id="{D5C39ACA-2449-304E-9A2F-D7552A0BB8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755" b="26023"/>
          <a:stretch/>
        </p:blipFill>
        <p:spPr bwMode="auto">
          <a:xfrm>
            <a:off x="907608" y="1413931"/>
            <a:ext cx="8090783" cy="2926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C04478-50E0-5C40-A740-4898107CB923}"/>
              </a:ext>
            </a:extLst>
          </p:cNvPr>
          <p:cNvSpPr txBox="1"/>
          <p:nvPr/>
        </p:nvSpPr>
        <p:spPr>
          <a:xfrm>
            <a:off x="1021881" y="4843162"/>
            <a:ext cx="275281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Araujo et al. WCLC 2017</a:t>
            </a:r>
          </a:p>
        </p:txBody>
      </p:sp>
      <p:sp>
        <p:nvSpPr>
          <p:cNvPr id="5" name="TextBox 4">
            <a:extLst>
              <a:ext uri="{FF2B5EF4-FFF2-40B4-BE49-F238E27FC236}">
                <a16:creationId xmlns:a16="http://schemas.microsoft.com/office/drawing/2014/main" id="{8069A177-BA45-2143-9C0E-9ADC93A65997}"/>
              </a:ext>
            </a:extLst>
          </p:cNvPr>
          <p:cNvSpPr txBox="1"/>
          <p:nvPr/>
        </p:nvSpPr>
        <p:spPr>
          <a:xfrm>
            <a:off x="935669" y="1110538"/>
            <a:ext cx="8737200"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A randomized, double-blind, phase 3 trial in untreated advanced </a:t>
            </a:r>
            <a:r>
              <a:rPr lang="en-US" sz="1500" b="1" i="1" dirty="0">
                <a:latin typeface="Arial" panose="020B0604020202020204" pitchFamily="34" charset="0"/>
                <a:cs typeface="Arial" panose="020B0604020202020204" pitchFamily="34" charset="0"/>
              </a:rPr>
              <a:t>EGFR</a:t>
            </a:r>
            <a:r>
              <a:rPr lang="en-US" sz="1500" b="1" dirty="0">
                <a:latin typeface="Arial" panose="020B0604020202020204" pitchFamily="34" charset="0"/>
                <a:cs typeface="Arial" panose="020B0604020202020204" pitchFamily="34" charset="0"/>
              </a:rPr>
              <a:t>-mutant NSCLC</a:t>
            </a:r>
          </a:p>
        </p:txBody>
      </p:sp>
      <p:sp>
        <p:nvSpPr>
          <p:cNvPr id="3" name="TextBox 2">
            <a:extLst>
              <a:ext uri="{FF2B5EF4-FFF2-40B4-BE49-F238E27FC236}">
                <a16:creationId xmlns:a16="http://schemas.microsoft.com/office/drawing/2014/main" id="{9B4BDCE4-B426-FF32-06F2-94DB0E4FDE02}"/>
              </a:ext>
            </a:extLst>
          </p:cNvPr>
          <p:cNvSpPr txBox="1"/>
          <p:nvPr/>
        </p:nvSpPr>
        <p:spPr>
          <a:xfrm>
            <a:off x="1066800" y="4270495"/>
            <a:ext cx="5896644" cy="430887"/>
          </a:xfrm>
          <a:prstGeom prst="rect">
            <a:avLst/>
          </a:prstGeom>
          <a:noFill/>
        </p:spPr>
        <p:txBody>
          <a:bodyPr wrap="square" rtlCol="0">
            <a:spAutoFit/>
          </a:bodyPr>
          <a:lstStyle/>
          <a:p>
            <a:r>
              <a:rPr lang="en-US" sz="1050" u="sng" dirty="0">
                <a:latin typeface="Arial" panose="020B0604020202020204" pitchFamily="34" charset="0"/>
                <a:cs typeface="Arial" panose="020B0604020202020204" pitchFamily="34" charset="0"/>
              </a:rPr>
              <a:t>Primary endpoint</a:t>
            </a:r>
            <a:r>
              <a:rPr lang="en-US" sz="1050" dirty="0">
                <a:latin typeface="Arial" panose="020B0604020202020204" pitchFamily="34" charset="0"/>
                <a:cs typeface="Arial" panose="020B0604020202020204" pitchFamily="34" charset="0"/>
              </a:rPr>
              <a:t>: Investigator-assessed PFS</a:t>
            </a:r>
          </a:p>
          <a:p>
            <a:r>
              <a:rPr lang="en-US" sz="1050" u="sng" dirty="0">
                <a:latin typeface="Arial" panose="020B0604020202020204" pitchFamily="34" charset="0"/>
                <a:cs typeface="Arial" panose="020B0604020202020204" pitchFamily="34" charset="0"/>
              </a:rPr>
              <a:t>Secondary endpoints</a:t>
            </a:r>
            <a:r>
              <a:rPr lang="en-US" sz="1050" dirty="0">
                <a:latin typeface="Arial" panose="020B0604020202020204" pitchFamily="34" charset="0"/>
                <a:cs typeface="Arial" panose="020B0604020202020204" pitchFamily="34" charset="0"/>
              </a:rPr>
              <a:t>: OS, ORR, DOR, disease-control rate, depth of response, safety</a:t>
            </a:r>
          </a:p>
        </p:txBody>
      </p:sp>
    </p:spTree>
    <p:extLst>
      <p:ext uri="{BB962C8B-B14F-4D97-AF65-F5344CB8AC3E}">
        <p14:creationId xmlns:p14="http://schemas.microsoft.com/office/powerpoint/2010/main" val="8347218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BF239-7787-F648-B495-9B1CD18D1238}"/>
              </a:ext>
            </a:extLst>
          </p:cNvPr>
          <p:cNvPicPr>
            <a:picLocks noChangeAspect="1"/>
          </p:cNvPicPr>
          <p:nvPr/>
        </p:nvPicPr>
        <p:blipFill rotWithShape="1">
          <a:blip r:embed="rId3"/>
          <a:srcRect l="4196" t="12280" b="27299"/>
          <a:stretch/>
        </p:blipFill>
        <p:spPr>
          <a:xfrm>
            <a:off x="827114" y="1756748"/>
            <a:ext cx="4445282" cy="2268995"/>
          </a:xfrm>
          <a:prstGeom prst="rect">
            <a:avLst/>
          </a:prstGeom>
        </p:spPr>
      </p:pic>
      <p:sp>
        <p:nvSpPr>
          <p:cNvPr id="12" name="TextBox 11">
            <a:extLst>
              <a:ext uri="{FF2B5EF4-FFF2-40B4-BE49-F238E27FC236}">
                <a16:creationId xmlns:a16="http://schemas.microsoft.com/office/drawing/2014/main" id="{6C6A3C7F-45E5-204E-9B46-3EEC5589D3A4}"/>
              </a:ext>
            </a:extLst>
          </p:cNvPr>
          <p:cNvSpPr txBox="1"/>
          <p:nvPr/>
        </p:nvSpPr>
        <p:spPr>
          <a:xfrm>
            <a:off x="2639541" y="1599949"/>
            <a:ext cx="2523196" cy="400110"/>
          </a:xfrm>
          <a:prstGeom prst="rect">
            <a:avLst/>
          </a:prstGeom>
          <a:noFill/>
        </p:spPr>
        <p:txBody>
          <a:bodyPr wrap="square" rtlCol="0">
            <a:spAutoFit/>
          </a:bodyPr>
          <a:lstStyle/>
          <a:p>
            <a:r>
              <a:rPr lang="en-US" sz="1000" dirty="0">
                <a:latin typeface="+mn-lt"/>
              </a:rPr>
              <a:t>Median PFS: 18.9 vs. 10.2 months </a:t>
            </a:r>
          </a:p>
          <a:p>
            <a:pPr lvl="0"/>
            <a:r>
              <a:rPr lang="en-US" sz="1000" dirty="0">
                <a:latin typeface="+mn-lt"/>
              </a:rPr>
              <a:t>HR: </a:t>
            </a:r>
            <a:r>
              <a:rPr lang="en-GB" sz="1000" dirty="0">
                <a:latin typeface="+mn-lt"/>
                <a:cs typeface="Arial" panose="020B0604020202020204" pitchFamily="34" charset="0"/>
              </a:rPr>
              <a:t>0.46 (95% CI: 0.37-0.57; p&lt;0.001)</a:t>
            </a:r>
          </a:p>
        </p:txBody>
      </p:sp>
      <p:sp>
        <p:nvSpPr>
          <p:cNvPr id="7" name="Title 1">
            <a:extLst>
              <a:ext uri="{FF2B5EF4-FFF2-40B4-BE49-F238E27FC236}">
                <a16:creationId xmlns:a16="http://schemas.microsoft.com/office/drawing/2014/main" id="{F673F889-4F6E-E246-BAAE-14B864B0A1FC}"/>
              </a:ext>
            </a:extLst>
          </p:cNvPr>
          <p:cNvSpPr txBox="1">
            <a:spLocks/>
          </p:cNvSpPr>
          <p:nvPr/>
        </p:nvSpPr>
        <p:spPr>
          <a:xfrm>
            <a:off x="1066800" y="171609"/>
            <a:ext cx="7772400" cy="743638"/>
          </a:xfrm>
          <a:prstGeom prst="rect">
            <a:avLst/>
          </a:prstGeom>
        </p:spPr>
        <p:txBody>
          <a:bodyPr/>
          <a:lstStyle>
            <a:lvl1pPr algn="l" rtl="0" eaLnBrk="0" fontAlgn="base" hangingPunct="0">
              <a:spcBef>
                <a:spcPct val="0"/>
              </a:spcBef>
              <a:spcAft>
                <a:spcPct val="0"/>
              </a:spcAft>
              <a:defRPr sz="3200" b="1">
                <a:solidFill>
                  <a:srgbClr val="112751"/>
                </a:solidFill>
                <a:latin typeface="+mj-lt"/>
                <a:ea typeface="+mj-ea"/>
                <a:cs typeface="+mj-cs"/>
              </a:defRPr>
            </a:lvl1pPr>
            <a:lvl2pPr algn="l" rtl="0" eaLnBrk="0" fontAlgn="base" hangingPunct="0">
              <a:spcBef>
                <a:spcPct val="0"/>
              </a:spcBef>
              <a:spcAft>
                <a:spcPct val="0"/>
              </a:spcAft>
              <a:defRPr sz="3200" b="1">
                <a:solidFill>
                  <a:srgbClr val="112751"/>
                </a:solidFill>
                <a:latin typeface="Arial" charset="0"/>
              </a:defRPr>
            </a:lvl2pPr>
            <a:lvl3pPr algn="l" rtl="0" eaLnBrk="0" fontAlgn="base" hangingPunct="0">
              <a:spcBef>
                <a:spcPct val="0"/>
              </a:spcBef>
              <a:spcAft>
                <a:spcPct val="0"/>
              </a:spcAft>
              <a:defRPr sz="3200" b="1">
                <a:solidFill>
                  <a:srgbClr val="112751"/>
                </a:solidFill>
                <a:latin typeface="Arial" charset="0"/>
              </a:defRPr>
            </a:lvl3pPr>
            <a:lvl4pPr algn="l" rtl="0" eaLnBrk="0" fontAlgn="base" hangingPunct="0">
              <a:spcBef>
                <a:spcPct val="0"/>
              </a:spcBef>
              <a:spcAft>
                <a:spcPct val="0"/>
              </a:spcAft>
              <a:defRPr sz="3200" b="1">
                <a:solidFill>
                  <a:srgbClr val="112751"/>
                </a:solidFill>
                <a:latin typeface="Arial" charset="0"/>
              </a:defRPr>
            </a:lvl4pPr>
            <a:lvl5pPr algn="l" rtl="0" eaLnBrk="0" fontAlgn="base" hangingPunct="0">
              <a:spcBef>
                <a:spcPct val="0"/>
              </a:spcBef>
              <a:spcAft>
                <a:spcPct val="0"/>
              </a:spcAft>
              <a:defRPr sz="3200" b="1">
                <a:solidFill>
                  <a:srgbClr val="112751"/>
                </a:solidFill>
                <a:latin typeface="Arial" charset="0"/>
              </a:defRPr>
            </a:lvl5pPr>
            <a:lvl6pPr marL="457200" algn="l" rtl="0" fontAlgn="base">
              <a:spcBef>
                <a:spcPct val="0"/>
              </a:spcBef>
              <a:spcAft>
                <a:spcPct val="0"/>
              </a:spcAft>
              <a:defRPr sz="3200" b="1">
                <a:solidFill>
                  <a:srgbClr val="112751"/>
                </a:solidFill>
                <a:latin typeface="Arial" charset="0"/>
              </a:defRPr>
            </a:lvl6pPr>
            <a:lvl7pPr marL="914400" algn="l" rtl="0" fontAlgn="base">
              <a:spcBef>
                <a:spcPct val="0"/>
              </a:spcBef>
              <a:spcAft>
                <a:spcPct val="0"/>
              </a:spcAft>
              <a:defRPr sz="3200" b="1">
                <a:solidFill>
                  <a:srgbClr val="112751"/>
                </a:solidFill>
                <a:latin typeface="Arial" charset="0"/>
              </a:defRPr>
            </a:lvl7pPr>
            <a:lvl8pPr marL="1371600" algn="l" rtl="0" fontAlgn="base">
              <a:spcBef>
                <a:spcPct val="0"/>
              </a:spcBef>
              <a:spcAft>
                <a:spcPct val="0"/>
              </a:spcAft>
              <a:defRPr sz="3200" b="1">
                <a:solidFill>
                  <a:srgbClr val="112751"/>
                </a:solidFill>
                <a:latin typeface="Arial" charset="0"/>
              </a:defRPr>
            </a:lvl8pPr>
            <a:lvl9pPr marL="1828800" algn="l" rtl="0" fontAlgn="base">
              <a:spcBef>
                <a:spcPct val="0"/>
              </a:spcBef>
              <a:spcAft>
                <a:spcPct val="0"/>
              </a:spcAft>
              <a:defRPr sz="3200" b="1">
                <a:solidFill>
                  <a:srgbClr val="112751"/>
                </a:solidFill>
                <a:latin typeface="Arial" charset="0"/>
              </a:defRPr>
            </a:lvl9pPr>
          </a:lstStyle>
          <a:p>
            <a:r>
              <a:rPr lang="en-US" kern="0" dirty="0"/>
              <a:t>Osimertinib improves PFS and OS</a:t>
            </a:r>
          </a:p>
        </p:txBody>
      </p:sp>
      <p:sp>
        <p:nvSpPr>
          <p:cNvPr id="9" name="TextBox 8">
            <a:extLst>
              <a:ext uri="{FF2B5EF4-FFF2-40B4-BE49-F238E27FC236}">
                <a16:creationId xmlns:a16="http://schemas.microsoft.com/office/drawing/2014/main" id="{6A41AA4C-8B1D-5C49-8F4A-F0B6A917666A}"/>
              </a:ext>
            </a:extLst>
          </p:cNvPr>
          <p:cNvSpPr txBox="1"/>
          <p:nvPr/>
        </p:nvSpPr>
        <p:spPr>
          <a:xfrm>
            <a:off x="1021880" y="4847128"/>
            <a:ext cx="414085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Soria et al. </a:t>
            </a:r>
            <a:r>
              <a:rPr lang="en-US" sz="1000" i="1" dirty="0">
                <a:latin typeface="Arial" panose="020B0604020202020204" pitchFamily="34" charset="0"/>
                <a:cs typeface="Arial" panose="020B0604020202020204" pitchFamily="34" charset="0"/>
              </a:rPr>
              <a:t>N </a:t>
            </a:r>
            <a:r>
              <a:rPr lang="en-US" sz="1000" i="1" dirty="0" err="1">
                <a:latin typeface="Arial" panose="020B0604020202020204" pitchFamily="34" charset="0"/>
                <a:cs typeface="Arial" panose="020B0604020202020204" pitchFamily="34" charset="0"/>
              </a:rPr>
              <a:t>Engl</a:t>
            </a:r>
            <a:r>
              <a:rPr lang="en-US" sz="1000" i="1" dirty="0">
                <a:latin typeface="Arial" panose="020B0604020202020204" pitchFamily="34" charset="0"/>
                <a:cs typeface="Arial" panose="020B0604020202020204" pitchFamily="34" charset="0"/>
              </a:rPr>
              <a:t> J Med</a:t>
            </a:r>
            <a:r>
              <a:rPr lang="en-US" sz="1000" dirty="0">
                <a:latin typeface="Arial" panose="020B0604020202020204" pitchFamily="34" charset="0"/>
                <a:cs typeface="Arial" panose="020B0604020202020204" pitchFamily="34" charset="0"/>
              </a:rPr>
              <a:t> 2018; Ramalingam et al. </a:t>
            </a:r>
            <a:r>
              <a:rPr lang="en-US" sz="1000" i="1" dirty="0">
                <a:latin typeface="Arial" panose="020B0604020202020204" pitchFamily="34" charset="0"/>
                <a:cs typeface="Arial" panose="020B0604020202020204" pitchFamily="34" charset="0"/>
              </a:rPr>
              <a:t>N </a:t>
            </a:r>
            <a:r>
              <a:rPr lang="en-US" sz="1000" i="1" dirty="0" err="1">
                <a:latin typeface="Arial" panose="020B0604020202020204" pitchFamily="34" charset="0"/>
                <a:cs typeface="Arial" panose="020B0604020202020204" pitchFamily="34" charset="0"/>
              </a:rPr>
              <a:t>Engl</a:t>
            </a:r>
            <a:r>
              <a:rPr lang="en-US" sz="1000" i="1" dirty="0">
                <a:latin typeface="Arial" panose="020B0604020202020204" pitchFamily="34" charset="0"/>
                <a:cs typeface="Arial" panose="020B0604020202020204" pitchFamily="34" charset="0"/>
              </a:rPr>
              <a:t> J Med</a:t>
            </a:r>
            <a:r>
              <a:rPr lang="en-US" sz="1000" dirty="0">
                <a:latin typeface="Arial" panose="020B0604020202020204" pitchFamily="34" charset="0"/>
                <a:cs typeface="Arial" panose="020B0604020202020204" pitchFamily="34" charset="0"/>
              </a:rPr>
              <a:t> 2020</a:t>
            </a:r>
          </a:p>
        </p:txBody>
      </p:sp>
      <p:pic>
        <p:nvPicPr>
          <p:cNvPr id="2" name="Content Placeholder 5" descr="A close up of a map&#10;&#10;Description automatically generated">
            <a:extLst>
              <a:ext uri="{FF2B5EF4-FFF2-40B4-BE49-F238E27FC236}">
                <a16:creationId xmlns:a16="http://schemas.microsoft.com/office/drawing/2014/main" id="{FB5943D7-3364-9830-4769-EB265D637A6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47909" y="1666328"/>
            <a:ext cx="3676462" cy="2359415"/>
          </a:xfrm>
        </p:spPr>
      </p:pic>
      <p:sp>
        <p:nvSpPr>
          <p:cNvPr id="3" name="TextBox 2">
            <a:extLst>
              <a:ext uri="{FF2B5EF4-FFF2-40B4-BE49-F238E27FC236}">
                <a16:creationId xmlns:a16="http://schemas.microsoft.com/office/drawing/2014/main" id="{A239A573-CD23-6A4F-2AD5-67DE46B3D14A}"/>
              </a:ext>
            </a:extLst>
          </p:cNvPr>
          <p:cNvSpPr txBox="1"/>
          <p:nvPr/>
        </p:nvSpPr>
        <p:spPr>
          <a:xfrm>
            <a:off x="6650536" y="1599949"/>
            <a:ext cx="2409430" cy="400110"/>
          </a:xfrm>
          <a:prstGeom prst="rect">
            <a:avLst/>
          </a:prstGeom>
          <a:solidFill>
            <a:schemeClr val="bg1"/>
          </a:solidFill>
        </p:spPr>
        <p:txBody>
          <a:bodyPr wrap="square" rtlCol="0">
            <a:spAutoFit/>
          </a:bodyPr>
          <a:lstStyle/>
          <a:p>
            <a:r>
              <a:rPr lang="en-US" sz="1000" dirty="0">
                <a:latin typeface="+mn-lt"/>
              </a:rPr>
              <a:t>Median OS: 38.6 vs. 31.8 months </a:t>
            </a:r>
          </a:p>
          <a:p>
            <a:pPr lvl="0"/>
            <a:r>
              <a:rPr lang="en-US" sz="1000" dirty="0">
                <a:latin typeface="+mn-lt"/>
              </a:rPr>
              <a:t>HR: </a:t>
            </a:r>
            <a:r>
              <a:rPr lang="en-GB" sz="1000" dirty="0">
                <a:latin typeface="+mn-lt"/>
                <a:cs typeface="Arial" panose="020B0604020202020204" pitchFamily="34" charset="0"/>
              </a:rPr>
              <a:t>0.80 (95% CI: 0.64-1.00; p=0.046)</a:t>
            </a:r>
          </a:p>
        </p:txBody>
      </p:sp>
    </p:spTree>
    <p:extLst>
      <p:ext uri="{BB962C8B-B14F-4D97-AF65-F5344CB8AC3E}">
        <p14:creationId xmlns:p14="http://schemas.microsoft.com/office/powerpoint/2010/main" val="32398892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390010-37EE-3344-BF9F-BFFD868ECB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3223" y="1774609"/>
            <a:ext cx="4236401" cy="2226948"/>
          </a:xfrm>
        </p:spPr>
      </p:pic>
      <p:sp>
        <p:nvSpPr>
          <p:cNvPr id="6" name="TextBox 5">
            <a:extLst>
              <a:ext uri="{FF2B5EF4-FFF2-40B4-BE49-F238E27FC236}">
                <a16:creationId xmlns:a16="http://schemas.microsoft.com/office/drawing/2014/main" id="{860577C8-BC5E-A649-ADC1-FE5B59C2AD6A}"/>
              </a:ext>
            </a:extLst>
          </p:cNvPr>
          <p:cNvSpPr txBox="1"/>
          <p:nvPr/>
        </p:nvSpPr>
        <p:spPr>
          <a:xfrm>
            <a:off x="1021881" y="1319991"/>
            <a:ext cx="4307743"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CNS ORR: 91% in patients with ≥ 1 measurable CNS lesion (n=22)</a:t>
            </a:r>
          </a:p>
        </p:txBody>
      </p:sp>
      <p:sp>
        <p:nvSpPr>
          <p:cNvPr id="7" name="TextBox 6">
            <a:extLst>
              <a:ext uri="{FF2B5EF4-FFF2-40B4-BE49-F238E27FC236}">
                <a16:creationId xmlns:a16="http://schemas.microsoft.com/office/drawing/2014/main" id="{EF987098-0BD1-F142-A6D4-EDA9D7CB06A3}"/>
              </a:ext>
            </a:extLst>
          </p:cNvPr>
          <p:cNvSpPr txBox="1"/>
          <p:nvPr/>
        </p:nvSpPr>
        <p:spPr>
          <a:xfrm>
            <a:off x="1021881" y="4843162"/>
            <a:ext cx="2752817"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Reungwetwattana</a:t>
            </a:r>
            <a:r>
              <a:rPr lang="en-US" sz="1000" dirty="0">
                <a:latin typeface="Arial" panose="020B0604020202020204" pitchFamily="34" charset="0"/>
                <a:cs typeface="Arial" panose="020B0604020202020204" pitchFamily="34" charset="0"/>
              </a:rPr>
              <a:t>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2018</a:t>
            </a:r>
          </a:p>
        </p:txBody>
      </p:sp>
      <p:sp>
        <p:nvSpPr>
          <p:cNvPr id="8" name="Title 1">
            <a:extLst>
              <a:ext uri="{FF2B5EF4-FFF2-40B4-BE49-F238E27FC236}">
                <a16:creationId xmlns:a16="http://schemas.microsoft.com/office/drawing/2014/main" id="{4D5E2BCF-EDF1-2845-B229-4CB7934498C5}"/>
              </a:ext>
            </a:extLst>
          </p:cNvPr>
          <p:cNvSpPr txBox="1">
            <a:spLocks/>
          </p:cNvSpPr>
          <p:nvPr/>
        </p:nvSpPr>
        <p:spPr bwMode="auto">
          <a:xfrm>
            <a:off x="1066800" y="85571"/>
            <a:ext cx="7772400" cy="743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12751"/>
                </a:solidFill>
                <a:latin typeface="+mj-lt"/>
                <a:ea typeface="+mj-ea"/>
                <a:cs typeface="+mj-cs"/>
              </a:defRPr>
            </a:lvl1pPr>
            <a:lvl2pPr algn="l" rtl="0" eaLnBrk="0" fontAlgn="base" hangingPunct="0">
              <a:spcBef>
                <a:spcPct val="0"/>
              </a:spcBef>
              <a:spcAft>
                <a:spcPct val="0"/>
              </a:spcAft>
              <a:defRPr sz="3200" b="1">
                <a:solidFill>
                  <a:srgbClr val="112751"/>
                </a:solidFill>
                <a:latin typeface="Arial" charset="0"/>
              </a:defRPr>
            </a:lvl2pPr>
            <a:lvl3pPr algn="l" rtl="0" eaLnBrk="0" fontAlgn="base" hangingPunct="0">
              <a:spcBef>
                <a:spcPct val="0"/>
              </a:spcBef>
              <a:spcAft>
                <a:spcPct val="0"/>
              </a:spcAft>
              <a:defRPr sz="3200" b="1">
                <a:solidFill>
                  <a:srgbClr val="112751"/>
                </a:solidFill>
                <a:latin typeface="Arial" charset="0"/>
              </a:defRPr>
            </a:lvl3pPr>
            <a:lvl4pPr algn="l" rtl="0" eaLnBrk="0" fontAlgn="base" hangingPunct="0">
              <a:spcBef>
                <a:spcPct val="0"/>
              </a:spcBef>
              <a:spcAft>
                <a:spcPct val="0"/>
              </a:spcAft>
              <a:defRPr sz="3200" b="1">
                <a:solidFill>
                  <a:srgbClr val="112751"/>
                </a:solidFill>
                <a:latin typeface="Arial" charset="0"/>
              </a:defRPr>
            </a:lvl4pPr>
            <a:lvl5pPr algn="l" rtl="0" eaLnBrk="0" fontAlgn="base" hangingPunct="0">
              <a:spcBef>
                <a:spcPct val="0"/>
              </a:spcBef>
              <a:spcAft>
                <a:spcPct val="0"/>
              </a:spcAft>
              <a:defRPr sz="3200" b="1">
                <a:solidFill>
                  <a:srgbClr val="112751"/>
                </a:solidFill>
                <a:latin typeface="Arial" charset="0"/>
              </a:defRPr>
            </a:lvl5pPr>
            <a:lvl6pPr marL="457200" algn="l" rtl="0" fontAlgn="base">
              <a:spcBef>
                <a:spcPct val="0"/>
              </a:spcBef>
              <a:spcAft>
                <a:spcPct val="0"/>
              </a:spcAft>
              <a:defRPr sz="3200" b="1">
                <a:solidFill>
                  <a:srgbClr val="112751"/>
                </a:solidFill>
                <a:latin typeface="Arial" charset="0"/>
              </a:defRPr>
            </a:lvl6pPr>
            <a:lvl7pPr marL="914400" algn="l" rtl="0" fontAlgn="base">
              <a:spcBef>
                <a:spcPct val="0"/>
              </a:spcBef>
              <a:spcAft>
                <a:spcPct val="0"/>
              </a:spcAft>
              <a:defRPr sz="3200" b="1">
                <a:solidFill>
                  <a:srgbClr val="112751"/>
                </a:solidFill>
                <a:latin typeface="Arial" charset="0"/>
              </a:defRPr>
            </a:lvl7pPr>
            <a:lvl8pPr marL="1371600" algn="l" rtl="0" fontAlgn="base">
              <a:spcBef>
                <a:spcPct val="0"/>
              </a:spcBef>
              <a:spcAft>
                <a:spcPct val="0"/>
              </a:spcAft>
              <a:defRPr sz="3200" b="1">
                <a:solidFill>
                  <a:srgbClr val="112751"/>
                </a:solidFill>
                <a:latin typeface="Arial" charset="0"/>
              </a:defRPr>
            </a:lvl8pPr>
            <a:lvl9pPr marL="1828800" algn="l" rtl="0" fontAlgn="base">
              <a:spcBef>
                <a:spcPct val="0"/>
              </a:spcBef>
              <a:spcAft>
                <a:spcPct val="0"/>
              </a:spcAft>
              <a:defRPr sz="3200" b="1">
                <a:solidFill>
                  <a:srgbClr val="112751"/>
                </a:solidFill>
                <a:latin typeface="Arial" charset="0"/>
              </a:defRPr>
            </a:lvl9pPr>
          </a:lstStyle>
          <a:p>
            <a:r>
              <a:rPr lang="en-US" kern="0" dirty="0"/>
              <a:t>Osimertinib has CNS activity</a:t>
            </a:r>
          </a:p>
        </p:txBody>
      </p:sp>
      <p:pic>
        <p:nvPicPr>
          <p:cNvPr id="3" name="Picture 2" descr="A close-up of the moon&#10;&#10;Description automatically generated with medium confidence">
            <a:extLst>
              <a:ext uri="{FF2B5EF4-FFF2-40B4-BE49-F238E27FC236}">
                <a16:creationId xmlns:a16="http://schemas.microsoft.com/office/drawing/2014/main" id="{E1521518-18B6-B131-6313-601DBF2FD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734" y="1868343"/>
            <a:ext cx="1585325" cy="2133214"/>
          </a:xfrm>
          <a:prstGeom prst="rect">
            <a:avLst/>
          </a:prstGeom>
        </p:spPr>
      </p:pic>
      <p:pic>
        <p:nvPicPr>
          <p:cNvPr id="9" name="Picture 8" descr="A close-up of the moon&#10;&#10;Description automatically generated with medium confidence">
            <a:extLst>
              <a:ext uri="{FF2B5EF4-FFF2-40B4-BE49-F238E27FC236}">
                <a16:creationId xmlns:a16="http://schemas.microsoft.com/office/drawing/2014/main" id="{20E4464C-E3BB-694F-AD55-24C2AB923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9306" y="1868343"/>
            <a:ext cx="1607939" cy="2133214"/>
          </a:xfrm>
          <a:prstGeom prst="rect">
            <a:avLst/>
          </a:prstGeom>
        </p:spPr>
      </p:pic>
      <p:cxnSp>
        <p:nvCxnSpPr>
          <p:cNvPr id="11" name="Straight Arrow Connector 10">
            <a:extLst>
              <a:ext uri="{FF2B5EF4-FFF2-40B4-BE49-F238E27FC236}">
                <a16:creationId xmlns:a16="http://schemas.microsoft.com/office/drawing/2014/main" id="{805067D2-B706-2888-2211-D31A4BE49271}"/>
              </a:ext>
            </a:extLst>
          </p:cNvPr>
          <p:cNvCxnSpPr/>
          <p:nvPr/>
        </p:nvCxnSpPr>
        <p:spPr bwMode="auto">
          <a:xfrm flipV="1">
            <a:off x="6499654" y="2337898"/>
            <a:ext cx="108740" cy="12851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5A52A78-19E0-6801-CB8E-9651ECF511AA}"/>
              </a:ext>
            </a:extLst>
          </p:cNvPr>
          <p:cNvCxnSpPr/>
          <p:nvPr/>
        </p:nvCxnSpPr>
        <p:spPr bwMode="auto">
          <a:xfrm flipV="1">
            <a:off x="6573795" y="3059970"/>
            <a:ext cx="108740" cy="12851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3" name="TextBox 12">
            <a:extLst>
              <a:ext uri="{FF2B5EF4-FFF2-40B4-BE49-F238E27FC236}">
                <a16:creationId xmlns:a16="http://schemas.microsoft.com/office/drawing/2014/main" id="{2B9B6286-6EF6-2422-6387-20D11319F754}"/>
              </a:ext>
            </a:extLst>
          </p:cNvPr>
          <p:cNvSpPr txBox="1"/>
          <p:nvPr/>
        </p:nvSpPr>
        <p:spPr>
          <a:xfrm>
            <a:off x="5670733" y="1613532"/>
            <a:ext cx="1585325" cy="261610"/>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October 2020</a:t>
            </a:r>
          </a:p>
        </p:txBody>
      </p:sp>
      <p:sp>
        <p:nvSpPr>
          <p:cNvPr id="15" name="TextBox 14">
            <a:extLst>
              <a:ext uri="{FF2B5EF4-FFF2-40B4-BE49-F238E27FC236}">
                <a16:creationId xmlns:a16="http://schemas.microsoft.com/office/drawing/2014/main" id="{E5AC5399-BC43-CBD9-279E-48A021BD9A90}"/>
              </a:ext>
            </a:extLst>
          </p:cNvPr>
          <p:cNvSpPr txBox="1"/>
          <p:nvPr/>
        </p:nvSpPr>
        <p:spPr>
          <a:xfrm>
            <a:off x="7469305" y="1613532"/>
            <a:ext cx="1585325" cy="261610"/>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February 2023</a:t>
            </a:r>
          </a:p>
        </p:txBody>
      </p:sp>
      <p:cxnSp>
        <p:nvCxnSpPr>
          <p:cNvPr id="16" name="Straight Arrow Connector 15">
            <a:extLst>
              <a:ext uri="{FF2B5EF4-FFF2-40B4-BE49-F238E27FC236}">
                <a16:creationId xmlns:a16="http://schemas.microsoft.com/office/drawing/2014/main" id="{029E6CA9-805F-47F5-D549-4507DCED9B51}"/>
              </a:ext>
            </a:extLst>
          </p:cNvPr>
          <p:cNvCxnSpPr/>
          <p:nvPr/>
        </p:nvCxnSpPr>
        <p:spPr bwMode="auto">
          <a:xfrm flipV="1">
            <a:off x="8357287" y="2381364"/>
            <a:ext cx="108740" cy="12851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E63B971C-D072-DDFA-BA61-92FC042BBFF3}"/>
              </a:ext>
            </a:extLst>
          </p:cNvPr>
          <p:cNvCxnSpPr/>
          <p:nvPr/>
        </p:nvCxnSpPr>
        <p:spPr bwMode="auto">
          <a:xfrm flipV="1">
            <a:off x="8421543" y="3000657"/>
            <a:ext cx="108740" cy="12851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8" name="TextBox 17">
            <a:extLst>
              <a:ext uri="{FF2B5EF4-FFF2-40B4-BE49-F238E27FC236}">
                <a16:creationId xmlns:a16="http://schemas.microsoft.com/office/drawing/2014/main" id="{BF94FC91-CE0E-9DF0-4482-97A609792C50}"/>
              </a:ext>
            </a:extLst>
          </p:cNvPr>
          <p:cNvSpPr txBox="1"/>
          <p:nvPr/>
        </p:nvSpPr>
        <p:spPr>
          <a:xfrm>
            <a:off x="5792848" y="1319991"/>
            <a:ext cx="3192986"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64-year-old female treated with 1</a:t>
            </a:r>
            <a:r>
              <a:rPr lang="en-US" sz="1050" baseline="30000" dirty="0">
                <a:latin typeface="Arial" panose="020B0604020202020204" pitchFamily="34" charset="0"/>
                <a:cs typeface="Arial" panose="020B0604020202020204" pitchFamily="34" charset="0"/>
              </a:rPr>
              <a:t>st</a:t>
            </a:r>
            <a:r>
              <a:rPr lang="en-US" sz="1050" dirty="0">
                <a:latin typeface="Arial" panose="020B0604020202020204" pitchFamily="34" charset="0"/>
                <a:cs typeface="Arial" panose="020B0604020202020204" pitchFamily="34" charset="0"/>
              </a:rPr>
              <a:t> line osimertinib</a:t>
            </a:r>
          </a:p>
        </p:txBody>
      </p:sp>
    </p:spTree>
    <p:extLst>
      <p:ext uri="{BB962C8B-B14F-4D97-AF65-F5344CB8AC3E}">
        <p14:creationId xmlns:p14="http://schemas.microsoft.com/office/powerpoint/2010/main" val="13770950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7256-F8EF-423F-6F9C-969898F01CBB}"/>
              </a:ext>
            </a:extLst>
          </p:cNvPr>
          <p:cNvSpPr>
            <a:spLocks noGrp="1"/>
          </p:cNvSpPr>
          <p:nvPr>
            <p:ph type="title"/>
          </p:nvPr>
        </p:nvSpPr>
        <p:spPr/>
        <p:txBody>
          <a:bodyPr/>
          <a:lstStyle/>
          <a:p>
            <a:r>
              <a:rPr lang="en-US" dirty="0"/>
              <a:t>Resistance to EGFR-TKI</a:t>
            </a:r>
          </a:p>
        </p:txBody>
      </p:sp>
      <p:pic>
        <p:nvPicPr>
          <p:cNvPr id="5" name="Content Placeholder 4" descr="Diagram&#10;&#10;Description automatically generated">
            <a:extLst>
              <a:ext uri="{FF2B5EF4-FFF2-40B4-BE49-F238E27FC236}">
                <a16:creationId xmlns:a16="http://schemas.microsoft.com/office/drawing/2014/main" id="{14F8ECF6-BC8D-CD38-0EAD-81E8EAB643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757"/>
          <a:stretch/>
        </p:blipFill>
        <p:spPr>
          <a:xfrm>
            <a:off x="1845986" y="991345"/>
            <a:ext cx="5881908" cy="3906131"/>
          </a:xfrm>
        </p:spPr>
      </p:pic>
      <p:sp>
        <p:nvSpPr>
          <p:cNvPr id="6" name="TextBox 5">
            <a:extLst>
              <a:ext uri="{FF2B5EF4-FFF2-40B4-BE49-F238E27FC236}">
                <a16:creationId xmlns:a16="http://schemas.microsoft.com/office/drawing/2014/main" id="{44DDD825-70DC-00B1-F71A-1BC02EEA85BF}"/>
              </a:ext>
            </a:extLst>
          </p:cNvPr>
          <p:cNvSpPr txBox="1"/>
          <p:nvPr/>
        </p:nvSpPr>
        <p:spPr>
          <a:xfrm>
            <a:off x="1021881" y="4843162"/>
            <a:ext cx="2752817"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Passaro</a:t>
            </a:r>
            <a:r>
              <a:rPr lang="en-US" sz="1000" dirty="0">
                <a:latin typeface="Arial" panose="020B0604020202020204" pitchFamily="34" charset="0"/>
                <a:cs typeface="Arial" panose="020B0604020202020204" pitchFamily="34" charset="0"/>
              </a:rPr>
              <a:t> et al. </a:t>
            </a:r>
            <a:r>
              <a:rPr lang="en-US" sz="1000" i="1" dirty="0">
                <a:latin typeface="Arial" panose="020B0604020202020204" pitchFamily="34" charset="0"/>
                <a:cs typeface="Arial" panose="020B0604020202020204" pitchFamily="34" charset="0"/>
              </a:rPr>
              <a:t>Nat Rev Cancer </a:t>
            </a:r>
            <a:r>
              <a:rPr lang="en-US" sz="1000" dirty="0">
                <a:latin typeface="Arial" panose="020B0604020202020204" pitchFamily="34" charset="0"/>
                <a:cs typeface="Arial" panose="020B0604020202020204" pitchFamily="34" charset="0"/>
              </a:rPr>
              <a:t>2021</a:t>
            </a:r>
          </a:p>
        </p:txBody>
      </p:sp>
      <p:sp>
        <p:nvSpPr>
          <p:cNvPr id="7" name="Right Bracket 6">
            <a:extLst>
              <a:ext uri="{FF2B5EF4-FFF2-40B4-BE49-F238E27FC236}">
                <a16:creationId xmlns:a16="http://schemas.microsoft.com/office/drawing/2014/main" id="{6F88198B-6ABD-3BBD-6659-94FBA515DF7D}"/>
              </a:ext>
            </a:extLst>
          </p:cNvPr>
          <p:cNvSpPr/>
          <p:nvPr/>
        </p:nvSpPr>
        <p:spPr bwMode="auto">
          <a:xfrm>
            <a:off x="7727894" y="1836892"/>
            <a:ext cx="72828" cy="485522"/>
          </a:xfrm>
          <a:prstGeom prst="rightBracke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TextBox 7">
            <a:extLst>
              <a:ext uri="{FF2B5EF4-FFF2-40B4-BE49-F238E27FC236}">
                <a16:creationId xmlns:a16="http://schemas.microsoft.com/office/drawing/2014/main" id="{B43722C7-4426-C253-0504-DAD2A762FEBB}"/>
              </a:ext>
            </a:extLst>
          </p:cNvPr>
          <p:cNvSpPr txBox="1"/>
          <p:nvPr/>
        </p:nvSpPr>
        <p:spPr>
          <a:xfrm>
            <a:off x="7833091" y="1917812"/>
            <a:ext cx="1019596" cy="230832"/>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On-target</a:t>
            </a:r>
          </a:p>
        </p:txBody>
      </p:sp>
      <p:sp>
        <p:nvSpPr>
          <p:cNvPr id="9" name="Right Bracket 8">
            <a:extLst>
              <a:ext uri="{FF2B5EF4-FFF2-40B4-BE49-F238E27FC236}">
                <a16:creationId xmlns:a16="http://schemas.microsoft.com/office/drawing/2014/main" id="{87C3BBCC-1977-1F82-2CB2-1910A370AC0D}"/>
              </a:ext>
            </a:extLst>
          </p:cNvPr>
          <p:cNvSpPr/>
          <p:nvPr/>
        </p:nvSpPr>
        <p:spPr bwMode="auto">
          <a:xfrm>
            <a:off x="7730591" y="2340326"/>
            <a:ext cx="70131" cy="1203985"/>
          </a:xfrm>
          <a:prstGeom prst="rightBracke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TextBox 9">
            <a:extLst>
              <a:ext uri="{FF2B5EF4-FFF2-40B4-BE49-F238E27FC236}">
                <a16:creationId xmlns:a16="http://schemas.microsoft.com/office/drawing/2014/main" id="{C5F4456A-9598-DDFF-37EA-9DA83E9007DD}"/>
              </a:ext>
            </a:extLst>
          </p:cNvPr>
          <p:cNvSpPr txBox="1"/>
          <p:nvPr/>
        </p:nvSpPr>
        <p:spPr>
          <a:xfrm>
            <a:off x="7833091" y="2615403"/>
            <a:ext cx="1310909" cy="507831"/>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Off-target: Activation of bypass signaling pathways</a:t>
            </a:r>
          </a:p>
        </p:txBody>
      </p:sp>
      <p:sp>
        <p:nvSpPr>
          <p:cNvPr id="11" name="Right Bracket 10">
            <a:extLst>
              <a:ext uri="{FF2B5EF4-FFF2-40B4-BE49-F238E27FC236}">
                <a16:creationId xmlns:a16="http://schemas.microsoft.com/office/drawing/2014/main" id="{E7A0980F-8448-1644-17A4-828A7D2332B5}"/>
              </a:ext>
            </a:extLst>
          </p:cNvPr>
          <p:cNvSpPr/>
          <p:nvPr/>
        </p:nvSpPr>
        <p:spPr bwMode="auto">
          <a:xfrm>
            <a:off x="7735987" y="3597861"/>
            <a:ext cx="64736" cy="674734"/>
          </a:xfrm>
          <a:prstGeom prst="rightBracke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2" name="TextBox 11">
            <a:extLst>
              <a:ext uri="{FF2B5EF4-FFF2-40B4-BE49-F238E27FC236}">
                <a16:creationId xmlns:a16="http://schemas.microsoft.com/office/drawing/2014/main" id="{FDCDD7D3-C8B1-30D2-E434-4EF0A8BCF0E6}"/>
              </a:ext>
            </a:extLst>
          </p:cNvPr>
          <p:cNvSpPr txBox="1"/>
          <p:nvPr/>
        </p:nvSpPr>
        <p:spPr>
          <a:xfrm>
            <a:off x="7833090" y="3666533"/>
            <a:ext cx="1221897" cy="507831"/>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Off-target: Tumor cell lineage change</a:t>
            </a:r>
          </a:p>
        </p:txBody>
      </p:sp>
    </p:spTree>
    <p:extLst>
      <p:ext uri="{BB962C8B-B14F-4D97-AF65-F5344CB8AC3E}">
        <p14:creationId xmlns:p14="http://schemas.microsoft.com/office/powerpoint/2010/main" val="1089117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timeline&#10;&#10;Description automatically generated">
            <a:extLst>
              <a:ext uri="{FF2B5EF4-FFF2-40B4-BE49-F238E27FC236}">
                <a16:creationId xmlns:a16="http://schemas.microsoft.com/office/drawing/2014/main" id="{C08E81A8-E7A7-67B7-60DD-81C607F8B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928" y="1058143"/>
            <a:ext cx="6075405" cy="3760240"/>
          </a:xfrm>
          <a:prstGeom prst="rect">
            <a:avLst/>
          </a:prstGeom>
        </p:spPr>
      </p:pic>
      <p:sp>
        <p:nvSpPr>
          <p:cNvPr id="2" name="Title 1">
            <a:extLst>
              <a:ext uri="{FF2B5EF4-FFF2-40B4-BE49-F238E27FC236}">
                <a16:creationId xmlns:a16="http://schemas.microsoft.com/office/drawing/2014/main" id="{66952356-CFB3-DC58-4F52-A0F9630CE57F}"/>
              </a:ext>
            </a:extLst>
          </p:cNvPr>
          <p:cNvSpPr>
            <a:spLocks noGrp="1"/>
          </p:cNvSpPr>
          <p:nvPr>
            <p:ph type="title" idx="4294967295"/>
          </p:nvPr>
        </p:nvSpPr>
        <p:spPr>
          <a:xfrm>
            <a:off x="1066800" y="87582"/>
            <a:ext cx="7772400" cy="743638"/>
          </a:xfrm>
        </p:spPr>
        <p:txBody>
          <a:bodyPr wrap="square" anchor="ctr">
            <a:normAutofit/>
          </a:bodyPr>
          <a:lstStyle/>
          <a:p>
            <a:pPr>
              <a:lnSpc>
                <a:spcPct val="90000"/>
              </a:lnSpc>
            </a:pPr>
            <a:r>
              <a:rPr lang="en-US" sz="2200" dirty="0"/>
              <a:t>Diverse mechanisms of resistance to first-line osimertinib in FLAURA detected via ctDNA analysis</a:t>
            </a:r>
          </a:p>
        </p:txBody>
      </p:sp>
      <p:sp>
        <p:nvSpPr>
          <p:cNvPr id="13" name="TextBox 12">
            <a:extLst>
              <a:ext uri="{FF2B5EF4-FFF2-40B4-BE49-F238E27FC236}">
                <a16:creationId xmlns:a16="http://schemas.microsoft.com/office/drawing/2014/main" id="{46A9F44B-DF61-F08E-EACE-9D57DE4B11BE}"/>
              </a:ext>
            </a:extLst>
          </p:cNvPr>
          <p:cNvSpPr txBox="1"/>
          <p:nvPr/>
        </p:nvSpPr>
        <p:spPr>
          <a:xfrm>
            <a:off x="1021881" y="4843162"/>
            <a:ext cx="2752817"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Chmielecki</a:t>
            </a:r>
            <a:r>
              <a:rPr lang="en-US" sz="1000" dirty="0">
                <a:latin typeface="Arial" panose="020B0604020202020204" pitchFamily="34" charset="0"/>
                <a:cs typeface="Arial" panose="020B0604020202020204" pitchFamily="34" charset="0"/>
              </a:rPr>
              <a:t> et al. </a:t>
            </a:r>
            <a:r>
              <a:rPr lang="en-US" sz="1000" i="1" dirty="0">
                <a:latin typeface="Arial" panose="020B0604020202020204" pitchFamily="34" charset="0"/>
                <a:cs typeface="Arial" panose="020B0604020202020204" pitchFamily="34" charset="0"/>
              </a:rPr>
              <a:t>Nat </a:t>
            </a:r>
            <a:r>
              <a:rPr lang="en-US" sz="1000" i="1" dirty="0" err="1">
                <a:latin typeface="Arial" panose="020B0604020202020204" pitchFamily="34" charset="0"/>
                <a:cs typeface="Arial" panose="020B0604020202020204" pitchFamily="34" charset="0"/>
              </a:rPr>
              <a:t>Commun</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2023</a:t>
            </a:r>
          </a:p>
        </p:txBody>
      </p:sp>
      <p:sp>
        <p:nvSpPr>
          <p:cNvPr id="15" name="TextBox 14">
            <a:extLst>
              <a:ext uri="{FF2B5EF4-FFF2-40B4-BE49-F238E27FC236}">
                <a16:creationId xmlns:a16="http://schemas.microsoft.com/office/drawing/2014/main" id="{41E8D7C2-F067-D60E-72CB-47B852EB136D}"/>
              </a:ext>
            </a:extLst>
          </p:cNvPr>
          <p:cNvSpPr txBox="1"/>
          <p:nvPr/>
        </p:nvSpPr>
        <p:spPr>
          <a:xfrm>
            <a:off x="7690844" y="1463040"/>
            <a:ext cx="1443270" cy="1338828"/>
          </a:xfrm>
          <a:prstGeom prst="rect">
            <a:avLst/>
          </a:prstGeom>
          <a:noFill/>
        </p:spPr>
        <p:txBody>
          <a:bodyPr wrap="square" rtlCol="0">
            <a:spAutoFit/>
          </a:bodyPr>
          <a:lstStyle/>
          <a:p>
            <a:r>
              <a:rPr lang="en-US" sz="900" u="sng" dirty="0">
                <a:latin typeface="Arial" panose="020B0604020202020204" pitchFamily="34" charset="0"/>
                <a:cs typeface="Arial" panose="020B0604020202020204" pitchFamily="34" charset="0"/>
              </a:rPr>
              <a:t>No</a:t>
            </a:r>
            <a:r>
              <a:rPr lang="en-US" sz="900" dirty="0">
                <a:latin typeface="Arial" panose="020B0604020202020204" pitchFamily="34" charset="0"/>
                <a:cs typeface="Arial" panose="020B0604020202020204" pitchFamily="34" charset="0"/>
              </a:rPr>
              <a:t> T790M-mediated acquired resistance observed in the osimertinib arm</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vs. </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44% in the comparator arm</a:t>
            </a:r>
          </a:p>
        </p:txBody>
      </p:sp>
    </p:spTree>
    <p:extLst>
      <p:ext uri="{BB962C8B-B14F-4D97-AF65-F5344CB8AC3E}">
        <p14:creationId xmlns:p14="http://schemas.microsoft.com/office/powerpoint/2010/main" val="15627958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DD20BC-0686-3A06-DEDF-BA94D3DB8E18}"/>
              </a:ext>
            </a:extLst>
          </p:cNvPr>
          <p:cNvSpPr txBox="1">
            <a:spLocks/>
          </p:cNvSpPr>
          <p:nvPr/>
        </p:nvSpPr>
        <p:spPr bwMode="auto">
          <a:xfrm>
            <a:off x="1066800" y="87582"/>
            <a:ext cx="7772400" cy="743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1">
                <a:solidFill>
                  <a:srgbClr val="112751"/>
                </a:solidFill>
                <a:latin typeface="+mj-lt"/>
                <a:ea typeface="+mj-ea"/>
                <a:cs typeface="+mj-cs"/>
              </a:defRPr>
            </a:lvl1pPr>
            <a:lvl2pPr algn="l" rtl="0" eaLnBrk="0" fontAlgn="base" hangingPunct="0">
              <a:spcBef>
                <a:spcPct val="0"/>
              </a:spcBef>
              <a:spcAft>
                <a:spcPct val="0"/>
              </a:spcAft>
              <a:defRPr sz="3200" b="1">
                <a:solidFill>
                  <a:srgbClr val="112751"/>
                </a:solidFill>
                <a:latin typeface="Arial" charset="0"/>
              </a:defRPr>
            </a:lvl2pPr>
            <a:lvl3pPr algn="l" rtl="0" eaLnBrk="0" fontAlgn="base" hangingPunct="0">
              <a:spcBef>
                <a:spcPct val="0"/>
              </a:spcBef>
              <a:spcAft>
                <a:spcPct val="0"/>
              </a:spcAft>
              <a:defRPr sz="3200" b="1">
                <a:solidFill>
                  <a:srgbClr val="112751"/>
                </a:solidFill>
                <a:latin typeface="Arial" charset="0"/>
              </a:defRPr>
            </a:lvl3pPr>
            <a:lvl4pPr algn="l" rtl="0" eaLnBrk="0" fontAlgn="base" hangingPunct="0">
              <a:spcBef>
                <a:spcPct val="0"/>
              </a:spcBef>
              <a:spcAft>
                <a:spcPct val="0"/>
              </a:spcAft>
              <a:defRPr sz="3200" b="1">
                <a:solidFill>
                  <a:srgbClr val="112751"/>
                </a:solidFill>
                <a:latin typeface="Arial" charset="0"/>
              </a:defRPr>
            </a:lvl4pPr>
            <a:lvl5pPr algn="l" rtl="0" eaLnBrk="0" fontAlgn="base" hangingPunct="0">
              <a:spcBef>
                <a:spcPct val="0"/>
              </a:spcBef>
              <a:spcAft>
                <a:spcPct val="0"/>
              </a:spcAft>
              <a:defRPr sz="3200" b="1">
                <a:solidFill>
                  <a:srgbClr val="112751"/>
                </a:solidFill>
                <a:latin typeface="Arial" charset="0"/>
              </a:defRPr>
            </a:lvl5pPr>
            <a:lvl6pPr marL="457200" algn="l" rtl="0" fontAlgn="base">
              <a:spcBef>
                <a:spcPct val="0"/>
              </a:spcBef>
              <a:spcAft>
                <a:spcPct val="0"/>
              </a:spcAft>
              <a:defRPr sz="3200" b="1">
                <a:solidFill>
                  <a:srgbClr val="112751"/>
                </a:solidFill>
                <a:latin typeface="Arial" charset="0"/>
              </a:defRPr>
            </a:lvl6pPr>
            <a:lvl7pPr marL="914400" algn="l" rtl="0" fontAlgn="base">
              <a:spcBef>
                <a:spcPct val="0"/>
              </a:spcBef>
              <a:spcAft>
                <a:spcPct val="0"/>
              </a:spcAft>
              <a:defRPr sz="3200" b="1">
                <a:solidFill>
                  <a:srgbClr val="112751"/>
                </a:solidFill>
                <a:latin typeface="Arial" charset="0"/>
              </a:defRPr>
            </a:lvl7pPr>
            <a:lvl8pPr marL="1371600" algn="l" rtl="0" fontAlgn="base">
              <a:spcBef>
                <a:spcPct val="0"/>
              </a:spcBef>
              <a:spcAft>
                <a:spcPct val="0"/>
              </a:spcAft>
              <a:defRPr sz="3200" b="1">
                <a:solidFill>
                  <a:srgbClr val="112751"/>
                </a:solidFill>
                <a:latin typeface="Arial" charset="0"/>
              </a:defRPr>
            </a:lvl8pPr>
            <a:lvl9pPr marL="1828800" algn="l" rtl="0" fontAlgn="base">
              <a:spcBef>
                <a:spcPct val="0"/>
              </a:spcBef>
              <a:spcAft>
                <a:spcPct val="0"/>
              </a:spcAft>
              <a:defRPr sz="3200" b="1">
                <a:solidFill>
                  <a:srgbClr val="112751"/>
                </a:solidFill>
                <a:latin typeface="Arial" charset="0"/>
              </a:defRPr>
            </a:lvl9pPr>
          </a:lstStyle>
          <a:p>
            <a:pPr>
              <a:lnSpc>
                <a:spcPct val="90000"/>
              </a:lnSpc>
            </a:pPr>
            <a:r>
              <a:rPr lang="en-US" sz="2200" kern="0" dirty="0"/>
              <a:t>Diverse mechanisms of resistance to first-line osimertinib detected via tissue-based NGS</a:t>
            </a:r>
          </a:p>
        </p:txBody>
      </p:sp>
      <p:pic>
        <p:nvPicPr>
          <p:cNvPr id="4" name="Main graphic">
            <a:extLst>
              <a:ext uri="{FF2B5EF4-FFF2-40B4-BE49-F238E27FC236}">
                <a16:creationId xmlns:a16="http://schemas.microsoft.com/office/drawing/2014/main" id="{877544CE-6F3E-EB4D-7E53-A0D464A58155}"/>
              </a:ext>
            </a:extLst>
          </p:cNvPr>
          <p:cNvPicPr>
            <a:picLocks noGrp="1" noChangeAspect="1"/>
          </p:cNvPicPr>
          <p:nvPr>
            <p:ph idx="1"/>
          </p:nvPr>
        </p:nvPicPr>
        <p:blipFill rotWithShape="1">
          <a:blip r:embed="rId3"/>
          <a:srcRect r="47306" b="45458"/>
          <a:stretch/>
        </p:blipFill>
        <p:spPr>
          <a:xfrm>
            <a:off x="828101" y="1517409"/>
            <a:ext cx="4340961" cy="2743200"/>
          </a:xfrm>
          <a:prstGeom prst="rect">
            <a:avLst/>
          </a:prstGeom>
          <a:ln>
            <a:noFill/>
          </a:ln>
        </p:spPr>
      </p:pic>
      <p:sp>
        <p:nvSpPr>
          <p:cNvPr id="5" name="TextBox 4">
            <a:extLst>
              <a:ext uri="{FF2B5EF4-FFF2-40B4-BE49-F238E27FC236}">
                <a16:creationId xmlns:a16="http://schemas.microsoft.com/office/drawing/2014/main" id="{23C73CD7-48FA-DE80-46D5-2E2C37807795}"/>
              </a:ext>
            </a:extLst>
          </p:cNvPr>
          <p:cNvSpPr txBox="1"/>
          <p:nvPr/>
        </p:nvSpPr>
        <p:spPr>
          <a:xfrm>
            <a:off x="1021881" y="4843162"/>
            <a:ext cx="275281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Choudhury et al. </a:t>
            </a:r>
            <a:r>
              <a:rPr lang="en-US" sz="1000" i="1" dirty="0">
                <a:latin typeface="Arial" panose="020B0604020202020204" pitchFamily="34" charset="0"/>
                <a:cs typeface="Arial" panose="020B0604020202020204" pitchFamily="34" charset="0"/>
              </a:rPr>
              <a:t>J </a:t>
            </a:r>
            <a:r>
              <a:rPr lang="en-US" sz="1000" i="1" dirty="0" err="1">
                <a:latin typeface="Arial" panose="020B0604020202020204" pitchFamily="34" charset="0"/>
                <a:cs typeface="Arial" panose="020B0604020202020204" pitchFamily="34" charset="0"/>
              </a:rPr>
              <a:t>Thorac</a:t>
            </a:r>
            <a:r>
              <a:rPr lang="en-US" sz="1000" i="1" dirty="0">
                <a:latin typeface="Arial" panose="020B0604020202020204" pitchFamily="34" charset="0"/>
                <a:cs typeface="Arial" panose="020B0604020202020204" pitchFamily="34" charset="0"/>
              </a:rPr>
              <a:t> Oncol </a:t>
            </a:r>
            <a:r>
              <a:rPr lang="en-US" sz="1000" dirty="0">
                <a:latin typeface="Arial" panose="020B0604020202020204" pitchFamily="34" charset="0"/>
                <a:cs typeface="Arial" panose="020B0604020202020204" pitchFamily="34" charset="0"/>
              </a:rPr>
              <a:t>2023</a:t>
            </a:r>
          </a:p>
        </p:txBody>
      </p:sp>
      <p:pic>
        <p:nvPicPr>
          <p:cNvPr id="6" name="Main graphic">
            <a:extLst>
              <a:ext uri="{FF2B5EF4-FFF2-40B4-BE49-F238E27FC236}">
                <a16:creationId xmlns:a16="http://schemas.microsoft.com/office/drawing/2014/main" id="{489C38A3-63A2-2FAC-D8AE-22278977E767}"/>
              </a:ext>
            </a:extLst>
          </p:cNvPr>
          <p:cNvPicPr>
            <a:picLocks noChangeAspect="1"/>
          </p:cNvPicPr>
          <p:nvPr/>
        </p:nvPicPr>
        <p:blipFill rotWithShape="1">
          <a:blip r:embed="rId3"/>
          <a:srcRect t="54544" r="47306"/>
          <a:stretch/>
        </p:blipFill>
        <p:spPr bwMode="auto">
          <a:xfrm>
            <a:off x="5258032" y="1974609"/>
            <a:ext cx="3777447" cy="1828800"/>
          </a:xfrm>
          <a:prstGeom prst="rect">
            <a:avLst/>
          </a:prstGeom>
          <a:noFill/>
          <a:ln w="9525">
            <a:noFill/>
            <a:miter lim="800000"/>
            <a:headEnd/>
            <a:tailEnd/>
          </a:ln>
        </p:spPr>
      </p:pic>
      <p:sp>
        <p:nvSpPr>
          <p:cNvPr id="7" name="Rectangle 6">
            <a:extLst>
              <a:ext uri="{FF2B5EF4-FFF2-40B4-BE49-F238E27FC236}">
                <a16:creationId xmlns:a16="http://schemas.microsoft.com/office/drawing/2014/main" id="{34F781B5-B7B6-A900-CDC8-531E300EB146}"/>
              </a:ext>
            </a:extLst>
          </p:cNvPr>
          <p:cNvSpPr/>
          <p:nvPr/>
        </p:nvSpPr>
        <p:spPr bwMode="auto">
          <a:xfrm>
            <a:off x="850144" y="1542123"/>
            <a:ext cx="206770" cy="2026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Rectangle 7">
            <a:extLst>
              <a:ext uri="{FF2B5EF4-FFF2-40B4-BE49-F238E27FC236}">
                <a16:creationId xmlns:a16="http://schemas.microsoft.com/office/drawing/2014/main" id="{BF0A350B-1EF4-5D8B-9B2E-911531C58AB6}"/>
              </a:ext>
            </a:extLst>
          </p:cNvPr>
          <p:cNvSpPr/>
          <p:nvPr/>
        </p:nvSpPr>
        <p:spPr bwMode="auto">
          <a:xfrm>
            <a:off x="3514261" y="3519204"/>
            <a:ext cx="1611321" cy="46955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9" name="Rectangle 8">
            <a:extLst>
              <a:ext uri="{FF2B5EF4-FFF2-40B4-BE49-F238E27FC236}">
                <a16:creationId xmlns:a16="http://schemas.microsoft.com/office/drawing/2014/main" id="{9350822A-7AEC-A17E-BC17-B267CF8DD2A3}"/>
              </a:ext>
            </a:extLst>
          </p:cNvPr>
          <p:cNvSpPr/>
          <p:nvPr/>
        </p:nvSpPr>
        <p:spPr bwMode="auto">
          <a:xfrm>
            <a:off x="5258032" y="1988613"/>
            <a:ext cx="206770" cy="2026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TextBox 9">
            <a:extLst>
              <a:ext uri="{FF2B5EF4-FFF2-40B4-BE49-F238E27FC236}">
                <a16:creationId xmlns:a16="http://schemas.microsoft.com/office/drawing/2014/main" id="{01503A40-9AEE-30FC-4CC5-7345A3027C08}"/>
              </a:ext>
            </a:extLst>
          </p:cNvPr>
          <p:cNvSpPr txBox="1"/>
          <p:nvPr/>
        </p:nvSpPr>
        <p:spPr>
          <a:xfrm>
            <a:off x="1344003" y="1105996"/>
            <a:ext cx="3599111"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N=95 patients with post-progression biopsy</a:t>
            </a:r>
          </a:p>
        </p:txBody>
      </p:sp>
      <p:sp>
        <p:nvSpPr>
          <p:cNvPr id="11" name="TextBox 10">
            <a:extLst>
              <a:ext uri="{FF2B5EF4-FFF2-40B4-BE49-F238E27FC236}">
                <a16:creationId xmlns:a16="http://schemas.microsoft.com/office/drawing/2014/main" id="{ECD028C2-A8A0-9449-FB94-5ECC0304FB73}"/>
              </a:ext>
            </a:extLst>
          </p:cNvPr>
          <p:cNvSpPr txBox="1"/>
          <p:nvPr/>
        </p:nvSpPr>
        <p:spPr>
          <a:xfrm>
            <a:off x="5347199" y="1105996"/>
            <a:ext cx="377744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Treatment of patients with histologic transformation</a:t>
            </a:r>
          </a:p>
        </p:txBody>
      </p:sp>
      <p:sp>
        <p:nvSpPr>
          <p:cNvPr id="2" name="Rectangle 1">
            <a:extLst>
              <a:ext uri="{FF2B5EF4-FFF2-40B4-BE49-F238E27FC236}">
                <a16:creationId xmlns:a16="http://schemas.microsoft.com/office/drawing/2014/main" id="{013F51D3-EE3E-9892-ACA0-1DC1191539EB}"/>
              </a:ext>
            </a:extLst>
          </p:cNvPr>
          <p:cNvSpPr/>
          <p:nvPr/>
        </p:nvSpPr>
        <p:spPr bwMode="auto">
          <a:xfrm>
            <a:off x="1853514" y="3803409"/>
            <a:ext cx="978655" cy="2891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4050024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3F78-0AEB-B446-B28F-5B6B8748C60F}"/>
              </a:ext>
            </a:extLst>
          </p:cNvPr>
          <p:cNvSpPr>
            <a:spLocks noGrp="1"/>
          </p:cNvSpPr>
          <p:nvPr>
            <p:ph type="title"/>
          </p:nvPr>
        </p:nvSpPr>
        <p:spPr>
          <a:xfrm>
            <a:off x="1066799" y="44609"/>
            <a:ext cx="7974399" cy="743638"/>
          </a:xfrm>
        </p:spPr>
        <p:txBody>
          <a:bodyPr/>
          <a:lstStyle/>
          <a:p>
            <a:r>
              <a:rPr lang="en-US" sz="2400" dirty="0"/>
              <a:t>Chemotherapy plus gefitinib in EGFR-mutant NSCLC</a:t>
            </a:r>
          </a:p>
        </p:txBody>
      </p:sp>
      <p:sp>
        <p:nvSpPr>
          <p:cNvPr id="6" name="TextBox 5">
            <a:extLst>
              <a:ext uri="{FF2B5EF4-FFF2-40B4-BE49-F238E27FC236}">
                <a16:creationId xmlns:a16="http://schemas.microsoft.com/office/drawing/2014/main" id="{9473BED9-EB68-6D47-B77A-8E73B10995A0}"/>
              </a:ext>
            </a:extLst>
          </p:cNvPr>
          <p:cNvSpPr txBox="1"/>
          <p:nvPr/>
        </p:nvSpPr>
        <p:spPr>
          <a:xfrm>
            <a:off x="1685710" y="1100735"/>
            <a:ext cx="2650066"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NEJ009</a:t>
            </a:r>
          </a:p>
        </p:txBody>
      </p:sp>
      <p:pic>
        <p:nvPicPr>
          <p:cNvPr id="8" name="Picture 7">
            <a:extLst>
              <a:ext uri="{FF2B5EF4-FFF2-40B4-BE49-F238E27FC236}">
                <a16:creationId xmlns:a16="http://schemas.microsoft.com/office/drawing/2014/main" id="{BBF4B502-3F68-4A44-8039-47BC556DF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703" y="1788522"/>
            <a:ext cx="3996496" cy="2560320"/>
          </a:xfrm>
          <a:prstGeom prst="rect">
            <a:avLst/>
          </a:prstGeom>
        </p:spPr>
      </p:pic>
      <p:sp>
        <p:nvSpPr>
          <p:cNvPr id="9" name="TextBox 8">
            <a:extLst>
              <a:ext uri="{FF2B5EF4-FFF2-40B4-BE49-F238E27FC236}">
                <a16:creationId xmlns:a16="http://schemas.microsoft.com/office/drawing/2014/main" id="{9FC89C33-3EF5-E647-B076-040BBC28B36E}"/>
              </a:ext>
            </a:extLst>
          </p:cNvPr>
          <p:cNvSpPr txBox="1"/>
          <p:nvPr/>
        </p:nvSpPr>
        <p:spPr>
          <a:xfrm>
            <a:off x="1021881" y="4843162"/>
            <a:ext cx="4022822"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Hosomi</a:t>
            </a:r>
            <a:r>
              <a:rPr lang="en-US" sz="1000" dirty="0">
                <a:latin typeface="Arial" panose="020B0604020202020204" pitchFamily="34" charset="0"/>
                <a:cs typeface="Arial" panose="020B0604020202020204" pitchFamily="34" charset="0"/>
              </a:rPr>
              <a:t> et al. </a:t>
            </a:r>
            <a:r>
              <a:rPr lang="en-US" sz="1000" i="1" dirty="0">
                <a:latin typeface="Arial" panose="020B0604020202020204" pitchFamily="34" charset="0"/>
                <a:cs typeface="Arial" panose="020B0604020202020204" pitchFamily="34" charset="0"/>
              </a:rPr>
              <a:t>J Clin Oncol </a:t>
            </a:r>
            <a:r>
              <a:rPr lang="en-US" sz="1000" dirty="0">
                <a:latin typeface="Arial" panose="020B0604020202020204" pitchFamily="34" charset="0"/>
                <a:cs typeface="Arial" panose="020B0604020202020204" pitchFamily="34" charset="0"/>
              </a:rPr>
              <a:t>2022; Noronha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2019</a:t>
            </a:r>
          </a:p>
        </p:txBody>
      </p:sp>
      <p:sp>
        <p:nvSpPr>
          <p:cNvPr id="10" name="TextBox 9">
            <a:extLst>
              <a:ext uri="{FF2B5EF4-FFF2-40B4-BE49-F238E27FC236}">
                <a16:creationId xmlns:a16="http://schemas.microsoft.com/office/drawing/2014/main" id="{D4339F12-AA22-264F-BA64-9D3DA4225181}"/>
              </a:ext>
            </a:extLst>
          </p:cNvPr>
          <p:cNvSpPr txBox="1"/>
          <p:nvPr/>
        </p:nvSpPr>
        <p:spPr>
          <a:xfrm>
            <a:off x="5717918" y="1100735"/>
            <a:ext cx="2650066"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TMC trial</a:t>
            </a:r>
          </a:p>
        </p:txBody>
      </p:sp>
      <p:pic>
        <p:nvPicPr>
          <p:cNvPr id="15" name="Content Placeholder 14" descr="Chart&#10;&#10;Description automatically generated">
            <a:extLst>
              <a:ext uri="{FF2B5EF4-FFF2-40B4-BE49-F238E27FC236}">
                <a16:creationId xmlns:a16="http://schemas.microsoft.com/office/drawing/2014/main" id="{D38D583F-5ECF-C0FD-D67D-4407F50E76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6784" y="1782556"/>
            <a:ext cx="4067919" cy="2560320"/>
          </a:xfrm>
        </p:spPr>
      </p:pic>
    </p:spTree>
    <p:extLst>
      <p:ext uri="{BB962C8B-B14F-4D97-AF65-F5344CB8AC3E}">
        <p14:creationId xmlns:p14="http://schemas.microsoft.com/office/powerpoint/2010/main" val="2619951836"/>
      </p:ext>
    </p:extLst>
  </p:cSld>
  <p:clrMapOvr>
    <a:masterClrMapping/>
  </p:clrMapOvr>
  <mc:AlternateContent xmlns:mc="http://schemas.openxmlformats.org/markup-compatibility/2006" xmlns:p14="http://schemas.microsoft.com/office/powerpoint/2010/main">
    <mc:Choice Requires="p14">
      <p:transition spd="slow" p14:dur="2000" advTm="109720"/>
    </mc:Choice>
    <mc:Fallback xmlns="">
      <p:transition spd="slow" advTm="10972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19F-EEAD-48A3-9829-035EE5EDCA33}"/>
              </a:ext>
            </a:extLst>
          </p:cNvPr>
          <p:cNvSpPr>
            <a:spLocks noGrp="1"/>
          </p:cNvSpPr>
          <p:nvPr>
            <p:ph type="title"/>
          </p:nvPr>
        </p:nvSpPr>
        <p:spPr/>
        <p:txBody>
          <a:bodyPr/>
          <a:lstStyle/>
          <a:p>
            <a:r>
              <a:rPr lang="en-US" altLang="en-US" sz="2400" b="1" dirty="0">
                <a:latin typeface="Arial" panose="020B0604020202020204" pitchFamily="34" charset="0"/>
                <a:cs typeface="Arial" panose="020B0604020202020204" pitchFamily="34" charset="0"/>
              </a:rPr>
              <a:t>Overview of SCLC</a:t>
            </a:r>
            <a:endParaRPr lang="en-US" sz="2400" b="1" dirty="0"/>
          </a:p>
        </p:txBody>
      </p:sp>
      <p:sp>
        <p:nvSpPr>
          <p:cNvPr id="3" name="Content Placeholder 2">
            <a:extLst>
              <a:ext uri="{FF2B5EF4-FFF2-40B4-BE49-F238E27FC236}">
                <a16:creationId xmlns:a16="http://schemas.microsoft.com/office/drawing/2014/main" id="{1DF3DF6D-A2C6-472C-A616-C5FABF24B82A}"/>
              </a:ext>
            </a:extLst>
          </p:cNvPr>
          <p:cNvSpPr>
            <a:spLocks noGrp="1"/>
          </p:cNvSpPr>
          <p:nvPr>
            <p:ph idx="4294967295"/>
          </p:nvPr>
        </p:nvSpPr>
        <p:spPr>
          <a:xfrm>
            <a:off x="0" y="482156"/>
            <a:ext cx="8545512" cy="3886200"/>
          </a:xfrm>
        </p:spPr>
        <p:txBody>
          <a:bodyPr/>
          <a:lstStyle/>
          <a:p>
            <a:r>
              <a:rPr lang="en-US" dirty="0"/>
              <a:t>Etiology</a:t>
            </a:r>
          </a:p>
          <a:p>
            <a:pPr lvl="1"/>
            <a:r>
              <a:rPr lang="en-US" dirty="0"/>
              <a:t>Tobacco (~95% of cases associated with smoking)</a:t>
            </a:r>
          </a:p>
          <a:p>
            <a:pPr lvl="1"/>
            <a:r>
              <a:rPr lang="en-US" dirty="0"/>
              <a:t>Adenocarcinomas can transform to SCLC</a:t>
            </a:r>
          </a:p>
          <a:p>
            <a:pPr marL="457200" lvl="1" indent="0">
              <a:buNone/>
            </a:pPr>
            <a:endParaRPr lang="en-US" dirty="0"/>
          </a:p>
          <a:p>
            <a:r>
              <a:rPr lang="en-US" dirty="0"/>
              <a:t>Epidemiology of SCLC</a:t>
            </a:r>
          </a:p>
          <a:p>
            <a:pPr lvl="1"/>
            <a:r>
              <a:rPr lang="en-US" dirty="0"/>
              <a:t>10-15% of lung cancers</a:t>
            </a:r>
          </a:p>
          <a:p>
            <a:pPr lvl="1"/>
            <a:r>
              <a:rPr lang="en-US" dirty="0" err="1"/>
              <a:t>Male:female</a:t>
            </a:r>
            <a:r>
              <a:rPr lang="en-US" dirty="0"/>
              <a:t> ratio 1:1</a:t>
            </a:r>
          </a:p>
          <a:p>
            <a:pPr lvl="1"/>
            <a:r>
              <a:rPr lang="en-US" dirty="0"/>
              <a:t>Majority with metastatic, extensive-stage disease (60%)</a:t>
            </a:r>
          </a:p>
          <a:p>
            <a:pPr lvl="1"/>
            <a:r>
              <a:rPr lang="en-US" dirty="0"/>
              <a:t>Initially sensitive to chemoradiation, then rapidly develop resistance</a:t>
            </a:r>
          </a:p>
          <a:p>
            <a:pPr lvl="1"/>
            <a:r>
              <a:rPr lang="en-US" dirty="0"/>
              <a:t>Limited benefit of subsequent line therapies</a:t>
            </a:r>
          </a:p>
          <a:p>
            <a:pPr lvl="1"/>
            <a:endParaRPr lang="en-US" dirty="0"/>
          </a:p>
          <a:p>
            <a:pPr marL="457200" lvl="1" indent="0">
              <a:buNone/>
            </a:pPr>
            <a:endParaRPr lang="en-US" dirty="0"/>
          </a:p>
        </p:txBody>
      </p:sp>
    </p:spTree>
    <p:extLst>
      <p:ext uri="{BB962C8B-B14F-4D97-AF65-F5344CB8AC3E}">
        <p14:creationId xmlns:p14="http://schemas.microsoft.com/office/powerpoint/2010/main" val="12322005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3F78-0AEB-B446-B28F-5B6B8748C60F}"/>
              </a:ext>
            </a:extLst>
          </p:cNvPr>
          <p:cNvSpPr>
            <a:spLocks noGrp="1"/>
          </p:cNvSpPr>
          <p:nvPr>
            <p:ph type="title"/>
          </p:nvPr>
        </p:nvSpPr>
        <p:spPr>
          <a:xfrm>
            <a:off x="1066799" y="44609"/>
            <a:ext cx="7974399" cy="7436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112751"/>
                </a:solidFill>
                <a:effectLst/>
                <a:uLnTx/>
                <a:uFillTx/>
                <a:latin typeface="Arial"/>
                <a:ea typeface="+mj-ea"/>
                <a:cs typeface="+mj-cs"/>
              </a:rPr>
              <a:t>Trials of chemotherapy plus 3</a:t>
            </a:r>
            <a:r>
              <a:rPr kumimoji="0" lang="en-US" sz="2800" b="1" i="0" u="none" strike="noStrike" kern="0" cap="none" spc="0" normalizeH="0" baseline="30000" noProof="0" dirty="0">
                <a:ln>
                  <a:noFill/>
                </a:ln>
                <a:solidFill>
                  <a:srgbClr val="112751"/>
                </a:solidFill>
                <a:effectLst/>
                <a:uLnTx/>
                <a:uFillTx/>
                <a:latin typeface="Arial"/>
                <a:ea typeface="+mj-ea"/>
                <a:cs typeface="+mj-cs"/>
              </a:rPr>
              <a:t>rd</a:t>
            </a:r>
            <a:r>
              <a:rPr lang="en-US" sz="2800" kern="0" dirty="0">
                <a:latin typeface="Arial"/>
              </a:rPr>
              <a:t>-</a:t>
            </a:r>
            <a:r>
              <a:rPr kumimoji="0" lang="en-US" sz="2800" b="1" i="0" u="none" strike="noStrike" kern="0" cap="none" spc="0" normalizeH="0" baseline="0" noProof="0" dirty="0">
                <a:ln>
                  <a:noFill/>
                </a:ln>
                <a:solidFill>
                  <a:srgbClr val="112751"/>
                </a:solidFill>
                <a:effectLst/>
                <a:uLnTx/>
                <a:uFillTx/>
                <a:latin typeface="Arial"/>
                <a:ea typeface="+mj-ea"/>
                <a:cs typeface="+mj-cs"/>
              </a:rPr>
              <a:t>generation EGFR-TKIs in the first-line setting</a:t>
            </a:r>
          </a:p>
        </p:txBody>
      </p:sp>
      <p:sp>
        <p:nvSpPr>
          <p:cNvPr id="9" name="TextBox 8">
            <a:extLst>
              <a:ext uri="{FF2B5EF4-FFF2-40B4-BE49-F238E27FC236}">
                <a16:creationId xmlns:a16="http://schemas.microsoft.com/office/drawing/2014/main" id="{9FC89C33-3EF5-E647-B076-040BBC28B36E}"/>
              </a:ext>
            </a:extLst>
          </p:cNvPr>
          <p:cNvSpPr txBox="1"/>
          <p:nvPr/>
        </p:nvSpPr>
        <p:spPr>
          <a:xfrm>
            <a:off x="1021881" y="4843162"/>
            <a:ext cx="4022822"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Janne</a:t>
            </a:r>
            <a:r>
              <a:rPr lang="en-US" sz="1000" dirty="0">
                <a:latin typeface="Arial" panose="020B0604020202020204" pitchFamily="34" charset="0"/>
                <a:cs typeface="Arial" panose="020B0604020202020204" pitchFamily="34" charset="0"/>
              </a:rPr>
              <a:t> et al. WCLC 2019; Wang WCLC 2022</a:t>
            </a:r>
          </a:p>
        </p:txBody>
      </p:sp>
      <p:pic>
        <p:nvPicPr>
          <p:cNvPr id="7" name="Picture 6" descr="Diagram&#10;&#10;Description automatically generated">
            <a:extLst>
              <a:ext uri="{FF2B5EF4-FFF2-40B4-BE49-F238E27FC236}">
                <a16:creationId xmlns:a16="http://schemas.microsoft.com/office/drawing/2014/main" id="{85E81845-F061-2831-2E38-987397CDA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378" y="2429524"/>
            <a:ext cx="4872536" cy="2352053"/>
          </a:xfrm>
          <a:prstGeom prst="rect">
            <a:avLst/>
          </a:prstGeom>
        </p:spPr>
      </p:pic>
      <p:pic>
        <p:nvPicPr>
          <p:cNvPr id="17" name="Content Placeholder 16" descr="Diagram&#10;&#10;Description automatically generated">
            <a:extLst>
              <a:ext uri="{FF2B5EF4-FFF2-40B4-BE49-F238E27FC236}">
                <a16:creationId xmlns:a16="http://schemas.microsoft.com/office/drawing/2014/main" id="{5C15E8B6-FDC4-2C08-CCF6-D11549F1D6C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08924" y="1047831"/>
            <a:ext cx="5635445" cy="1320108"/>
          </a:xfrm>
        </p:spPr>
      </p:pic>
      <p:sp>
        <p:nvSpPr>
          <p:cNvPr id="18" name="TextBox 17">
            <a:extLst>
              <a:ext uri="{FF2B5EF4-FFF2-40B4-BE49-F238E27FC236}">
                <a16:creationId xmlns:a16="http://schemas.microsoft.com/office/drawing/2014/main" id="{04413D60-3AE5-ED5C-29EB-843B376F886E}"/>
              </a:ext>
            </a:extLst>
          </p:cNvPr>
          <p:cNvSpPr txBox="1"/>
          <p:nvPr/>
        </p:nvSpPr>
        <p:spPr>
          <a:xfrm>
            <a:off x="232793" y="1523219"/>
            <a:ext cx="2650066" cy="492443"/>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FLAURA2</a:t>
            </a:r>
          </a:p>
          <a:p>
            <a:pPr algn="ctr"/>
            <a:r>
              <a:rPr lang="en-US" sz="800" b="1" dirty="0">
                <a:latin typeface="Arial" panose="020B0604020202020204" pitchFamily="34" charset="0"/>
                <a:cs typeface="Arial" panose="020B0604020202020204" pitchFamily="34" charset="0"/>
              </a:rPr>
              <a:t>(</a:t>
            </a:r>
            <a:r>
              <a:rPr lang="en-US" sz="800" i="1" dirty="0">
                <a:latin typeface="Arial" panose="020B0604020202020204" pitchFamily="34" charset="0"/>
                <a:cs typeface="Arial" panose="020B0604020202020204" pitchFamily="34" charset="0"/>
              </a:rPr>
              <a:t>Osimertinib plus chemo</a:t>
            </a:r>
            <a:r>
              <a:rPr lang="en-US" sz="800" b="1"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8CACDDA6-6E4E-1C79-3D7A-9ABAA4672DE0}"/>
              </a:ext>
            </a:extLst>
          </p:cNvPr>
          <p:cNvSpPr txBox="1"/>
          <p:nvPr/>
        </p:nvSpPr>
        <p:spPr>
          <a:xfrm>
            <a:off x="232793" y="3196913"/>
            <a:ext cx="2650066" cy="1046440"/>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ACROSS1</a:t>
            </a:r>
          </a:p>
          <a:p>
            <a:pPr algn="ctr"/>
            <a:r>
              <a:rPr lang="en-US" sz="1800" b="1" dirty="0">
                <a:latin typeface="Arial" panose="020B0604020202020204" pitchFamily="34" charset="0"/>
                <a:cs typeface="Arial" panose="020B0604020202020204" pitchFamily="34" charset="0"/>
              </a:rPr>
              <a:t>ACROSS2</a:t>
            </a:r>
          </a:p>
          <a:p>
            <a:pPr algn="ctr"/>
            <a:r>
              <a:rPr lang="en-US" sz="800" b="1" dirty="0">
                <a:latin typeface="Arial" panose="020B0604020202020204" pitchFamily="34" charset="0"/>
                <a:cs typeface="Arial" panose="020B0604020202020204" pitchFamily="34" charset="0"/>
              </a:rPr>
              <a:t>(</a:t>
            </a:r>
            <a:r>
              <a:rPr lang="en-US" sz="800" i="1" dirty="0" err="1">
                <a:latin typeface="Arial" panose="020B0604020202020204" pitchFamily="34" charset="0"/>
                <a:cs typeface="Arial" panose="020B0604020202020204" pitchFamily="34" charset="0"/>
              </a:rPr>
              <a:t>Aumolertinib</a:t>
            </a:r>
            <a:r>
              <a:rPr lang="en-US" sz="800" i="1" dirty="0">
                <a:latin typeface="Arial" panose="020B0604020202020204" pitchFamily="34" charset="0"/>
                <a:cs typeface="Arial" panose="020B0604020202020204" pitchFamily="34" charset="0"/>
              </a:rPr>
              <a:t> plus chemo</a:t>
            </a:r>
            <a:r>
              <a:rPr lang="en-US" sz="800" b="1" dirty="0">
                <a:latin typeface="Arial" panose="020B0604020202020204" pitchFamily="34" charset="0"/>
                <a:cs typeface="Arial" panose="020B0604020202020204" pitchFamily="34" charset="0"/>
              </a:rPr>
              <a:t>)</a:t>
            </a:r>
          </a:p>
          <a:p>
            <a:pPr algn="ctr"/>
            <a:endParaRPr lang="en-US" sz="18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CF3FDBC-603D-38F0-DBF5-388889CE3377}"/>
              </a:ext>
            </a:extLst>
          </p:cNvPr>
          <p:cNvSpPr/>
          <p:nvPr/>
        </p:nvSpPr>
        <p:spPr bwMode="auto">
          <a:xfrm>
            <a:off x="3932558" y="4181940"/>
            <a:ext cx="601074" cy="1406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TP53, RB1, PTEN</a:t>
            </a:r>
          </a:p>
        </p:txBody>
      </p:sp>
      <p:sp>
        <p:nvSpPr>
          <p:cNvPr id="3" name="Rectangle 2">
            <a:extLst>
              <a:ext uri="{FF2B5EF4-FFF2-40B4-BE49-F238E27FC236}">
                <a16:creationId xmlns:a16="http://schemas.microsoft.com/office/drawing/2014/main" id="{B15C038B-3BFA-56BF-956A-A41B7CFA959A}"/>
              </a:ext>
            </a:extLst>
          </p:cNvPr>
          <p:cNvSpPr/>
          <p:nvPr/>
        </p:nvSpPr>
        <p:spPr bwMode="auto">
          <a:xfrm>
            <a:off x="2882859" y="2429524"/>
            <a:ext cx="1189928" cy="2790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178447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4436-AFB5-0A7A-EC10-EFD83FDC74B1}"/>
              </a:ext>
            </a:extLst>
          </p:cNvPr>
          <p:cNvSpPr>
            <a:spLocks noGrp="1"/>
          </p:cNvSpPr>
          <p:nvPr>
            <p:ph type="title"/>
          </p:nvPr>
        </p:nvSpPr>
        <p:spPr>
          <a:xfrm>
            <a:off x="1066800" y="52226"/>
            <a:ext cx="7772400" cy="743638"/>
          </a:xfrm>
        </p:spPr>
        <p:txBody>
          <a:bodyPr/>
          <a:lstStyle/>
          <a:p>
            <a:r>
              <a:rPr lang="en-GB" sz="2400" dirty="0"/>
              <a:t>Amivantamab in combination with lazertinib in treatment naïve advanced EGFR-mutant NSCLC</a:t>
            </a:r>
            <a:endParaRPr lang="en-US" sz="2400" dirty="0"/>
          </a:p>
        </p:txBody>
      </p:sp>
      <p:pic>
        <p:nvPicPr>
          <p:cNvPr id="15" name="Picture 14">
            <a:extLst>
              <a:ext uri="{FF2B5EF4-FFF2-40B4-BE49-F238E27FC236}">
                <a16:creationId xmlns:a16="http://schemas.microsoft.com/office/drawing/2014/main" id="{6357C886-F52D-1264-EAC1-1D8F0B510491}"/>
              </a:ext>
            </a:extLst>
          </p:cNvPr>
          <p:cNvPicPr>
            <a:picLocks noChangeAspect="1"/>
          </p:cNvPicPr>
          <p:nvPr/>
        </p:nvPicPr>
        <p:blipFill rotWithShape="1">
          <a:blip r:embed="rId2"/>
          <a:srcRect t="15650"/>
          <a:stretch/>
        </p:blipFill>
        <p:spPr>
          <a:xfrm>
            <a:off x="900741" y="1206020"/>
            <a:ext cx="8010911" cy="2988213"/>
          </a:xfrm>
          <a:prstGeom prst="rect">
            <a:avLst/>
          </a:prstGeom>
        </p:spPr>
      </p:pic>
      <p:sp>
        <p:nvSpPr>
          <p:cNvPr id="16" name="TextBox 15">
            <a:extLst>
              <a:ext uri="{FF2B5EF4-FFF2-40B4-BE49-F238E27FC236}">
                <a16:creationId xmlns:a16="http://schemas.microsoft.com/office/drawing/2014/main" id="{AB7E1FDB-EE4D-A16D-D87A-AFBE763718BD}"/>
              </a:ext>
            </a:extLst>
          </p:cNvPr>
          <p:cNvSpPr txBox="1"/>
          <p:nvPr/>
        </p:nvSpPr>
        <p:spPr>
          <a:xfrm>
            <a:off x="1021881" y="4843162"/>
            <a:ext cx="402282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Cho et al. ESMO 2020</a:t>
            </a:r>
          </a:p>
        </p:txBody>
      </p:sp>
    </p:spTree>
    <p:extLst>
      <p:ext uri="{BB962C8B-B14F-4D97-AF65-F5344CB8AC3E}">
        <p14:creationId xmlns:p14="http://schemas.microsoft.com/office/powerpoint/2010/main" val="9165390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3F78-0AEB-B446-B28F-5B6B8748C60F}"/>
              </a:ext>
            </a:extLst>
          </p:cNvPr>
          <p:cNvSpPr>
            <a:spLocks noGrp="1"/>
          </p:cNvSpPr>
          <p:nvPr>
            <p:ph type="title"/>
          </p:nvPr>
        </p:nvSpPr>
        <p:spPr>
          <a:xfrm>
            <a:off x="1066800" y="44609"/>
            <a:ext cx="7772400" cy="743638"/>
          </a:xfrm>
        </p:spPr>
        <p:txBody>
          <a:bodyPr/>
          <a:lstStyle/>
          <a:p>
            <a:r>
              <a:rPr lang="en-US" sz="2400" dirty="0"/>
              <a:t>MARIPOSA: Lazertinib plus amivantamab vs. osimertinib vs. lazertinib</a:t>
            </a:r>
          </a:p>
        </p:txBody>
      </p:sp>
      <p:sp>
        <p:nvSpPr>
          <p:cNvPr id="11" name="TextBox 10">
            <a:extLst>
              <a:ext uri="{FF2B5EF4-FFF2-40B4-BE49-F238E27FC236}">
                <a16:creationId xmlns:a16="http://schemas.microsoft.com/office/drawing/2014/main" id="{755C4D3D-3E80-3B28-E7AC-317E965C821A}"/>
              </a:ext>
            </a:extLst>
          </p:cNvPr>
          <p:cNvSpPr txBox="1"/>
          <p:nvPr/>
        </p:nvSpPr>
        <p:spPr>
          <a:xfrm>
            <a:off x="1021881" y="4843162"/>
            <a:ext cx="4022822" cy="246221"/>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Cho et al. </a:t>
            </a:r>
            <a:r>
              <a:rPr lang="en-US" sz="1000" i="1" dirty="0">
                <a:solidFill>
                  <a:prstClr val="black"/>
                </a:solidFill>
                <a:latin typeface="Arial" panose="020B0604020202020204" pitchFamily="34" charset="0"/>
                <a:cs typeface="Arial" panose="020B0604020202020204" pitchFamily="34" charset="0"/>
              </a:rPr>
              <a:t>Future Oncol </a:t>
            </a:r>
            <a:r>
              <a:rPr lang="en-US" sz="1000" dirty="0">
                <a:solidFill>
                  <a:prstClr val="black"/>
                </a:solidFill>
                <a:latin typeface="Arial" panose="020B0604020202020204" pitchFamily="34" charset="0"/>
                <a:cs typeface="Arial" panose="020B0604020202020204" pitchFamily="34" charset="0"/>
              </a:rPr>
              <a:t>2021</a:t>
            </a:r>
          </a:p>
        </p:txBody>
      </p:sp>
      <p:sp>
        <p:nvSpPr>
          <p:cNvPr id="7" name="Rectangle 6">
            <a:extLst>
              <a:ext uri="{FF2B5EF4-FFF2-40B4-BE49-F238E27FC236}">
                <a16:creationId xmlns:a16="http://schemas.microsoft.com/office/drawing/2014/main" id="{C0C99A2D-D298-846B-F0F6-C1A93C646282}"/>
              </a:ext>
            </a:extLst>
          </p:cNvPr>
          <p:cNvSpPr/>
          <p:nvPr/>
        </p:nvSpPr>
        <p:spPr bwMode="auto">
          <a:xfrm>
            <a:off x="1737360" y="1014400"/>
            <a:ext cx="192024" cy="2291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pitchFamily="18" charset="0"/>
            </a:endParaRPr>
          </a:p>
        </p:txBody>
      </p:sp>
      <p:pic>
        <p:nvPicPr>
          <p:cNvPr id="4" name="Picture 2">
            <a:extLst>
              <a:ext uri="{FF2B5EF4-FFF2-40B4-BE49-F238E27FC236}">
                <a16:creationId xmlns:a16="http://schemas.microsoft.com/office/drawing/2014/main" id="{668773CC-B1EE-C183-7C7C-6BB81D3C7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068" y="1243584"/>
            <a:ext cx="7877908" cy="301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7626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275F-B495-BC7F-DACD-63AF67D63CBC}"/>
              </a:ext>
            </a:extLst>
          </p:cNvPr>
          <p:cNvSpPr>
            <a:spLocks noGrp="1"/>
          </p:cNvSpPr>
          <p:nvPr>
            <p:ph type="title"/>
          </p:nvPr>
        </p:nvSpPr>
        <p:spPr>
          <a:xfrm>
            <a:off x="1066800" y="37332"/>
            <a:ext cx="7772400" cy="743638"/>
          </a:xfrm>
        </p:spPr>
        <p:txBody>
          <a:bodyPr/>
          <a:lstStyle/>
          <a:p>
            <a:r>
              <a:rPr lang="en-US" sz="2800" dirty="0"/>
              <a:t>Antibody drug conjugates (ADCs) in EGFR-mutant NSCLC</a:t>
            </a:r>
          </a:p>
        </p:txBody>
      </p:sp>
      <p:pic>
        <p:nvPicPr>
          <p:cNvPr id="3074" name="Picture 2" descr="Best percentage change in the tumor sum of diameters (SoD) from baseline for the pooled HER3-DXd (5.6 mg/kg, i.v. once every 3 weeks) population. Tumor genomic alterations prior to treatment with HER3-DXd are provided for each patient. Six patients could not be evaluated for BOR due to lack of adequate post–baseline tumor assessment and are not shown; one patient had a BOR of NE due to achieving SD too early (&lt;5 weeks) and is shown with hatched markings. Genomic analysis was performed centrally using Oncomine Comprehensive Assay v3 (Thermo Fisher Scientific). Results from local testing are included, if available, together with any additional mutations detected using GuardantOMNI assay of ctDNA in blood collected prior to treatment with HER3-DXd. For ctDNA analysis, a minor allelic frequency of ≥0.1% was used as a threshold for detection of mutations. aPatient had multiple tumor mutations comprising CDKN2A A143V; PIK3CA E542K, E545K, E726K; ERBB2 K200N; and ERBB3 Q847*, Q849*. cBOR, Confirmed BOR.">
            <a:extLst>
              <a:ext uri="{FF2B5EF4-FFF2-40B4-BE49-F238E27FC236}">
                <a16:creationId xmlns:a16="http://schemas.microsoft.com/office/drawing/2014/main" id="{9BBB8899-C1A0-D527-39E1-963BF5CFE5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6097" y="1837353"/>
            <a:ext cx="4373708" cy="22344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833C2D-7C4A-5BA0-D86E-BB9FDD207CE7}"/>
              </a:ext>
            </a:extLst>
          </p:cNvPr>
          <p:cNvSpPr txBox="1"/>
          <p:nvPr/>
        </p:nvSpPr>
        <p:spPr>
          <a:xfrm>
            <a:off x="1070137" y="1203995"/>
            <a:ext cx="4165627" cy="569387"/>
          </a:xfrm>
          <a:prstGeom prst="rect">
            <a:avLst/>
          </a:prstGeom>
          <a:noFill/>
        </p:spPr>
        <p:txBody>
          <a:bodyPr wrap="square" rtlCol="0">
            <a:spAutoFit/>
          </a:bodyPr>
          <a:lstStyle/>
          <a:p>
            <a:pPr algn="ctr"/>
            <a:r>
              <a:rPr lang="en-US" sz="1100" b="1" dirty="0" err="1">
                <a:latin typeface="Arial" panose="020B0604020202020204" pitchFamily="34" charset="0"/>
                <a:cs typeface="Arial" panose="020B0604020202020204" pitchFamily="34" charset="0"/>
              </a:rPr>
              <a:t>Patritumab</a:t>
            </a:r>
            <a:r>
              <a:rPr lang="en-US" sz="1100" b="1" dirty="0">
                <a:latin typeface="Arial" panose="020B0604020202020204" pitchFamily="34" charset="0"/>
                <a:cs typeface="Arial" panose="020B0604020202020204" pitchFamily="34" charset="0"/>
              </a:rPr>
              <a:t> </a:t>
            </a:r>
            <a:r>
              <a:rPr lang="en-US" sz="1100" b="1" dirty="0" err="1">
                <a:latin typeface="Arial" panose="020B0604020202020204" pitchFamily="34" charset="0"/>
                <a:cs typeface="Arial" panose="020B0604020202020204" pitchFamily="34" charset="0"/>
              </a:rPr>
              <a:t>deruxtecan</a:t>
            </a:r>
            <a:r>
              <a:rPr lang="en-US" sz="1100" b="1" dirty="0">
                <a:latin typeface="Arial" panose="020B0604020202020204" pitchFamily="34" charset="0"/>
                <a:cs typeface="Arial" panose="020B0604020202020204" pitchFamily="34" charset="0"/>
              </a:rPr>
              <a:t> (HER3 ADC)</a:t>
            </a:r>
          </a:p>
          <a:p>
            <a:pPr algn="ctr"/>
            <a:r>
              <a:rPr lang="en-US" sz="1000" dirty="0">
                <a:latin typeface="Arial" panose="020B0604020202020204" pitchFamily="34" charset="0"/>
                <a:cs typeface="Arial" panose="020B0604020202020204" pitchFamily="34" charset="0"/>
              </a:rPr>
              <a:t>N=57 (89% treated with osimertinib)</a:t>
            </a:r>
          </a:p>
          <a:p>
            <a:pPr algn="ctr"/>
            <a:r>
              <a:rPr lang="en-US" sz="1000" dirty="0">
                <a:latin typeface="Arial" panose="020B0604020202020204" pitchFamily="34" charset="0"/>
                <a:cs typeface="Arial" panose="020B0604020202020204" pitchFamily="34" charset="0"/>
              </a:rPr>
              <a:t>ORR=39%, </a:t>
            </a:r>
            <a:r>
              <a:rPr lang="en-US" sz="1000" dirty="0" err="1">
                <a:latin typeface="Arial" panose="020B0604020202020204" pitchFamily="34" charset="0"/>
                <a:cs typeface="Arial" panose="020B0604020202020204" pitchFamily="34" charset="0"/>
              </a:rPr>
              <a:t>mPFS</a:t>
            </a:r>
            <a:r>
              <a:rPr lang="en-US" sz="1000" dirty="0">
                <a:latin typeface="Arial" panose="020B0604020202020204" pitchFamily="34" charset="0"/>
                <a:cs typeface="Arial" panose="020B0604020202020204" pitchFamily="34" charset="0"/>
              </a:rPr>
              <a:t>=8.2 months (4.4-8.3 months)</a:t>
            </a:r>
          </a:p>
        </p:txBody>
      </p:sp>
      <p:sp>
        <p:nvSpPr>
          <p:cNvPr id="5" name="TextBox 4">
            <a:extLst>
              <a:ext uri="{FF2B5EF4-FFF2-40B4-BE49-F238E27FC236}">
                <a16:creationId xmlns:a16="http://schemas.microsoft.com/office/drawing/2014/main" id="{6A5917C5-EC6B-BE3C-D022-284E8C78286D}"/>
              </a:ext>
            </a:extLst>
          </p:cNvPr>
          <p:cNvSpPr txBox="1"/>
          <p:nvPr/>
        </p:nvSpPr>
        <p:spPr>
          <a:xfrm>
            <a:off x="1021881" y="4843162"/>
            <a:ext cx="4636315"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Janne</a:t>
            </a:r>
            <a:r>
              <a:rPr lang="en-US" sz="1000" dirty="0">
                <a:latin typeface="Arial" panose="020B0604020202020204" pitchFamily="34" charset="0"/>
                <a:cs typeface="Arial" panose="020B0604020202020204" pitchFamily="34" charset="0"/>
              </a:rPr>
              <a:t> et al. </a:t>
            </a:r>
            <a:r>
              <a:rPr lang="en-US" sz="1000" i="1" dirty="0">
                <a:latin typeface="Arial" panose="020B0604020202020204" pitchFamily="34" charset="0"/>
                <a:cs typeface="Arial" panose="020B0604020202020204" pitchFamily="34" charset="0"/>
              </a:rPr>
              <a:t>Cancer </a:t>
            </a:r>
            <a:r>
              <a:rPr lang="en-US" sz="1000" i="1" dirty="0" err="1">
                <a:latin typeface="Arial" panose="020B0604020202020204" pitchFamily="34" charset="0"/>
                <a:cs typeface="Arial" panose="020B0604020202020204" pitchFamily="34" charset="0"/>
              </a:rPr>
              <a:t>Discov</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2022; </a:t>
            </a:r>
            <a:r>
              <a:rPr lang="en-US" sz="1000" dirty="0" err="1">
                <a:latin typeface="Arial" panose="020B0604020202020204" pitchFamily="34" charset="0"/>
                <a:cs typeface="Arial" panose="020B0604020202020204" pitchFamily="34" charset="0"/>
              </a:rPr>
              <a:t>Garon</a:t>
            </a:r>
            <a:r>
              <a:rPr lang="en-US" sz="1000" dirty="0">
                <a:latin typeface="Arial" panose="020B0604020202020204" pitchFamily="34" charset="0"/>
                <a:cs typeface="Arial" panose="020B0604020202020204" pitchFamily="34" charset="0"/>
              </a:rPr>
              <a:t> et al. ESMO 2021</a:t>
            </a:r>
          </a:p>
        </p:txBody>
      </p:sp>
      <p:pic>
        <p:nvPicPr>
          <p:cNvPr id="6" name="Picture 5" descr="Chart&#10;&#10;Description automatically generated">
            <a:extLst>
              <a:ext uri="{FF2B5EF4-FFF2-40B4-BE49-F238E27FC236}">
                <a16:creationId xmlns:a16="http://schemas.microsoft.com/office/drawing/2014/main" id="{7866AFBC-E5DF-E7FC-F78B-D924B7EA0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257" y="1773382"/>
            <a:ext cx="3493532" cy="2298437"/>
          </a:xfrm>
          <a:prstGeom prst="rect">
            <a:avLst/>
          </a:prstGeom>
        </p:spPr>
      </p:pic>
      <p:sp>
        <p:nvSpPr>
          <p:cNvPr id="7" name="TextBox 6">
            <a:extLst>
              <a:ext uri="{FF2B5EF4-FFF2-40B4-BE49-F238E27FC236}">
                <a16:creationId xmlns:a16="http://schemas.microsoft.com/office/drawing/2014/main" id="{461D2C4B-47B1-4C08-5FB6-9118366373C1}"/>
              </a:ext>
            </a:extLst>
          </p:cNvPr>
          <p:cNvSpPr txBox="1"/>
          <p:nvPr/>
        </p:nvSpPr>
        <p:spPr>
          <a:xfrm>
            <a:off x="5220209" y="1235980"/>
            <a:ext cx="4165627" cy="569387"/>
          </a:xfrm>
          <a:prstGeom prst="rect">
            <a:avLst/>
          </a:prstGeom>
          <a:noFill/>
        </p:spPr>
        <p:txBody>
          <a:bodyPr wrap="square" rtlCol="0">
            <a:spAutoFit/>
          </a:bodyPr>
          <a:lstStyle/>
          <a:p>
            <a:pPr algn="ctr"/>
            <a:r>
              <a:rPr lang="en-US" sz="1100" b="1" dirty="0" err="1">
                <a:latin typeface="Arial" panose="020B0604020202020204" pitchFamily="34" charset="0"/>
                <a:cs typeface="Arial" panose="020B0604020202020204" pitchFamily="34" charset="0"/>
              </a:rPr>
              <a:t>Datopotamab</a:t>
            </a:r>
            <a:r>
              <a:rPr lang="en-US" sz="1100" b="1" dirty="0">
                <a:latin typeface="Arial" panose="020B0604020202020204" pitchFamily="34" charset="0"/>
                <a:cs typeface="Arial" panose="020B0604020202020204" pitchFamily="34" charset="0"/>
              </a:rPr>
              <a:t> </a:t>
            </a:r>
            <a:r>
              <a:rPr lang="en-US" sz="1100" b="1" dirty="0" err="1">
                <a:latin typeface="Arial" panose="020B0604020202020204" pitchFamily="34" charset="0"/>
                <a:cs typeface="Arial" panose="020B0604020202020204" pitchFamily="34" charset="0"/>
              </a:rPr>
              <a:t>deruxtecan</a:t>
            </a:r>
            <a:r>
              <a:rPr lang="en-US" sz="1100" b="1" dirty="0">
                <a:latin typeface="Arial" panose="020B0604020202020204" pitchFamily="34" charset="0"/>
                <a:cs typeface="Arial" panose="020B0604020202020204" pitchFamily="34" charset="0"/>
              </a:rPr>
              <a:t> (Trop-2 ADC)</a:t>
            </a:r>
          </a:p>
          <a:p>
            <a:pPr algn="ctr"/>
            <a:r>
              <a:rPr lang="en-US" sz="1000" dirty="0">
                <a:latin typeface="Arial" panose="020B0604020202020204" pitchFamily="34" charset="0"/>
                <a:cs typeface="Arial" panose="020B0604020202020204" pitchFamily="34" charset="0"/>
              </a:rPr>
              <a:t>N=34 (85% EGFR-mutant NSCLC)</a:t>
            </a:r>
          </a:p>
          <a:p>
            <a:pPr algn="ctr"/>
            <a:r>
              <a:rPr lang="en-US" sz="1000" dirty="0">
                <a:latin typeface="Arial" panose="020B0604020202020204" pitchFamily="34" charset="0"/>
                <a:cs typeface="Arial" panose="020B0604020202020204" pitchFamily="34" charset="0"/>
              </a:rPr>
              <a:t>ORR=35%</a:t>
            </a:r>
          </a:p>
        </p:txBody>
      </p:sp>
      <p:sp>
        <p:nvSpPr>
          <p:cNvPr id="9" name="TextBox 8">
            <a:extLst>
              <a:ext uri="{FF2B5EF4-FFF2-40B4-BE49-F238E27FC236}">
                <a16:creationId xmlns:a16="http://schemas.microsoft.com/office/drawing/2014/main" id="{6139E211-6C6A-30D4-4E35-C4D8999558C6}"/>
              </a:ext>
            </a:extLst>
          </p:cNvPr>
          <p:cNvSpPr txBox="1"/>
          <p:nvPr/>
        </p:nvSpPr>
        <p:spPr>
          <a:xfrm>
            <a:off x="1146821" y="4184072"/>
            <a:ext cx="4012257" cy="215444"/>
          </a:xfrm>
          <a:prstGeom prst="rect">
            <a:avLst/>
          </a:prstGeom>
          <a:noFill/>
        </p:spPr>
        <p:txBody>
          <a:bodyPr wrap="square" rtlCol="0">
            <a:spAutoFit/>
          </a:bodyPr>
          <a:lstStyle/>
          <a:p>
            <a:pPr algn="ctr"/>
            <a:r>
              <a:rPr lang="en-US" sz="800" dirty="0" err="1">
                <a:latin typeface="Arial" panose="020B0604020202020204" pitchFamily="34" charset="0"/>
                <a:cs typeface="Arial" panose="020B0604020202020204" pitchFamily="34" charset="0"/>
              </a:rPr>
              <a:t>Patritumab</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deruxtecan</a:t>
            </a:r>
            <a:r>
              <a:rPr lang="en-US" sz="800" dirty="0">
                <a:latin typeface="Arial" panose="020B0604020202020204" pitchFamily="34" charset="0"/>
                <a:cs typeface="Arial" panose="020B0604020202020204" pitchFamily="34" charset="0"/>
              </a:rPr>
              <a:t> +/- osimertinib as 1</a:t>
            </a:r>
            <a:r>
              <a:rPr lang="en-US" sz="800" baseline="30000" dirty="0">
                <a:latin typeface="Arial" panose="020B0604020202020204" pitchFamily="34" charset="0"/>
                <a:cs typeface="Arial" panose="020B0604020202020204" pitchFamily="34" charset="0"/>
              </a:rPr>
              <a:t>st</a:t>
            </a:r>
            <a:r>
              <a:rPr lang="en-US" sz="800" dirty="0">
                <a:latin typeface="Arial" panose="020B0604020202020204" pitchFamily="34" charset="0"/>
                <a:cs typeface="Arial" panose="020B0604020202020204" pitchFamily="34" charset="0"/>
              </a:rPr>
              <a:t> and 2</a:t>
            </a:r>
            <a:r>
              <a:rPr lang="en-US" sz="800" baseline="30000" dirty="0">
                <a:latin typeface="Arial" panose="020B0604020202020204" pitchFamily="34" charset="0"/>
                <a:cs typeface="Arial" panose="020B0604020202020204" pitchFamily="34" charset="0"/>
              </a:rPr>
              <a:t>nd</a:t>
            </a:r>
            <a:r>
              <a:rPr lang="en-US" sz="800" dirty="0">
                <a:latin typeface="Arial" panose="020B0604020202020204" pitchFamily="34" charset="0"/>
                <a:cs typeface="Arial" panose="020B0604020202020204" pitchFamily="34" charset="0"/>
              </a:rPr>
              <a:t> line treatment (</a:t>
            </a:r>
            <a:r>
              <a:rPr lang="en-US" sz="800" i="0" dirty="0">
                <a:solidFill>
                  <a:srgbClr val="000000"/>
                </a:solidFill>
                <a:effectLst/>
                <a:latin typeface="Arial" panose="020B0604020202020204" pitchFamily="34" charset="0"/>
                <a:cs typeface="Arial" panose="020B0604020202020204" pitchFamily="34" charset="0"/>
              </a:rPr>
              <a:t>NCT04676477</a:t>
            </a:r>
            <a:r>
              <a:rPr lang="en-US"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49690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CF84-BE66-6A4D-3DEE-179B444AB184}"/>
              </a:ext>
            </a:extLst>
          </p:cNvPr>
          <p:cNvSpPr>
            <a:spLocks noGrp="1"/>
          </p:cNvSpPr>
          <p:nvPr>
            <p:ph type="title"/>
          </p:nvPr>
        </p:nvSpPr>
        <p:spPr>
          <a:xfrm>
            <a:off x="1066800" y="34045"/>
            <a:ext cx="7772400" cy="743638"/>
          </a:xfrm>
        </p:spPr>
        <p:txBody>
          <a:bodyPr/>
          <a:lstStyle/>
          <a:p>
            <a:r>
              <a:rPr lang="en-US" sz="2800" dirty="0"/>
              <a:t>Select EGFR inhibitors designed to target </a:t>
            </a:r>
            <a:r>
              <a:rPr lang="en-US" sz="2800" i="1" dirty="0"/>
              <a:t>EGFR</a:t>
            </a:r>
            <a:r>
              <a:rPr lang="en-US" sz="2800" dirty="0"/>
              <a:t> C797S in clinical development</a:t>
            </a:r>
          </a:p>
        </p:txBody>
      </p:sp>
      <p:graphicFrame>
        <p:nvGraphicFramePr>
          <p:cNvPr id="4" name="Table 4">
            <a:extLst>
              <a:ext uri="{FF2B5EF4-FFF2-40B4-BE49-F238E27FC236}">
                <a16:creationId xmlns:a16="http://schemas.microsoft.com/office/drawing/2014/main" id="{0C183AB7-6AE0-568E-EB1C-EE5FFB0CD7C9}"/>
              </a:ext>
            </a:extLst>
          </p:cNvPr>
          <p:cNvGraphicFramePr>
            <a:graphicFrameLocks noGrp="1"/>
          </p:cNvGraphicFramePr>
          <p:nvPr>
            <p:ph idx="1"/>
            <p:extLst>
              <p:ext uri="{D42A27DB-BD31-4B8C-83A1-F6EECF244321}">
                <p14:modId xmlns:p14="http://schemas.microsoft.com/office/powerpoint/2010/main" val="1367306790"/>
              </p:ext>
            </p:extLst>
          </p:nvPr>
        </p:nvGraphicFramePr>
        <p:xfrm>
          <a:off x="2129481" y="1210222"/>
          <a:ext cx="5577840" cy="3200400"/>
        </p:xfrm>
        <a:graphic>
          <a:graphicData uri="http://schemas.openxmlformats.org/drawingml/2006/table">
            <a:tbl>
              <a:tblPr firstRow="1" bandRow="1">
                <a:tableStyleId>{21E4AEA4-8DFA-4A89-87EB-49C32662AFE0}</a:tableStyleId>
              </a:tblPr>
              <a:tblGrid>
                <a:gridCol w="2118127">
                  <a:extLst>
                    <a:ext uri="{9D8B030D-6E8A-4147-A177-3AD203B41FA5}">
                      <a16:colId xmlns:a16="http://schemas.microsoft.com/office/drawing/2014/main" val="4187185222"/>
                    </a:ext>
                  </a:extLst>
                </a:gridCol>
                <a:gridCol w="1126238">
                  <a:extLst>
                    <a:ext uri="{9D8B030D-6E8A-4147-A177-3AD203B41FA5}">
                      <a16:colId xmlns:a16="http://schemas.microsoft.com/office/drawing/2014/main" val="3250211748"/>
                    </a:ext>
                  </a:extLst>
                </a:gridCol>
                <a:gridCol w="2333475">
                  <a:extLst>
                    <a:ext uri="{9D8B030D-6E8A-4147-A177-3AD203B41FA5}">
                      <a16:colId xmlns:a16="http://schemas.microsoft.com/office/drawing/2014/main" val="1257216030"/>
                    </a:ext>
                  </a:extLst>
                </a:gridCol>
              </a:tblGrid>
              <a:tr h="249212">
                <a:tc>
                  <a:txBody>
                    <a:bodyPr/>
                    <a:lstStyle/>
                    <a:p>
                      <a:r>
                        <a:rPr lang="en-US" sz="1200" dirty="0"/>
                        <a:t>Drug</a:t>
                      </a:r>
                    </a:p>
                  </a:txBody>
                  <a:tcPr/>
                </a:tc>
                <a:tc>
                  <a:txBody>
                    <a:bodyPr/>
                    <a:lstStyle/>
                    <a:p>
                      <a:r>
                        <a:rPr lang="en-US" sz="1200" dirty="0"/>
                        <a:t>Phase</a:t>
                      </a:r>
                    </a:p>
                  </a:txBody>
                  <a:tcPr/>
                </a:tc>
                <a:tc>
                  <a:txBody>
                    <a:bodyPr/>
                    <a:lstStyle/>
                    <a:p>
                      <a:r>
                        <a:rPr lang="en-US" sz="1200" dirty="0"/>
                        <a:t>NCT</a:t>
                      </a:r>
                    </a:p>
                  </a:txBody>
                  <a:tcPr/>
                </a:tc>
                <a:extLst>
                  <a:ext uri="{0D108BD9-81ED-4DB2-BD59-A6C34878D82A}">
                    <a16:rowId xmlns:a16="http://schemas.microsoft.com/office/drawing/2014/main" val="1093344945"/>
                  </a:ext>
                </a:extLst>
              </a:tr>
              <a:tr h="249212">
                <a:tc>
                  <a:txBody>
                    <a:bodyPr/>
                    <a:lstStyle/>
                    <a:p>
                      <a:r>
                        <a:rPr lang="en-US" sz="1200" dirty="0"/>
                        <a:t>BLU-945</a:t>
                      </a:r>
                    </a:p>
                  </a:txBody>
                  <a:tcPr/>
                </a:tc>
                <a:tc>
                  <a:txBody>
                    <a:bodyPr/>
                    <a:lstStyle/>
                    <a:p>
                      <a:r>
                        <a:rPr lang="en-US" sz="1200" dirty="0"/>
                        <a:t>I/II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NCT04862780</a:t>
                      </a:r>
                    </a:p>
                  </a:txBody>
                  <a:tcPr/>
                </a:tc>
                <a:extLst>
                  <a:ext uri="{0D108BD9-81ED-4DB2-BD59-A6C34878D82A}">
                    <a16:rowId xmlns:a16="http://schemas.microsoft.com/office/drawing/2014/main" val="2779019864"/>
                  </a:ext>
                </a:extLst>
              </a:tr>
              <a:tr h="350998">
                <a:tc>
                  <a:txBody>
                    <a:bodyPr/>
                    <a:lstStyle/>
                    <a:p>
                      <a:r>
                        <a:rPr lang="en-US" sz="1200" dirty="0"/>
                        <a:t>BLU-701</a:t>
                      </a:r>
                    </a:p>
                  </a:txBody>
                  <a:tcPr/>
                </a:tc>
                <a:tc>
                  <a:txBody>
                    <a:bodyPr/>
                    <a:lstStyle/>
                    <a:p>
                      <a:r>
                        <a:rPr lang="en-US" sz="1200" dirty="0"/>
                        <a:t>I/II</a:t>
                      </a:r>
                    </a:p>
                  </a:txBody>
                  <a:tcPr/>
                </a:tc>
                <a:tc>
                  <a:txBody>
                    <a:bodyPr/>
                    <a:lstStyle/>
                    <a:p>
                      <a:r>
                        <a:rPr lang="en-US" sz="1200" b="0" i="0" kern="1200" dirty="0">
                          <a:solidFill>
                            <a:schemeClr val="dk1"/>
                          </a:solidFill>
                          <a:effectLst/>
                          <a:latin typeface="+mn-lt"/>
                          <a:ea typeface="+mn-ea"/>
                          <a:cs typeface="+mn-cs"/>
                        </a:rPr>
                        <a:t>NCT05153408</a:t>
                      </a:r>
                    </a:p>
                    <a:p>
                      <a:r>
                        <a:rPr lang="en-US" sz="1200" b="0" i="0" kern="1200" dirty="0">
                          <a:solidFill>
                            <a:schemeClr val="dk1"/>
                          </a:solidFill>
                          <a:effectLst/>
                          <a:latin typeface="+mn-lt"/>
                          <a:ea typeface="+mn-ea"/>
                          <a:cs typeface="+mn-cs"/>
                        </a:rPr>
                        <a:t>(Development deprioritized)</a:t>
                      </a:r>
                      <a:endParaRPr lang="en-US" sz="1200" dirty="0"/>
                    </a:p>
                  </a:txBody>
                  <a:tcPr/>
                </a:tc>
                <a:extLst>
                  <a:ext uri="{0D108BD9-81ED-4DB2-BD59-A6C34878D82A}">
                    <a16:rowId xmlns:a16="http://schemas.microsoft.com/office/drawing/2014/main" val="940792264"/>
                  </a:ext>
                </a:extLst>
              </a:tr>
              <a:tr h="249212">
                <a:tc>
                  <a:txBody>
                    <a:bodyPr/>
                    <a:lstStyle/>
                    <a:p>
                      <a:r>
                        <a:rPr lang="en-US" sz="1200" dirty="0"/>
                        <a:t>BBT-176</a:t>
                      </a:r>
                    </a:p>
                  </a:txBody>
                  <a:tcPr/>
                </a:tc>
                <a:tc>
                  <a:txBody>
                    <a:bodyPr/>
                    <a:lstStyle/>
                    <a:p>
                      <a:r>
                        <a:rPr lang="en-US" sz="1200" dirty="0"/>
                        <a:t>I/II</a:t>
                      </a:r>
                    </a:p>
                  </a:txBody>
                  <a:tcPr/>
                </a:tc>
                <a:tc>
                  <a:txBody>
                    <a:bodyPr/>
                    <a:lstStyle/>
                    <a:p>
                      <a:r>
                        <a:rPr lang="en-US" sz="1200" b="0" i="0" kern="1200" dirty="0">
                          <a:solidFill>
                            <a:schemeClr val="dk1"/>
                          </a:solidFill>
                          <a:effectLst/>
                          <a:latin typeface="+mn-lt"/>
                          <a:ea typeface="+mn-ea"/>
                          <a:cs typeface="+mn-cs"/>
                        </a:rPr>
                        <a:t>NCT04820023</a:t>
                      </a:r>
                      <a:endParaRPr lang="en-US" sz="1200" dirty="0"/>
                    </a:p>
                  </a:txBody>
                  <a:tcPr/>
                </a:tc>
                <a:extLst>
                  <a:ext uri="{0D108BD9-81ED-4DB2-BD59-A6C34878D82A}">
                    <a16:rowId xmlns:a16="http://schemas.microsoft.com/office/drawing/2014/main" val="4154600837"/>
                  </a:ext>
                </a:extLst>
              </a:tr>
              <a:tr h="249212">
                <a:tc>
                  <a:txBody>
                    <a:bodyPr/>
                    <a:lstStyle/>
                    <a:p>
                      <a:r>
                        <a:rPr lang="en-US" sz="1200" dirty="0"/>
                        <a:t>BDTX-1535</a:t>
                      </a:r>
                    </a:p>
                  </a:txBody>
                  <a:tcPr/>
                </a:tc>
                <a:tc>
                  <a:txBody>
                    <a:bodyPr/>
                    <a:lstStyle/>
                    <a:p>
                      <a:r>
                        <a:rPr lang="en-US" sz="1200" dirty="0"/>
                        <a:t>I</a:t>
                      </a:r>
                    </a:p>
                  </a:txBody>
                  <a:tcPr/>
                </a:tc>
                <a:tc>
                  <a:txBody>
                    <a:bodyPr/>
                    <a:lstStyle/>
                    <a:p>
                      <a:r>
                        <a:rPr lang="en-US" sz="1200" b="0" i="0" kern="1200" dirty="0">
                          <a:solidFill>
                            <a:schemeClr val="dk1"/>
                          </a:solidFill>
                          <a:effectLst/>
                          <a:latin typeface="+mn-lt"/>
                          <a:ea typeface="+mn-ea"/>
                          <a:cs typeface="+mn-cs"/>
                        </a:rPr>
                        <a:t>NCT05256290</a:t>
                      </a:r>
                      <a:endParaRPr lang="en-US" sz="1200" dirty="0"/>
                    </a:p>
                  </a:txBody>
                  <a:tcPr/>
                </a:tc>
                <a:extLst>
                  <a:ext uri="{0D108BD9-81ED-4DB2-BD59-A6C34878D82A}">
                    <a16:rowId xmlns:a16="http://schemas.microsoft.com/office/drawing/2014/main" val="63805026"/>
                  </a:ext>
                </a:extLst>
              </a:tr>
              <a:tr h="249212">
                <a:tc>
                  <a:txBody>
                    <a:bodyPr/>
                    <a:lstStyle/>
                    <a:p>
                      <a:r>
                        <a:rPr lang="en-US" sz="1200" dirty="0"/>
                        <a:t>H002</a:t>
                      </a:r>
                    </a:p>
                  </a:txBody>
                  <a:tcPr/>
                </a:tc>
                <a:tc>
                  <a:txBody>
                    <a:bodyPr/>
                    <a:lstStyle/>
                    <a:p>
                      <a:r>
                        <a:rPr lang="en-US" sz="1200" dirty="0"/>
                        <a:t>I/II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NCT05552781</a:t>
                      </a:r>
                    </a:p>
                  </a:txBody>
                  <a:tcPr/>
                </a:tc>
                <a:extLst>
                  <a:ext uri="{0D108BD9-81ED-4DB2-BD59-A6C34878D82A}">
                    <a16:rowId xmlns:a16="http://schemas.microsoft.com/office/drawing/2014/main" val="2668401999"/>
                  </a:ext>
                </a:extLst>
              </a:tr>
              <a:tr h="259736">
                <a:tc>
                  <a:txBody>
                    <a:bodyPr/>
                    <a:lstStyle/>
                    <a:p>
                      <a:r>
                        <a:rPr lang="en-US" sz="1200" dirty="0"/>
                        <a:t>BAY2927088</a:t>
                      </a:r>
                    </a:p>
                  </a:txBody>
                  <a:tcPr/>
                </a:tc>
                <a:tc>
                  <a:txBody>
                    <a:bodyPr/>
                    <a:lstStyle/>
                    <a:p>
                      <a:r>
                        <a:rPr lang="en-US" sz="1200" dirty="0"/>
                        <a:t>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NCT05099172</a:t>
                      </a:r>
                    </a:p>
                  </a:txBody>
                  <a:tcPr/>
                </a:tc>
                <a:extLst>
                  <a:ext uri="{0D108BD9-81ED-4DB2-BD59-A6C34878D82A}">
                    <a16:rowId xmlns:a16="http://schemas.microsoft.com/office/drawing/2014/main" val="1094477380"/>
                  </a:ext>
                </a:extLst>
              </a:tr>
              <a:tr h="0">
                <a:tc>
                  <a:txBody>
                    <a:bodyPr/>
                    <a:lstStyle/>
                    <a:p>
                      <a:r>
                        <a:rPr lang="en-US" sz="1200" dirty="0"/>
                        <a:t>TQB3804</a:t>
                      </a:r>
                    </a:p>
                  </a:txBody>
                  <a:tcPr/>
                </a:tc>
                <a:tc>
                  <a:txBody>
                    <a:bodyPr/>
                    <a:lstStyle/>
                    <a:p>
                      <a:r>
                        <a:rPr lang="en-US" sz="1200" dirty="0"/>
                        <a:t>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NCT04128085</a:t>
                      </a:r>
                    </a:p>
                  </a:txBody>
                  <a:tcPr/>
                </a:tc>
                <a:extLst>
                  <a:ext uri="{0D108BD9-81ED-4DB2-BD59-A6C34878D82A}">
                    <a16:rowId xmlns:a16="http://schemas.microsoft.com/office/drawing/2014/main" val="1826968919"/>
                  </a:ext>
                </a:extLst>
              </a:tr>
              <a:tr h="230659">
                <a:tc>
                  <a:txBody>
                    <a:bodyPr/>
                    <a:lstStyle/>
                    <a:p>
                      <a:r>
                        <a:rPr lang="en-US" sz="1200" dirty="0"/>
                        <a:t>JIN-A02</a:t>
                      </a:r>
                    </a:p>
                  </a:txBody>
                  <a:tcPr/>
                </a:tc>
                <a:tc>
                  <a:txBody>
                    <a:bodyPr/>
                    <a:lstStyle/>
                    <a:p>
                      <a:r>
                        <a:rPr lang="en-US" sz="1200" dirty="0"/>
                        <a:t>I/II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NCT05394831</a:t>
                      </a:r>
                    </a:p>
                  </a:txBody>
                  <a:tcPr/>
                </a:tc>
                <a:extLst>
                  <a:ext uri="{0D108BD9-81ED-4DB2-BD59-A6C34878D82A}">
                    <a16:rowId xmlns:a16="http://schemas.microsoft.com/office/drawing/2014/main" val="1623236158"/>
                  </a:ext>
                </a:extLst>
              </a:tr>
              <a:tr h="229340">
                <a:tc>
                  <a:txBody>
                    <a:bodyPr/>
                    <a:lstStyle/>
                    <a:p>
                      <a:r>
                        <a:rPr lang="en-US" sz="1200" dirty="0"/>
                        <a:t>TAS3351</a:t>
                      </a:r>
                    </a:p>
                  </a:txBody>
                  <a:tcPr/>
                </a:tc>
                <a:tc>
                  <a:txBody>
                    <a:bodyPr/>
                    <a:lstStyle/>
                    <a:p>
                      <a:r>
                        <a:rPr lang="en-US" sz="1200" dirty="0"/>
                        <a:t>I/II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NCT05765734</a:t>
                      </a:r>
                    </a:p>
                  </a:txBody>
                  <a:tcPr/>
                </a:tc>
                <a:extLst>
                  <a:ext uri="{0D108BD9-81ED-4DB2-BD59-A6C34878D82A}">
                    <a16:rowId xmlns:a16="http://schemas.microsoft.com/office/drawing/2014/main" val="2555083226"/>
                  </a:ext>
                </a:extLst>
              </a:tr>
              <a:tr h="213193">
                <a:tc>
                  <a:txBody>
                    <a:bodyPr/>
                    <a:lstStyle/>
                    <a:p>
                      <a:r>
                        <a:rPr lang="en-US" sz="1200" dirty="0"/>
                        <a:t>HS-10375</a:t>
                      </a:r>
                    </a:p>
                  </a:txBody>
                  <a:tcPr/>
                </a:tc>
                <a:tc>
                  <a:txBody>
                    <a:bodyPr/>
                    <a:lstStyle/>
                    <a:p>
                      <a:r>
                        <a:rPr lang="en-US" sz="1200" dirty="0"/>
                        <a:t>I/II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NCT05435248</a:t>
                      </a:r>
                    </a:p>
                  </a:txBody>
                  <a:tcPr/>
                </a:tc>
                <a:extLst>
                  <a:ext uri="{0D108BD9-81ED-4DB2-BD59-A6C34878D82A}">
                    <a16:rowId xmlns:a16="http://schemas.microsoft.com/office/drawing/2014/main" val="4218587116"/>
                  </a:ext>
                </a:extLst>
              </a:tr>
            </a:tbl>
          </a:graphicData>
        </a:graphic>
      </p:graphicFrame>
      <p:sp>
        <p:nvSpPr>
          <p:cNvPr id="6" name="TextBox 5">
            <a:extLst>
              <a:ext uri="{FF2B5EF4-FFF2-40B4-BE49-F238E27FC236}">
                <a16:creationId xmlns:a16="http://schemas.microsoft.com/office/drawing/2014/main" id="{8F3ABC03-A43D-F223-0256-75F4B30A009C}"/>
              </a:ext>
            </a:extLst>
          </p:cNvPr>
          <p:cNvSpPr txBox="1"/>
          <p:nvPr/>
        </p:nvSpPr>
        <p:spPr>
          <a:xfrm>
            <a:off x="1021881" y="4843162"/>
            <a:ext cx="3147271"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Clinicaltrials.gov</a:t>
            </a:r>
            <a:r>
              <a:rPr lang="en-US" sz="1000" dirty="0">
                <a:latin typeface="Arial" panose="020B0604020202020204" pitchFamily="34" charset="0"/>
                <a:cs typeface="Arial" panose="020B0604020202020204" pitchFamily="34" charset="0"/>
              </a:rPr>
              <a:t>; Du et al. </a:t>
            </a:r>
            <a:r>
              <a:rPr lang="en-US" sz="1000" i="1" dirty="0">
                <a:latin typeface="Arial" panose="020B0604020202020204" pitchFamily="34" charset="0"/>
                <a:cs typeface="Arial" panose="020B0604020202020204" pitchFamily="34" charset="0"/>
              </a:rPr>
              <a:t>The Innovation </a:t>
            </a:r>
            <a:r>
              <a:rPr lang="en-US" sz="1000" dirty="0">
                <a:latin typeface="Arial" panose="020B0604020202020204" pitchFamily="34" charset="0"/>
                <a:cs typeface="Arial" panose="020B0604020202020204" pitchFamily="34" charset="0"/>
              </a:rPr>
              <a:t>2021</a:t>
            </a:r>
          </a:p>
        </p:txBody>
      </p:sp>
    </p:spTree>
    <p:extLst>
      <p:ext uri="{BB962C8B-B14F-4D97-AF65-F5344CB8AC3E}">
        <p14:creationId xmlns:p14="http://schemas.microsoft.com/office/powerpoint/2010/main" val="41376424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415213" y="4810125"/>
            <a:ext cx="1514475" cy="242888"/>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p>
        </p:txBody>
      </p:sp>
      <p:sp>
        <p:nvSpPr>
          <p:cNvPr id="8" name="Rectangle 2">
            <a:extLst>
              <a:ext uri="{FF2B5EF4-FFF2-40B4-BE49-F238E27FC236}">
                <a16:creationId xmlns:a16="http://schemas.microsoft.com/office/drawing/2014/main" id="{71009786-17AC-C346-9075-4319121D73E1}"/>
              </a:ext>
            </a:extLst>
          </p:cNvPr>
          <p:cNvSpPr txBox="1">
            <a:spLocks noChangeArrowheads="1"/>
          </p:cNvSpPr>
          <p:nvPr/>
        </p:nvSpPr>
        <p:spPr bwMode="auto">
          <a:xfrm>
            <a:off x="1069348" y="48815"/>
            <a:ext cx="7280345" cy="7429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r>
              <a:rPr lang="en-US" altLang="en-US" sz="2400" kern="0" dirty="0"/>
              <a:t>ADAURA Phase III Double Blind Study Design </a:t>
            </a:r>
          </a:p>
        </p:txBody>
      </p:sp>
      <p:pic>
        <p:nvPicPr>
          <p:cNvPr id="7" name="Picture 6" descr="Diagram&#10;&#10;Description automatically generated">
            <a:extLst>
              <a:ext uri="{FF2B5EF4-FFF2-40B4-BE49-F238E27FC236}">
                <a16:creationId xmlns:a16="http://schemas.microsoft.com/office/drawing/2014/main" id="{0459E0C9-2595-2D42-96E4-127A54BD4C3C}"/>
              </a:ext>
            </a:extLst>
          </p:cNvPr>
          <p:cNvPicPr>
            <a:picLocks noChangeAspect="1"/>
          </p:cNvPicPr>
          <p:nvPr/>
        </p:nvPicPr>
        <p:blipFill rotWithShape="1">
          <a:blip r:embed="rId2">
            <a:extLst>
              <a:ext uri="{28A0092B-C50C-407E-A947-70E740481C1C}">
                <a14:useLocalDpi xmlns:a14="http://schemas.microsoft.com/office/drawing/2010/main" val="0"/>
              </a:ext>
            </a:extLst>
          </a:blip>
          <a:srcRect t="70920" b="17128"/>
          <a:stretch/>
        </p:blipFill>
        <p:spPr>
          <a:xfrm>
            <a:off x="1021618" y="3807192"/>
            <a:ext cx="8122382" cy="454429"/>
          </a:xfrm>
          <a:prstGeom prst="rect">
            <a:avLst/>
          </a:prstGeom>
        </p:spPr>
      </p:pic>
      <p:pic>
        <p:nvPicPr>
          <p:cNvPr id="4" name="Picture 3" descr="Diagram&#10;&#10;Description automatically generated">
            <a:extLst>
              <a:ext uri="{FF2B5EF4-FFF2-40B4-BE49-F238E27FC236}">
                <a16:creationId xmlns:a16="http://schemas.microsoft.com/office/drawing/2014/main" id="{77E649EE-5A46-833A-6CF5-22373A902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18" y="1404399"/>
            <a:ext cx="7772400" cy="2339463"/>
          </a:xfrm>
          <a:prstGeom prst="rect">
            <a:avLst/>
          </a:prstGeom>
        </p:spPr>
      </p:pic>
      <p:sp>
        <p:nvSpPr>
          <p:cNvPr id="9" name="TextBox 8">
            <a:extLst>
              <a:ext uri="{FF2B5EF4-FFF2-40B4-BE49-F238E27FC236}">
                <a16:creationId xmlns:a16="http://schemas.microsoft.com/office/drawing/2014/main" id="{02FDFE5C-53C6-FB5A-632D-6BC38C1D0FE1}"/>
              </a:ext>
            </a:extLst>
          </p:cNvPr>
          <p:cNvSpPr txBox="1"/>
          <p:nvPr/>
        </p:nvSpPr>
        <p:spPr>
          <a:xfrm>
            <a:off x="1021881" y="4843162"/>
            <a:ext cx="402282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Herbst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11185005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415213" y="4810125"/>
            <a:ext cx="1514475" cy="242888"/>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p>
        </p:txBody>
      </p:sp>
      <p:sp>
        <p:nvSpPr>
          <p:cNvPr id="8" name="Rectangle 2">
            <a:extLst>
              <a:ext uri="{FF2B5EF4-FFF2-40B4-BE49-F238E27FC236}">
                <a16:creationId xmlns:a16="http://schemas.microsoft.com/office/drawing/2014/main" id="{71009786-17AC-C346-9075-4319121D73E1}"/>
              </a:ext>
            </a:extLst>
          </p:cNvPr>
          <p:cNvSpPr txBox="1">
            <a:spLocks noChangeArrowheads="1"/>
          </p:cNvSpPr>
          <p:nvPr/>
        </p:nvSpPr>
        <p:spPr bwMode="auto">
          <a:xfrm>
            <a:off x="1069348" y="48815"/>
            <a:ext cx="7280345" cy="7429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r>
              <a:rPr lang="en-US" altLang="en-US" sz="2400" kern="0" dirty="0" err="1"/>
              <a:t>Osimertinib</a:t>
            </a:r>
            <a:r>
              <a:rPr lang="en-US" altLang="en-US" sz="2400" kern="0" dirty="0"/>
              <a:t> improves DFS in patients with resected stage IB-IIIA </a:t>
            </a:r>
            <a:r>
              <a:rPr lang="en-US" altLang="en-US" sz="2400" i="1" kern="0" dirty="0"/>
              <a:t>EGFR-</a:t>
            </a:r>
            <a:r>
              <a:rPr lang="en-US" altLang="en-US" sz="2400" kern="0" dirty="0"/>
              <a:t>mutated NSCLC</a:t>
            </a:r>
          </a:p>
        </p:txBody>
      </p:sp>
      <p:sp>
        <p:nvSpPr>
          <p:cNvPr id="10" name="TextBox 9"/>
          <p:cNvSpPr txBox="1"/>
          <p:nvPr/>
        </p:nvSpPr>
        <p:spPr>
          <a:xfrm>
            <a:off x="1059873" y="1093427"/>
            <a:ext cx="3567387" cy="338554"/>
          </a:xfrm>
          <a:prstGeom prst="rect">
            <a:avLst/>
          </a:prstGeom>
          <a:noFill/>
        </p:spPr>
        <p:txBody>
          <a:bodyPr wrap="none" rtlCol="0">
            <a:spAutoFit/>
          </a:bodyPr>
          <a:lstStyle/>
          <a:p>
            <a:r>
              <a:rPr lang="en-US" sz="1600" b="1" u="sng" dirty="0">
                <a:latin typeface="Arial" panose="020B0604020202020204" pitchFamily="34" charset="0"/>
                <a:cs typeface="Arial" panose="020B0604020202020204" pitchFamily="34" charset="0"/>
              </a:rPr>
              <a:t>DFS in pts with stage II/IIIA NSCLC</a:t>
            </a:r>
          </a:p>
        </p:txBody>
      </p:sp>
      <p:sp>
        <p:nvSpPr>
          <p:cNvPr id="11" name="TextBox 10"/>
          <p:cNvSpPr txBox="1"/>
          <p:nvPr/>
        </p:nvSpPr>
        <p:spPr>
          <a:xfrm>
            <a:off x="5191763" y="1093427"/>
            <a:ext cx="3830279" cy="338554"/>
          </a:xfrm>
          <a:prstGeom prst="rect">
            <a:avLst/>
          </a:prstGeom>
          <a:noFill/>
        </p:spPr>
        <p:txBody>
          <a:bodyPr wrap="none" rtlCol="0">
            <a:spAutoFit/>
          </a:bodyPr>
          <a:lstStyle/>
          <a:p>
            <a:r>
              <a:rPr lang="en-US" sz="1600" b="1" u="sng" dirty="0">
                <a:latin typeface="Arial" panose="020B0604020202020204" pitchFamily="34" charset="0"/>
                <a:cs typeface="Arial" panose="020B0604020202020204" pitchFamily="34" charset="0"/>
              </a:rPr>
              <a:t>DFS in pts with stage IB/II/IIIA NSCLC</a:t>
            </a:r>
          </a:p>
        </p:txBody>
      </p:sp>
      <p:pic>
        <p:nvPicPr>
          <p:cNvPr id="3" name="Picture 2" descr="Chart, line chart&#10;&#10;Description automatically generated">
            <a:extLst>
              <a:ext uri="{FF2B5EF4-FFF2-40B4-BE49-F238E27FC236}">
                <a16:creationId xmlns:a16="http://schemas.microsoft.com/office/drawing/2014/main" id="{1D9561BF-291D-D561-529C-7DA1EE2A6160}"/>
              </a:ext>
            </a:extLst>
          </p:cNvPr>
          <p:cNvPicPr>
            <a:picLocks noChangeAspect="1"/>
          </p:cNvPicPr>
          <p:nvPr/>
        </p:nvPicPr>
        <p:blipFill rotWithShape="1">
          <a:blip r:embed="rId3">
            <a:extLst>
              <a:ext uri="{28A0092B-C50C-407E-A947-70E740481C1C}">
                <a14:useLocalDpi xmlns:a14="http://schemas.microsoft.com/office/drawing/2010/main" val="0"/>
              </a:ext>
            </a:extLst>
          </a:blip>
          <a:srcRect b="13693"/>
          <a:stretch/>
        </p:blipFill>
        <p:spPr>
          <a:xfrm>
            <a:off x="277087" y="1638164"/>
            <a:ext cx="4587573" cy="1973484"/>
          </a:xfrm>
          <a:prstGeom prst="rect">
            <a:avLst/>
          </a:prstGeom>
        </p:spPr>
      </p:pic>
      <p:pic>
        <p:nvPicPr>
          <p:cNvPr id="6" name="Picture 5" descr="Chart, line chart&#10;&#10;Description automatically generated">
            <a:extLst>
              <a:ext uri="{FF2B5EF4-FFF2-40B4-BE49-F238E27FC236}">
                <a16:creationId xmlns:a16="http://schemas.microsoft.com/office/drawing/2014/main" id="{1B187F3A-C35E-E39A-74C2-B6E2F2480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620" y="1577354"/>
            <a:ext cx="4398380" cy="2091851"/>
          </a:xfrm>
          <a:prstGeom prst="rect">
            <a:avLst/>
          </a:prstGeom>
        </p:spPr>
      </p:pic>
      <p:sp>
        <p:nvSpPr>
          <p:cNvPr id="15" name="TextBox 14">
            <a:extLst>
              <a:ext uri="{FF2B5EF4-FFF2-40B4-BE49-F238E27FC236}">
                <a16:creationId xmlns:a16="http://schemas.microsoft.com/office/drawing/2014/main" id="{98E7A44B-8C66-6E42-DB00-E4F22CAEA494}"/>
              </a:ext>
            </a:extLst>
          </p:cNvPr>
          <p:cNvSpPr txBox="1"/>
          <p:nvPr/>
        </p:nvSpPr>
        <p:spPr>
          <a:xfrm>
            <a:off x="2429771" y="1456644"/>
            <a:ext cx="82759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HR=0.23</a:t>
            </a:r>
          </a:p>
        </p:txBody>
      </p:sp>
      <p:sp>
        <p:nvSpPr>
          <p:cNvPr id="16" name="TextBox 15">
            <a:extLst>
              <a:ext uri="{FF2B5EF4-FFF2-40B4-BE49-F238E27FC236}">
                <a16:creationId xmlns:a16="http://schemas.microsoft.com/office/drawing/2014/main" id="{8AA48933-008B-CDF4-BDC3-AAB507E89F36}"/>
              </a:ext>
            </a:extLst>
          </p:cNvPr>
          <p:cNvSpPr txBox="1"/>
          <p:nvPr/>
        </p:nvSpPr>
        <p:spPr>
          <a:xfrm>
            <a:off x="6749058" y="1456644"/>
            <a:ext cx="82759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HR=0.27</a:t>
            </a:r>
          </a:p>
        </p:txBody>
      </p:sp>
      <p:sp>
        <p:nvSpPr>
          <p:cNvPr id="2" name="TextBox 1">
            <a:extLst>
              <a:ext uri="{FF2B5EF4-FFF2-40B4-BE49-F238E27FC236}">
                <a16:creationId xmlns:a16="http://schemas.microsoft.com/office/drawing/2014/main" id="{9ACDD8C1-6596-96D8-7028-A625A1651C8B}"/>
              </a:ext>
            </a:extLst>
          </p:cNvPr>
          <p:cNvSpPr txBox="1"/>
          <p:nvPr/>
        </p:nvSpPr>
        <p:spPr>
          <a:xfrm>
            <a:off x="1021881" y="4843162"/>
            <a:ext cx="402282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Herbst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2023</a:t>
            </a:r>
          </a:p>
        </p:txBody>
      </p:sp>
      <p:sp>
        <p:nvSpPr>
          <p:cNvPr id="4" name="TextBox 3">
            <a:extLst>
              <a:ext uri="{FF2B5EF4-FFF2-40B4-BE49-F238E27FC236}">
                <a16:creationId xmlns:a16="http://schemas.microsoft.com/office/drawing/2014/main" id="{1B4D85D6-C9ED-A5CE-970A-473F6A903D88}"/>
              </a:ext>
            </a:extLst>
          </p:cNvPr>
          <p:cNvSpPr txBox="1"/>
          <p:nvPr/>
        </p:nvSpPr>
        <p:spPr>
          <a:xfrm>
            <a:off x="1180407" y="3796145"/>
            <a:ext cx="7531331" cy="1261884"/>
          </a:xfrm>
          <a:prstGeom prst="rect">
            <a:avLst/>
          </a:prstGeom>
          <a:noFill/>
        </p:spPr>
        <p:txBody>
          <a:bodyPr wrap="square" rtlCol="0">
            <a:spAutoFit/>
          </a:bodyPr>
          <a:lstStyle/>
          <a:p>
            <a:r>
              <a:rPr lang="en-US" sz="2000" b="1" u="sng" dirty="0">
                <a:latin typeface="Arial" panose="020B0604020202020204" pitchFamily="34" charset="0"/>
                <a:cs typeface="Arial" panose="020B0604020202020204" pitchFamily="34" charset="0"/>
              </a:rPr>
              <a:t>Remaining questions</a:t>
            </a:r>
          </a:p>
          <a:p>
            <a:pPr marL="285750" indent="-285750">
              <a:buFontTx/>
              <a:buChar char="-"/>
            </a:pPr>
            <a:r>
              <a:rPr lang="en-US" altLang="en-US" sz="1600" kern="0" dirty="0">
                <a:latin typeface="Arial" panose="020B0604020202020204" pitchFamily="34" charset="0"/>
                <a:cs typeface="Arial" panose="020B0604020202020204" pitchFamily="34" charset="0"/>
              </a:rPr>
              <a:t>Waning effect of osimertinib upon discontinuation?</a:t>
            </a:r>
          </a:p>
          <a:p>
            <a:pPr marL="285750" indent="-285750">
              <a:buFontTx/>
              <a:buChar char="-"/>
            </a:pPr>
            <a:r>
              <a:rPr lang="en-US" altLang="en-US" sz="1600" kern="0" dirty="0">
                <a:latin typeface="Arial" panose="020B0604020202020204" pitchFamily="34" charset="0"/>
                <a:cs typeface="Arial" panose="020B0604020202020204" pitchFamily="34" charset="0"/>
              </a:rPr>
              <a:t>Biomarker to select patients and duration of treatment?</a:t>
            </a:r>
          </a:p>
          <a:p>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303A17-3E9F-0F92-A417-0640E1F0AF19}"/>
              </a:ext>
            </a:extLst>
          </p:cNvPr>
          <p:cNvSpPr/>
          <p:nvPr/>
        </p:nvSpPr>
        <p:spPr bwMode="auto">
          <a:xfrm>
            <a:off x="3707476" y="1638164"/>
            <a:ext cx="1038144" cy="578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3" name="Rectangle 12">
            <a:extLst>
              <a:ext uri="{FF2B5EF4-FFF2-40B4-BE49-F238E27FC236}">
                <a16:creationId xmlns:a16="http://schemas.microsoft.com/office/drawing/2014/main" id="{29729929-0B2A-328A-388F-DEEC4D5A9A79}"/>
              </a:ext>
            </a:extLst>
          </p:cNvPr>
          <p:cNvSpPr/>
          <p:nvPr/>
        </p:nvSpPr>
        <p:spPr bwMode="auto">
          <a:xfrm>
            <a:off x="7946967" y="1572338"/>
            <a:ext cx="1197033" cy="6887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18" name="Straight Arrow Connector 17">
            <a:extLst>
              <a:ext uri="{FF2B5EF4-FFF2-40B4-BE49-F238E27FC236}">
                <a16:creationId xmlns:a16="http://schemas.microsoft.com/office/drawing/2014/main" id="{C1756075-5EA0-F25C-BDA4-A3E108D51BC6}"/>
              </a:ext>
            </a:extLst>
          </p:cNvPr>
          <p:cNvCxnSpPr>
            <a:cxnSpLocks/>
          </p:cNvCxnSpPr>
          <p:nvPr/>
        </p:nvCxnSpPr>
        <p:spPr bwMode="auto">
          <a:xfrm>
            <a:off x="1069348" y="1733643"/>
            <a:ext cx="3540914" cy="52741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92DB9FC4-AF01-CE5B-D516-4E9DA9D0E246}"/>
              </a:ext>
            </a:extLst>
          </p:cNvPr>
          <p:cNvCxnSpPr>
            <a:cxnSpLocks/>
          </p:cNvCxnSpPr>
          <p:nvPr/>
        </p:nvCxnSpPr>
        <p:spPr bwMode="auto">
          <a:xfrm>
            <a:off x="5115939" y="1713088"/>
            <a:ext cx="3774965" cy="50363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3" name="Straight Connector 22">
            <a:extLst>
              <a:ext uri="{FF2B5EF4-FFF2-40B4-BE49-F238E27FC236}">
                <a16:creationId xmlns:a16="http://schemas.microsoft.com/office/drawing/2014/main" id="{F243404E-4597-9D06-6EE0-981D18C99EC5}"/>
              </a:ext>
            </a:extLst>
          </p:cNvPr>
          <p:cNvCxnSpPr/>
          <p:nvPr/>
        </p:nvCxnSpPr>
        <p:spPr bwMode="auto">
          <a:xfrm>
            <a:off x="2854036" y="2000596"/>
            <a:ext cx="0" cy="1280160"/>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1EF834C3-D69E-A57D-F917-EF84B6DA22AB}"/>
              </a:ext>
            </a:extLst>
          </p:cNvPr>
          <p:cNvCxnSpPr>
            <a:cxnSpLocks/>
          </p:cNvCxnSpPr>
          <p:nvPr/>
        </p:nvCxnSpPr>
        <p:spPr bwMode="auto">
          <a:xfrm>
            <a:off x="7035338" y="1989512"/>
            <a:ext cx="0" cy="1330037"/>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257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343D7253-2764-4674-A884-54505D3EA278}"/>
              </a:ext>
            </a:extLst>
          </p:cNvPr>
          <p:cNvSpPr txBox="1">
            <a:spLocks noChangeArrowheads="1"/>
          </p:cNvSpPr>
          <p:nvPr/>
        </p:nvSpPr>
        <p:spPr>
          <a:xfrm>
            <a:off x="764162" y="2381"/>
            <a:ext cx="7765210" cy="742950"/>
          </a:xfrm>
          <a:prstGeom prst="rect">
            <a:avLst/>
          </a:prstGeom>
        </p:spPr>
        <p:txBody>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r>
              <a:rPr lang="en-US" altLang="en-US" sz="2400" kern="0" dirty="0">
                <a:cs typeface="Arial" charset="0"/>
              </a:rPr>
              <a:t>Osimertinib reduces risk of CNS recurrence in patients with </a:t>
            </a:r>
            <a:r>
              <a:rPr lang="en-US" altLang="en-US" sz="2400" i="1" kern="0" dirty="0">
                <a:cs typeface="Arial" charset="0"/>
              </a:rPr>
              <a:t>EGFR-</a:t>
            </a:r>
            <a:r>
              <a:rPr lang="en-US" altLang="en-US" sz="2400" kern="0" dirty="0">
                <a:cs typeface="Arial" charset="0"/>
              </a:rPr>
              <a:t>mutated NSCLC</a:t>
            </a:r>
            <a:endParaRPr lang="en-US" altLang="en-US" sz="2400" kern="0" dirty="0"/>
          </a:p>
        </p:txBody>
      </p:sp>
      <p:sp>
        <p:nvSpPr>
          <p:cNvPr id="15" name="TextBox 14"/>
          <p:cNvSpPr txBox="1"/>
          <p:nvPr/>
        </p:nvSpPr>
        <p:spPr>
          <a:xfrm>
            <a:off x="852502" y="1052008"/>
            <a:ext cx="3858044" cy="323165"/>
          </a:xfrm>
          <a:prstGeom prst="rect">
            <a:avLst/>
          </a:prstGeom>
          <a:noFill/>
        </p:spPr>
        <p:txBody>
          <a:bodyPr wrap="none" rtlCol="0">
            <a:spAutoFit/>
          </a:bodyPr>
          <a:lstStyle/>
          <a:p>
            <a:pPr algn="ctr"/>
            <a:r>
              <a:rPr lang="en-US" sz="1500" b="1" u="sng" dirty="0">
                <a:latin typeface="Arial" panose="020B0604020202020204" pitchFamily="34" charset="0"/>
                <a:cs typeface="Arial" panose="020B0604020202020204" pitchFamily="34" charset="0"/>
              </a:rPr>
              <a:t>CNS DFS in pts with stage II/IIIA NSCLC</a:t>
            </a:r>
          </a:p>
        </p:txBody>
      </p:sp>
      <p:pic>
        <p:nvPicPr>
          <p:cNvPr id="5" name="Picture 4" descr="Chart&#10;&#10;Description automatically generated">
            <a:extLst>
              <a:ext uri="{FF2B5EF4-FFF2-40B4-BE49-F238E27FC236}">
                <a16:creationId xmlns:a16="http://schemas.microsoft.com/office/drawing/2014/main" id="{26E06678-43F6-D96C-111A-2BAE3DD57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03" y="1676176"/>
            <a:ext cx="4303729" cy="2194560"/>
          </a:xfrm>
          <a:prstGeom prst="rect">
            <a:avLst/>
          </a:prstGeom>
        </p:spPr>
      </p:pic>
      <p:pic>
        <p:nvPicPr>
          <p:cNvPr id="7" name="Picture 6" descr="Chart, line chart&#10;&#10;Description automatically generated">
            <a:extLst>
              <a:ext uri="{FF2B5EF4-FFF2-40B4-BE49-F238E27FC236}">
                <a16:creationId xmlns:a16="http://schemas.microsoft.com/office/drawing/2014/main" id="{D8EDD530-4F9C-715F-407C-7BD8E7360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546" y="1721896"/>
            <a:ext cx="4458227" cy="2103120"/>
          </a:xfrm>
          <a:prstGeom prst="rect">
            <a:avLst/>
          </a:prstGeom>
        </p:spPr>
      </p:pic>
      <p:cxnSp>
        <p:nvCxnSpPr>
          <p:cNvPr id="9" name="Straight Arrow Connector 8">
            <a:extLst>
              <a:ext uri="{FF2B5EF4-FFF2-40B4-BE49-F238E27FC236}">
                <a16:creationId xmlns:a16="http://schemas.microsoft.com/office/drawing/2014/main" id="{A65CA538-DF48-3CD8-927C-428DB13627EC}"/>
              </a:ext>
            </a:extLst>
          </p:cNvPr>
          <p:cNvCxnSpPr/>
          <p:nvPr/>
        </p:nvCxnSpPr>
        <p:spPr bwMode="auto">
          <a:xfrm>
            <a:off x="7268551" y="2910050"/>
            <a:ext cx="0" cy="48034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2" name="TextBox 11">
            <a:extLst>
              <a:ext uri="{FF2B5EF4-FFF2-40B4-BE49-F238E27FC236}">
                <a16:creationId xmlns:a16="http://schemas.microsoft.com/office/drawing/2014/main" id="{FD61F800-3DDB-7749-9EBE-3AF49ED4A5B6}"/>
              </a:ext>
            </a:extLst>
          </p:cNvPr>
          <p:cNvSpPr txBox="1"/>
          <p:nvPr/>
        </p:nvSpPr>
        <p:spPr>
          <a:xfrm>
            <a:off x="2394696" y="1360518"/>
            <a:ext cx="82759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HR=0.24</a:t>
            </a:r>
          </a:p>
        </p:txBody>
      </p:sp>
      <p:sp>
        <p:nvSpPr>
          <p:cNvPr id="14" name="TextBox 13">
            <a:extLst>
              <a:ext uri="{FF2B5EF4-FFF2-40B4-BE49-F238E27FC236}">
                <a16:creationId xmlns:a16="http://schemas.microsoft.com/office/drawing/2014/main" id="{32E0528D-5ADB-9C00-A4D5-7A88B10BCEEF}"/>
              </a:ext>
            </a:extLst>
          </p:cNvPr>
          <p:cNvSpPr txBox="1"/>
          <p:nvPr/>
        </p:nvSpPr>
        <p:spPr>
          <a:xfrm>
            <a:off x="5755860" y="1052008"/>
            <a:ext cx="2541081" cy="323165"/>
          </a:xfrm>
          <a:prstGeom prst="rect">
            <a:avLst/>
          </a:prstGeom>
          <a:noFill/>
        </p:spPr>
        <p:txBody>
          <a:bodyPr wrap="none" rtlCol="0">
            <a:spAutoFit/>
          </a:bodyPr>
          <a:lstStyle/>
          <a:p>
            <a:pPr algn="ctr"/>
            <a:r>
              <a:rPr lang="en-US" sz="1500" b="1" u="sng" dirty="0">
                <a:latin typeface="Arial" panose="020B0604020202020204" pitchFamily="34" charset="0"/>
                <a:cs typeface="Arial" panose="020B0604020202020204" pitchFamily="34" charset="0"/>
              </a:rPr>
              <a:t>CNS Disease Recurrence</a:t>
            </a:r>
          </a:p>
        </p:txBody>
      </p:sp>
      <p:sp>
        <p:nvSpPr>
          <p:cNvPr id="2" name="TextBox 1">
            <a:extLst>
              <a:ext uri="{FF2B5EF4-FFF2-40B4-BE49-F238E27FC236}">
                <a16:creationId xmlns:a16="http://schemas.microsoft.com/office/drawing/2014/main" id="{4DE4C455-7AF9-210E-9D19-82FA7F351B90}"/>
              </a:ext>
            </a:extLst>
          </p:cNvPr>
          <p:cNvSpPr txBox="1"/>
          <p:nvPr/>
        </p:nvSpPr>
        <p:spPr>
          <a:xfrm>
            <a:off x="1021881" y="4843162"/>
            <a:ext cx="402282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Herbst et al. </a:t>
            </a:r>
            <a:r>
              <a:rPr lang="en-US" sz="1000" i="1" dirty="0">
                <a:latin typeface="Arial" panose="020B0604020202020204" pitchFamily="34" charset="0"/>
                <a:cs typeface="Arial" panose="020B0604020202020204" pitchFamily="34" charset="0"/>
              </a:rPr>
              <a:t>J Clin Oncol</a:t>
            </a:r>
            <a:r>
              <a:rPr lang="en-US" sz="1000" dirty="0">
                <a:latin typeface="Arial" panose="020B0604020202020204" pitchFamily="34" charset="0"/>
                <a:cs typeface="Arial" panose="020B0604020202020204" pitchFamily="34" charset="0"/>
              </a:rPr>
              <a:t> 2023</a:t>
            </a:r>
          </a:p>
        </p:txBody>
      </p:sp>
      <p:cxnSp>
        <p:nvCxnSpPr>
          <p:cNvPr id="4" name="Straight Arrow Connector 3">
            <a:extLst>
              <a:ext uri="{FF2B5EF4-FFF2-40B4-BE49-F238E27FC236}">
                <a16:creationId xmlns:a16="http://schemas.microsoft.com/office/drawing/2014/main" id="{2E98B6B4-08F1-E0BB-7E66-BFA88E119D78}"/>
              </a:ext>
            </a:extLst>
          </p:cNvPr>
          <p:cNvCxnSpPr>
            <a:cxnSpLocks/>
          </p:cNvCxnSpPr>
          <p:nvPr/>
        </p:nvCxnSpPr>
        <p:spPr bwMode="auto">
          <a:xfrm>
            <a:off x="1021881" y="1778599"/>
            <a:ext cx="3550119" cy="8142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8" name="Straight Connector 7">
            <a:extLst>
              <a:ext uri="{FF2B5EF4-FFF2-40B4-BE49-F238E27FC236}">
                <a16:creationId xmlns:a16="http://schemas.microsoft.com/office/drawing/2014/main" id="{A195D090-3C76-91F9-4B53-DDC7FECF643C}"/>
              </a:ext>
            </a:extLst>
          </p:cNvPr>
          <p:cNvCxnSpPr>
            <a:cxnSpLocks/>
          </p:cNvCxnSpPr>
          <p:nvPr/>
        </p:nvCxnSpPr>
        <p:spPr bwMode="auto">
          <a:xfrm>
            <a:off x="2793076" y="1817393"/>
            <a:ext cx="0" cy="1471634"/>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98647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343D7253-2764-4674-A884-54505D3EA278}"/>
              </a:ext>
            </a:extLst>
          </p:cNvPr>
          <p:cNvSpPr txBox="1">
            <a:spLocks noChangeArrowheads="1"/>
          </p:cNvSpPr>
          <p:nvPr/>
        </p:nvSpPr>
        <p:spPr>
          <a:xfrm>
            <a:off x="874122" y="106499"/>
            <a:ext cx="7765210" cy="742950"/>
          </a:xfrm>
          <a:prstGeom prst="rect">
            <a:avLst/>
          </a:prstGeom>
        </p:spPr>
        <p:txBody>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r>
              <a:rPr lang="en-US" altLang="en-US" sz="3600" kern="0" dirty="0">
                <a:cs typeface="Arial" charset="0"/>
              </a:rPr>
              <a:t>Interim OS data</a:t>
            </a:r>
            <a:endParaRPr lang="en-US" altLang="en-US" sz="3600" kern="0" dirty="0"/>
          </a:p>
        </p:txBody>
      </p:sp>
      <p:sp>
        <p:nvSpPr>
          <p:cNvPr id="15" name="TextBox 14"/>
          <p:cNvSpPr txBox="1"/>
          <p:nvPr/>
        </p:nvSpPr>
        <p:spPr>
          <a:xfrm>
            <a:off x="2948791" y="899960"/>
            <a:ext cx="3739422" cy="323165"/>
          </a:xfrm>
          <a:prstGeom prst="rect">
            <a:avLst/>
          </a:prstGeom>
          <a:noFill/>
        </p:spPr>
        <p:txBody>
          <a:bodyPr wrap="none" rtlCol="0">
            <a:spAutoFit/>
          </a:bodyPr>
          <a:lstStyle/>
          <a:p>
            <a:r>
              <a:rPr lang="en-US" sz="1500" b="1" u="sng" dirty="0">
                <a:latin typeface="Arial" panose="020B0604020202020204" pitchFamily="34" charset="0"/>
                <a:cs typeface="Arial" panose="020B0604020202020204" pitchFamily="34" charset="0"/>
              </a:rPr>
              <a:t>OS in patients with stage II/IIIA NSCLC</a:t>
            </a:r>
          </a:p>
        </p:txBody>
      </p:sp>
      <p:sp>
        <p:nvSpPr>
          <p:cNvPr id="17" name="Rectangle 16">
            <a:extLst>
              <a:ext uri="{FF2B5EF4-FFF2-40B4-BE49-F238E27FC236}">
                <a16:creationId xmlns:a16="http://schemas.microsoft.com/office/drawing/2014/main" id="{EF9544FC-469B-4B27-BC7A-04D91555314A}"/>
              </a:ext>
            </a:extLst>
          </p:cNvPr>
          <p:cNvSpPr/>
          <p:nvPr/>
        </p:nvSpPr>
        <p:spPr>
          <a:xfrm>
            <a:off x="7256470" y="4623616"/>
            <a:ext cx="1685077" cy="2308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Wu </a:t>
            </a:r>
            <a:r>
              <a:rPr lang="en-US" sz="900" i="1" dirty="0">
                <a:latin typeface="Arial" panose="020B0604020202020204" pitchFamily="34" charset="0"/>
                <a:cs typeface="Arial" panose="020B0604020202020204" pitchFamily="34" charset="0"/>
              </a:rPr>
              <a:t>et al. </a:t>
            </a:r>
            <a:r>
              <a:rPr lang="en-US" sz="900" dirty="0">
                <a:latin typeface="Arial" panose="020B0604020202020204" pitchFamily="34" charset="0"/>
                <a:cs typeface="Arial" panose="020B0604020202020204" pitchFamily="34" charset="0"/>
              </a:rPr>
              <a:t>N </a:t>
            </a:r>
            <a:r>
              <a:rPr lang="en-US" sz="900" dirty="0" err="1">
                <a:latin typeface="Arial" panose="020B0604020202020204" pitchFamily="34" charset="0"/>
                <a:cs typeface="Arial" panose="020B0604020202020204" pitchFamily="34" charset="0"/>
              </a:rPr>
              <a:t>Engl</a:t>
            </a:r>
            <a:r>
              <a:rPr lang="en-US" sz="900" dirty="0">
                <a:latin typeface="Arial" panose="020B0604020202020204" pitchFamily="34" charset="0"/>
                <a:cs typeface="Arial" panose="020B0604020202020204" pitchFamily="34" charset="0"/>
              </a:rPr>
              <a:t> J Med. 2020</a:t>
            </a:r>
          </a:p>
        </p:txBody>
      </p:sp>
      <p:pic>
        <p:nvPicPr>
          <p:cNvPr id="3" name="Picture 2"/>
          <p:cNvPicPr>
            <a:picLocks noChangeAspect="1"/>
          </p:cNvPicPr>
          <p:nvPr/>
        </p:nvPicPr>
        <p:blipFill rotWithShape="1">
          <a:blip r:embed="rId3"/>
          <a:srcRect t="3060"/>
          <a:stretch/>
        </p:blipFill>
        <p:spPr>
          <a:xfrm>
            <a:off x="2070592" y="1281526"/>
            <a:ext cx="5002817" cy="3388763"/>
          </a:xfrm>
          <a:prstGeom prst="rect">
            <a:avLst/>
          </a:prstGeom>
        </p:spPr>
      </p:pic>
      <p:sp>
        <p:nvSpPr>
          <p:cNvPr id="2" name="TextBox 1">
            <a:extLst>
              <a:ext uri="{FF2B5EF4-FFF2-40B4-BE49-F238E27FC236}">
                <a16:creationId xmlns:a16="http://schemas.microsoft.com/office/drawing/2014/main" id="{1DC1032B-39D3-5C2D-D16E-CF7BB3720E71}"/>
              </a:ext>
            </a:extLst>
          </p:cNvPr>
          <p:cNvSpPr txBox="1"/>
          <p:nvPr/>
        </p:nvSpPr>
        <p:spPr>
          <a:xfrm>
            <a:off x="5772677" y="1887363"/>
            <a:ext cx="2257418"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HR=0.40 </a:t>
            </a:r>
          </a:p>
          <a:p>
            <a:r>
              <a:rPr lang="en-US" sz="1200" dirty="0">
                <a:latin typeface="Arial" panose="020B0604020202020204" pitchFamily="34" charset="0"/>
                <a:cs typeface="Arial" panose="020B0604020202020204" pitchFamily="34" charset="0"/>
              </a:rPr>
              <a:t>(95% CI: 0.09-1.83)</a:t>
            </a:r>
          </a:p>
        </p:txBody>
      </p:sp>
    </p:spTree>
    <p:extLst>
      <p:ext uri="{BB962C8B-B14F-4D97-AF65-F5344CB8AC3E}">
        <p14:creationId xmlns:p14="http://schemas.microsoft.com/office/powerpoint/2010/main" val="26611283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4039-30B2-11CC-8C4F-C891C746528E}"/>
              </a:ext>
            </a:extLst>
          </p:cNvPr>
          <p:cNvSpPr>
            <a:spLocks noGrp="1"/>
          </p:cNvSpPr>
          <p:nvPr>
            <p:ph type="title"/>
          </p:nvPr>
        </p:nvSpPr>
        <p:spPr/>
        <p:txBody>
          <a:bodyPr/>
          <a:lstStyle/>
          <a:p>
            <a:r>
              <a:rPr lang="en-US" dirty="0"/>
              <a:t>Osimertinib improves OS</a:t>
            </a:r>
          </a:p>
        </p:txBody>
      </p:sp>
      <p:pic>
        <p:nvPicPr>
          <p:cNvPr id="4" name="Picture 3" descr="Text, letter&#10;&#10;Description automatically generated">
            <a:extLst>
              <a:ext uri="{FF2B5EF4-FFF2-40B4-BE49-F238E27FC236}">
                <a16:creationId xmlns:a16="http://schemas.microsoft.com/office/drawing/2014/main" id="{4B8B9A53-3CE4-EA32-3207-308BDCDA6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85" y="1728802"/>
            <a:ext cx="7772400" cy="1073034"/>
          </a:xfrm>
          <a:prstGeom prst="rect">
            <a:avLst/>
          </a:prstGeom>
          <a:ln>
            <a:solidFill>
              <a:schemeClr val="tx1"/>
            </a:solidFill>
          </a:ln>
        </p:spPr>
      </p:pic>
      <p:sp>
        <p:nvSpPr>
          <p:cNvPr id="5" name="TextBox 4">
            <a:extLst>
              <a:ext uri="{FF2B5EF4-FFF2-40B4-BE49-F238E27FC236}">
                <a16:creationId xmlns:a16="http://schemas.microsoft.com/office/drawing/2014/main" id="{68F23B24-0C3C-151B-3AC0-DEAB12F13D81}"/>
              </a:ext>
            </a:extLst>
          </p:cNvPr>
          <p:cNvSpPr txBox="1"/>
          <p:nvPr/>
        </p:nvSpPr>
        <p:spPr>
          <a:xfrm>
            <a:off x="2093161" y="3140390"/>
            <a:ext cx="571967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Plenary session presentation at ASCO 2023</a:t>
            </a:r>
          </a:p>
        </p:txBody>
      </p:sp>
      <p:sp>
        <p:nvSpPr>
          <p:cNvPr id="6" name="TextBox 5">
            <a:extLst>
              <a:ext uri="{FF2B5EF4-FFF2-40B4-BE49-F238E27FC236}">
                <a16:creationId xmlns:a16="http://schemas.microsoft.com/office/drawing/2014/main" id="{45F6E3F3-82EC-4BC4-7213-9FD406DE6DDC}"/>
              </a:ext>
            </a:extLst>
          </p:cNvPr>
          <p:cNvSpPr txBox="1"/>
          <p:nvPr/>
        </p:nvSpPr>
        <p:spPr>
          <a:xfrm>
            <a:off x="2906310" y="1328692"/>
            <a:ext cx="3814305"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Press release on March 9, 2023</a:t>
            </a:r>
          </a:p>
        </p:txBody>
      </p:sp>
    </p:spTree>
    <p:extLst>
      <p:ext uri="{BB962C8B-B14F-4D97-AF65-F5344CB8AC3E}">
        <p14:creationId xmlns:p14="http://schemas.microsoft.com/office/powerpoint/2010/main" val="222683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9F07BF6-84FF-40B7-B755-A651BDAFA130}"/>
              </a:ext>
            </a:extLst>
          </p:cNvPr>
          <p:cNvSpPr>
            <a:spLocks noGrp="1"/>
          </p:cNvSpPr>
          <p:nvPr>
            <p:ph type="subTitle" idx="1"/>
          </p:nvPr>
        </p:nvSpPr>
        <p:spPr/>
        <p:txBody>
          <a:bodyPr/>
          <a:lstStyle/>
          <a:p>
            <a:r>
              <a:rPr lang="en-US" dirty="0"/>
              <a:t>Combination chemotherapy (EP) with immunotherapy is the standard</a:t>
            </a:r>
          </a:p>
          <a:p>
            <a:endParaRPr lang="en-US" dirty="0"/>
          </a:p>
          <a:p>
            <a:r>
              <a:rPr lang="en-US" dirty="0"/>
              <a:t>No identified biomarkers to predict benefit</a:t>
            </a:r>
          </a:p>
        </p:txBody>
      </p:sp>
      <p:sp>
        <p:nvSpPr>
          <p:cNvPr id="3" name="Title 2">
            <a:extLst>
              <a:ext uri="{FF2B5EF4-FFF2-40B4-BE49-F238E27FC236}">
                <a16:creationId xmlns:a16="http://schemas.microsoft.com/office/drawing/2014/main" id="{28EAFCC6-9A88-444D-9902-161767926D48}"/>
              </a:ext>
            </a:extLst>
          </p:cNvPr>
          <p:cNvSpPr>
            <a:spLocks noGrp="1"/>
          </p:cNvSpPr>
          <p:nvPr>
            <p:ph type="title"/>
          </p:nvPr>
        </p:nvSpPr>
        <p:spPr/>
        <p:txBody>
          <a:bodyPr/>
          <a:lstStyle/>
          <a:p>
            <a:r>
              <a:rPr lang="en-US" dirty="0"/>
              <a:t>First-line therapies</a:t>
            </a:r>
          </a:p>
        </p:txBody>
      </p:sp>
    </p:spTree>
    <p:extLst>
      <p:ext uri="{BB962C8B-B14F-4D97-AF65-F5344CB8AC3E}">
        <p14:creationId xmlns:p14="http://schemas.microsoft.com/office/powerpoint/2010/main" val="36122974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E3E8565D-717B-E091-BEDC-9A3FEF56C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06" y="1581326"/>
            <a:ext cx="8156587" cy="2446976"/>
          </a:xfrm>
          <a:prstGeom prst="rect">
            <a:avLst/>
          </a:prstGeom>
          <a:noFill/>
        </p:spPr>
      </p:pic>
      <p:sp>
        <p:nvSpPr>
          <p:cNvPr id="5" name="Title 1">
            <a:extLst>
              <a:ext uri="{FF2B5EF4-FFF2-40B4-BE49-F238E27FC236}">
                <a16:creationId xmlns:a16="http://schemas.microsoft.com/office/drawing/2014/main" id="{1F09C253-0D2C-D85F-E33D-6913C64ECD02}"/>
              </a:ext>
            </a:extLst>
          </p:cNvPr>
          <p:cNvSpPr txBox="1">
            <a:spLocks/>
          </p:cNvSpPr>
          <p:nvPr/>
        </p:nvSpPr>
        <p:spPr bwMode="auto">
          <a:xfrm>
            <a:off x="1066800" y="92526"/>
            <a:ext cx="7772400" cy="743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12751"/>
                </a:solidFill>
                <a:latin typeface="+mj-lt"/>
                <a:ea typeface="+mj-ea"/>
                <a:cs typeface="+mj-cs"/>
              </a:defRPr>
            </a:lvl1pPr>
            <a:lvl2pPr algn="l" rtl="0" eaLnBrk="0" fontAlgn="base" hangingPunct="0">
              <a:spcBef>
                <a:spcPct val="0"/>
              </a:spcBef>
              <a:spcAft>
                <a:spcPct val="0"/>
              </a:spcAft>
              <a:defRPr sz="3200" b="1">
                <a:solidFill>
                  <a:srgbClr val="112751"/>
                </a:solidFill>
                <a:latin typeface="Arial" charset="0"/>
              </a:defRPr>
            </a:lvl2pPr>
            <a:lvl3pPr algn="l" rtl="0" eaLnBrk="0" fontAlgn="base" hangingPunct="0">
              <a:spcBef>
                <a:spcPct val="0"/>
              </a:spcBef>
              <a:spcAft>
                <a:spcPct val="0"/>
              </a:spcAft>
              <a:defRPr sz="3200" b="1">
                <a:solidFill>
                  <a:srgbClr val="112751"/>
                </a:solidFill>
                <a:latin typeface="Arial" charset="0"/>
              </a:defRPr>
            </a:lvl3pPr>
            <a:lvl4pPr algn="l" rtl="0" eaLnBrk="0" fontAlgn="base" hangingPunct="0">
              <a:spcBef>
                <a:spcPct val="0"/>
              </a:spcBef>
              <a:spcAft>
                <a:spcPct val="0"/>
              </a:spcAft>
              <a:defRPr sz="3200" b="1">
                <a:solidFill>
                  <a:srgbClr val="112751"/>
                </a:solidFill>
                <a:latin typeface="Arial" charset="0"/>
              </a:defRPr>
            </a:lvl4pPr>
            <a:lvl5pPr algn="l" rtl="0" eaLnBrk="0" fontAlgn="base" hangingPunct="0">
              <a:spcBef>
                <a:spcPct val="0"/>
              </a:spcBef>
              <a:spcAft>
                <a:spcPct val="0"/>
              </a:spcAft>
              <a:defRPr sz="3200" b="1">
                <a:solidFill>
                  <a:srgbClr val="112751"/>
                </a:solidFill>
                <a:latin typeface="Arial" charset="0"/>
              </a:defRPr>
            </a:lvl5pPr>
            <a:lvl6pPr marL="457200" algn="l" rtl="0" fontAlgn="base">
              <a:spcBef>
                <a:spcPct val="0"/>
              </a:spcBef>
              <a:spcAft>
                <a:spcPct val="0"/>
              </a:spcAft>
              <a:defRPr sz="3200" b="1">
                <a:solidFill>
                  <a:srgbClr val="112751"/>
                </a:solidFill>
                <a:latin typeface="Arial" charset="0"/>
              </a:defRPr>
            </a:lvl6pPr>
            <a:lvl7pPr marL="914400" algn="l" rtl="0" fontAlgn="base">
              <a:spcBef>
                <a:spcPct val="0"/>
              </a:spcBef>
              <a:spcAft>
                <a:spcPct val="0"/>
              </a:spcAft>
              <a:defRPr sz="3200" b="1">
                <a:solidFill>
                  <a:srgbClr val="112751"/>
                </a:solidFill>
                <a:latin typeface="Arial" charset="0"/>
              </a:defRPr>
            </a:lvl7pPr>
            <a:lvl8pPr marL="1371600" algn="l" rtl="0" fontAlgn="base">
              <a:spcBef>
                <a:spcPct val="0"/>
              </a:spcBef>
              <a:spcAft>
                <a:spcPct val="0"/>
              </a:spcAft>
              <a:defRPr sz="3200" b="1">
                <a:solidFill>
                  <a:srgbClr val="112751"/>
                </a:solidFill>
                <a:latin typeface="Arial" charset="0"/>
              </a:defRPr>
            </a:lvl8pPr>
            <a:lvl9pPr marL="1828800" algn="l" rtl="0" fontAlgn="base">
              <a:spcBef>
                <a:spcPct val="0"/>
              </a:spcBef>
              <a:spcAft>
                <a:spcPct val="0"/>
              </a:spcAft>
              <a:defRPr sz="3200" b="1">
                <a:solidFill>
                  <a:srgbClr val="112751"/>
                </a:solidFill>
                <a:latin typeface="Arial" charset="0"/>
              </a:defRPr>
            </a:lvl9pPr>
          </a:lstStyle>
          <a:p>
            <a:r>
              <a:rPr lang="en-US" sz="2000" kern="0" dirty="0"/>
              <a:t>Osimertinib maintenance after definitive chemoradiation in unresectable EGFR-mutant stage III NSCLC</a:t>
            </a:r>
          </a:p>
        </p:txBody>
      </p:sp>
      <p:sp>
        <p:nvSpPr>
          <p:cNvPr id="8" name="TextBox 7">
            <a:extLst>
              <a:ext uri="{FF2B5EF4-FFF2-40B4-BE49-F238E27FC236}">
                <a16:creationId xmlns:a16="http://schemas.microsoft.com/office/drawing/2014/main" id="{9A43B0EE-8DC4-584C-E0BE-74764E926C8B}"/>
              </a:ext>
            </a:extLst>
          </p:cNvPr>
          <p:cNvSpPr txBox="1"/>
          <p:nvPr/>
        </p:nvSpPr>
        <p:spPr>
          <a:xfrm>
            <a:off x="1021881" y="4843162"/>
            <a:ext cx="402282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Lu et al. </a:t>
            </a:r>
            <a:r>
              <a:rPr lang="en-US" sz="1000" i="1" dirty="0">
                <a:latin typeface="Arial" panose="020B0604020202020204" pitchFamily="34" charset="0"/>
                <a:cs typeface="Arial" panose="020B0604020202020204" pitchFamily="34" charset="0"/>
              </a:rPr>
              <a:t>Clin Lung Cancer</a:t>
            </a:r>
            <a:r>
              <a:rPr lang="en-US" sz="1000" dirty="0">
                <a:latin typeface="Arial" panose="020B0604020202020204" pitchFamily="34" charset="0"/>
                <a:cs typeface="Arial" panose="020B0604020202020204" pitchFamily="34" charset="0"/>
              </a:rPr>
              <a:t> 2021</a:t>
            </a:r>
          </a:p>
        </p:txBody>
      </p:sp>
      <p:sp>
        <p:nvSpPr>
          <p:cNvPr id="10" name="TextBox 9">
            <a:extLst>
              <a:ext uri="{FF2B5EF4-FFF2-40B4-BE49-F238E27FC236}">
                <a16:creationId xmlns:a16="http://schemas.microsoft.com/office/drawing/2014/main" id="{0360490A-A02C-BD8E-ECD1-0269675B83F1}"/>
              </a:ext>
            </a:extLst>
          </p:cNvPr>
          <p:cNvSpPr txBox="1"/>
          <p:nvPr/>
        </p:nvSpPr>
        <p:spPr>
          <a:xfrm>
            <a:off x="1703359" y="1178973"/>
            <a:ext cx="668268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LAURA is a phase III, double-blind, randomized, placebo-controlled trial </a:t>
            </a:r>
          </a:p>
        </p:txBody>
      </p:sp>
      <p:sp>
        <p:nvSpPr>
          <p:cNvPr id="11" name="TextBox 10">
            <a:extLst>
              <a:ext uri="{FF2B5EF4-FFF2-40B4-BE49-F238E27FC236}">
                <a16:creationId xmlns:a16="http://schemas.microsoft.com/office/drawing/2014/main" id="{DDECEE69-0460-B0BE-84B9-7BE52FD52173}"/>
              </a:ext>
            </a:extLst>
          </p:cNvPr>
          <p:cNvSpPr txBox="1"/>
          <p:nvPr/>
        </p:nvSpPr>
        <p:spPr>
          <a:xfrm>
            <a:off x="1838467" y="4092101"/>
            <a:ext cx="622906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Primary endpoint: PFS by blinded independent central review</a:t>
            </a:r>
          </a:p>
        </p:txBody>
      </p:sp>
    </p:spTree>
    <p:extLst>
      <p:ext uri="{BB962C8B-B14F-4D97-AF65-F5344CB8AC3E}">
        <p14:creationId xmlns:p14="http://schemas.microsoft.com/office/powerpoint/2010/main" val="40009398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F1A6-B993-9A42-9F7D-8780B8235399}"/>
              </a:ext>
            </a:extLst>
          </p:cNvPr>
          <p:cNvSpPr>
            <a:spLocks noGrp="1"/>
          </p:cNvSpPr>
          <p:nvPr>
            <p:ph type="title"/>
          </p:nvPr>
        </p:nvSpPr>
        <p:spPr/>
        <p:txBody>
          <a:bodyPr/>
          <a:lstStyle/>
          <a:p>
            <a:r>
              <a:rPr lang="en-US" sz="3000" i="1" dirty="0"/>
              <a:t>EGFR</a:t>
            </a:r>
            <a:r>
              <a:rPr lang="en-US" sz="3000" dirty="0"/>
              <a:t> exon 20 insertion positive NSCLC</a:t>
            </a:r>
          </a:p>
        </p:txBody>
      </p:sp>
      <p:pic>
        <p:nvPicPr>
          <p:cNvPr id="9" name="Content Placeholder 8">
            <a:extLst>
              <a:ext uri="{FF2B5EF4-FFF2-40B4-BE49-F238E27FC236}">
                <a16:creationId xmlns:a16="http://schemas.microsoft.com/office/drawing/2014/main" id="{6DFA29AA-185D-9145-BB0F-0C29F38C91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0019" y="883865"/>
            <a:ext cx="4167620" cy="4297680"/>
          </a:xfrm>
        </p:spPr>
      </p:pic>
      <p:sp>
        <p:nvSpPr>
          <p:cNvPr id="10" name="TextBox 9">
            <a:extLst>
              <a:ext uri="{FF2B5EF4-FFF2-40B4-BE49-F238E27FC236}">
                <a16:creationId xmlns:a16="http://schemas.microsoft.com/office/drawing/2014/main" id="{DBB5E14D-D699-4A42-A0B0-B11DA1F8663C}"/>
              </a:ext>
            </a:extLst>
          </p:cNvPr>
          <p:cNvSpPr txBox="1"/>
          <p:nvPr/>
        </p:nvSpPr>
        <p:spPr>
          <a:xfrm>
            <a:off x="1021881" y="4843162"/>
            <a:ext cx="4244386" cy="246221"/>
          </a:xfrm>
          <a:prstGeom prst="rect">
            <a:avLst/>
          </a:prstGeom>
          <a:noFill/>
        </p:spPr>
        <p:txBody>
          <a:bodyPr wrap="square" rtlCol="0">
            <a:spAutoFit/>
          </a:bodyPr>
          <a:lstStyle/>
          <a:p>
            <a:r>
              <a:rPr lang="en-US" sz="1000" dirty="0" err="1">
                <a:latin typeface="Arial" panose="020B0604020202020204" pitchFamily="34" charset="0"/>
                <a:cs typeface="Arial" panose="020B0604020202020204" pitchFamily="34" charset="0"/>
              </a:rPr>
              <a:t>Vyse</a:t>
            </a:r>
            <a:r>
              <a:rPr lang="en-US" sz="1000" dirty="0">
                <a:latin typeface="Arial" panose="020B0604020202020204" pitchFamily="34" charset="0"/>
                <a:cs typeface="Arial" panose="020B0604020202020204" pitchFamily="34" charset="0"/>
              </a:rPr>
              <a:t> and Huang. </a:t>
            </a:r>
            <a:r>
              <a:rPr lang="en-US" sz="1000" i="1" dirty="0">
                <a:latin typeface="Arial" panose="020B0604020202020204" pitchFamily="34" charset="0"/>
                <a:cs typeface="Arial" panose="020B0604020202020204" pitchFamily="34" charset="0"/>
              </a:rPr>
              <a:t>Sig </a:t>
            </a:r>
            <a:r>
              <a:rPr lang="en-US" sz="1000" i="1" dirty="0" err="1">
                <a:latin typeface="Arial" panose="020B0604020202020204" pitchFamily="34" charset="0"/>
                <a:cs typeface="Arial" panose="020B0604020202020204" pitchFamily="34" charset="0"/>
              </a:rPr>
              <a:t>Transduct</a:t>
            </a:r>
            <a:r>
              <a:rPr lang="en-US" sz="1000" i="1" dirty="0">
                <a:latin typeface="Arial" panose="020B0604020202020204" pitchFamily="34" charset="0"/>
                <a:cs typeface="Arial" panose="020B0604020202020204" pitchFamily="34" charset="0"/>
              </a:rPr>
              <a:t> Target </a:t>
            </a:r>
            <a:r>
              <a:rPr lang="en-US" sz="1000" i="1" dirty="0" err="1">
                <a:latin typeface="Arial" panose="020B0604020202020204" pitchFamily="34" charset="0"/>
                <a:cs typeface="Arial" panose="020B0604020202020204" pitchFamily="34" charset="0"/>
              </a:rPr>
              <a:t>Ther</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2019</a:t>
            </a:r>
          </a:p>
        </p:txBody>
      </p:sp>
      <p:sp>
        <p:nvSpPr>
          <p:cNvPr id="3" name="TextBox 2">
            <a:extLst>
              <a:ext uri="{FF2B5EF4-FFF2-40B4-BE49-F238E27FC236}">
                <a16:creationId xmlns:a16="http://schemas.microsoft.com/office/drawing/2014/main" id="{580AAC0E-0B80-8946-AAE1-2280D083B63F}"/>
              </a:ext>
            </a:extLst>
          </p:cNvPr>
          <p:cNvSpPr txBox="1"/>
          <p:nvPr/>
        </p:nvSpPr>
        <p:spPr>
          <a:xfrm>
            <a:off x="6545320" y="2309732"/>
            <a:ext cx="26162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Standard EGFR-TKIs are not effective (A763_Y764insFQEA exception)</a:t>
            </a:r>
          </a:p>
        </p:txBody>
      </p:sp>
    </p:spTree>
    <p:extLst>
      <p:ext uri="{BB962C8B-B14F-4D97-AF65-F5344CB8AC3E}">
        <p14:creationId xmlns:p14="http://schemas.microsoft.com/office/powerpoint/2010/main" val="26993782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a:extLst>
              <a:ext uri="{FF2B5EF4-FFF2-40B4-BE49-F238E27FC236}">
                <a16:creationId xmlns:a16="http://schemas.microsoft.com/office/drawing/2014/main" id="{C3D31D01-12F2-084A-BE08-61E7036838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2" t="5736" r="1734" b="776"/>
          <a:stretch/>
        </p:blipFill>
        <p:spPr bwMode="auto">
          <a:xfrm>
            <a:off x="2489195" y="1574801"/>
            <a:ext cx="4555068" cy="33341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84B76F-9A74-F84A-9D41-FADA2CDEEB91}"/>
              </a:ext>
            </a:extLst>
          </p:cNvPr>
          <p:cNvSpPr txBox="1"/>
          <p:nvPr/>
        </p:nvSpPr>
        <p:spPr>
          <a:xfrm>
            <a:off x="1021881" y="4843162"/>
            <a:ext cx="424438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Park et al. </a:t>
            </a:r>
            <a:r>
              <a:rPr lang="en-US" sz="1000" i="1" dirty="0">
                <a:latin typeface="Arial" panose="020B0604020202020204" pitchFamily="34" charset="0"/>
                <a:cs typeface="Arial" panose="020B0604020202020204" pitchFamily="34" charset="0"/>
              </a:rPr>
              <a:t>J Clin Oncol </a:t>
            </a:r>
            <a:r>
              <a:rPr lang="en-US" sz="1000" dirty="0">
                <a:latin typeface="Arial" panose="020B0604020202020204" pitchFamily="34" charset="0"/>
                <a:cs typeface="Arial" panose="020B0604020202020204" pitchFamily="34" charset="0"/>
              </a:rPr>
              <a:t>2021</a:t>
            </a:r>
          </a:p>
        </p:txBody>
      </p:sp>
      <p:sp>
        <p:nvSpPr>
          <p:cNvPr id="9" name="TextBox 8">
            <a:extLst>
              <a:ext uri="{FF2B5EF4-FFF2-40B4-BE49-F238E27FC236}">
                <a16:creationId xmlns:a16="http://schemas.microsoft.com/office/drawing/2014/main" id="{1455E5E7-0B18-1941-885F-A0A74E63EB60}"/>
              </a:ext>
            </a:extLst>
          </p:cNvPr>
          <p:cNvSpPr txBox="1"/>
          <p:nvPr/>
        </p:nvSpPr>
        <p:spPr>
          <a:xfrm>
            <a:off x="7095066" y="2548995"/>
            <a:ext cx="2628694" cy="892552"/>
          </a:xfrm>
          <a:prstGeom prst="rect">
            <a:avLst/>
          </a:prstGeom>
          <a:noFill/>
        </p:spPr>
        <p:txBody>
          <a:bodyPr wrap="square" rtlCol="0">
            <a:spAutoFit/>
          </a:bodyPr>
          <a:lstStyle/>
          <a:p>
            <a:r>
              <a:rPr lang="en-US" sz="1300" u="sng" dirty="0">
                <a:latin typeface="Arial" panose="020B0604020202020204" pitchFamily="34" charset="0"/>
                <a:cs typeface="Arial" panose="020B0604020202020204" pitchFamily="34" charset="0"/>
              </a:rPr>
              <a:t>Efficacy population (n=81)</a:t>
            </a:r>
          </a:p>
          <a:p>
            <a:r>
              <a:rPr lang="en-US" sz="1300" dirty="0">
                <a:latin typeface="Arial" panose="020B0604020202020204" pitchFamily="34" charset="0"/>
                <a:cs typeface="Arial" panose="020B0604020202020204" pitchFamily="34" charset="0"/>
              </a:rPr>
              <a:t>ORR: 40%</a:t>
            </a:r>
          </a:p>
          <a:p>
            <a:r>
              <a:rPr lang="en-US" sz="1300" dirty="0" err="1">
                <a:latin typeface="Arial" panose="020B0604020202020204" pitchFamily="34" charset="0"/>
                <a:cs typeface="Arial" panose="020B0604020202020204" pitchFamily="34" charset="0"/>
              </a:rPr>
              <a:t>mDOR</a:t>
            </a:r>
            <a:r>
              <a:rPr lang="en-US" sz="1300" dirty="0">
                <a:latin typeface="Arial" panose="020B0604020202020204" pitchFamily="34" charset="0"/>
                <a:cs typeface="Arial" panose="020B0604020202020204" pitchFamily="34" charset="0"/>
              </a:rPr>
              <a:t>: 11.1 months</a:t>
            </a:r>
          </a:p>
          <a:p>
            <a:r>
              <a:rPr lang="en-US" sz="1300" dirty="0" err="1">
                <a:latin typeface="Arial" panose="020B0604020202020204" pitchFamily="34" charset="0"/>
                <a:cs typeface="Arial" panose="020B0604020202020204" pitchFamily="34" charset="0"/>
              </a:rPr>
              <a:t>mPFS</a:t>
            </a:r>
            <a:r>
              <a:rPr lang="en-US" sz="1300" dirty="0">
                <a:latin typeface="Arial" panose="020B0604020202020204" pitchFamily="34" charset="0"/>
                <a:cs typeface="Arial" panose="020B0604020202020204" pitchFamily="34" charset="0"/>
              </a:rPr>
              <a:t>: 8.3 months</a:t>
            </a:r>
          </a:p>
        </p:txBody>
      </p:sp>
      <p:sp>
        <p:nvSpPr>
          <p:cNvPr id="12" name="TextBox 11">
            <a:extLst>
              <a:ext uri="{FF2B5EF4-FFF2-40B4-BE49-F238E27FC236}">
                <a16:creationId xmlns:a16="http://schemas.microsoft.com/office/drawing/2014/main" id="{3F0F5BA9-2D02-6D4E-B670-FC9821F67278}"/>
              </a:ext>
            </a:extLst>
          </p:cNvPr>
          <p:cNvSpPr txBox="1"/>
          <p:nvPr/>
        </p:nvSpPr>
        <p:spPr>
          <a:xfrm>
            <a:off x="1159934" y="920001"/>
            <a:ext cx="7552265"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FDA approved for advanced </a:t>
            </a:r>
            <a:r>
              <a:rPr lang="en-US" sz="1800" i="1" dirty="0">
                <a:latin typeface="Arial" panose="020B0604020202020204" pitchFamily="34" charset="0"/>
                <a:cs typeface="Arial" panose="020B0604020202020204" pitchFamily="34" charset="0"/>
              </a:rPr>
              <a:t>EGFR</a:t>
            </a:r>
            <a:r>
              <a:rPr lang="en-US" sz="1800" dirty="0">
                <a:latin typeface="Arial" panose="020B0604020202020204" pitchFamily="34" charset="0"/>
                <a:cs typeface="Arial" panose="020B0604020202020204" pitchFamily="34" charset="0"/>
              </a:rPr>
              <a:t> exon 20 insertion positive NSCLC </a:t>
            </a:r>
            <a:r>
              <a:rPr lang="en-US" sz="1800" u="sng" dirty="0">
                <a:latin typeface="Arial" panose="020B0604020202020204" pitchFamily="34" charset="0"/>
                <a:cs typeface="Arial" panose="020B0604020202020204" pitchFamily="34" charset="0"/>
              </a:rPr>
              <a:t>after platinum-based chemotherapy</a:t>
            </a:r>
          </a:p>
        </p:txBody>
      </p:sp>
      <p:sp>
        <p:nvSpPr>
          <p:cNvPr id="13" name="Title 1">
            <a:extLst>
              <a:ext uri="{FF2B5EF4-FFF2-40B4-BE49-F238E27FC236}">
                <a16:creationId xmlns:a16="http://schemas.microsoft.com/office/drawing/2014/main" id="{5CD38A9D-EDA0-6329-04D2-84AF51083C87}"/>
              </a:ext>
            </a:extLst>
          </p:cNvPr>
          <p:cNvSpPr>
            <a:spLocks noGrp="1"/>
          </p:cNvSpPr>
          <p:nvPr>
            <p:ph type="title"/>
          </p:nvPr>
        </p:nvSpPr>
        <p:spPr>
          <a:xfrm>
            <a:off x="1066800" y="16784"/>
            <a:ext cx="7772400" cy="743638"/>
          </a:xfrm>
        </p:spPr>
        <p:txBody>
          <a:bodyPr/>
          <a:lstStyle/>
          <a:p>
            <a:r>
              <a:rPr lang="en-US" sz="2800" dirty="0"/>
              <a:t>Amivantamab in </a:t>
            </a:r>
            <a:r>
              <a:rPr lang="en-US" sz="2800" i="1" dirty="0"/>
              <a:t>EGFR</a:t>
            </a:r>
            <a:r>
              <a:rPr lang="en-US" sz="2800" dirty="0"/>
              <a:t> exon 20 insertion positive NSCLC</a:t>
            </a:r>
          </a:p>
        </p:txBody>
      </p:sp>
    </p:spTree>
    <p:extLst>
      <p:ext uri="{BB962C8B-B14F-4D97-AF65-F5344CB8AC3E}">
        <p14:creationId xmlns:p14="http://schemas.microsoft.com/office/powerpoint/2010/main" val="35342490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4FC3-9D18-AF4E-A940-C103F25D4529}"/>
              </a:ext>
            </a:extLst>
          </p:cNvPr>
          <p:cNvSpPr>
            <a:spLocks noGrp="1"/>
          </p:cNvSpPr>
          <p:nvPr>
            <p:ph type="title"/>
          </p:nvPr>
        </p:nvSpPr>
        <p:spPr>
          <a:xfrm>
            <a:off x="1066800" y="23353"/>
            <a:ext cx="7772400" cy="743638"/>
          </a:xfrm>
        </p:spPr>
        <p:txBody>
          <a:bodyPr/>
          <a:lstStyle/>
          <a:p>
            <a:r>
              <a:rPr lang="en-US" sz="2800" dirty="0"/>
              <a:t>Mobocertinib in </a:t>
            </a:r>
            <a:r>
              <a:rPr lang="en-US" sz="2800" i="1" dirty="0"/>
              <a:t>EGFR</a:t>
            </a:r>
            <a:r>
              <a:rPr lang="en-US" sz="2800" dirty="0"/>
              <a:t> exon 20 insertion positive NSCLC</a:t>
            </a:r>
          </a:p>
        </p:txBody>
      </p:sp>
      <p:sp>
        <p:nvSpPr>
          <p:cNvPr id="6" name="TextBox 5">
            <a:extLst>
              <a:ext uri="{FF2B5EF4-FFF2-40B4-BE49-F238E27FC236}">
                <a16:creationId xmlns:a16="http://schemas.microsoft.com/office/drawing/2014/main" id="{33A1227E-8FE3-C24D-A685-AF4E0ED27755}"/>
              </a:ext>
            </a:extLst>
          </p:cNvPr>
          <p:cNvSpPr txBox="1"/>
          <p:nvPr/>
        </p:nvSpPr>
        <p:spPr>
          <a:xfrm>
            <a:off x="1159934" y="920001"/>
            <a:ext cx="7552265"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FDA approved for advanced </a:t>
            </a:r>
            <a:r>
              <a:rPr lang="en-US" sz="1800" i="1" dirty="0">
                <a:latin typeface="Arial" panose="020B0604020202020204" pitchFamily="34" charset="0"/>
                <a:cs typeface="Arial" panose="020B0604020202020204" pitchFamily="34" charset="0"/>
              </a:rPr>
              <a:t>EGFR</a:t>
            </a:r>
            <a:r>
              <a:rPr lang="en-US" sz="1800" dirty="0">
                <a:latin typeface="Arial" panose="020B0604020202020204" pitchFamily="34" charset="0"/>
                <a:cs typeface="Arial" panose="020B0604020202020204" pitchFamily="34" charset="0"/>
              </a:rPr>
              <a:t> exon 20 insertion positive NSCLC </a:t>
            </a:r>
            <a:r>
              <a:rPr lang="en-US" sz="1800" u="sng" dirty="0">
                <a:latin typeface="Arial" panose="020B0604020202020204" pitchFamily="34" charset="0"/>
                <a:cs typeface="Arial" panose="020B0604020202020204" pitchFamily="34" charset="0"/>
              </a:rPr>
              <a:t>after platinum-based chemotherapy</a:t>
            </a:r>
          </a:p>
        </p:txBody>
      </p:sp>
      <p:pic>
        <p:nvPicPr>
          <p:cNvPr id="12" name="Content Placeholder 11">
            <a:extLst>
              <a:ext uri="{FF2B5EF4-FFF2-40B4-BE49-F238E27FC236}">
                <a16:creationId xmlns:a16="http://schemas.microsoft.com/office/drawing/2014/main" id="{AF077F7F-0B24-234D-B5AB-5D54E8E0E9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706554"/>
            <a:ext cx="7772400" cy="2983121"/>
          </a:xfrm>
        </p:spPr>
      </p:pic>
      <p:sp>
        <p:nvSpPr>
          <p:cNvPr id="13" name="TextBox 12">
            <a:extLst>
              <a:ext uri="{FF2B5EF4-FFF2-40B4-BE49-F238E27FC236}">
                <a16:creationId xmlns:a16="http://schemas.microsoft.com/office/drawing/2014/main" id="{523D3491-6812-524C-9662-1108E596FEF3}"/>
              </a:ext>
            </a:extLst>
          </p:cNvPr>
          <p:cNvSpPr txBox="1"/>
          <p:nvPr/>
        </p:nvSpPr>
        <p:spPr>
          <a:xfrm>
            <a:off x="1021881" y="4843162"/>
            <a:ext cx="424438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Zhou et al. </a:t>
            </a:r>
            <a:r>
              <a:rPr lang="en-US" sz="1000" i="1" dirty="0">
                <a:latin typeface="Arial" panose="020B0604020202020204" pitchFamily="34" charset="0"/>
                <a:cs typeface="Arial" panose="020B0604020202020204" pitchFamily="34" charset="0"/>
              </a:rPr>
              <a:t>JAMA Oncol </a:t>
            </a:r>
            <a:r>
              <a:rPr lang="en-US" sz="1000" dirty="0">
                <a:latin typeface="Arial" panose="020B0604020202020204" pitchFamily="34" charset="0"/>
                <a:cs typeface="Arial" panose="020B0604020202020204" pitchFamily="34" charset="0"/>
              </a:rPr>
              <a:t>2021</a:t>
            </a:r>
          </a:p>
        </p:txBody>
      </p:sp>
      <p:sp>
        <p:nvSpPr>
          <p:cNvPr id="7" name="TextBox 6">
            <a:extLst>
              <a:ext uri="{FF2B5EF4-FFF2-40B4-BE49-F238E27FC236}">
                <a16:creationId xmlns:a16="http://schemas.microsoft.com/office/drawing/2014/main" id="{2F08D9D5-5977-3043-87BA-E014A7323DA2}"/>
              </a:ext>
            </a:extLst>
          </p:cNvPr>
          <p:cNvSpPr txBox="1"/>
          <p:nvPr/>
        </p:nvSpPr>
        <p:spPr>
          <a:xfrm>
            <a:off x="5130797" y="4061078"/>
            <a:ext cx="3894669" cy="954107"/>
          </a:xfrm>
          <a:prstGeom prst="rect">
            <a:avLst/>
          </a:prstGeom>
          <a:solidFill>
            <a:schemeClr val="bg1"/>
          </a:solidFill>
        </p:spPr>
        <p:txBody>
          <a:bodyPr wrap="square" rtlCol="0">
            <a:spAutoFit/>
          </a:bodyPr>
          <a:lstStyle/>
          <a:p>
            <a:r>
              <a:rPr lang="en-US" sz="1400" u="sng" dirty="0">
                <a:latin typeface="Arial" panose="020B0604020202020204" pitchFamily="34" charset="0"/>
                <a:cs typeface="Arial" panose="020B0604020202020204" pitchFamily="34" charset="0"/>
              </a:rPr>
              <a:t>Platinum-pretreated patients (n=114)</a:t>
            </a:r>
          </a:p>
          <a:p>
            <a:r>
              <a:rPr lang="en-US" sz="1400" dirty="0">
                <a:latin typeface="Arial" panose="020B0604020202020204" pitchFamily="34" charset="0"/>
                <a:cs typeface="Arial" panose="020B0604020202020204" pitchFamily="34" charset="0"/>
              </a:rPr>
              <a:t>ORR: 28%</a:t>
            </a:r>
          </a:p>
          <a:p>
            <a:r>
              <a:rPr lang="en-US" sz="1400" dirty="0" err="1">
                <a:latin typeface="Arial" panose="020B0604020202020204" pitchFamily="34" charset="0"/>
                <a:cs typeface="Arial" panose="020B0604020202020204" pitchFamily="34" charset="0"/>
              </a:rPr>
              <a:t>mDOR</a:t>
            </a:r>
            <a:r>
              <a:rPr lang="en-US" sz="1400" dirty="0">
                <a:latin typeface="Arial" panose="020B0604020202020204" pitchFamily="34" charset="0"/>
                <a:cs typeface="Arial" panose="020B0604020202020204" pitchFamily="34" charset="0"/>
              </a:rPr>
              <a:t>: 17.5 months (8.3-NE)</a:t>
            </a:r>
          </a:p>
          <a:p>
            <a:r>
              <a:rPr lang="en-US" sz="1400" dirty="0" err="1">
                <a:latin typeface="Arial" panose="020B0604020202020204" pitchFamily="34" charset="0"/>
                <a:cs typeface="Arial" panose="020B0604020202020204" pitchFamily="34" charset="0"/>
              </a:rPr>
              <a:t>mPFS</a:t>
            </a:r>
            <a:r>
              <a:rPr lang="en-US" sz="1400" dirty="0">
                <a:latin typeface="Arial" panose="020B0604020202020204" pitchFamily="34" charset="0"/>
                <a:cs typeface="Arial" panose="020B0604020202020204" pitchFamily="34" charset="0"/>
              </a:rPr>
              <a:t>: 7.3 months (5.5-10.2)</a:t>
            </a:r>
          </a:p>
        </p:txBody>
      </p:sp>
    </p:spTree>
    <p:extLst>
      <p:ext uri="{BB962C8B-B14F-4D97-AF65-F5344CB8AC3E}">
        <p14:creationId xmlns:p14="http://schemas.microsoft.com/office/powerpoint/2010/main" val="15758876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7F8A-BFD5-1548-A6C0-F2832129B56D}"/>
              </a:ext>
            </a:extLst>
          </p:cNvPr>
          <p:cNvSpPr>
            <a:spLocks noGrp="1"/>
          </p:cNvSpPr>
          <p:nvPr>
            <p:ph type="title"/>
          </p:nvPr>
        </p:nvSpPr>
        <p:spPr>
          <a:xfrm>
            <a:off x="1066800" y="40974"/>
            <a:ext cx="7772400" cy="743638"/>
          </a:xfrm>
        </p:spPr>
        <p:txBody>
          <a:bodyPr/>
          <a:lstStyle/>
          <a:p>
            <a:r>
              <a:rPr lang="en-US" sz="2400" dirty="0"/>
              <a:t>First-line trials of amivantamab and mobocertinib in </a:t>
            </a:r>
            <a:r>
              <a:rPr lang="en-US" sz="2400" i="1" dirty="0"/>
              <a:t>EGFR</a:t>
            </a:r>
            <a:r>
              <a:rPr lang="en-US" sz="2400" dirty="0"/>
              <a:t> exon 20 insertion mutations positive NSCLC</a:t>
            </a:r>
          </a:p>
        </p:txBody>
      </p:sp>
      <p:sp>
        <p:nvSpPr>
          <p:cNvPr id="4" name="TextBox 3">
            <a:extLst>
              <a:ext uri="{FF2B5EF4-FFF2-40B4-BE49-F238E27FC236}">
                <a16:creationId xmlns:a16="http://schemas.microsoft.com/office/drawing/2014/main" id="{0A33EF74-AAA6-6A42-BBFC-92DBB396B85D}"/>
              </a:ext>
            </a:extLst>
          </p:cNvPr>
          <p:cNvSpPr txBox="1"/>
          <p:nvPr/>
        </p:nvSpPr>
        <p:spPr>
          <a:xfrm>
            <a:off x="956365" y="1363526"/>
            <a:ext cx="3743515"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PAPILLON: Amivantamab plus chemo vs. chemo</a:t>
            </a:r>
          </a:p>
        </p:txBody>
      </p:sp>
      <p:sp>
        <p:nvSpPr>
          <p:cNvPr id="6" name="TextBox 5">
            <a:extLst>
              <a:ext uri="{FF2B5EF4-FFF2-40B4-BE49-F238E27FC236}">
                <a16:creationId xmlns:a16="http://schemas.microsoft.com/office/drawing/2014/main" id="{75B47368-8F6E-B342-AA64-28F27FD6F91D}"/>
              </a:ext>
            </a:extLst>
          </p:cNvPr>
          <p:cNvSpPr txBox="1"/>
          <p:nvPr/>
        </p:nvSpPr>
        <p:spPr>
          <a:xfrm>
            <a:off x="6008211" y="1369460"/>
            <a:ext cx="3514344"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EXCLAIM-2: Mobocertinib vs. chemo</a:t>
            </a:r>
          </a:p>
        </p:txBody>
      </p:sp>
      <p:pic>
        <p:nvPicPr>
          <p:cNvPr id="5" name="Picture 4" descr="Diagram, text&#10;&#10;Description automatically generated">
            <a:extLst>
              <a:ext uri="{FF2B5EF4-FFF2-40B4-BE49-F238E27FC236}">
                <a16:creationId xmlns:a16="http://schemas.microsoft.com/office/drawing/2014/main" id="{AB37FAF3-7DA8-9CDF-2B8A-8DC7AC236C56}"/>
              </a:ext>
            </a:extLst>
          </p:cNvPr>
          <p:cNvPicPr>
            <a:picLocks noChangeAspect="1"/>
          </p:cNvPicPr>
          <p:nvPr/>
        </p:nvPicPr>
        <p:blipFill rotWithShape="1">
          <a:blip r:embed="rId2">
            <a:extLst>
              <a:ext uri="{28A0092B-C50C-407E-A947-70E740481C1C}">
                <a14:useLocalDpi xmlns:a14="http://schemas.microsoft.com/office/drawing/2010/main" val="0"/>
              </a:ext>
            </a:extLst>
          </a:blip>
          <a:srcRect r="1782"/>
          <a:stretch/>
        </p:blipFill>
        <p:spPr>
          <a:xfrm>
            <a:off x="83127" y="1901099"/>
            <a:ext cx="5270658" cy="1967516"/>
          </a:xfrm>
          <a:prstGeom prst="rect">
            <a:avLst/>
          </a:prstGeom>
        </p:spPr>
      </p:pic>
      <p:sp>
        <p:nvSpPr>
          <p:cNvPr id="8" name="TextBox 7">
            <a:extLst>
              <a:ext uri="{FF2B5EF4-FFF2-40B4-BE49-F238E27FC236}">
                <a16:creationId xmlns:a16="http://schemas.microsoft.com/office/drawing/2014/main" id="{83373DE7-6A9A-AECB-D6B2-A567F8E76368}"/>
              </a:ext>
            </a:extLst>
          </p:cNvPr>
          <p:cNvSpPr txBox="1"/>
          <p:nvPr/>
        </p:nvSpPr>
        <p:spPr>
          <a:xfrm>
            <a:off x="1021881" y="4843162"/>
            <a:ext cx="508760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Agarwal et al. WCLC 2020; Zhang and Zhu. </a:t>
            </a:r>
            <a:r>
              <a:rPr lang="en-US" sz="1000" i="1" dirty="0">
                <a:latin typeface="Arial" panose="020B0604020202020204" pitchFamily="34" charset="0"/>
                <a:cs typeface="Arial" panose="020B0604020202020204" pitchFamily="34" charset="0"/>
              </a:rPr>
              <a:t>Lung Cancer: Targets and </a:t>
            </a:r>
            <a:r>
              <a:rPr lang="en-US" sz="1000" i="1" dirty="0" err="1">
                <a:latin typeface="Arial" panose="020B0604020202020204" pitchFamily="34" charset="0"/>
                <a:cs typeface="Arial" panose="020B0604020202020204" pitchFamily="34" charset="0"/>
              </a:rPr>
              <a:t>Ther</a:t>
            </a:r>
            <a:r>
              <a:rPr lang="en-US" sz="1000" i="1"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2021 </a:t>
            </a:r>
          </a:p>
        </p:txBody>
      </p:sp>
      <p:pic>
        <p:nvPicPr>
          <p:cNvPr id="10" name="Picture 9" descr="Diagram&#10;&#10;Description automatically generated">
            <a:extLst>
              <a:ext uri="{FF2B5EF4-FFF2-40B4-BE49-F238E27FC236}">
                <a16:creationId xmlns:a16="http://schemas.microsoft.com/office/drawing/2014/main" id="{81DDC39A-D09C-3E00-AB17-601F3E748B71}"/>
              </a:ext>
            </a:extLst>
          </p:cNvPr>
          <p:cNvPicPr>
            <a:picLocks noChangeAspect="1"/>
          </p:cNvPicPr>
          <p:nvPr/>
        </p:nvPicPr>
        <p:blipFill rotWithShape="1">
          <a:blip r:embed="rId3">
            <a:extLst>
              <a:ext uri="{28A0092B-C50C-407E-A947-70E740481C1C}">
                <a14:useLocalDpi xmlns:a14="http://schemas.microsoft.com/office/drawing/2010/main" val="0"/>
              </a:ext>
            </a:extLst>
          </a:blip>
          <a:srcRect t="11628"/>
          <a:stretch/>
        </p:blipFill>
        <p:spPr>
          <a:xfrm>
            <a:off x="5490321" y="1803221"/>
            <a:ext cx="3653680" cy="1858579"/>
          </a:xfrm>
          <a:prstGeom prst="rect">
            <a:avLst/>
          </a:prstGeom>
        </p:spPr>
      </p:pic>
    </p:spTree>
    <p:extLst>
      <p:ext uri="{BB962C8B-B14F-4D97-AF65-F5344CB8AC3E}">
        <p14:creationId xmlns:p14="http://schemas.microsoft.com/office/powerpoint/2010/main" val="20735932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C8EA3-16C8-1840-9B45-1587DCDFEE9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E0914A1-909F-9F4B-BBF7-1CA1A24E3871}"/>
              </a:ext>
            </a:extLst>
          </p:cNvPr>
          <p:cNvSpPr>
            <a:spLocks noGrp="1"/>
          </p:cNvSpPr>
          <p:nvPr>
            <p:ph idx="1"/>
          </p:nvPr>
        </p:nvSpPr>
        <p:spPr>
          <a:xfrm>
            <a:off x="1066800" y="1173552"/>
            <a:ext cx="7772400" cy="3546581"/>
          </a:xfrm>
        </p:spPr>
        <p:txBody>
          <a:bodyPr/>
          <a:lstStyle/>
          <a:p>
            <a:r>
              <a:rPr lang="en-US" sz="1800" dirty="0"/>
              <a:t>Osimertinib demonstrates superior efficacy with favorable tolerability in EGFR</a:t>
            </a:r>
            <a:r>
              <a:rPr lang="en-US" sz="1800" i="1" dirty="0"/>
              <a:t>-</a:t>
            </a:r>
            <a:r>
              <a:rPr lang="en-US" sz="1800" dirty="0"/>
              <a:t>mutant advanced NSCLC.</a:t>
            </a:r>
          </a:p>
          <a:p>
            <a:pPr lvl="1"/>
            <a:r>
              <a:rPr lang="en-US" sz="1200" dirty="0"/>
              <a:t>Several combination strategies are currently under development to further improve outcomes in both treatment-naïve and previously treated EGFR-mutant NSCLC.</a:t>
            </a:r>
          </a:p>
          <a:p>
            <a:endParaRPr lang="en-US" sz="1000" dirty="0"/>
          </a:p>
          <a:p>
            <a:r>
              <a:rPr lang="en-US" sz="1800" dirty="0"/>
              <a:t>Osimertinib is also approved for adjuvant therapy in patients with resected EGFR-mutant NSCLC.</a:t>
            </a:r>
          </a:p>
          <a:p>
            <a:pPr lvl="1"/>
            <a:r>
              <a:rPr lang="en-US" sz="1200" dirty="0"/>
              <a:t>Questions remaining include the optimal duration of treatment and the utilization of biomarkers for patient selection.</a:t>
            </a:r>
          </a:p>
          <a:p>
            <a:endParaRPr lang="en-US" sz="1000" dirty="0"/>
          </a:p>
          <a:p>
            <a:r>
              <a:rPr lang="en-US" sz="1800" dirty="0"/>
              <a:t>Amivantamab and mobocertinib are approved options for </a:t>
            </a:r>
            <a:r>
              <a:rPr lang="en-US" sz="1800" i="1" dirty="0"/>
              <a:t>EGFR</a:t>
            </a:r>
            <a:r>
              <a:rPr lang="en-US" sz="1800" dirty="0"/>
              <a:t> exon 20 insertion mutation positive NSCLC.</a:t>
            </a:r>
          </a:p>
          <a:p>
            <a:pPr lvl="1"/>
            <a:r>
              <a:rPr lang="en-US" sz="1200" dirty="0"/>
              <a:t>Other promising drugs such as CLN-081 and </a:t>
            </a:r>
            <a:r>
              <a:rPr lang="en-US" sz="1200" dirty="0" err="1"/>
              <a:t>sunvozertinib</a:t>
            </a:r>
            <a:r>
              <a:rPr lang="en-US" sz="1200" dirty="0"/>
              <a:t> are also being actively evaluated. </a:t>
            </a:r>
          </a:p>
        </p:txBody>
      </p:sp>
    </p:spTree>
    <p:extLst>
      <p:ext uri="{BB962C8B-B14F-4D97-AF65-F5344CB8AC3E}">
        <p14:creationId xmlns:p14="http://schemas.microsoft.com/office/powerpoint/2010/main" val="8745461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63ACB-892B-4645-B979-EDA2A14BA572}"/>
              </a:ext>
            </a:extLst>
          </p:cNvPr>
          <p:cNvSpPr>
            <a:spLocks noGrp="1"/>
          </p:cNvSpPr>
          <p:nvPr>
            <p:ph idx="1"/>
          </p:nvPr>
        </p:nvSpPr>
        <p:spPr/>
        <p:txBody>
          <a:bodyPr/>
          <a:lstStyle/>
          <a:p>
            <a:pPr marL="0" indent="0" algn="ctr">
              <a:buNone/>
            </a:pPr>
            <a:endParaRPr lang="en-US" dirty="0"/>
          </a:p>
          <a:p>
            <a:pPr marL="0" indent="0" algn="ctr">
              <a:buNone/>
            </a:pPr>
            <a:r>
              <a:rPr lang="en-US" b="1" dirty="0"/>
              <a:t>Thank you for your attention!</a:t>
            </a:r>
          </a:p>
          <a:p>
            <a:pPr marL="0" indent="0" algn="ctr">
              <a:buNone/>
            </a:pPr>
            <a:endParaRPr lang="en-US" dirty="0"/>
          </a:p>
          <a:p>
            <a:pPr marL="0" indent="0" algn="ctr">
              <a:buNone/>
            </a:pPr>
            <a:r>
              <a:rPr lang="en-US" sz="2400" dirty="0">
                <a:hlinkClick r:id="rId2"/>
              </a:rPr>
              <a:t>chul.kim@gunet.georgetown.edu</a:t>
            </a:r>
            <a:endParaRPr lang="en-US" sz="2400" dirty="0"/>
          </a:p>
          <a:p>
            <a:pPr marL="0" indent="0" algn="ctr">
              <a:buNone/>
            </a:pPr>
            <a:r>
              <a:rPr lang="en-US" sz="2400" dirty="0"/>
              <a:t>@</a:t>
            </a:r>
            <a:r>
              <a:rPr lang="en-US" sz="2400" dirty="0" err="1"/>
              <a:t>chulkimMD</a:t>
            </a:r>
            <a:endParaRPr lang="en-US" sz="2400" dirty="0"/>
          </a:p>
          <a:p>
            <a:endParaRPr lang="en-US" dirty="0"/>
          </a:p>
          <a:p>
            <a:pPr marL="0" indent="0">
              <a:buNone/>
            </a:pPr>
            <a:endParaRPr lang="en-US" dirty="0"/>
          </a:p>
        </p:txBody>
      </p:sp>
      <p:pic>
        <p:nvPicPr>
          <p:cNvPr id="14340" name="Picture 4" descr="Twitter logo and symbol, meaning, history, PNG">
            <a:extLst>
              <a:ext uri="{FF2B5EF4-FFF2-40B4-BE49-F238E27FC236}">
                <a16:creationId xmlns:a16="http://schemas.microsoft.com/office/drawing/2014/main" id="{10E42DC7-3FDC-8043-A22C-E2796840F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733" y="3328989"/>
            <a:ext cx="650240"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5436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8" descr="Picture 8"/>
          <p:cNvPicPr>
            <a:picLocks noChangeAspect="1"/>
          </p:cNvPicPr>
          <p:nvPr/>
        </p:nvPicPr>
        <p:blipFill>
          <a:blip r:embed="rId3"/>
          <a:stretch>
            <a:fillRect/>
          </a:stretch>
        </p:blipFill>
        <p:spPr>
          <a:xfrm>
            <a:off x="7038" y="2382"/>
            <a:ext cx="9129925" cy="5148263"/>
          </a:xfrm>
          <a:prstGeom prst="rect">
            <a:avLst/>
          </a:prstGeom>
          <a:ln w="12700">
            <a:miter lim="400000"/>
          </a:ln>
        </p:spPr>
      </p:pic>
      <p:pic>
        <p:nvPicPr>
          <p:cNvPr id="93" name="Picture 14" descr="Picture 14"/>
          <p:cNvPicPr>
            <a:picLocks noChangeAspect="1"/>
          </p:cNvPicPr>
          <p:nvPr/>
        </p:nvPicPr>
        <p:blipFill>
          <a:blip r:embed="rId4"/>
          <a:stretch>
            <a:fillRect/>
          </a:stretch>
        </p:blipFill>
        <p:spPr>
          <a:xfrm>
            <a:off x="7038" y="2382"/>
            <a:ext cx="9129925" cy="5148263"/>
          </a:xfrm>
          <a:prstGeom prst="rect">
            <a:avLst/>
          </a:prstGeom>
          <a:ln w="12700">
            <a:miter lim="400000"/>
          </a:ln>
        </p:spPr>
      </p:pic>
      <p:pic>
        <p:nvPicPr>
          <p:cNvPr id="94" name="Picture 16" descr="Picture 16"/>
          <p:cNvPicPr>
            <a:picLocks noChangeAspect="1"/>
          </p:cNvPicPr>
          <p:nvPr/>
        </p:nvPicPr>
        <p:blipFill>
          <a:blip r:embed="rId5"/>
          <a:stretch>
            <a:fillRect/>
          </a:stretch>
        </p:blipFill>
        <p:spPr>
          <a:xfrm>
            <a:off x="7038" y="2382"/>
            <a:ext cx="9129925" cy="5148263"/>
          </a:xfrm>
          <a:prstGeom prst="rect">
            <a:avLst/>
          </a:prstGeom>
          <a:ln w="12700">
            <a:miter lim="400000"/>
          </a:ln>
        </p:spPr>
      </p:pic>
      <p:pic>
        <p:nvPicPr>
          <p:cNvPr id="95" name="Picture 9" descr="Picture 9"/>
          <p:cNvPicPr>
            <a:picLocks noChangeAspect="1"/>
          </p:cNvPicPr>
          <p:nvPr/>
        </p:nvPicPr>
        <p:blipFill>
          <a:blip r:embed="rId6"/>
          <a:stretch>
            <a:fillRect/>
          </a:stretch>
        </p:blipFill>
        <p:spPr>
          <a:xfrm>
            <a:off x="-2" y="-10321"/>
            <a:ext cx="9129926" cy="5148264"/>
          </a:xfrm>
          <a:prstGeom prst="rect">
            <a:avLst/>
          </a:prstGeom>
          <a:ln w="12700">
            <a:miter lim="400000"/>
          </a:ln>
        </p:spPr>
      </p:pic>
      <p:pic>
        <p:nvPicPr>
          <p:cNvPr id="96" name="Picture 4" descr="Picture 4"/>
          <p:cNvPicPr>
            <a:picLocks noChangeAspect="1"/>
          </p:cNvPicPr>
          <p:nvPr/>
        </p:nvPicPr>
        <p:blipFill>
          <a:blip r:embed="rId7"/>
          <a:stretch>
            <a:fillRect/>
          </a:stretch>
        </p:blipFill>
        <p:spPr>
          <a:xfrm>
            <a:off x="-2" y="2382"/>
            <a:ext cx="9144002" cy="5148263"/>
          </a:xfrm>
          <a:prstGeom prst="rect">
            <a:avLst/>
          </a:prstGeom>
          <a:ln w="12700">
            <a:miter lim="400000"/>
          </a:ln>
        </p:spPr>
      </p:pic>
      <p:pic>
        <p:nvPicPr>
          <p:cNvPr id="97" name="Picture 6" descr="Picture 6"/>
          <p:cNvPicPr>
            <a:picLocks noChangeAspect="1"/>
          </p:cNvPicPr>
          <p:nvPr/>
        </p:nvPicPr>
        <p:blipFill>
          <a:blip r:embed="rId8"/>
          <a:stretch>
            <a:fillRect/>
          </a:stretch>
        </p:blipFill>
        <p:spPr>
          <a:xfrm>
            <a:off x="14074" y="15081"/>
            <a:ext cx="9129926" cy="5148263"/>
          </a:xfrm>
          <a:prstGeom prst="rect">
            <a:avLst/>
          </a:prstGeom>
          <a:ln w="12700">
            <a:miter lim="400000"/>
          </a:ln>
        </p:spPr>
      </p:pic>
      <p:pic>
        <p:nvPicPr>
          <p:cNvPr id="98" name="Picture 12" descr="Picture 12"/>
          <p:cNvPicPr>
            <a:picLocks noChangeAspect="1"/>
          </p:cNvPicPr>
          <p:nvPr/>
        </p:nvPicPr>
        <p:blipFill>
          <a:blip r:embed="rId9"/>
          <a:stretch>
            <a:fillRect/>
          </a:stretch>
        </p:blipFill>
        <p:spPr>
          <a:xfrm>
            <a:off x="7038" y="2382"/>
            <a:ext cx="9129925" cy="5148263"/>
          </a:xfrm>
          <a:prstGeom prst="rect">
            <a:avLst/>
          </a:prstGeom>
          <a:ln w="12700">
            <a:miter lim="400000"/>
          </a:ln>
        </p:spPr>
      </p:pic>
      <p:pic>
        <p:nvPicPr>
          <p:cNvPr id="99" name="Picture 2" descr="Picture 2"/>
          <p:cNvPicPr>
            <a:picLocks noChangeAspect="1"/>
          </p:cNvPicPr>
          <p:nvPr/>
        </p:nvPicPr>
        <p:blipFill>
          <a:blip r:embed="rId10"/>
          <a:stretch>
            <a:fillRect/>
          </a:stretch>
        </p:blipFill>
        <p:spPr>
          <a:xfrm>
            <a:off x="-1277" y="2382"/>
            <a:ext cx="9129926" cy="5148263"/>
          </a:xfrm>
          <a:prstGeom prst="rect">
            <a:avLst/>
          </a:prstGeom>
          <a:ln w="12700">
            <a:miter lim="400000"/>
          </a:ln>
        </p:spPr>
      </p:pic>
      <p:pic>
        <p:nvPicPr>
          <p:cNvPr id="100" name="Picture 10" descr="Picture 10"/>
          <p:cNvPicPr>
            <a:picLocks noChangeAspect="1"/>
          </p:cNvPicPr>
          <p:nvPr/>
        </p:nvPicPr>
        <p:blipFill>
          <a:blip r:embed="rId11"/>
          <a:stretch>
            <a:fillRect/>
          </a:stretch>
        </p:blipFill>
        <p:spPr>
          <a:xfrm>
            <a:off x="7038" y="2382"/>
            <a:ext cx="9129925" cy="5148263"/>
          </a:xfrm>
          <a:prstGeom prst="rect">
            <a:avLst/>
          </a:prstGeom>
          <a:ln w="12700">
            <a:miter lim="400000"/>
          </a:ln>
        </p:spPr>
      </p:pic>
      <p:sp>
        <p:nvSpPr>
          <p:cNvPr id="101" name="Rectangle 35"/>
          <p:cNvSpPr txBox="1"/>
          <p:nvPr/>
        </p:nvSpPr>
        <p:spPr>
          <a:xfrm>
            <a:off x="45721" y="2589213"/>
            <a:ext cx="9038485"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pc="600">
                <a:solidFill>
                  <a:srgbClr val="FFC82C"/>
                </a:solidFill>
                <a:latin typeface="Corporate A Medium"/>
                <a:ea typeface="Corporate A Medium"/>
                <a:cs typeface="Corporate A Medium"/>
                <a:sym typeface="Corporate A Medium"/>
              </a:defRPr>
            </a:lvl1pPr>
          </a:lstStyle>
          <a:p>
            <a:r>
              <a:t>LUNG CANCER</a:t>
            </a:r>
          </a:p>
        </p:txBody>
      </p:sp>
      <p:sp>
        <p:nvSpPr>
          <p:cNvPr id="102" name="Rectangle 36"/>
          <p:cNvSpPr txBox="1"/>
          <p:nvPr/>
        </p:nvSpPr>
        <p:spPr>
          <a:xfrm>
            <a:off x="59796" y="3076277"/>
            <a:ext cx="903848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solidFill>
                  <a:schemeClr val="accent3">
                    <a:lumOff val="44000"/>
                  </a:schemeClr>
                </a:solidFill>
                <a:latin typeface="Corporate S Demi"/>
                <a:ea typeface="Corporate S Demi"/>
                <a:cs typeface="Corporate S Demi"/>
                <a:sym typeface="Corporate S Demi"/>
              </a:defRPr>
            </a:lvl1pPr>
          </a:lstStyle>
          <a:p>
            <a:r>
              <a:t>Thursday, April 27, 2023</a:t>
            </a:r>
          </a:p>
        </p:txBody>
      </p:sp>
      <p:pic>
        <p:nvPicPr>
          <p:cNvPr id="103" name="Picture 3" descr="Picture 3"/>
          <p:cNvPicPr>
            <a:picLocks noChangeAspect="1"/>
          </p:cNvPicPr>
          <p:nvPr/>
        </p:nvPicPr>
        <p:blipFill>
          <a:blip r:embed="rId12"/>
          <a:stretch>
            <a:fillRect/>
          </a:stretch>
        </p:blipFill>
        <p:spPr>
          <a:xfrm>
            <a:off x="7547957" y="4285273"/>
            <a:ext cx="1313412" cy="669728"/>
          </a:xfrm>
          <a:prstGeom prst="rect">
            <a:avLst/>
          </a:prstGeom>
          <a:ln w="12700">
            <a:miter lim="400000"/>
          </a:ln>
        </p:spPr>
      </p:pic>
    </p:spTree>
    <p:extLst>
      <p:ext uri="{BB962C8B-B14F-4D97-AF65-F5344CB8AC3E}">
        <p14:creationId xmlns:p14="http://schemas.microsoft.com/office/powerpoint/2010/main" val="1318005948"/>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06" name="Subtitle 1"/>
          <p:cNvSpPr txBox="1">
            <a:spLocks noGrp="1"/>
          </p:cNvSpPr>
          <p:nvPr>
            <p:ph type="subTitle" sz="half" idx="1"/>
          </p:nvPr>
        </p:nvSpPr>
        <p:spPr>
          <a:xfrm>
            <a:off x="1371600" y="1800445"/>
            <a:ext cx="6400800" cy="2204976"/>
          </a:xfrm>
          <a:prstGeom prst="rect">
            <a:avLst/>
          </a:prstGeom>
        </p:spPr>
        <p:txBody>
          <a:bodyPr/>
          <a:lstStyle/>
          <a:p>
            <a:pPr>
              <a:defRPr b="1">
                <a:solidFill>
                  <a:srgbClr val="002E51"/>
                </a:solidFill>
              </a:defRPr>
            </a:pPr>
            <a:r>
              <a:t>Amin Benyounes, MD</a:t>
            </a:r>
          </a:p>
          <a:p>
            <a:pPr>
              <a:defRPr>
                <a:solidFill>
                  <a:srgbClr val="002E51"/>
                </a:solidFill>
              </a:defRPr>
            </a:pPr>
            <a:r>
              <a:t>Thoracic medical oncologist</a:t>
            </a:r>
          </a:p>
          <a:p>
            <a:pPr>
              <a:defRPr>
                <a:solidFill>
                  <a:srgbClr val="002E51"/>
                </a:solidFill>
              </a:defRPr>
            </a:pPr>
            <a:r>
              <a:t>Inova Schar Cancer Institute</a:t>
            </a:r>
          </a:p>
          <a:p>
            <a:pPr>
              <a:defRPr>
                <a:solidFill>
                  <a:srgbClr val="002E51"/>
                </a:solidFill>
              </a:defRPr>
            </a:pPr>
            <a:r>
              <a:t>Fairfax, VA</a:t>
            </a:r>
          </a:p>
        </p:txBody>
      </p:sp>
      <p:sp>
        <p:nvSpPr>
          <p:cNvPr id="107" name="Title 3"/>
          <p:cNvSpPr txBox="1">
            <a:spLocks noGrp="1"/>
          </p:cNvSpPr>
          <p:nvPr>
            <p:ph type="ctrTitle"/>
          </p:nvPr>
        </p:nvSpPr>
        <p:spPr>
          <a:xfrm>
            <a:off x="0" y="129845"/>
            <a:ext cx="9144000" cy="786938"/>
          </a:xfrm>
          <a:prstGeom prst="rect">
            <a:avLst/>
          </a:prstGeom>
        </p:spPr>
        <p:txBody>
          <a:bodyPr>
            <a:normAutofit fontScale="90000"/>
          </a:bodyPr>
          <a:lstStyle/>
          <a:p>
            <a:pPr defTabSz="630936">
              <a:defRPr sz="2484">
                <a:solidFill>
                  <a:srgbClr val="002E51"/>
                </a:solidFill>
              </a:defRPr>
            </a:pPr>
            <a:r>
              <a:t>Emerging targeted therapy in NSCLC:</a:t>
            </a:r>
            <a:br/>
            <a:r>
              <a:rPr b="1"/>
              <a:t>EGFR exon 20 &amp; NRG1 fusion</a:t>
            </a:r>
          </a:p>
        </p:txBody>
      </p:sp>
      <p:pic>
        <p:nvPicPr>
          <p:cNvPr id="108" name="Picture 5" descr="Picture 5"/>
          <p:cNvPicPr>
            <a:picLocks noChangeAspect="1"/>
          </p:cNvPicPr>
          <p:nvPr/>
        </p:nvPicPr>
        <p:blipFill>
          <a:blip r:embed="rId4"/>
          <a:stretch>
            <a:fillRect/>
          </a:stretch>
        </p:blipFill>
        <p:spPr>
          <a:xfrm>
            <a:off x="7772400" y="4480180"/>
            <a:ext cx="1096112" cy="558924"/>
          </a:xfrm>
          <a:prstGeom prst="rect">
            <a:avLst/>
          </a:prstGeom>
          <a:ln w="12700">
            <a:miter lim="400000"/>
          </a:ln>
        </p:spPr>
      </p:pic>
    </p:spTree>
    <p:extLst>
      <p:ext uri="{BB962C8B-B14F-4D97-AF65-F5344CB8AC3E}">
        <p14:creationId xmlns:p14="http://schemas.microsoft.com/office/powerpoint/2010/main" val="395827533"/>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5" descr="Picture 5"/>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13" name="Subtitle 1"/>
          <p:cNvSpPr txBox="1">
            <a:spLocks noGrp="1"/>
          </p:cNvSpPr>
          <p:nvPr>
            <p:ph type="subTitle" sz="half" idx="1"/>
          </p:nvPr>
        </p:nvSpPr>
        <p:spPr>
          <a:xfrm>
            <a:off x="1371600" y="1170781"/>
            <a:ext cx="6400800" cy="2915922"/>
          </a:xfrm>
          <a:prstGeom prst="rect">
            <a:avLst/>
          </a:prstGeom>
        </p:spPr>
        <p:txBody>
          <a:bodyPr/>
          <a:lstStyle>
            <a:lvl1pPr algn="l">
              <a:defRPr>
                <a:solidFill>
                  <a:srgbClr val="002E51"/>
                </a:solidFill>
              </a:defRPr>
            </a:lvl1pPr>
          </a:lstStyle>
          <a:p>
            <a:r>
              <a:t>Employment: Inova healthcare system</a:t>
            </a:r>
          </a:p>
        </p:txBody>
      </p:sp>
      <p:sp>
        <p:nvSpPr>
          <p:cNvPr id="114" name="Title 3"/>
          <p:cNvSpPr txBox="1">
            <a:spLocks noGrp="1"/>
          </p:cNvSpPr>
          <p:nvPr>
            <p:ph type="ctrTitle"/>
          </p:nvPr>
        </p:nvSpPr>
        <p:spPr>
          <a:xfrm>
            <a:off x="0" y="129845"/>
            <a:ext cx="9144000" cy="807258"/>
          </a:xfrm>
          <a:prstGeom prst="rect">
            <a:avLst/>
          </a:prstGeom>
        </p:spPr>
        <p:txBody>
          <a:bodyPr/>
          <a:lstStyle>
            <a:lvl1pPr>
              <a:defRPr b="1"/>
            </a:lvl1pPr>
          </a:lstStyle>
          <a:p>
            <a:r>
              <a:t>Conflict of interest</a:t>
            </a:r>
          </a:p>
        </p:txBody>
      </p:sp>
      <p:pic>
        <p:nvPicPr>
          <p:cNvPr id="115" name="Picture 4" descr="Picture 4"/>
          <p:cNvPicPr>
            <a:picLocks noChangeAspect="1"/>
          </p:cNvPicPr>
          <p:nvPr/>
        </p:nvPicPr>
        <p:blipFill>
          <a:blip r:embed="rId4"/>
          <a:stretch>
            <a:fillRect/>
          </a:stretch>
        </p:blipFill>
        <p:spPr>
          <a:xfrm>
            <a:off x="7772400" y="4480180"/>
            <a:ext cx="1096112" cy="558924"/>
          </a:xfrm>
          <a:prstGeom prst="rect">
            <a:avLst/>
          </a:prstGeom>
          <a:ln w="12700">
            <a:miter lim="400000"/>
          </a:ln>
        </p:spPr>
      </p:pic>
    </p:spTree>
    <p:extLst>
      <p:ext uri="{BB962C8B-B14F-4D97-AF65-F5344CB8AC3E}">
        <p14:creationId xmlns:p14="http://schemas.microsoft.com/office/powerpoint/2010/main" val="366127653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8858-4B74-47D3-A7AC-F7B53623BFB2}"/>
              </a:ext>
            </a:extLst>
          </p:cNvPr>
          <p:cNvSpPr>
            <a:spLocks noGrp="1"/>
          </p:cNvSpPr>
          <p:nvPr>
            <p:ph type="title"/>
          </p:nvPr>
        </p:nvSpPr>
        <p:spPr/>
        <p:txBody>
          <a:bodyPr/>
          <a:lstStyle/>
          <a:p>
            <a:r>
              <a:rPr lang="en-US" sz="2400" b="1" dirty="0"/>
              <a:t>IMPower133: EP +/- atezolizumab</a:t>
            </a:r>
          </a:p>
        </p:txBody>
      </p:sp>
      <p:pic>
        <p:nvPicPr>
          <p:cNvPr id="4" name="Picture 3">
            <a:extLst>
              <a:ext uri="{FF2B5EF4-FFF2-40B4-BE49-F238E27FC236}">
                <a16:creationId xmlns:a16="http://schemas.microsoft.com/office/drawing/2014/main" id="{7E983A00-8896-4186-BF30-BCBA88A9A33F}"/>
              </a:ext>
            </a:extLst>
          </p:cNvPr>
          <p:cNvPicPr>
            <a:picLocks noChangeAspect="1"/>
          </p:cNvPicPr>
          <p:nvPr/>
        </p:nvPicPr>
        <p:blipFill>
          <a:blip r:embed="rId3"/>
          <a:stretch>
            <a:fillRect/>
          </a:stretch>
        </p:blipFill>
        <p:spPr>
          <a:xfrm>
            <a:off x="299244" y="630717"/>
            <a:ext cx="8545512" cy="3427226"/>
          </a:xfrm>
          <a:prstGeom prst="rect">
            <a:avLst/>
          </a:prstGeom>
        </p:spPr>
      </p:pic>
      <p:sp>
        <p:nvSpPr>
          <p:cNvPr id="5" name="TextBox 4">
            <a:extLst>
              <a:ext uri="{FF2B5EF4-FFF2-40B4-BE49-F238E27FC236}">
                <a16:creationId xmlns:a16="http://schemas.microsoft.com/office/drawing/2014/main" id="{3998818D-2698-4F38-864C-A232B84AA0F2}"/>
              </a:ext>
            </a:extLst>
          </p:cNvPr>
          <p:cNvSpPr txBox="1"/>
          <p:nvPr/>
        </p:nvSpPr>
        <p:spPr>
          <a:xfrm>
            <a:off x="6516130" y="4057621"/>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Adapted from Liu et al, WCLC 2018</a:t>
            </a:r>
          </a:p>
        </p:txBody>
      </p:sp>
    </p:spTree>
    <p:extLst>
      <p:ext uri="{BB962C8B-B14F-4D97-AF65-F5344CB8AC3E}">
        <p14:creationId xmlns:p14="http://schemas.microsoft.com/office/powerpoint/2010/main" val="19714637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20" name="Title 3"/>
          <p:cNvSpPr txBox="1">
            <a:spLocks noGrp="1"/>
          </p:cNvSpPr>
          <p:nvPr>
            <p:ph type="title"/>
          </p:nvPr>
        </p:nvSpPr>
        <p:spPr>
          <a:xfrm>
            <a:off x="-410199" y="76113"/>
            <a:ext cx="9144001" cy="695498"/>
          </a:xfrm>
          <a:prstGeom prst="rect">
            <a:avLst/>
          </a:prstGeom>
        </p:spPr>
        <p:txBody>
          <a:bodyPr/>
          <a:lstStyle>
            <a:lvl1pPr>
              <a:defRPr b="1">
                <a:solidFill>
                  <a:srgbClr val="002E51"/>
                </a:solidFill>
              </a:defRPr>
            </a:lvl1pPr>
          </a:lstStyle>
          <a:p>
            <a:r>
              <a:t>EGFR exon 20 insertions</a:t>
            </a:r>
          </a:p>
        </p:txBody>
      </p:sp>
      <p:pic>
        <p:nvPicPr>
          <p:cNvPr id="121"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22" name="TextBox 8"/>
          <p:cNvSpPr txBox="1"/>
          <p:nvPr/>
        </p:nvSpPr>
        <p:spPr>
          <a:xfrm>
            <a:off x="200361" y="3854331"/>
            <a:ext cx="32770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800"/>
            </a:pPr>
            <a:r>
              <a:rPr sz="800"/>
              <a:t>Riess JW, et al. J Thorac Oncol. 2018 Oct; 13(10): 1560–1568.</a:t>
            </a:r>
          </a:p>
          <a:p>
            <a:pPr>
              <a:defRPr sz="800"/>
            </a:pPr>
            <a:r>
              <a:rPr sz="800"/>
              <a:t>Kosaka T, et al. Cancer Res . 2017 May 15;77(10):2712-2721.</a:t>
            </a:r>
          </a:p>
        </p:txBody>
      </p:sp>
      <p:pic>
        <p:nvPicPr>
          <p:cNvPr id="123" name="Picture 10" descr="Picture 10"/>
          <p:cNvPicPr>
            <a:picLocks noChangeAspect="1"/>
          </p:cNvPicPr>
          <p:nvPr/>
        </p:nvPicPr>
        <p:blipFill>
          <a:blip r:embed="rId5"/>
          <a:stretch>
            <a:fillRect/>
          </a:stretch>
        </p:blipFill>
        <p:spPr>
          <a:xfrm>
            <a:off x="222749" y="1063838"/>
            <a:ext cx="3063478" cy="1799793"/>
          </a:xfrm>
          <a:prstGeom prst="rect">
            <a:avLst/>
          </a:prstGeom>
          <a:ln w="12700">
            <a:miter lim="400000"/>
          </a:ln>
        </p:spPr>
      </p:pic>
      <p:sp>
        <p:nvSpPr>
          <p:cNvPr id="124" name="TextBox 11"/>
          <p:cNvSpPr txBox="1"/>
          <p:nvPr/>
        </p:nvSpPr>
        <p:spPr>
          <a:xfrm>
            <a:off x="707660" y="3211053"/>
            <a:ext cx="1867308"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0000"/>
                </a:solidFill>
                <a:latin typeface="Impact"/>
                <a:ea typeface="Impact"/>
                <a:cs typeface="Impact"/>
                <a:sym typeface="Impact"/>
              </a:defRPr>
            </a:lvl1pPr>
          </a:lstStyle>
          <a:p>
            <a:r>
              <a:t>~12% of NSCLC</a:t>
            </a:r>
          </a:p>
        </p:txBody>
      </p:sp>
      <p:sp>
        <p:nvSpPr>
          <p:cNvPr id="125" name="TextBox 12"/>
          <p:cNvSpPr txBox="1"/>
          <p:nvPr/>
        </p:nvSpPr>
        <p:spPr>
          <a:xfrm>
            <a:off x="7225722" y="3143510"/>
            <a:ext cx="1865075"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0000"/>
                </a:solidFill>
                <a:latin typeface="Impact"/>
                <a:ea typeface="Impact"/>
                <a:cs typeface="Impact"/>
                <a:sym typeface="Impact"/>
              </a:defRPr>
            </a:lvl1pPr>
          </a:lstStyle>
          <a:p>
            <a:r>
              <a:t>heterogenous</a:t>
            </a:r>
          </a:p>
        </p:txBody>
      </p:sp>
      <p:pic>
        <p:nvPicPr>
          <p:cNvPr id="126" name="Picture 16" descr="Picture 16"/>
          <p:cNvPicPr>
            <a:picLocks noChangeAspect="1"/>
          </p:cNvPicPr>
          <p:nvPr/>
        </p:nvPicPr>
        <p:blipFill>
          <a:blip r:embed="rId6"/>
          <a:stretch>
            <a:fillRect/>
          </a:stretch>
        </p:blipFill>
        <p:spPr>
          <a:xfrm>
            <a:off x="6606823" y="1333324"/>
            <a:ext cx="2537179" cy="1379592"/>
          </a:xfrm>
          <a:prstGeom prst="rect">
            <a:avLst/>
          </a:prstGeom>
          <a:ln w="12700">
            <a:miter lim="400000"/>
          </a:ln>
        </p:spPr>
      </p:pic>
      <p:pic>
        <p:nvPicPr>
          <p:cNvPr id="127" name="Picture 2" descr="Picture 2"/>
          <p:cNvPicPr>
            <a:picLocks noChangeAspect="1"/>
          </p:cNvPicPr>
          <p:nvPr/>
        </p:nvPicPr>
        <p:blipFill>
          <a:blip r:embed="rId7"/>
          <a:stretch>
            <a:fillRect/>
          </a:stretch>
        </p:blipFill>
        <p:spPr>
          <a:xfrm>
            <a:off x="2942277" y="713309"/>
            <a:ext cx="3467585" cy="2486373"/>
          </a:xfrm>
          <a:prstGeom prst="rect">
            <a:avLst/>
          </a:prstGeom>
          <a:ln w="12700">
            <a:miter lim="400000"/>
          </a:ln>
        </p:spPr>
      </p:pic>
    </p:spTree>
    <p:extLst>
      <p:ext uri="{BB962C8B-B14F-4D97-AF65-F5344CB8AC3E}">
        <p14:creationId xmlns:p14="http://schemas.microsoft.com/office/powerpoint/2010/main" val="2214553148"/>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32"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EGFR TKI in EGFR exon 20ins</a:t>
            </a:r>
          </a:p>
        </p:txBody>
      </p:sp>
      <p:pic>
        <p:nvPicPr>
          <p:cNvPr id="133"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34" name="TextBox 8"/>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Wu JY, et al. Clin Lung Cancer . 2019 Nov;20(6):e620-e630.</a:t>
            </a:r>
          </a:p>
        </p:txBody>
      </p:sp>
      <p:sp>
        <p:nvSpPr>
          <p:cNvPr id="135" name="TextBox 1"/>
          <p:cNvSpPr txBox="1"/>
          <p:nvPr/>
        </p:nvSpPr>
        <p:spPr>
          <a:xfrm rot="21096194">
            <a:off x="2924120" y="3414135"/>
            <a:ext cx="37617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0000"/>
                </a:solidFill>
                <a:latin typeface="Impact"/>
                <a:ea typeface="Impact"/>
                <a:cs typeface="Impact"/>
                <a:sym typeface="Impact"/>
              </a:defRPr>
            </a:lvl1pPr>
          </a:lstStyle>
          <a:p>
            <a:r>
              <a:t>Low response rate to EGFR TKI</a:t>
            </a:r>
          </a:p>
        </p:txBody>
      </p:sp>
      <p:pic>
        <p:nvPicPr>
          <p:cNvPr id="136" name="Picture 5" descr="Picture 5"/>
          <p:cNvPicPr>
            <a:picLocks noChangeAspect="1"/>
          </p:cNvPicPr>
          <p:nvPr/>
        </p:nvPicPr>
        <p:blipFill>
          <a:blip r:embed="rId5"/>
          <a:stretch>
            <a:fillRect/>
          </a:stretch>
        </p:blipFill>
        <p:spPr>
          <a:xfrm>
            <a:off x="3157221" y="781434"/>
            <a:ext cx="3959167" cy="2481771"/>
          </a:xfrm>
          <a:prstGeom prst="rect">
            <a:avLst/>
          </a:prstGeom>
          <a:ln w="12700">
            <a:miter lim="400000"/>
          </a:ln>
        </p:spPr>
      </p:pic>
    </p:spTree>
    <p:extLst>
      <p:ext uri="{BB962C8B-B14F-4D97-AF65-F5344CB8AC3E}">
        <p14:creationId xmlns:p14="http://schemas.microsoft.com/office/powerpoint/2010/main" val="1743207481"/>
      </p:ext>
    </p:extLst>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41"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ICI in EGFR Exon 20ins</a:t>
            </a:r>
          </a:p>
        </p:txBody>
      </p:sp>
      <p:pic>
        <p:nvPicPr>
          <p:cNvPr id="142"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43" name="TextBox 8"/>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Yang G, et al. Cancer Med . 2023 Jan;12(1):335-344. </a:t>
            </a:r>
          </a:p>
        </p:txBody>
      </p:sp>
      <p:sp>
        <p:nvSpPr>
          <p:cNvPr id="144" name="TextBox 1"/>
          <p:cNvSpPr txBox="1"/>
          <p:nvPr/>
        </p:nvSpPr>
        <p:spPr>
          <a:xfrm rot="21096194">
            <a:off x="4564127" y="1792665"/>
            <a:ext cx="5014044" cy="828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0000"/>
                </a:solidFill>
                <a:latin typeface="Impact"/>
                <a:ea typeface="Impact"/>
                <a:cs typeface="Impact"/>
                <a:sym typeface="Impact"/>
              </a:defRPr>
            </a:lvl1pPr>
          </a:lstStyle>
          <a:p>
            <a:r>
              <a:t>Low response rate to ICI + chemotherapy</a:t>
            </a:r>
          </a:p>
        </p:txBody>
      </p:sp>
      <p:pic>
        <p:nvPicPr>
          <p:cNvPr id="145" name="Picture 4" descr="Picture 4"/>
          <p:cNvPicPr>
            <a:picLocks noChangeAspect="1"/>
          </p:cNvPicPr>
          <p:nvPr/>
        </p:nvPicPr>
        <p:blipFill>
          <a:blip r:embed="rId5"/>
          <a:stretch>
            <a:fillRect/>
          </a:stretch>
        </p:blipFill>
        <p:spPr>
          <a:xfrm>
            <a:off x="441724" y="1028355"/>
            <a:ext cx="3812448" cy="2548802"/>
          </a:xfrm>
          <a:prstGeom prst="rect">
            <a:avLst/>
          </a:prstGeom>
          <a:ln w="12700">
            <a:miter lim="400000"/>
          </a:ln>
        </p:spPr>
      </p:pic>
    </p:spTree>
    <p:extLst>
      <p:ext uri="{BB962C8B-B14F-4D97-AF65-F5344CB8AC3E}">
        <p14:creationId xmlns:p14="http://schemas.microsoft.com/office/powerpoint/2010/main" val="1447651923"/>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50"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Amivantamab</a:t>
            </a:r>
          </a:p>
        </p:txBody>
      </p:sp>
      <p:pic>
        <p:nvPicPr>
          <p:cNvPr id="151"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pic>
        <p:nvPicPr>
          <p:cNvPr id="152" name="Picture 7" descr="Picture 7"/>
          <p:cNvPicPr>
            <a:picLocks noChangeAspect="1"/>
          </p:cNvPicPr>
          <p:nvPr/>
        </p:nvPicPr>
        <p:blipFill>
          <a:blip r:embed="rId5"/>
          <a:stretch>
            <a:fillRect/>
          </a:stretch>
        </p:blipFill>
        <p:spPr>
          <a:xfrm>
            <a:off x="229212" y="1100908"/>
            <a:ext cx="2686426" cy="2353004"/>
          </a:xfrm>
          <a:prstGeom prst="rect">
            <a:avLst/>
          </a:prstGeom>
          <a:ln w="12700">
            <a:miter lim="400000"/>
          </a:ln>
        </p:spPr>
      </p:pic>
      <p:sp>
        <p:nvSpPr>
          <p:cNvPr id="153" name="TextBox 16"/>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https://www.rybrevanthcp.com/mechanism-of-action</a:t>
            </a:r>
          </a:p>
        </p:txBody>
      </p:sp>
      <p:pic>
        <p:nvPicPr>
          <p:cNvPr id="154" name="Picture 18" descr="Picture 18"/>
          <p:cNvPicPr>
            <a:picLocks noChangeAspect="1"/>
          </p:cNvPicPr>
          <p:nvPr/>
        </p:nvPicPr>
        <p:blipFill>
          <a:blip r:embed="rId6"/>
          <a:stretch>
            <a:fillRect/>
          </a:stretch>
        </p:blipFill>
        <p:spPr>
          <a:xfrm>
            <a:off x="3574404" y="1158065"/>
            <a:ext cx="2429215" cy="2295846"/>
          </a:xfrm>
          <a:prstGeom prst="rect">
            <a:avLst/>
          </a:prstGeom>
          <a:ln w="12700">
            <a:miter lim="400000"/>
          </a:ln>
        </p:spPr>
      </p:pic>
      <p:pic>
        <p:nvPicPr>
          <p:cNvPr id="155" name="Picture 20" descr="Picture 20"/>
          <p:cNvPicPr>
            <a:picLocks noChangeAspect="1"/>
          </p:cNvPicPr>
          <p:nvPr/>
        </p:nvPicPr>
        <p:blipFill>
          <a:blip r:embed="rId7"/>
          <a:stretch>
            <a:fillRect/>
          </a:stretch>
        </p:blipFill>
        <p:spPr>
          <a:xfrm>
            <a:off x="6486930" y="1124723"/>
            <a:ext cx="2381582" cy="2362531"/>
          </a:xfrm>
          <a:prstGeom prst="rect">
            <a:avLst/>
          </a:prstGeom>
          <a:ln w="12700">
            <a:miter lim="400000"/>
          </a:ln>
        </p:spPr>
      </p:pic>
    </p:spTree>
    <p:extLst>
      <p:ext uri="{BB962C8B-B14F-4D97-AF65-F5344CB8AC3E}">
        <p14:creationId xmlns:p14="http://schemas.microsoft.com/office/powerpoint/2010/main" val="3503752979"/>
      </p:ext>
    </p:extLst>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60"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CHRYSALIS</a:t>
            </a:r>
          </a:p>
        </p:txBody>
      </p:sp>
      <p:pic>
        <p:nvPicPr>
          <p:cNvPr id="161"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62" name="TextBox 5"/>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Park K, et al. J Clin Oncol . 2021 Oct 20;39(30):3391-3402</a:t>
            </a:r>
          </a:p>
        </p:txBody>
      </p:sp>
      <p:pic>
        <p:nvPicPr>
          <p:cNvPr id="163" name="Picture 8" descr="Picture 8"/>
          <p:cNvPicPr>
            <a:picLocks noChangeAspect="1"/>
          </p:cNvPicPr>
          <p:nvPr/>
        </p:nvPicPr>
        <p:blipFill>
          <a:blip r:embed="rId5"/>
          <a:stretch>
            <a:fillRect/>
          </a:stretch>
        </p:blipFill>
        <p:spPr>
          <a:xfrm>
            <a:off x="2299423" y="657569"/>
            <a:ext cx="4921774" cy="3366040"/>
          </a:xfrm>
          <a:prstGeom prst="rect">
            <a:avLst/>
          </a:prstGeom>
          <a:ln w="12700">
            <a:miter lim="400000"/>
          </a:ln>
        </p:spPr>
      </p:pic>
    </p:spTree>
    <p:extLst>
      <p:ext uri="{BB962C8B-B14F-4D97-AF65-F5344CB8AC3E}">
        <p14:creationId xmlns:p14="http://schemas.microsoft.com/office/powerpoint/2010/main" val="373177064"/>
      </p:ext>
    </p:extLst>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68"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CHRYSALIS</a:t>
            </a:r>
          </a:p>
        </p:txBody>
      </p:sp>
      <p:pic>
        <p:nvPicPr>
          <p:cNvPr id="169"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70" name="TextBox 5"/>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Park K, et al. J Clin Oncol . 2021 Oct 20;39(30):3391-3402</a:t>
            </a:r>
          </a:p>
        </p:txBody>
      </p:sp>
      <p:graphicFrame>
        <p:nvGraphicFramePr>
          <p:cNvPr id="171" name="Table 7"/>
          <p:cNvGraphicFramePr/>
          <p:nvPr/>
        </p:nvGraphicFramePr>
        <p:xfrm>
          <a:off x="2040545" y="712668"/>
          <a:ext cx="5062908" cy="3275320"/>
        </p:xfrm>
        <a:graphic>
          <a:graphicData uri="http://schemas.openxmlformats.org/drawingml/2006/table">
            <a:tbl>
              <a:tblPr firstRow="1" bandRow="1"/>
              <a:tblGrid>
                <a:gridCol w="2531454">
                  <a:extLst>
                    <a:ext uri="{9D8B030D-6E8A-4147-A177-3AD203B41FA5}">
                      <a16:colId xmlns:a16="http://schemas.microsoft.com/office/drawing/2014/main" val="20000"/>
                    </a:ext>
                  </a:extLst>
                </a:gridCol>
                <a:gridCol w="2531454">
                  <a:extLst>
                    <a:ext uri="{9D8B030D-6E8A-4147-A177-3AD203B41FA5}">
                      <a16:colId xmlns:a16="http://schemas.microsoft.com/office/drawing/2014/main" val="20001"/>
                    </a:ext>
                  </a:extLst>
                </a:gridCol>
              </a:tblGrid>
              <a:tr h="525466">
                <a:tc>
                  <a:txBody>
                    <a:bodyPr/>
                    <a:lstStyle/>
                    <a:p>
                      <a:pPr algn="l" defTabSz="457200">
                        <a:defRPr sz="1800" b="0">
                          <a:solidFill>
                            <a:srgbClr val="000000"/>
                          </a:solidFill>
                        </a:defRPr>
                      </a:pPr>
                      <a:r>
                        <a:rPr sz="1400" b="1">
                          <a:solidFill>
                            <a:schemeClr val="accent3">
                              <a:lumOff val="44000"/>
                            </a:schemeClr>
                          </a:solidFill>
                        </a:rPr>
                        <a:t>Characteristic</a:t>
                      </a:r>
                    </a:p>
                  </a:txBody>
                  <a:tcPr marL="45720" marR="45720" horzOverflow="overflow"/>
                </a:tc>
                <a:tc>
                  <a:txBody>
                    <a:bodyPr/>
                    <a:lstStyle/>
                    <a:p>
                      <a:pPr algn="l" defTabSz="457200">
                        <a:defRPr sz="1800" b="0">
                          <a:solidFill>
                            <a:srgbClr val="000000"/>
                          </a:solidFill>
                        </a:defRPr>
                      </a:pPr>
                      <a:r>
                        <a:rPr sz="1400" b="1">
                          <a:solidFill>
                            <a:schemeClr val="accent3">
                              <a:lumOff val="44000"/>
                            </a:schemeClr>
                          </a:solidFill>
                        </a:rPr>
                        <a:t>Efficacy population (n=81)</a:t>
                      </a:r>
                    </a:p>
                  </a:txBody>
                  <a:tcPr marL="45720" marR="45720" horzOverflow="overflow"/>
                </a:tc>
                <a:extLst>
                  <a:ext uri="{0D108BD9-81ED-4DB2-BD59-A6C34878D82A}">
                    <a16:rowId xmlns:a16="http://schemas.microsoft.com/office/drawing/2014/main" val="10000"/>
                  </a:ext>
                </a:extLst>
              </a:tr>
              <a:tr h="304718">
                <a:tc>
                  <a:txBody>
                    <a:bodyPr/>
                    <a:lstStyle/>
                    <a:p>
                      <a:pPr algn="l" defTabSz="457200">
                        <a:defRPr sz="1800"/>
                      </a:pPr>
                      <a:r>
                        <a:rPr sz="1200"/>
                        <a:t>Median previous lines of treatment</a:t>
                      </a:r>
                    </a:p>
                  </a:txBody>
                  <a:tcPr marL="45720" marR="45720" horzOverflow="overflow"/>
                </a:tc>
                <a:tc>
                  <a:txBody>
                    <a:bodyPr/>
                    <a:lstStyle/>
                    <a:p>
                      <a:pPr algn="l" defTabSz="457200">
                        <a:defRPr sz="1800"/>
                      </a:pPr>
                      <a:r>
                        <a:rPr sz="1200"/>
                        <a:t>2 (1-7)</a:t>
                      </a:r>
                    </a:p>
                  </a:txBody>
                  <a:tcPr marL="45720" marR="45720" horzOverflow="overflow"/>
                </a:tc>
                <a:extLst>
                  <a:ext uri="{0D108BD9-81ED-4DB2-BD59-A6C34878D82A}">
                    <a16:rowId xmlns:a16="http://schemas.microsoft.com/office/drawing/2014/main" val="10001"/>
                  </a:ext>
                </a:extLst>
              </a:tr>
              <a:tr h="343274">
                <a:tc>
                  <a:txBody>
                    <a:bodyPr/>
                    <a:lstStyle/>
                    <a:p>
                      <a:pPr algn="l" defTabSz="457200">
                        <a:defRPr sz="1800"/>
                      </a:pPr>
                      <a:r>
                        <a:rPr sz="1200"/>
                        <a:t>Previous systemic therapy, No (%)</a:t>
                      </a:r>
                    </a:p>
                  </a:txBody>
                  <a:tcPr marL="45720" marR="45720" horzOverflow="overflow"/>
                </a:tc>
                <a:tc>
                  <a:txBody>
                    <a:bodyPr/>
                    <a:lstStyle/>
                    <a:p>
                      <a:pPr algn="l" defTabSz="457200"/>
                      <a:endParaRPr/>
                    </a:p>
                  </a:txBody>
                  <a:tcPr marL="45720" marR="45720" horzOverflow="overflow"/>
                </a:tc>
                <a:extLst>
                  <a:ext uri="{0D108BD9-81ED-4DB2-BD59-A6C34878D82A}">
                    <a16:rowId xmlns:a16="http://schemas.microsoft.com/office/drawing/2014/main" val="10002"/>
                  </a:ext>
                </a:extLst>
              </a:tr>
              <a:tr h="300266">
                <a:tc>
                  <a:txBody>
                    <a:bodyPr/>
                    <a:lstStyle/>
                    <a:p>
                      <a:pPr algn="l" defTabSz="457200">
                        <a:defRPr sz="1800"/>
                      </a:pPr>
                      <a:r>
                        <a:rPr sz="1200"/>
                        <a:t>Platinum based</a:t>
                      </a:r>
                    </a:p>
                  </a:txBody>
                  <a:tcPr marL="45720" marR="45720" horzOverflow="overflow"/>
                </a:tc>
                <a:tc>
                  <a:txBody>
                    <a:bodyPr/>
                    <a:lstStyle/>
                    <a:p>
                      <a:pPr algn="l" defTabSz="457200">
                        <a:defRPr sz="1800"/>
                      </a:pPr>
                      <a:r>
                        <a:rPr sz="1200"/>
                        <a:t>81 (100)</a:t>
                      </a:r>
                    </a:p>
                  </a:txBody>
                  <a:tcPr marL="45720" marR="45720" horzOverflow="overflow"/>
                </a:tc>
                <a:extLst>
                  <a:ext uri="{0D108BD9-81ED-4DB2-BD59-A6C34878D82A}">
                    <a16:rowId xmlns:a16="http://schemas.microsoft.com/office/drawing/2014/main" val="10003"/>
                  </a:ext>
                </a:extLst>
              </a:tr>
              <a:tr h="300266">
                <a:tc>
                  <a:txBody>
                    <a:bodyPr/>
                    <a:lstStyle/>
                    <a:p>
                      <a:pPr algn="l" defTabSz="457200">
                        <a:defRPr sz="1800"/>
                      </a:pPr>
                      <a:r>
                        <a:rPr sz="1200"/>
                        <a:t>IO</a:t>
                      </a:r>
                    </a:p>
                  </a:txBody>
                  <a:tcPr marL="45720" marR="45720" horzOverflow="overflow"/>
                </a:tc>
                <a:tc>
                  <a:txBody>
                    <a:bodyPr/>
                    <a:lstStyle/>
                    <a:p>
                      <a:pPr algn="l" defTabSz="457200">
                        <a:defRPr sz="1800"/>
                      </a:pPr>
                      <a:r>
                        <a:rPr sz="1200"/>
                        <a:t>37 (46%)</a:t>
                      </a:r>
                    </a:p>
                  </a:txBody>
                  <a:tcPr marL="45720" marR="45720" horzOverflow="overflow"/>
                </a:tc>
                <a:extLst>
                  <a:ext uri="{0D108BD9-81ED-4DB2-BD59-A6C34878D82A}">
                    <a16:rowId xmlns:a16="http://schemas.microsoft.com/office/drawing/2014/main" val="10004"/>
                  </a:ext>
                </a:extLst>
              </a:tr>
              <a:tr h="300266">
                <a:tc>
                  <a:txBody>
                    <a:bodyPr/>
                    <a:lstStyle/>
                    <a:p>
                      <a:pPr algn="l" defTabSz="457200"/>
                      <a:r>
                        <a:t>1</a:t>
                      </a:r>
                      <a:r>
                        <a:rPr baseline="30000"/>
                        <a:t>st</a:t>
                      </a:r>
                      <a:r>
                        <a:t> gen. EGFR TKI</a:t>
                      </a:r>
                    </a:p>
                  </a:txBody>
                  <a:tcPr marL="45720" marR="45720" horzOverflow="overflow"/>
                </a:tc>
                <a:tc>
                  <a:txBody>
                    <a:bodyPr/>
                    <a:lstStyle/>
                    <a:p>
                      <a:pPr algn="l" defTabSz="457200">
                        <a:defRPr sz="1800"/>
                      </a:pPr>
                      <a:r>
                        <a:rPr sz="1200"/>
                        <a:t>7 (9)</a:t>
                      </a:r>
                    </a:p>
                  </a:txBody>
                  <a:tcPr marL="45720" marR="45720" horzOverflow="overflow"/>
                </a:tc>
                <a:extLst>
                  <a:ext uri="{0D108BD9-81ED-4DB2-BD59-A6C34878D82A}">
                    <a16:rowId xmlns:a16="http://schemas.microsoft.com/office/drawing/2014/main" val="10005"/>
                  </a:ext>
                </a:extLst>
              </a:tr>
              <a:tr h="300266">
                <a:tc>
                  <a:txBody>
                    <a:bodyPr/>
                    <a:lstStyle/>
                    <a:p>
                      <a:pPr algn="l" defTabSz="457200"/>
                      <a:r>
                        <a:t>2</a:t>
                      </a:r>
                      <a:r>
                        <a:rPr baseline="30000"/>
                        <a:t>nd</a:t>
                      </a:r>
                      <a:r>
                        <a:t> gen. EGFR TKI</a:t>
                      </a:r>
                    </a:p>
                  </a:txBody>
                  <a:tcPr marL="45720" marR="45720" horzOverflow="overflow"/>
                </a:tc>
                <a:tc>
                  <a:txBody>
                    <a:bodyPr/>
                    <a:lstStyle/>
                    <a:p>
                      <a:pPr algn="l" defTabSz="457200">
                        <a:defRPr sz="1800"/>
                      </a:pPr>
                      <a:r>
                        <a:rPr sz="1200"/>
                        <a:t>6 (7)</a:t>
                      </a:r>
                    </a:p>
                  </a:txBody>
                  <a:tcPr marL="45720" marR="45720" horzOverflow="overflow"/>
                </a:tc>
                <a:extLst>
                  <a:ext uri="{0D108BD9-81ED-4DB2-BD59-A6C34878D82A}">
                    <a16:rowId xmlns:a16="http://schemas.microsoft.com/office/drawing/2014/main" val="10006"/>
                  </a:ext>
                </a:extLst>
              </a:tr>
              <a:tr h="300266">
                <a:tc>
                  <a:txBody>
                    <a:bodyPr/>
                    <a:lstStyle/>
                    <a:p>
                      <a:pPr algn="l" defTabSz="457200"/>
                      <a:r>
                        <a:t>3</a:t>
                      </a:r>
                      <a:r>
                        <a:rPr baseline="30000"/>
                        <a:t>rd</a:t>
                      </a:r>
                      <a:r>
                        <a:t> gen. EGFR TKI</a:t>
                      </a:r>
                    </a:p>
                  </a:txBody>
                  <a:tcPr marL="45720" marR="45720" horzOverflow="overflow"/>
                </a:tc>
                <a:tc>
                  <a:txBody>
                    <a:bodyPr/>
                    <a:lstStyle/>
                    <a:p>
                      <a:pPr algn="l" defTabSz="457200">
                        <a:defRPr sz="1800"/>
                      </a:pPr>
                      <a:r>
                        <a:rPr sz="1200"/>
                        <a:t>6 (7)</a:t>
                      </a:r>
                    </a:p>
                  </a:txBody>
                  <a:tcPr marL="45720" marR="45720" horzOverflow="overflow"/>
                </a:tc>
                <a:extLst>
                  <a:ext uri="{0D108BD9-81ED-4DB2-BD59-A6C34878D82A}">
                    <a16:rowId xmlns:a16="http://schemas.microsoft.com/office/drawing/2014/main" val="10007"/>
                  </a:ext>
                </a:extLst>
              </a:tr>
              <a:tr h="300266">
                <a:tc>
                  <a:txBody>
                    <a:bodyPr/>
                    <a:lstStyle/>
                    <a:p>
                      <a:pPr algn="l" defTabSz="457200">
                        <a:defRPr sz="1800"/>
                      </a:pPr>
                      <a:r>
                        <a:rPr sz="1200"/>
                        <a:t>Exon20ins targeted</a:t>
                      </a:r>
                    </a:p>
                  </a:txBody>
                  <a:tcPr marL="45720" marR="45720" horzOverflow="overflow"/>
                </a:tc>
                <a:tc>
                  <a:txBody>
                    <a:bodyPr/>
                    <a:lstStyle/>
                    <a:p>
                      <a:pPr algn="l" defTabSz="457200">
                        <a:defRPr sz="1800"/>
                      </a:pPr>
                      <a:r>
                        <a:rPr sz="1200"/>
                        <a:t>1 (1)</a:t>
                      </a:r>
                    </a:p>
                  </a:txBody>
                  <a:tcPr marL="45720" marR="45720" horzOverflow="overflow"/>
                </a:tc>
                <a:extLst>
                  <a:ext uri="{0D108BD9-81ED-4DB2-BD59-A6C34878D82A}">
                    <a16:rowId xmlns:a16="http://schemas.microsoft.com/office/drawing/2014/main" val="10008"/>
                  </a:ext>
                </a:extLst>
              </a:tr>
              <a:tr h="300266">
                <a:tc>
                  <a:txBody>
                    <a:bodyPr/>
                    <a:lstStyle/>
                    <a:p>
                      <a:pPr algn="l" defTabSz="457200">
                        <a:defRPr sz="1800"/>
                      </a:pPr>
                      <a:r>
                        <a:rPr sz="1200"/>
                        <a:t>No previous treatment, No (%)</a:t>
                      </a:r>
                    </a:p>
                  </a:txBody>
                  <a:tcPr marL="45720" marR="45720" horzOverflow="overflow"/>
                </a:tc>
                <a:tc>
                  <a:txBody>
                    <a:bodyPr/>
                    <a:lstStyle/>
                    <a:p>
                      <a:pPr algn="l" defTabSz="457200">
                        <a:defRPr sz="1800"/>
                      </a:pPr>
                      <a:r>
                        <a:rPr sz="1200"/>
                        <a:t>0</a:t>
                      </a:r>
                    </a:p>
                  </a:txBody>
                  <a:tcPr marL="45720" marR="45720" horzOverflow="overflow"/>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42082166"/>
      </p:ext>
    </p:extLst>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76"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CHRYSALIS</a:t>
            </a:r>
          </a:p>
        </p:txBody>
      </p:sp>
      <p:pic>
        <p:nvPicPr>
          <p:cNvPr id="177"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78" name="TextBox 5"/>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Park K, et al. J Clin Oncol . 2021 Oct 20;39(30):3391-3402</a:t>
            </a:r>
          </a:p>
        </p:txBody>
      </p:sp>
      <p:pic>
        <p:nvPicPr>
          <p:cNvPr id="179" name="Picture 2" descr="Picture 2"/>
          <p:cNvPicPr>
            <a:picLocks noChangeAspect="1"/>
          </p:cNvPicPr>
          <p:nvPr/>
        </p:nvPicPr>
        <p:blipFill>
          <a:blip r:embed="rId5"/>
          <a:stretch>
            <a:fillRect/>
          </a:stretch>
        </p:blipFill>
        <p:spPr>
          <a:xfrm>
            <a:off x="217981" y="1441985"/>
            <a:ext cx="3824035" cy="1776276"/>
          </a:xfrm>
          <a:prstGeom prst="rect">
            <a:avLst/>
          </a:prstGeom>
          <a:ln w="12700">
            <a:miter lim="400000"/>
          </a:ln>
        </p:spPr>
      </p:pic>
      <p:pic>
        <p:nvPicPr>
          <p:cNvPr id="180" name="Picture 9" descr="Picture 9"/>
          <p:cNvPicPr>
            <a:picLocks noChangeAspect="1"/>
          </p:cNvPicPr>
          <p:nvPr/>
        </p:nvPicPr>
        <p:blipFill>
          <a:blip r:embed="rId6"/>
          <a:stretch>
            <a:fillRect/>
          </a:stretch>
        </p:blipFill>
        <p:spPr>
          <a:xfrm>
            <a:off x="4646638" y="1299730"/>
            <a:ext cx="3948158" cy="1762889"/>
          </a:xfrm>
          <a:prstGeom prst="rect">
            <a:avLst/>
          </a:prstGeom>
          <a:ln w="12700">
            <a:miter lim="400000"/>
          </a:ln>
        </p:spPr>
      </p:pic>
      <p:sp>
        <p:nvSpPr>
          <p:cNvPr id="181" name="TextBox 10"/>
          <p:cNvSpPr txBox="1"/>
          <p:nvPr/>
        </p:nvSpPr>
        <p:spPr>
          <a:xfrm rot="21096194">
            <a:off x="3854111" y="3346068"/>
            <a:ext cx="5014044"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0000"/>
                </a:solidFill>
                <a:latin typeface="Impact"/>
                <a:ea typeface="Impact"/>
                <a:cs typeface="Impact"/>
                <a:sym typeface="Impact"/>
              </a:defRPr>
            </a:lvl1pPr>
          </a:lstStyle>
          <a:p>
            <a:r>
              <a:t>Robust and durable response</a:t>
            </a:r>
          </a:p>
        </p:txBody>
      </p:sp>
    </p:spTree>
    <p:extLst>
      <p:ext uri="{BB962C8B-B14F-4D97-AF65-F5344CB8AC3E}">
        <p14:creationId xmlns:p14="http://schemas.microsoft.com/office/powerpoint/2010/main" val="3485825099"/>
      </p:ext>
    </p:extLst>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86"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CHRYSALIS</a:t>
            </a:r>
          </a:p>
        </p:txBody>
      </p:sp>
      <p:pic>
        <p:nvPicPr>
          <p:cNvPr id="187"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88" name="TextBox 5"/>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Park K, et al. J Clin Oncol . 2021 Oct 20;39(30):3391-3402</a:t>
            </a:r>
          </a:p>
        </p:txBody>
      </p:sp>
      <p:graphicFrame>
        <p:nvGraphicFramePr>
          <p:cNvPr id="189" name="Table 7"/>
          <p:cNvGraphicFramePr/>
          <p:nvPr/>
        </p:nvGraphicFramePr>
        <p:xfrm>
          <a:off x="717846" y="825342"/>
          <a:ext cx="5665230" cy="2743200"/>
        </p:xfrm>
        <a:graphic>
          <a:graphicData uri="http://schemas.openxmlformats.org/drawingml/2006/table">
            <a:tbl>
              <a:tblPr firstRow="1" bandRow="1"/>
              <a:tblGrid>
                <a:gridCol w="2832615">
                  <a:extLst>
                    <a:ext uri="{9D8B030D-6E8A-4147-A177-3AD203B41FA5}">
                      <a16:colId xmlns:a16="http://schemas.microsoft.com/office/drawing/2014/main" val="20000"/>
                    </a:ext>
                  </a:extLst>
                </a:gridCol>
                <a:gridCol w="2832615">
                  <a:extLst>
                    <a:ext uri="{9D8B030D-6E8A-4147-A177-3AD203B41FA5}">
                      <a16:colId xmlns:a16="http://schemas.microsoft.com/office/drawing/2014/main" val="20001"/>
                    </a:ext>
                  </a:extLst>
                </a:gridCol>
              </a:tblGrid>
              <a:tr h="370840">
                <a:tc>
                  <a:txBody>
                    <a:bodyPr/>
                    <a:lstStyle/>
                    <a:p>
                      <a:pPr algn="l" defTabSz="457200">
                        <a:defRPr sz="1800" b="0">
                          <a:solidFill>
                            <a:srgbClr val="000000"/>
                          </a:solidFill>
                        </a:defRPr>
                      </a:pPr>
                      <a:r>
                        <a:rPr sz="1400" b="1">
                          <a:solidFill>
                            <a:schemeClr val="accent3">
                              <a:lumOff val="44000"/>
                            </a:schemeClr>
                          </a:solidFill>
                        </a:rPr>
                        <a:t>Event</a:t>
                      </a:r>
                    </a:p>
                  </a:txBody>
                  <a:tcPr marL="45720" marR="45720" horzOverflow="overflow"/>
                </a:tc>
                <a:tc>
                  <a:txBody>
                    <a:bodyPr/>
                    <a:lstStyle/>
                    <a:p>
                      <a:pPr algn="l" defTabSz="457200">
                        <a:defRPr sz="1800" b="0">
                          <a:solidFill>
                            <a:srgbClr val="000000"/>
                          </a:solidFill>
                        </a:defRPr>
                      </a:pPr>
                      <a:r>
                        <a:rPr sz="1400" b="1">
                          <a:solidFill>
                            <a:schemeClr val="accent3">
                              <a:lumOff val="44000"/>
                            </a:schemeClr>
                          </a:solidFill>
                        </a:rPr>
                        <a:t>Patients treated at the RP2D (n=258), %</a:t>
                      </a:r>
                    </a:p>
                  </a:txBody>
                  <a:tcPr marL="45720" marR="45720" horzOverflow="overflow"/>
                </a:tc>
                <a:extLst>
                  <a:ext uri="{0D108BD9-81ED-4DB2-BD59-A6C34878D82A}">
                    <a16:rowId xmlns:a16="http://schemas.microsoft.com/office/drawing/2014/main" val="10000"/>
                  </a:ext>
                </a:extLst>
              </a:tr>
              <a:tr h="370840">
                <a:tc>
                  <a:txBody>
                    <a:bodyPr/>
                    <a:lstStyle/>
                    <a:p>
                      <a:pPr algn="l" defTabSz="457200">
                        <a:defRPr sz="1800"/>
                      </a:pPr>
                      <a:r>
                        <a:rPr sz="1400"/>
                        <a:t>Any AE</a:t>
                      </a:r>
                    </a:p>
                  </a:txBody>
                  <a:tcPr marL="45720" marR="45720" horzOverflow="overflow"/>
                </a:tc>
                <a:tc>
                  <a:txBody>
                    <a:bodyPr/>
                    <a:lstStyle/>
                    <a:p>
                      <a:pPr algn="l" defTabSz="457200">
                        <a:defRPr sz="1800"/>
                      </a:pPr>
                      <a:r>
                        <a:rPr sz="1400"/>
                        <a:t>257 (100)</a:t>
                      </a:r>
                    </a:p>
                  </a:txBody>
                  <a:tcPr marL="45720" marR="45720" horzOverflow="overflow"/>
                </a:tc>
                <a:extLst>
                  <a:ext uri="{0D108BD9-81ED-4DB2-BD59-A6C34878D82A}">
                    <a16:rowId xmlns:a16="http://schemas.microsoft.com/office/drawing/2014/main" val="10001"/>
                  </a:ext>
                </a:extLst>
              </a:tr>
              <a:tr h="370840">
                <a:tc>
                  <a:txBody>
                    <a:bodyPr/>
                    <a:lstStyle/>
                    <a:p>
                      <a:pPr algn="l" defTabSz="457200">
                        <a:defRPr sz="1800"/>
                      </a:pPr>
                      <a:r>
                        <a:rPr sz="1400"/>
                        <a:t>Grade ≥ 3</a:t>
                      </a:r>
                    </a:p>
                  </a:txBody>
                  <a:tcPr marL="45720" marR="45720" horzOverflow="overflow"/>
                </a:tc>
                <a:tc>
                  <a:txBody>
                    <a:bodyPr/>
                    <a:lstStyle/>
                    <a:p>
                      <a:pPr algn="l" defTabSz="457200">
                        <a:defRPr sz="1800"/>
                      </a:pPr>
                      <a:r>
                        <a:rPr sz="1400"/>
                        <a:t>101 (39)</a:t>
                      </a:r>
                    </a:p>
                  </a:txBody>
                  <a:tcPr marL="45720" marR="45720" horzOverflow="overflow"/>
                </a:tc>
                <a:extLst>
                  <a:ext uri="{0D108BD9-81ED-4DB2-BD59-A6C34878D82A}">
                    <a16:rowId xmlns:a16="http://schemas.microsoft.com/office/drawing/2014/main" val="10002"/>
                  </a:ext>
                </a:extLst>
              </a:tr>
              <a:tr h="370840">
                <a:tc>
                  <a:txBody>
                    <a:bodyPr/>
                    <a:lstStyle/>
                    <a:p>
                      <a:pPr algn="l" defTabSz="457200">
                        <a:defRPr sz="1800"/>
                      </a:pPr>
                      <a:r>
                        <a:rPr sz="1400"/>
                        <a:t>AE leading to death</a:t>
                      </a:r>
                    </a:p>
                  </a:txBody>
                  <a:tcPr marL="45720" marR="45720" horzOverflow="overflow"/>
                </a:tc>
                <a:tc>
                  <a:txBody>
                    <a:bodyPr/>
                    <a:lstStyle/>
                    <a:p>
                      <a:pPr algn="l" defTabSz="457200">
                        <a:defRPr sz="1800"/>
                      </a:pPr>
                      <a:r>
                        <a:rPr sz="1400"/>
                        <a:t>13 (5)</a:t>
                      </a:r>
                    </a:p>
                  </a:txBody>
                  <a:tcPr marL="45720" marR="45720" horzOverflow="overflow"/>
                </a:tc>
                <a:extLst>
                  <a:ext uri="{0D108BD9-81ED-4DB2-BD59-A6C34878D82A}">
                    <a16:rowId xmlns:a16="http://schemas.microsoft.com/office/drawing/2014/main" val="10003"/>
                  </a:ext>
                </a:extLst>
              </a:tr>
              <a:tr h="370840">
                <a:tc>
                  <a:txBody>
                    <a:bodyPr/>
                    <a:lstStyle/>
                    <a:p>
                      <a:pPr algn="l" defTabSz="457200">
                        <a:defRPr sz="1800"/>
                      </a:pPr>
                      <a:r>
                        <a:rPr sz="1400"/>
                        <a:t>AE leading to discontinuation</a:t>
                      </a:r>
                    </a:p>
                  </a:txBody>
                  <a:tcPr marL="45720" marR="45720" horzOverflow="overflow"/>
                </a:tc>
                <a:tc>
                  <a:txBody>
                    <a:bodyPr/>
                    <a:lstStyle/>
                    <a:p>
                      <a:pPr algn="l" defTabSz="457200">
                        <a:defRPr sz="1800"/>
                      </a:pPr>
                      <a:r>
                        <a:rPr sz="1400"/>
                        <a:t>17 (7)</a:t>
                      </a:r>
                    </a:p>
                  </a:txBody>
                  <a:tcPr marL="45720" marR="45720" horzOverflow="overflow"/>
                </a:tc>
                <a:extLst>
                  <a:ext uri="{0D108BD9-81ED-4DB2-BD59-A6C34878D82A}">
                    <a16:rowId xmlns:a16="http://schemas.microsoft.com/office/drawing/2014/main" val="10004"/>
                  </a:ext>
                </a:extLst>
              </a:tr>
              <a:tr h="370840">
                <a:tc>
                  <a:txBody>
                    <a:bodyPr/>
                    <a:lstStyle/>
                    <a:p>
                      <a:pPr algn="l" defTabSz="457200">
                        <a:defRPr sz="1800"/>
                      </a:pPr>
                      <a:r>
                        <a:rPr sz="1400"/>
                        <a:t>AE leading to dose reduction</a:t>
                      </a:r>
                    </a:p>
                  </a:txBody>
                  <a:tcPr marL="45720" marR="45720" horzOverflow="overflow"/>
                </a:tc>
                <a:tc>
                  <a:txBody>
                    <a:bodyPr/>
                    <a:lstStyle/>
                    <a:p>
                      <a:pPr algn="l" defTabSz="457200">
                        <a:defRPr sz="1800"/>
                      </a:pPr>
                      <a:r>
                        <a:rPr sz="1400"/>
                        <a:t>26 (10)</a:t>
                      </a:r>
                    </a:p>
                  </a:txBody>
                  <a:tcPr marL="45720" marR="45720" horzOverflow="overflow"/>
                </a:tc>
                <a:extLst>
                  <a:ext uri="{0D108BD9-81ED-4DB2-BD59-A6C34878D82A}">
                    <a16:rowId xmlns:a16="http://schemas.microsoft.com/office/drawing/2014/main" val="10005"/>
                  </a:ext>
                </a:extLst>
              </a:tr>
              <a:tr h="370840">
                <a:tc>
                  <a:txBody>
                    <a:bodyPr/>
                    <a:lstStyle/>
                    <a:p>
                      <a:pPr algn="l" defTabSz="457200">
                        <a:defRPr sz="1800"/>
                      </a:pPr>
                      <a:r>
                        <a:rPr sz="1400"/>
                        <a:t>AE leading to dose interruption</a:t>
                      </a:r>
                    </a:p>
                  </a:txBody>
                  <a:tcPr marL="45720" marR="45720" horzOverflow="overflow"/>
                </a:tc>
                <a:tc>
                  <a:txBody>
                    <a:bodyPr/>
                    <a:lstStyle/>
                    <a:p>
                      <a:pPr algn="l" defTabSz="457200">
                        <a:defRPr sz="1800"/>
                      </a:pPr>
                      <a:r>
                        <a:rPr sz="1400"/>
                        <a:t>88 (34)</a:t>
                      </a:r>
                    </a:p>
                  </a:txBody>
                  <a:tcPr marL="45720" marR="45720"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67036012"/>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194"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CHRYSALIS</a:t>
            </a:r>
          </a:p>
        </p:txBody>
      </p:sp>
      <p:pic>
        <p:nvPicPr>
          <p:cNvPr id="195"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196" name="TextBox 5"/>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Park K, et al. J Clin Oncol . 2021 Oct 20;39(30):3391-3402</a:t>
            </a:r>
          </a:p>
        </p:txBody>
      </p:sp>
      <p:graphicFrame>
        <p:nvGraphicFramePr>
          <p:cNvPr id="197" name="Table 7"/>
          <p:cNvGraphicFramePr/>
          <p:nvPr/>
        </p:nvGraphicFramePr>
        <p:xfrm>
          <a:off x="1529699" y="711076"/>
          <a:ext cx="6353799" cy="3237559"/>
        </p:xfrm>
        <a:graphic>
          <a:graphicData uri="http://schemas.openxmlformats.org/drawingml/2006/table">
            <a:tbl>
              <a:tblPr firstRow="1" bandRow="1"/>
              <a:tblGrid>
                <a:gridCol w="1200931">
                  <a:extLst>
                    <a:ext uri="{9D8B030D-6E8A-4147-A177-3AD203B41FA5}">
                      <a16:colId xmlns:a16="http://schemas.microsoft.com/office/drawing/2014/main" val="20000"/>
                    </a:ext>
                  </a:extLst>
                </a:gridCol>
                <a:gridCol w="1288217">
                  <a:extLst>
                    <a:ext uri="{9D8B030D-6E8A-4147-A177-3AD203B41FA5}">
                      <a16:colId xmlns:a16="http://schemas.microsoft.com/office/drawing/2014/main" val="20001"/>
                    </a:ext>
                  </a:extLst>
                </a:gridCol>
                <a:gridCol w="1288217">
                  <a:extLst>
                    <a:ext uri="{9D8B030D-6E8A-4147-A177-3AD203B41FA5}">
                      <a16:colId xmlns:a16="http://schemas.microsoft.com/office/drawing/2014/main" val="20002"/>
                    </a:ext>
                  </a:extLst>
                </a:gridCol>
                <a:gridCol w="1288217">
                  <a:extLst>
                    <a:ext uri="{9D8B030D-6E8A-4147-A177-3AD203B41FA5}">
                      <a16:colId xmlns:a16="http://schemas.microsoft.com/office/drawing/2014/main" val="20003"/>
                    </a:ext>
                  </a:extLst>
                </a:gridCol>
                <a:gridCol w="1288217">
                  <a:extLst>
                    <a:ext uri="{9D8B030D-6E8A-4147-A177-3AD203B41FA5}">
                      <a16:colId xmlns:a16="http://schemas.microsoft.com/office/drawing/2014/main" val="20004"/>
                    </a:ext>
                  </a:extLst>
                </a:gridCol>
              </a:tblGrid>
              <a:tr h="656547">
                <a:tc>
                  <a:txBody>
                    <a:bodyPr/>
                    <a:lstStyle/>
                    <a:p>
                      <a:pPr algn="l" defTabSz="457200">
                        <a:defRPr sz="1800" b="0">
                          <a:solidFill>
                            <a:srgbClr val="000000"/>
                          </a:solidFill>
                        </a:defRPr>
                      </a:pPr>
                      <a:r>
                        <a:rPr sz="1400" b="1">
                          <a:solidFill>
                            <a:schemeClr val="accent3">
                              <a:lumOff val="44000"/>
                            </a:schemeClr>
                          </a:solidFill>
                        </a:rPr>
                        <a:t>Most common AE ≥ 10%</a:t>
                      </a:r>
                    </a:p>
                  </a:txBody>
                  <a:tcPr marL="45720" marR="45720" horzOverflow="overflow"/>
                </a:tc>
                <a:tc>
                  <a:txBody>
                    <a:bodyPr/>
                    <a:lstStyle/>
                    <a:p>
                      <a:pPr algn="l" defTabSz="457200">
                        <a:defRPr sz="1800" b="0">
                          <a:solidFill>
                            <a:srgbClr val="000000"/>
                          </a:solidFill>
                        </a:defRPr>
                      </a:pPr>
                      <a:r>
                        <a:rPr sz="1400" b="1">
                          <a:solidFill>
                            <a:schemeClr val="accent3">
                              <a:lumOff val="44000"/>
                            </a:schemeClr>
                          </a:solidFill>
                        </a:rPr>
                        <a:t>Total</a:t>
                      </a:r>
                    </a:p>
                  </a:txBody>
                  <a:tcPr marL="45720" marR="45720" horzOverflow="overflow"/>
                </a:tc>
                <a:tc>
                  <a:txBody>
                    <a:bodyPr/>
                    <a:lstStyle/>
                    <a:p>
                      <a:pPr algn="l" defTabSz="457200">
                        <a:defRPr sz="1800" b="0">
                          <a:solidFill>
                            <a:srgbClr val="000000"/>
                          </a:solidFill>
                        </a:defRPr>
                      </a:pPr>
                      <a:r>
                        <a:rPr sz="1400" b="1">
                          <a:solidFill>
                            <a:schemeClr val="accent3">
                              <a:lumOff val="44000"/>
                            </a:schemeClr>
                          </a:solidFill>
                        </a:rPr>
                        <a:t>Grade 1</a:t>
                      </a:r>
                    </a:p>
                  </a:txBody>
                  <a:tcPr marL="45720" marR="45720" horzOverflow="overflow"/>
                </a:tc>
                <a:tc>
                  <a:txBody>
                    <a:bodyPr/>
                    <a:lstStyle/>
                    <a:p>
                      <a:pPr algn="l" defTabSz="457200">
                        <a:defRPr sz="1800" b="0">
                          <a:solidFill>
                            <a:srgbClr val="000000"/>
                          </a:solidFill>
                        </a:defRPr>
                      </a:pPr>
                      <a:r>
                        <a:rPr sz="1400" b="1">
                          <a:solidFill>
                            <a:schemeClr val="accent3">
                              <a:lumOff val="44000"/>
                            </a:schemeClr>
                          </a:solidFill>
                        </a:rPr>
                        <a:t>Grade 2</a:t>
                      </a:r>
                    </a:p>
                  </a:txBody>
                  <a:tcPr marL="45720" marR="45720" horzOverflow="overflow"/>
                </a:tc>
                <a:tc>
                  <a:txBody>
                    <a:bodyPr/>
                    <a:lstStyle/>
                    <a:p>
                      <a:pPr algn="l" defTabSz="457200">
                        <a:defRPr sz="1800" b="0">
                          <a:solidFill>
                            <a:srgbClr val="000000"/>
                          </a:solidFill>
                        </a:defRPr>
                      </a:pPr>
                      <a:r>
                        <a:rPr sz="1400" b="1">
                          <a:solidFill>
                            <a:schemeClr val="accent3">
                              <a:lumOff val="44000"/>
                            </a:schemeClr>
                          </a:solidFill>
                        </a:rPr>
                        <a:t>Grade ≥ 3 </a:t>
                      </a:r>
                    </a:p>
                  </a:txBody>
                  <a:tcPr marL="45720" marR="45720" horzOverflow="overflow"/>
                </a:tc>
                <a:extLst>
                  <a:ext uri="{0D108BD9-81ED-4DB2-BD59-A6C34878D82A}">
                    <a16:rowId xmlns:a16="http://schemas.microsoft.com/office/drawing/2014/main" val="10000"/>
                  </a:ext>
                </a:extLst>
              </a:tr>
              <a:tr h="332833">
                <a:tc>
                  <a:txBody>
                    <a:bodyPr/>
                    <a:lstStyle/>
                    <a:p>
                      <a:pPr algn="l" defTabSz="457200">
                        <a:defRPr sz="1800"/>
                      </a:pPr>
                      <a:r>
                        <a:rPr sz="1400"/>
                        <a:t>Rash</a:t>
                      </a:r>
                    </a:p>
                  </a:txBody>
                  <a:tcPr marL="45720" marR="45720" horzOverflow="overflow"/>
                </a:tc>
                <a:tc>
                  <a:txBody>
                    <a:bodyPr/>
                    <a:lstStyle/>
                    <a:p>
                      <a:pPr algn="l" defTabSz="457200">
                        <a:defRPr sz="1800"/>
                      </a:pPr>
                      <a:r>
                        <a:rPr sz="1400"/>
                        <a:t>202 (78)</a:t>
                      </a:r>
                    </a:p>
                  </a:txBody>
                  <a:tcPr marL="45720" marR="45720" horzOverflow="overflow"/>
                </a:tc>
                <a:tc>
                  <a:txBody>
                    <a:bodyPr/>
                    <a:lstStyle/>
                    <a:p>
                      <a:pPr algn="l" defTabSz="457200">
                        <a:defRPr sz="1800"/>
                      </a:pPr>
                      <a:r>
                        <a:rPr sz="1400"/>
                        <a:t>101 (39)</a:t>
                      </a:r>
                    </a:p>
                  </a:txBody>
                  <a:tcPr marL="45720" marR="45720" horzOverflow="overflow"/>
                </a:tc>
                <a:tc>
                  <a:txBody>
                    <a:bodyPr/>
                    <a:lstStyle/>
                    <a:p>
                      <a:pPr algn="l" defTabSz="457200">
                        <a:defRPr sz="1800"/>
                      </a:pPr>
                      <a:r>
                        <a:rPr sz="1400"/>
                        <a:t>94 (36)</a:t>
                      </a:r>
                    </a:p>
                  </a:txBody>
                  <a:tcPr marL="45720" marR="45720" horzOverflow="overflow"/>
                </a:tc>
                <a:tc>
                  <a:txBody>
                    <a:bodyPr/>
                    <a:lstStyle/>
                    <a:p>
                      <a:pPr algn="l" defTabSz="457200">
                        <a:defRPr sz="1800"/>
                      </a:pPr>
                      <a:r>
                        <a:rPr sz="1400"/>
                        <a:t>7 (3)</a:t>
                      </a:r>
                    </a:p>
                  </a:txBody>
                  <a:tcPr marL="45720" marR="45720" horzOverflow="overflow"/>
                </a:tc>
                <a:extLst>
                  <a:ext uri="{0D108BD9-81ED-4DB2-BD59-A6C34878D82A}">
                    <a16:rowId xmlns:a16="http://schemas.microsoft.com/office/drawing/2014/main" val="10001"/>
                  </a:ext>
                </a:extLst>
              </a:tr>
              <a:tr h="656547">
                <a:tc>
                  <a:txBody>
                    <a:bodyPr/>
                    <a:lstStyle/>
                    <a:p>
                      <a:pPr algn="l" defTabSz="457200">
                        <a:defRPr sz="1800"/>
                      </a:pPr>
                      <a:r>
                        <a:rPr sz="1400"/>
                        <a:t>Infusion-related reaction</a:t>
                      </a:r>
                    </a:p>
                  </a:txBody>
                  <a:tcPr marL="45720" marR="45720" horzOverflow="overflow"/>
                </a:tc>
                <a:tc>
                  <a:txBody>
                    <a:bodyPr/>
                    <a:lstStyle/>
                    <a:p>
                      <a:pPr algn="l" defTabSz="457200">
                        <a:defRPr sz="1800"/>
                      </a:pPr>
                      <a:r>
                        <a:rPr sz="1400"/>
                        <a:t>167 (65)</a:t>
                      </a:r>
                    </a:p>
                  </a:txBody>
                  <a:tcPr marL="45720" marR="45720" horzOverflow="overflow"/>
                </a:tc>
                <a:tc>
                  <a:txBody>
                    <a:bodyPr/>
                    <a:lstStyle/>
                    <a:p>
                      <a:pPr algn="l" defTabSz="457200">
                        <a:defRPr sz="1800"/>
                      </a:pPr>
                      <a:r>
                        <a:rPr sz="1400"/>
                        <a:t>21 (8)</a:t>
                      </a:r>
                    </a:p>
                  </a:txBody>
                  <a:tcPr marL="45720" marR="45720" horzOverflow="overflow"/>
                </a:tc>
                <a:tc>
                  <a:txBody>
                    <a:bodyPr/>
                    <a:lstStyle/>
                    <a:p>
                      <a:pPr algn="l" defTabSz="457200">
                        <a:defRPr sz="1800"/>
                      </a:pPr>
                      <a:r>
                        <a:rPr sz="1400"/>
                        <a:t>140 (54)</a:t>
                      </a:r>
                    </a:p>
                  </a:txBody>
                  <a:tcPr marL="45720" marR="45720" horzOverflow="overflow"/>
                </a:tc>
                <a:tc>
                  <a:txBody>
                    <a:bodyPr/>
                    <a:lstStyle/>
                    <a:p>
                      <a:pPr algn="l" defTabSz="457200">
                        <a:defRPr sz="1800"/>
                      </a:pPr>
                      <a:r>
                        <a:rPr sz="1400"/>
                        <a:t>6 (2)</a:t>
                      </a:r>
                    </a:p>
                  </a:txBody>
                  <a:tcPr marL="45720" marR="45720" horzOverflow="overflow"/>
                </a:tc>
                <a:extLst>
                  <a:ext uri="{0D108BD9-81ED-4DB2-BD59-A6C34878D82A}">
                    <a16:rowId xmlns:a16="http://schemas.microsoft.com/office/drawing/2014/main" val="10002"/>
                  </a:ext>
                </a:extLst>
              </a:tr>
              <a:tr h="332833">
                <a:tc>
                  <a:txBody>
                    <a:bodyPr/>
                    <a:lstStyle/>
                    <a:p>
                      <a:pPr algn="l" defTabSz="457200">
                        <a:defRPr sz="1800"/>
                      </a:pPr>
                      <a:r>
                        <a:rPr sz="1400"/>
                        <a:t>Paronychia</a:t>
                      </a:r>
                    </a:p>
                  </a:txBody>
                  <a:tcPr marL="45720" marR="45720" horzOverflow="overflow"/>
                </a:tc>
                <a:tc>
                  <a:txBody>
                    <a:bodyPr/>
                    <a:lstStyle/>
                    <a:p>
                      <a:pPr algn="l" defTabSz="457200">
                        <a:defRPr sz="1800"/>
                      </a:pPr>
                      <a:r>
                        <a:rPr sz="1400"/>
                        <a:t>104 (40)</a:t>
                      </a:r>
                    </a:p>
                  </a:txBody>
                  <a:tcPr marL="45720" marR="45720" horzOverflow="overflow"/>
                </a:tc>
                <a:tc>
                  <a:txBody>
                    <a:bodyPr/>
                    <a:lstStyle/>
                    <a:p>
                      <a:pPr algn="l" defTabSz="457200">
                        <a:defRPr sz="1800"/>
                      </a:pPr>
                      <a:r>
                        <a:rPr sz="1400"/>
                        <a:t>50 (19)</a:t>
                      </a:r>
                    </a:p>
                  </a:txBody>
                  <a:tcPr marL="45720" marR="45720" horzOverflow="overflow"/>
                </a:tc>
                <a:tc>
                  <a:txBody>
                    <a:bodyPr/>
                    <a:lstStyle/>
                    <a:p>
                      <a:pPr algn="l" defTabSz="457200">
                        <a:defRPr sz="1800"/>
                      </a:pPr>
                      <a:r>
                        <a:rPr sz="1400"/>
                        <a:t>51 (20)</a:t>
                      </a:r>
                    </a:p>
                  </a:txBody>
                  <a:tcPr marL="45720" marR="45720" horzOverflow="overflow"/>
                </a:tc>
                <a:tc>
                  <a:txBody>
                    <a:bodyPr/>
                    <a:lstStyle/>
                    <a:p>
                      <a:pPr algn="l" defTabSz="457200">
                        <a:defRPr sz="1800"/>
                      </a:pPr>
                      <a:r>
                        <a:rPr sz="1400"/>
                        <a:t>3 (1)</a:t>
                      </a:r>
                    </a:p>
                  </a:txBody>
                  <a:tcPr marL="45720" marR="45720" horzOverflow="overflow"/>
                </a:tc>
                <a:extLst>
                  <a:ext uri="{0D108BD9-81ED-4DB2-BD59-A6C34878D82A}">
                    <a16:rowId xmlns:a16="http://schemas.microsoft.com/office/drawing/2014/main" val="10003"/>
                  </a:ext>
                </a:extLst>
              </a:tr>
              <a:tr h="465053">
                <a:tc>
                  <a:txBody>
                    <a:bodyPr/>
                    <a:lstStyle/>
                    <a:p>
                      <a:pPr algn="l" defTabSz="457200">
                        <a:defRPr sz="1800"/>
                      </a:pPr>
                      <a:r>
                        <a:rPr sz="1400"/>
                        <a:t>Hypoalbuminemia</a:t>
                      </a:r>
                    </a:p>
                  </a:txBody>
                  <a:tcPr marL="45720" marR="45720" horzOverflow="overflow"/>
                </a:tc>
                <a:tc>
                  <a:txBody>
                    <a:bodyPr/>
                    <a:lstStyle/>
                    <a:p>
                      <a:pPr algn="l" defTabSz="457200">
                        <a:defRPr sz="1800"/>
                      </a:pPr>
                      <a:r>
                        <a:rPr sz="1400"/>
                        <a:t>63 (24)</a:t>
                      </a:r>
                    </a:p>
                  </a:txBody>
                  <a:tcPr marL="45720" marR="45720" horzOverflow="overflow"/>
                </a:tc>
                <a:tc>
                  <a:txBody>
                    <a:bodyPr/>
                    <a:lstStyle/>
                    <a:p>
                      <a:pPr algn="l" defTabSz="457200">
                        <a:defRPr sz="1800"/>
                      </a:pPr>
                      <a:r>
                        <a:rPr sz="1400"/>
                        <a:t>21 (8)</a:t>
                      </a:r>
                    </a:p>
                  </a:txBody>
                  <a:tcPr marL="45720" marR="45720" horzOverflow="overflow"/>
                </a:tc>
                <a:tc>
                  <a:txBody>
                    <a:bodyPr/>
                    <a:lstStyle/>
                    <a:p>
                      <a:pPr algn="l" defTabSz="457200">
                        <a:defRPr sz="1800"/>
                      </a:pPr>
                      <a:r>
                        <a:rPr sz="1400"/>
                        <a:t>38 (15)</a:t>
                      </a:r>
                    </a:p>
                  </a:txBody>
                  <a:tcPr marL="45720" marR="45720" horzOverflow="overflow"/>
                </a:tc>
                <a:tc>
                  <a:txBody>
                    <a:bodyPr/>
                    <a:lstStyle/>
                    <a:p>
                      <a:pPr algn="l" defTabSz="457200">
                        <a:defRPr sz="1800"/>
                      </a:pPr>
                      <a:r>
                        <a:rPr sz="1400"/>
                        <a:t>4 (2)</a:t>
                      </a:r>
                    </a:p>
                  </a:txBody>
                  <a:tcPr marL="45720" marR="45720" horzOverflow="overflow"/>
                </a:tc>
                <a:extLst>
                  <a:ext uri="{0D108BD9-81ED-4DB2-BD59-A6C34878D82A}">
                    <a16:rowId xmlns:a16="http://schemas.microsoft.com/office/drawing/2014/main" val="10004"/>
                  </a:ext>
                </a:extLst>
              </a:tr>
              <a:tr h="332833">
                <a:tc>
                  <a:txBody>
                    <a:bodyPr/>
                    <a:lstStyle/>
                    <a:p>
                      <a:pPr algn="l" defTabSz="457200">
                        <a:defRPr sz="1800"/>
                      </a:pPr>
                      <a:r>
                        <a:rPr sz="1400"/>
                        <a:t>Dyspnea</a:t>
                      </a:r>
                    </a:p>
                  </a:txBody>
                  <a:tcPr marL="45720" marR="45720" horzOverflow="overflow"/>
                </a:tc>
                <a:tc>
                  <a:txBody>
                    <a:bodyPr/>
                    <a:lstStyle/>
                    <a:p>
                      <a:pPr algn="l" defTabSz="457200">
                        <a:defRPr sz="1800"/>
                      </a:pPr>
                      <a:r>
                        <a:rPr sz="1400"/>
                        <a:t>52 (20)</a:t>
                      </a:r>
                    </a:p>
                  </a:txBody>
                  <a:tcPr marL="45720" marR="45720" horzOverflow="overflow"/>
                </a:tc>
                <a:tc>
                  <a:txBody>
                    <a:bodyPr/>
                    <a:lstStyle/>
                    <a:p>
                      <a:pPr algn="l" defTabSz="457200">
                        <a:defRPr sz="1800"/>
                      </a:pPr>
                      <a:r>
                        <a:rPr sz="1400"/>
                        <a:t>28 (11)</a:t>
                      </a:r>
                    </a:p>
                  </a:txBody>
                  <a:tcPr marL="45720" marR="45720" horzOverflow="overflow"/>
                </a:tc>
                <a:tc>
                  <a:txBody>
                    <a:bodyPr/>
                    <a:lstStyle/>
                    <a:p>
                      <a:pPr algn="l" defTabSz="457200">
                        <a:defRPr sz="1800"/>
                      </a:pPr>
                      <a:r>
                        <a:rPr sz="1400"/>
                        <a:t>13 (5)</a:t>
                      </a:r>
                    </a:p>
                  </a:txBody>
                  <a:tcPr marL="45720" marR="45720" horzOverflow="overflow"/>
                </a:tc>
                <a:tc>
                  <a:txBody>
                    <a:bodyPr/>
                    <a:lstStyle/>
                    <a:p>
                      <a:pPr algn="l" defTabSz="457200">
                        <a:defRPr sz="1800"/>
                      </a:pPr>
                      <a:r>
                        <a:rPr sz="1400"/>
                        <a:t>11 (4)</a:t>
                      </a:r>
                    </a:p>
                  </a:txBody>
                  <a:tcPr marL="45720" marR="45720" horzOverflow="overflow"/>
                </a:tc>
                <a:extLst>
                  <a:ext uri="{0D108BD9-81ED-4DB2-BD59-A6C34878D82A}">
                    <a16:rowId xmlns:a16="http://schemas.microsoft.com/office/drawing/2014/main" val="10005"/>
                  </a:ext>
                </a:extLst>
              </a:tr>
              <a:tr h="332833">
                <a:tc>
                  <a:txBody>
                    <a:bodyPr/>
                    <a:lstStyle/>
                    <a:p>
                      <a:pPr algn="l" defTabSz="457200">
                        <a:defRPr sz="1800"/>
                      </a:pPr>
                      <a:r>
                        <a:rPr sz="1400"/>
                        <a:t>Fatigue</a:t>
                      </a:r>
                    </a:p>
                  </a:txBody>
                  <a:tcPr marL="45720" marR="45720" horzOverflow="overflow"/>
                </a:tc>
                <a:tc>
                  <a:txBody>
                    <a:bodyPr/>
                    <a:lstStyle/>
                    <a:p>
                      <a:pPr algn="l" defTabSz="457200">
                        <a:defRPr sz="1800"/>
                      </a:pPr>
                      <a:r>
                        <a:rPr sz="1400"/>
                        <a:t>47 (18)</a:t>
                      </a:r>
                    </a:p>
                  </a:txBody>
                  <a:tcPr marL="45720" marR="45720" horzOverflow="overflow"/>
                </a:tc>
                <a:tc>
                  <a:txBody>
                    <a:bodyPr/>
                    <a:lstStyle/>
                    <a:p>
                      <a:pPr algn="l" defTabSz="457200">
                        <a:defRPr sz="1800"/>
                      </a:pPr>
                      <a:r>
                        <a:rPr sz="1400"/>
                        <a:t>29 (11)</a:t>
                      </a:r>
                    </a:p>
                  </a:txBody>
                  <a:tcPr marL="45720" marR="45720" horzOverflow="overflow"/>
                </a:tc>
                <a:tc>
                  <a:txBody>
                    <a:bodyPr/>
                    <a:lstStyle/>
                    <a:p>
                      <a:pPr algn="l" defTabSz="457200">
                        <a:defRPr sz="1800"/>
                      </a:pPr>
                      <a:r>
                        <a:rPr sz="1400"/>
                        <a:t>16 (6)</a:t>
                      </a:r>
                    </a:p>
                  </a:txBody>
                  <a:tcPr marL="45720" marR="45720" horzOverflow="overflow"/>
                </a:tc>
                <a:tc>
                  <a:txBody>
                    <a:bodyPr/>
                    <a:lstStyle/>
                    <a:p>
                      <a:pPr algn="l" defTabSz="457200">
                        <a:defRPr sz="1800"/>
                      </a:pPr>
                      <a:r>
                        <a:rPr sz="1400"/>
                        <a:t>2 (1)</a:t>
                      </a:r>
                    </a:p>
                  </a:txBody>
                  <a:tcPr marL="45720" marR="45720"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2628251"/>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02"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Mobocertinib</a:t>
            </a:r>
          </a:p>
        </p:txBody>
      </p:sp>
      <p:pic>
        <p:nvPicPr>
          <p:cNvPr id="203"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pic>
        <p:nvPicPr>
          <p:cNvPr id="204" name="Picture 7" descr="Picture 7"/>
          <p:cNvPicPr>
            <a:picLocks noChangeAspect="1"/>
          </p:cNvPicPr>
          <p:nvPr/>
        </p:nvPicPr>
        <p:blipFill>
          <a:blip r:embed="rId5"/>
          <a:stretch>
            <a:fillRect/>
          </a:stretch>
        </p:blipFill>
        <p:spPr>
          <a:xfrm>
            <a:off x="3130900" y="762428"/>
            <a:ext cx="2921344" cy="3368904"/>
          </a:xfrm>
          <a:prstGeom prst="rect">
            <a:avLst/>
          </a:prstGeom>
          <a:ln w="12700">
            <a:miter lim="400000"/>
          </a:ln>
        </p:spPr>
      </p:pic>
      <p:sp>
        <p:nvSpPr>
          <p:cNvPr id="205" name="TextBox 8"/>
          <p:cNvSpPr txBox="1"/>
          <p:nvPr/>
        </p:nvSpPr>
        <p:spPr>
          <a:xfrm>
            <a:off x="200361" y="4023609"/>
            <a:ext cx="327704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https://www.exkivityhcp.com/about</a:t>
            </a:r>
          </a:p>
        </p:txBody>
      </p:sp>
    </p:spTree>
    <p:extLst>
      <p:ext uri="{BB962C8B-B14F-4D97-AF65-F5344CB8AC3E}">
        <p14:creationId xmlns:p14="http://schemas.microsoft.com/office/powerpoint/2010/main" val="37474278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DC2F-0506-4150-B04A-0C6C31416914}"/>
              </a:ext>
            </a:extLst>
          </p:cNvPr>
          <p:cNvSpPr>
            <a:spLocks noGrp="1"/>
          </p:cNvSpPr>
          <p:nvPr>
            <p:ph type="title"/>
          </p:nvPr>
        </p:nvSpPr>
        <p:spPr/>
        <p:txBody>
          <a:bodyPr/>
          <a:lstStyle/>
          <a:p>
            <a:r>
              <a:rPr lang="en-US" sz="2400" dirty="0"/>
              <a:t>IMPower133 response rate</a:t>
            </a:r>
          </a:p>
        </p:txBody>
      </p:sp>
      <p:pic>
        <p:nvPicPr>
          <p:cNvPr id="4" name="Picture 3">
            <a:extLst>
              <a:ext uri="{FF2B5EF4-FFF2-40B4-BE49-F238E27FC236}">
                <a16:creationId xmlns:a16="http://schemas.microsoft.com/office/drawing/2014/main" id="{49CF2BB8-2F6E-4BE0-B6C5-BA7241FC80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445"/>
          <a:stretch/>
        </p:blipFill>
        <p:spPr bwMode="auto">
          <a:xfrm>
            <a:off x="508841" y="1174097"/>
            <a:ext cx="8126319" cy="30035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AABB4C57-B5D2-4BA1-8A41-23F0DB413E38}"/>
              </a:ext>
            </a:extLst>
          </p:cNvPr>
          <p:cNvSpPr/>
          <p:nvPr/>
        </p:nvSpPr>
        <p:spPr>
          <a:xfrm>
            <a:off x="393140" y="2100123"/>
            <a:ext cx="8467258" cy="112955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32B913-9C42-4DD8-A715-7FF51239B459}"/>
              </a:ext>
            </a:extLst>
          </p:cNvPr>
          <p:cNvSpPr txBox="1"/>
          <p:nvPr/>
        </p:nvSpPr>
        <p:spPr>
          <a:xfrm>
            <a:off x="0" y="4899661"/>
            <a:ext cx="262787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Horn et al, NEJM 2018</a:t>
            </a:r>
          </a:p>
        </p:txBody>
      </p:sp>
    </p:spTree>
    <p:extLst>
      <p:ext uri="{BB962C8B-B14F-4D97-AF65-F5344CB8AC3E}">
        <p14:creationId xmlns:p14="http://schemas.microsoft.com/office/powerpoint/2010/main" val="4214603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10"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Phase ½ open label mobocertinib</a:t>
            </a:r>
          </a:p>
        </p:txBody>
      </p:sp>
      <p:pic>
        <p:nvPicPr>
          <p:cNvPr id="211"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pic>
        <p:nvPicPr>
          <p:cNvPr id="212" name="Picture 4" descr="Picture 4"/>
          <p:cNvPicPr>
            <a:picLocks noChangeAspect="1"/>
          </p:cNvPicPr>
          <p:nvPr/>
        </p:nvPicPr>
        <p:blipFill>
          <a:blip r:embed="rId5"/>
          <a:stretch>
            <a:fillRect/>
          </a:stretch>
        </p:blipFill>
        <p:spPr>
          <a:xfrm>
            <a:off x="1628775" y="825343"/>
            <a:ext cx="5149614" cy="3274137"/>
          </a:xfrm>
          <a:prstGeom prst="rect">
            <a:avLst/>
          </a:prstGeom>
          <a:ln w="12700">
            <a:miter lim="400000"/>
          </a:ln>
        </p:spPr>
      </p:pic>
      <p:sp>
        <p:nvSpPr>
          <p:cNvPr id="213" name="TextBox 5"/>
          <p:cNvSpPr txBox="1"/>
          <p:nvPr/>
        </p:nvSpPr>
        <p:spPr>
          <a:xfrm>
            <a:off x="200361" y="4112239"/>
            <a:ext cx="2685127"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Zhou C, et al. JAMA Oncol . 2021 Dec 1;7(12):e214761</a:t>
            </a:r>
          </a:p>
        </p:txBody>
      </p:sp>
      <p:sp>
        <p:nvSpPr>
          <p:cNvPr id="214" name="Straight Arrow Connector 8"/>
          <p:cNvSpPr/>
          <p:nvPr/>
        </p:nvSpPr>
        <p:spPr>
          <a:xfrm>
            <a:off x="4572000" y="2352474"/>
            <a:ext cx="538387" cy="1"/>
          </a:xfrm>
          <a:prstGeom prst="line">
            <a:avLst/>
          </a:prstGeom>
          <a:ln w="38100">
            <a:solidFill>
              <a:srgbClr val="FF0000"/>
            </a:solidFill>
            <a:tailEnd type="triangle"/>
          </a:ln>
          <a:effectLst>
            <a:outerShdw blurRad="38100" dist="23000" dir="5400000" rotWithShape="0">
              <a:srgbClr val="000000">
                <a:alpha val="35000"/>
              </a:srgbClr>
            </a:outerShdw>
          </a:effectLst>
        </p:spPr>
        <p:txBody>
          <a:bodyPr lIns="45719" rIns="45719"/>
          <a:lstStyle/>
          <a:p>
            <a:endParaRPr/>
          </a:p>
        </p:txBody>
      </p:sp>
    </p:spTree>
    <p:extLst>
      <p:ext uri="{BB962C8B-B14F-4D97-AF65-F5344CB8AC3E}">
        <p14:creationId xmlns:p14="http://schemas.microsoft.com/office/powerpoint/2010/main" val="3671305888"/>
      </p:ext>
    </p:extLst>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19"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Phase ½ open label mobocertinib</a:t>
            </a:r>
          </a:p>
        </p:txBody>
      </p:sp>
      <p:pic>
        <p:nvPicPr>
          <p:cNvPr id="220"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221" name="TextBox 5"/>
          <p:cNvSpPr txBox="1"/>
          <p:nvPr/>
        </p:nvSpPr>
        <p:spPr>
          <a:xfrm>
            <a:off x="200361" y="4112239"/>
            <a:ext cx="2685127"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Zhou C, et al. JAMA Oncol . 2021 Dec 1;7(12):e214761</a:t>
            </a:r>
          </a:p>
        </p:txBody>
      </p:sp>
      <p:graphicFrame>
        <p:nvGraphicFramePr>
          <p:cNvPr id="222" name="Table 7"/>
          <p:cNvGraphicFramePr/>
          <p:nvPr/>
        </p:nvGraphicFramePr>
        <p:xfrm>
          <a:off x="2040545" y="726315"/>
          <a:ext cx="5062908" cy="3275320"/>
        </p:xfrm>
        <a:graphic>
          <a:graphicData uri="http://schemas.openxmlformats.org/drawingml/2006/table">
            <a:tbl>
              <a:tblPr firstRow="1" bandRow="1"/>
              <a:tblGrid>
                <a:gridCol w="2531454">
                  <a:extLst>
                    <a:ext uri="{9D8B030D-6E8A-4147-A177-3AD203B41FA5}">
                      <a16:colId xmlns:a16="http://schemas.microsoft.com/office/drawing/2014/main" val="20000"/>
                    </a:ext>
                  </a:extLst>
                </a:gridCol>
                <a:gridCol w="2531454">
                  <a:extLst>
                    <a:ext uri="{9D8B030D-6E8A-4147-A177-3AD203B41FA5}">
                      <a16:colId xmlns:a16="http://schemas.microsoft.com/office/drawing/2014/main" val="20001"/>
                    </a:ext>
                  </a:extLst>
                </a:gridCol>
              </a:tblGrid>
              <a:tr h="525466">
                <a:tc>
                  <a:txBody>
                    <a:bodyPr/>
                    <a:lstStyle/>
                    <a:p>
                      <a:pPr algn="l" defTabSz="457200">
                        <a:defRPr sz="1800" b="0">
                          <a:solidFill>
                            <a:srgbClr val="000000"/>
                          </a:solidFill>
                        </a:defRPr>
                      </a:pPr>
                      <a:r>
                        <a:rPr sz="1200" b="1">
                          <a:solidFill>
                            <a:schemeClr val="accent3">
                              <a:lumOff val="44000"/>
                            </a:schemeClr>
                          </a:solidFill>
                        </a:rPr>
                        <a:t>Characteristic</a:t>
                      </a:r>
                    </a:p>
                  </a:txBody>
                  <a:tcPr marL="45720" marR="45720" horzOverflow="overflow"/>
                </a:tc>
                <a:tc>
                  <a:txBody>
                    <a:bodyPr/>
                    <a:lstStyle/>
                    <a:p>
                      <a:pPr algn="l" defTabSz="457200">
                        <a:defRPr sz="1800" b="0">
                          <a:solidFill>
                            <a:srgbClr val="000000"/>
                          </a:solidFill>
                        </a:defRPr>
                      </a:pPr>
                      <a:r>
                        <a:rPr sz="1200" b="1">
                          <a:solidFill>
                            <a:schemeClr val="accent3">
                              <a:lumOff val="44000"/>
                            </a:schemeClr>
                          </a:solidFill>
                        </a:rPr>
                        <a:t>PPP (n=114)</a:t>
                      </a:r>
                    </a:p>
                  </a:txBody>
                  <a:tcPr marL="45720" marR="45720" horzOverflow="overflow"/>
                </a:tc>
                <a:extLst>
                  <a:ext uri="{0D108BD9-81ED-4DB2-BD59-A6C34878D82A}">
                    <a16:rowId xmlns:a16="http://schemas.microsoft.com/office/drawing/2014/main" val="10000"/>
                  </a:ext>
                </a:extLst>
              </a:tr>
              <a:tr h="304718">
                <a:tc>
                  <a:txBody>
                    <a:bodyPr/>
                    <a:lstStyle/>
                    <a:p>
                      <a:pPr algn="l" defTabSz="457200">
                        <a:defRPr sz="1800"/>
                      </a:pPr>
                      <a:r>
                        <a:rPr sz="1100"/>
                        <a:t>Number of prior systemic regimens</a:t>
                      </a:r>
                    </a:p>
                  </a:txBody>
                  <a:tcPr marL="45720" marR="45720" horzOverflow="overflow"/>
                </a:tc>
                <a:tc>
                  <a:txBody>
                    <a:bodyPr/>
                    <a:lstStyle/>
                    <a:p>
                      <a:pPr algn="l" defTabSz="457200">
                        <a:defRPr sz="1800"/>
                      </a:pPr>
                      <a:r>
                        <a:rPr sz="1100"/>
                        <a:t>3 (0-10)</a:t>
                      </a:r>
                    </a:p>
                  </a:txBody>
                  <a:tcPr marL="45720" marR="45720" horzOverflow="overflow"/>
                </a:tc>
                <a:extLst>
                  <a:ext uri="{0D108BD9-81ED-4DB2-BD59-A6C34878D82A}">
                    <a16:rowId xmlns:a16="http://schemas.microsoft.com/office/drawing/2014/main" val="10001"/>
                  </a:ext>
                </a:extLst>
              </a:tr>
              <a:tr h="343274">
                <a:tc>
                  <a:txBody>
                    <a:bodyPr/>
                    <a:lstStyle/>
                    <a:p>
                      <a:pPr algn="l" defTabSz="457200">
                        <a:defRPr sz="1800"/>
                      </a:pPr>
                      <a:r>
                        <a:rPr sz="1100"/>
                        <a:t>1</a:t>
                      </a:r>
                    </a:p>
                  </a:txBody>
                  <a:tcPr marL="45720" marR="45720" horzOverflow="overflow"/>
                </a:tc>
                <a:tc>
                  <a:txBody>
                    <a:bodyPr/>
                    <a:lstStyle/>
                    <a:p>
                      <a:pPr algn="l" defTabSz="457200">
                        <a:defRPr sz="1800"/>
                      </a:pPr>
                      <a:r>
                        <a:rPr sz="1100"/>
                        <a:t>47 (41)</a:t>
                      </a:r>
                    </a:p>
                  </a:txBody>
                  <a:tcPr marL="45720" marR="45720" horzOverflow="overflow"/>
                </a:tc>
                <a:extLst>
                  <a:ext uri="{0D108BD9-81ED-4DB2-BD59-A6C34878D82A}">
                    <a16:rowId xmlns:a16="http://schemas.microsoft.com/office/drawing/2014/main" val="10002"/>
                  </a:ext>
                </a:extLst>
              </a:tr>
              <a:tr h="300266">
                <a:tc>
                  <a:txBody>
                    <a:bodyPr/>
                    <a:lstStyle/>
                    <a:p>
                      <a:pPr algn="l" defTabSz="457200">
                        <a:defRPr sz="1100"/>
                      </a:pPr>
                      <a:r>
                        <a:t>2</a:t>
                      </a:r>
                    </a:p>
                  </a:txBody>
                  <a:tcPr marL="45720" marR="45720" horzOverflow="overflow"/>
                </a:tc>
                <a:tc>
                  <a:txBody>
                    <a:bodyPr/>
                    <a:lstStyle/>
                    <a:p>
                      <a:pPr algn="l" defTabSz="457200">
                        <a:defRPr sz="1800"/>
                      </a:pPr>
                      <a:r>
                        <a:rPr sz="1100"/>
                        <a:t>36 (32)</a:t>
                      </a:r>
                    </a:p>
                  </a:txBody>
                  <a:tcPr marL="45720" marR="45720" horzOverflow="overflow"/>
                </a:tc>
                <a:extLst>
                  <a:ext uri="{0D108BD9-81ED-4DB2-BD59-A6C34878D82A}">
                    <a16:rowId xmlns:a16="http://schemas.microsoft.com/office/drawing/2014/main" val="10003"/>
                  </a:ext>
                </a:extLst>
              </a:tr>
              <a:tr h="300266">
                <a:tc>
                  <a:txBody>
                    <a:bodyPr/>
                    <a:lstStyle/>
                    <a:p>
                      <a:pPr algn="l" defTabSz="457200">
                        <a:defRPr sz="1800"/>
                      </a:pPr>
                      <a:r>
                        <a:rPr sz="1100"/>
                        <a:t>≥3</a:t>
                      </a:r>
                    </a:p>
                  </a:txBody>
                  <a:tcPr marL="45720" marR="45720" horzOverflow="overflow"/>
                </a:tc>
                <a:tc>
                  <a:txBody>
                    <a:bodyPr/>
                    <a:lstStyle/>
                    <a:p>
                      <a:pPr algn="l" defTabSz="457200">
                        <a:defRPr sz="1800"/>
                      </a:pPr>
                      <a:r>
                        <a:rPr sz="1100"/>
                        <a:t>31 (27%)</a:t>
                      </a:r>
                    </a:p>
                  </a:txBody>
                  <a:tcPr marL="45720" marR="45720" horzOverflow="overflow"/>
                </a:tc>
                <a:extLst>
                  <a:ext uri="{0D108BD9-81ED-4DB2-BD59-A6C34878D82A}">
                    <a16:rowId xmlns:a16="http://schemas.microsoft.com/office/drawing/2014/main" val="10004"/>
                  </a:ext>
                </a:extLst>
              </a:tr>
              <a:tr h="300266">
                <a:tc>
                  <a:txBody>
                    <a:bodyPr/>
                    <a:lstStyle/>
                    <a:p>
                      <a:pPr algn="l" defTabSz="457200">
                        <a:defRPr sz="1800"/>
                      </a:pPr>
                      <a:r>
                        <a:rPr sz="1100"/>
                        <a:t>Prior systemic therapy</a:t>
                      </a:r>
                    </a:p>
                  </a:txBody>
                  <a:tcPr marL="45720" marR="45720" horzOverflow="overflow"/>
                </a:tc>
                <a:tc>
                  <a:txBody>
                    <a:bodyPr/>
                    <a:lstStyle/>
                    <a:p>
                      <a:pPr algn="l" defTabSz="457200">
                        <a:defRPr sz="1800"/>
                      </a:pPr>
                      <a:r>
                        <a:rPr sz="1100"/>
                        <a:t>114 (100)</a:t>
                      </a:r>
                    </a:p>
                  </a:txBody>
                  <a:tcPr marL="45720" marR="45720" horzOverflow="overflow"/>
                </a:tc>
                <a:extLst>
                  <a:ext uri="{0D108BD9-81ED-4DB2-BD59-A6C34878D82A}">
                    <a16:rowId xmlns:a16="http://schemas.microsoft.com/office/drawing/2014/main" val="10005"/>
                  </a:ext>
                </a:extLst>
              </a:tr>
              <a:tr h="300266">
                <a:tc>
                  <a:txBody>
                    <a:bodyPr/>
                    <a:lstStyle/>
                    <a:p>
                      <a:pPr algn="l" defTabSz="457200">
                        <a:defRPr sz="1800"/>
                      </a:pPr>
                      <a:r>
                        <a:rPr sz="1100"/>
                        <a:t>Platinum based chemotherapy</a:t>
                      </a:r>
                    </a:p>
                  </a:txBody>
                  <a:tcPr marL="45720" marR="45720" horzOverflow="overflow"/>
                </a:tc>
                <a:tc>
                  <a:txBody>
                    <a:bodyPr/>
                    <a:lstStyle/>
                    <a:p>
                      <a:pPr algn="l" defTabSz="457200">
                        <a:defRPr sz="1800"/>
                      </a:pPr>
                      <a:r>
                        <a:rPr sz="1100"/>
                        <a:t>114 (100)</a:t>
                      </a:r>
                    </a:p>
                  </a:txBody>
                  <a:tcPr marL="45720" marR="45720" horzOverflow="overflow"/>
                </a:tc>
                <a:extLst>
                  <a:ext uri="{0D108BD9-81ED-4DB2-BD59-A6C34878D82A}">
                    <a16:rowId xmlns:a16="http://schemas.microsoft.com/office/drawing/2014/main" val="10006"/>
                  </a:ext>
                </a:extLst>
              </a:tr>
              <a:tr h="300266">
                <a:tc>
                  <a:txBody>
                    <a:bodyPr/>
                    <a:lstStyle/>
                    <a:p>
                      <a:pPr algn="l" defTabSz="457200">
                        <a:defRPr sz="1800"/>
                      </a:pPr>
                      <a:r>
                        <a:rPr sz="1100"/>
                        <a:t>EGFR TKI</a:t>
                      </a:r>
                    </a:p>
                  </a:txBody>
                  <a:tcPr marL="45720" marR="45720" horzOverflow="overflow"/>
                </a:tc>
                <a:tc>
                  <a:txBody>
                    <a:bodyPr/>
                    <a:lstStyle/>
                    <a:p>
                      <a:pPr algn="l" defTabSz="457200">
                        <a:defRPr sz="1800"/>
                      </a:pPr>
                      <a:r>
                        <a:rPr sz="1100"/>
                        <a:t>29 (25)</a:t>
                      </a:r>
                    </a:p>
                  </a:txBody>
                  <a:tcPr marL="45720" marR="45720" horzOverflow="overflow"/>
                </a:tc>
                <a:extLst>
                  <a:ext uri="{0D108BD9-81ED-4DB2-BD59-A6C34878D82A}">
                    <a16:rowId xmlns:a16="http://schemas.microsoft.com/office/drawing/2014/main" val="10007"/>
                  </a:ext>
                </a:extLst>
              </a:tr>
              <a:tr h="300266">
                <a:tc>
                  <a:txBody>
                    <a:bodyPr/>
                    <a:lstStyle/>
                    <a:p>
                      <a:pPr algn="l" defTabSz="457200">
                        <a:defRPr sz="1800"/>
                      </a:pPr>
                      <a:r>
                        <a:rPr sz="1100"/>
                        <a:t>Immunotherapy</a:t>
                      </a:r>
                    </a:p>
                  </a:txBody>
                  <a:tcPr marL="45720" marR="45720" horzOverflow="overflow"/>
                </a:tc>
                <a:tc>
                  <a:txBody>
                    <a:bodyPr/>
                    <a:lstStyle/>
                    <a:p>
                      <a:pPr algn="l" defTabSz="457200">
                        <a:defRPr sz="1800"/>
                      </a:pPr>
                      <a:r>
                        <a:rPr sz="1100"/>
                        <a:t>49 (43)</a:t>
                      </a:r>
                    </a:p>
                  </a:txBody>
                  <a:tcPr marL="45720" marR="45720" horzOverflow="overflow"/>
                </a:tc>
                <a:extLst>
                  <a:ext uri="{0D108BD9-81ED-4DB2-BD59-A6C34878D82A}">
                    <a16:rowId xmlns:a16="http://schemas.microsoft.com/office/drawing/2014/main" val="10008"/>
                  </a:ext>
                </a:extLst>
              </a:tr>
              <a:tr h="300266">
                <a:tc>
                  <a:txBody>
                    <a:bodyPr/>
                    <a:lstStyle/>
                    <a:p>
                      <a:pPr algn="l" defTabSz="457200">
                        <a:defRPr sz="1800"/>
                      </a:pPr>
                      <a:r>
                        <a:rPr sz="1100"/>
                        <a:t>Baseline brain metastases</a:t>
                      </a:r>
                    </a:p>
                  </a:txBody>
                  <a:tcPr marL="45720" marR="45720" horzOverflow="overflow"/>
                </a:tc>
                <a:tc>
                  <a:txBody>
                    <a:bodyPr/>
                    <a:lstStyle/>
                    <a:p>
                      <a:pPr algn="l" defTabSz="457200">
                        <a:defRPr sz="1800"/>
                      </a:pPr>
                      <a:r>
                        <a:rPr sz="1100"/>
                        <a:t>40 (35)</a:t>
                      </a:r>
                    </a:p>
                  </a:txBody>
                  <a:tcPr marL="45720" marR="45720" horzOverflow="overflow"/>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22829134"/>
      </p:ext>
    </p:extLst>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27"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Phase ½ open label mobocertinib</a:t>
            </a:r>
          </a:p>
        </p:txBody>
      </p:sp>
      <p:pic>
        <p:nvPicPr>
          <p:cNvPr id="228"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pic>
        <p:nvPicPr>
          <p:cNvPr id="229" name="Picture 7" descr="Picture 7"/>
          <p:cNvPicPr>
            <a:picLocks noChangeAspect="1"/>
          </p:cNvPicPr>
          <p:nvPr/>
        </p:nvPicPr>
        <p:blipFill>
          <a:blip r:embed="rId5"/>
          <a:stretch>
            <a:fillRect/>
          </a:stretch>
        </p:blipFill>
        <p:spPr>
          <a:xfrm>
            <a:off x="551889" y="886008"/>
            <a:ext cx="8040223" cy="3124637"/>
          </a:xfrm>
          <a:prstGeom prst="rect">
            <a:avLst/>
          </a:prstGeom>
          <a:ln w="12700">
            <a:miter lim="400000"/>
          </a:ln>
        </p:spPr>
      </p:pic>
      <p:sp>
        <p:nvSpPr>
          <p:cNvPr id="230" name="TextBox 8"/>
          <p:cNvSpPr txBox="1"/>
          <p:nvPr/>
        </p:nvSpPr>
        <p:spPr>
          <a:xfrm>
            <a:off x="200361" y="4023609"/>
            <a:ext cx="2685127"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Zhou C, et al. JAMA Oncol . 2021 Dec 1;7(12):e214761</a:t>
            </a:r>
          </a:p>
        </p:txBody>
      </p:sp>
    </p:spTree>
    <p:extLst>
      <p:ext uri="{BB962C8B-B14F-4D97-AF65-F5344CB8AC3E}">
        <p14:creationId xmlns:p14="http://schemas.microsoft.com/office/powerpoint/2010/main" val="2769491495"/>
      </p:ext>
    </p:extLst>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35"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Phase ½ open label mobocertinib</a:t>
            </a:r>
          </a:p>
        </p:txBody>
      </p:sp>
      <p:pic>
        <p:nvPicPr>
          <p:cNvPr id="236"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237" name="TextBox 8"/>
          <p:cNvSpPr txBox="1"/>
          <p:nvPr/>
        </p:nvSpPr>
        <p:spPr>
          <a:xfrm>
            <a:off x="200361" y="4023609"/>
            <a:ext cx="2685127"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Zhou C, et al. JAMA Oncol . 2021 Dec 1;7(12):e214761</a:t>
            </a:r>
          </a:p>
        </p:txBody>
      </p:sp>
      <p:pic>
        <p:nvPicPr>
          <p:cNvPr id="238" name="Picture 2" descr="Picture 2"/>
          <p:cNvPicPr>
            <a:picLocks noChangeAspect="1"/>
          </p:cNvPicPr>
          <p:nvPr/>
        </p:nvPicPr>
        <p:blipFill>
          <a:blip r:embed="rId5"/>
          <a:stretch>
            <a:fillRect/>
          </a:stretch>
        </p:blipFill>
        <p:spPr>
          <a:xfrm>
            <a:off x="2776705" y="1295605"/>
            <a:ext cx="3334217" cy="2257741"/>
          </a:xfrm>
          <a:prstGeom prst="rect">
            <a:avLst/>
          </a:prstGeom>
          <a:ln w="12700">
            <a:miter lim="400000"/>
          </a:ln>
        </p:spPr>
      </p:pic>
    </p:spTree>
    <p:extLst>
      <p:ext uri="{BB962C8B-B14F-4D97-AF65-F5344CB8AC3E}">
        <p14:creationId xmlns:p14="http://schemas.microsoft.com/office/powerpoint/2010/main" val="2533397841"/>
      </p:ext>
    </p:extLst>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43"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Phase ½ open label mobocertinib</a:t>
            </a:r>
          </a:p>
        </p:txBody>
      </p:sp>
      <p:pic>
        <p:nvPicPr>
          <p:cNvPr id="244"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245" name="TextBox 8"/>
          <p:cNvSpPr txBox="1"/>
          <p:nvPr/>
        </p:nvSpPr>
        <p:spPr>
          <a:xfrm>
            <a:off x="200361" y="4023609"/>
            <a:ext cx="2685127"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Zhou C, et al. JAMA Oncol . 2021 Dec 1;7(12):e214761</a:t>
            </a:r>
          </a:p>
        </p:txBody>
      </p:sp>
      <p:graphicFrame>
        <p:nvGraphicFramePr>
          <p:cNvPr id="246" name="Table 7"/>
          <p:cNvGraphicFramePr/>
          <p:nvPr/>
        </p:nvGraphicFramePr>
        <p:xfrm>
          <a:off x="2586730" y="1075512"/>
          <a:ext cx="4009686" cy="2697924"/>
        </p:xfrm>
        <a:graphic>
          <a:graphicData uri="http://schemas.openxmlformats.org/drawingml/2006/table">
            <a:tbl>
              <a:tblPr firstRow="1" bandRow="1"/>
              <a:tblGrid>
                <a:gridCol w="1336562">
                  <a:extLst>
                    <a:ext uri="{9D8B030D-6E8A-4147-A177-3AD203B41FA5}">
                      <a16:colId xmlns:a16="http://schemas.microsoft.com/office/drawing/2014/main" val="20000"/>
                    </a:ext>
                  </a:extLst>
                </a:gridCol>
                <a:gridCol w="1336562">
                  <a:extLst>
                    <a:ext uri="{9D8B030D-6E8A-4147-A177-3AD203B41FA5}">
                      <a16:colId xmlns:a16="http://schemas.microsoft.com/office/drawing/2014/main" val="20001"/>
                    </a:ext>
                  </a:extLst>
                </a:gridCol>
                <a:gridCol w="1336562">
                  <a:extLst>
                    <a:ext uri="{9D8B030D-6E8A-4147-A177-3AD203B41FA5}">
                      <a16:colId xmlns:a16="http://schemas.microsoft.com/office/drawing/2014/main" val="20002"/>
                    </a:ext>
                  </a:extLst>
                </a:gridCol>
              </a:tblGrid>
              <a:tr h="377709">
                <a:tc>
                  <a:txBody>
                    <a:bodyPr/>
                    <a:lstStyle/>
                    <a:p>
                      <a:pPr algn="l" defTabSz="457200">
                        <a:defRPr sz="1800" b="0">
                          <a:solidFill>
                            <a:srgbClr val="000000"/>
                          </a:solidFill>
                        </a:defRPr>
                      </a:pPr>
                      <a:r>
                        <a:rPr sz="1200" b="1">
                          <a:solidFill>
                            <a:schemeClr val="accent3">
                              <a:lumOff val="44000"/>
                            </a:schemeClr>
                          </a:solidFill>
                        </a:rPr>
                        <a:t>Adverse event</a:t>
                      </a:r>
                    </a:p>
                  </a:txBody>
                  <a:tcPr marL="45720" marR="45720" horzOverflow="overflow"/>
                </a:tc>
                <a:tc gridSpan="2">
                  <a:txBody>
                    <a:bodyPr/>
                    <a:lstStyle/>
                    <a:p>
                      <a:pPr algn="l" defTabSz="457200">
                        <a:defRPr sz="1800" b="0">
                          <a:solidFill>
                            <a:srgbClr val="000000"/>
                          </a:solidFill>
                        </a:defRPr>
                      </a:pPr>
                      <a:r>
                        <a:rPr sz="1200" b="1">
                          <a:solidFill>
                            <a:schemeClr val="accent3">
                              <a:lumOff val="44000"/>
                            </a:schemeClr>
                          </a:solidFill>
                        </a:rPr>
                        <a:t>PPP cohort (n=114), No (%)</a:t>
                      </a:r>
                    </a:p>
                  </a:txBody>
                  <a:tcPr marL="45720" marR="45720" horzOverflow="overflow"/>
                </a:tc>
                <a:tc hMerge="1">
                  <a:txBody>
                    <a:bodyPr/>
                    <a:lstStyle/>
                    <a:p>
                      <a:endParaRPr lang="en-US"/>
                    </a:p>
                  </a:txBody>
                  <a:tcPr/>
                </a:tc>
                <a:extLst>
                  <a:ext uri="{0D108BD9-81ED-4DB2-BD59-A6C34878D82A}">
                    <a16:rowId xmlns:a16="http://schemas.microsoft.com/office/drawing/2014/main" val="10000"/>
                  </a:ext>
                </a:extLst>
              </a:tr>
              <a:tr h="539585">
                <a:tc>
                  <a:txBody>
                    <a:bodyPr/>
                    <a:lstStyle/>
                    <a:p>
                      <a:pPr algn="l" defTabSz="457200"/>
                      <a:endParaRPr/>
                    </a:p>
                  </a:txBody>
                  <a:tcPr marL="45720" marR="45720" horzOverflow="overflow"/>
                </a:tc>
                <a:tc>
                  <a:txBody>
                    <a:bodyPr/>
                    <a:lstStyle/>
                    <a:p>
                      <a:pPr algn="l" defTabSz="457200">
                        <a:defRPr sz="1800"/>
                      </a:pPr>
                      <a:r>
                        <a:rPr sz="1200"/>
                        <a:t>Any grade</a:t>
                      </a:r>
                    </a:p>
                  </a:txBody>
                  <a:tcPr marL="45720" marR="45720" horzOverflow="overflow"/>
                </a:tc>
                <a:tc>
                  <a:txBody>
                    <a:bodyPr/>
                    <a:lstStyle/>
                    <a:p>
                      <a:pPr algn="l" defTabSz="457200">
                        <a:defRPr sz="1800"/>
                      </a:pPr>
                      <a:r>
                        <a:rPr sz="1200"/>
                        <a:t>Grade ≥3</a:t>
                      </a:r>
                    </a:p>
                  </a:txBody>
                  <a:tcPr marL="45720" marR="45720" horzOverflow="overflow"/>
                </a:tc>
                <a:extLst>
                  <a:ext uri="{0D108BD9-81ED-4DB2-BD59-A6C34878D82A}">
                    <a16:rowId xmlns:a16="http://schemas.microsoft.com/office/drawing/2014/main" val="10001"/>
                  </a:ext>
                </a:extLst>
              </a:tr>
              <a:tr h="539585">
                <a:tc>
                  <a:txBody>
                    <a:bodyPr/>
                    <a:lstStyle/>
                    <a:p>
                      <a:pPr algn="l" defTabSz="457200">
                        <a:defRPr sz="1800"/>
                      </a:pPr>
                      <a:r>
                        <a:rPr sz="1200"/>
                        <a:t>Any treatment-related</a:t>
                      </a:r>
                    </a:p>
                  </a:txBody>
                  <a:tcPr marL="45720" marR="45720" horzOverflow="overflow"/>
                </a:tc>
                <a:tc>
                  <a:txBody>
                    <a:bodyPr/>
                    <a:lstStyle/>
                    <a:p>
                      <a:pPr algn="l" defTabSz="457200">
                        <a:defRPr sz="1800"/>
                      </a:pPr>
                      <a:r>
                        <a:rPr sz="1200"/>
                        <a:t>113 (99)</a:t>
                      </a:r>
                    </a:p>
                  </a:txBody>
                  <a:tcPr marL="45720" marR="45720" horzOverflow="overflow"/>
                </a:tc>
                <a:tc>
                  <a:txBody>
                    <a:bodyPr/>
                    <a:lstStyle/>
                    <a:p>
                      <a:pPr algn="l" defTabSz="457200">
                        <a:defRPr sz="1800"/>
                      </a:pPr>
                      <a:r>
                        <a:rPr sz="1200"/>
                        <a:t>54 (47)</a:t>
                      </a:r>
                    </a:p>
                  </a:txBody>
                  <a:tcPr marL="45720" marR="45720" horzOverflow="overflow"/>
                </a:tc>
                <a:extLst>
                  <a:ext uri="{0D108BD9-81ED-4DB2-BD59-A6C34878D82A}">
                    <a16:rowId xmlns:a16="http://schemas.microsoft.com/office/drawing/2014/main" val="10002"/>
                  </a:ext>
                </a:extLst>
              </a:tr>
              <a:tr h="539585">
                <a:tc>
                  <a:txBody>
                    <a:bodyPr/>
                    <a:lstStyle/>
                    <a:p>
                      <a:pPr algn="l" defTabSz="457200">
                        <a:defRPr sz="1800"/>
                      </a:pPr>
                      <a:r>
                        <a:rPr sz="1200"/>
                        <a:t>Leading to dose reduction</a:t>
                      </a:r>
                    </a:p>
                  </a:txBody>
                  <a:tcPr marL="45720" marR="45720" horzOverflow="overflow"/>
                </a:tc>
                <a:tc>
                  <a:txBody>
                    <a:bodyPr/>
                    <a:lstStyle/>
                    <a:p>
                      <a:pPr algn="l" defTabSz="457200">
                        <a:defRPr sz="1800"/>
                      </a:pPr>
                      <a:r>
                        <a:rPr sz="1200"/>
                        <a:t>29 (25)</a:t>
                      </a:r>
                    </a:p>
                  </a:txBody>
                  <a:tcPr marL="45720" marR="45720" horzOverflow="overflow"/>
                </a:tc>
                <a:tc>
                  <a:txBody>
                    <a:bodyPr/>
                    <a:lstStyle/>
                    <a:p>
                      <a:pPr algn="l" defTabSz="457200">
                        <a:defRPr sz="1800"/>
                      </a:pPr>
                      <a:r>
                        <a:rPr sz="1200"/>
                        <a:t>NA</a:t>
                      </a:r>
                    </a:p>
                  </a:txBody>
                  <a:tcPr marL="45720" marR="45720" horzOverflow="overflow"/>
                </a:tc>
                <a:extLst>
                  <a:ext uri="{0D108BD9-81ED-4DB2-BD59-A6C34878D82A}">
                    <a16:rowId xmlns:a16="http://schemas.microsoft.com/office/drawing/2014/main" val="10003"/>
                  </a:ext>
                </a:extLst>
              </a:tr>
              <a:tr h="701460">
                <a:tc>
                  <a:txBody>
                    <a:bodyPr/>
                    <a:lstStyle/>
                    <a:p>
                      <a:pPr algn="l" defTabSz="457200">
                        <a:defRPr sz="1800"/>
                      </a:pPr>
                      <a:r>
                        <a:rPr sz="1200"/>
                        <a:t>Leading to treatment discontinuation</a:t>
                      </a:r>
                    </a:p>
                  </a:txBody>
                  <a:tcPr marL="45720" marR="45720" horzOverflow="overflow"/>
                </a:tc>
                <a:tc>
                  <a:txBody>
                    <a:bodyPr/>
                    <a:lstStyle/>
                    <a:p>
                      <a:pPr algn="l" defTabSz="457200">
                        <a:defRPr sz="1800"/>
                      </a:pPr>
                      <a:r>
                        <a:rPr sz="1200"/>
                        <a:t>19 (17)</a:t>
                      </a:r>
                    </a:p>
                  </a:txBody>
                  <a:tcPr marL="45720" marR="45720" horzOverflow="overflow"/>
                </a:tc>
                <a:tc>
                  <a:txBody>
                    <a:bodyPr/>
                    <a:lstStyle/>
                    <a:p>
                      <a:pPr algn="l" defTabSz="457200">
                        <a:defRPr sz="1800"/>
                      </a:pPr>
                      <a:r>
                        <a:rPr sz="1200"/>
                        <a:t>NA</a:t>
                      </a:r>
                    </a:p>
                  </a:txBody>
                  <a:tcPr marL="45720" marR="45720"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4871023"/>
      </p:ext>
    </p:extLst>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51"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Phase ½ open label mobocertinib</a:t>
            </a:r>
          </a:p>
        </p:txBody>
      </p:sp>
      <p:pic>
        <p:nvPicPr>
          <p:cNvPr id="252"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253" name="TextBox 8"/>
          <p:cNvSpPr txBox="1"/>
          <p:nvPr/>
        </p:nvSpPr>
        <p:spPr>
          <a:xfrm>
            <a:off x="200361" y="4023609"/>
            <a:ext cx="2685127"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Zhou C, et al. JAMA Oncol . 2021 Dec 1;7(12):e214761</a:t>
            </a:r>
          </a:p>
        </p:txBody>
      </p:sp>
      <p:graphicFrame>
        <p:nvGraphicFramePr>
          <p:cNvPr id="254" name="Table 7"/>
          <p:cNvGraphicFramePr/>
          <p:nvPr/>
        </p:nvGraphicFramePr>
        <p:xfrm>
          <a:off x="2709017" y="1297335"/>
          <a:ext cx="4009686" cy="2213886"/>
        </p:xfrm>
        <a:graphic>
          <a:graphicData uri="http://schemas.openxmlformats.org/drawingml/2006/table">
            <a:tbl>
              <a:tblPr firstRow="1" bandRow="1"/>
              <a:tblGrid>
                <a:gridCol w="1336562">
                  <a:extLst>
                    <a:ext uri="{9D8B030D-6E8A-4147-A177-3AD203B41FA5}">
                      <a16:colId xmlns:a16="http://schemas.microsoft.com/office/drawing/2014/main" val="20000"/>
                    </a:ext>
                  </a:extLst>
                </a:gridCol>
                <a:gridCol w="1336562">
                  <a:extLst>
                    <a:ext uri="{9D8B030D-6E8A-4147-A177-3AD203B41FA5}">
                      <a16:colId xmlns:a16="http://schemas.microsoft.com/office/drawing/2014/main" val="20001"/>
                    </a:ext>
                  </a:extLst>
                </a:gridCol>
                <a:gridCol w="1336562">
                  <a:extLst>
                    <a:ext uri="{9D8B030D-6E8A-4147-A177-3AD203B41FA5}">
                      <a16:colId xmlns:a16="http://schemas.microsoft.com/office/drawing/2014/main" val="20002"/>
                    </a:ext>
                  </a:extLst>
                </a:gridCol>
              </a:tblGrid>
              <a:tr h="377709">
                <a:tc>
                  <a:txBody>
                    <a:bodyPr/>
                    <a:lstStyle/>
                    <a:p>
                      <a:pPr algn="l" defTabSz="457200">
                        <a:defRPr sz="1800" b="0">
                          <a:solidFill>
                            <a:srgbClr val="000000"/>
                          </a:solidFill>
                        </a:defRPr>
                      </a:pPr>
                      <a:r>
                        <a:rPr sz="1200" b="1">
                          <a:solidFill>
                            <a:schemeClr val="accent3">
                              <a:lumOff val="44000"/>
                            </a:schemeClr>
                          </a:solidFill>
                        </a:rPr>
                        <a:t>Adverse event</a:t>
                      </a:r>
                    </a:p>
                  </a:txBody>
                  <a:tcPr marL="45720" marR="45720" horzOverflow="overflow"/>
                </a:tc>
                <a:tc gridSpan="2">
                  <a:txBody>
                    <a:bodyPr/>
                    <a:lstStyle/>
                    <a:p>
                      <a:pPr algn="l" defTabSz="457200">
                        <a:defRPr sz="1800" b="0">
                          <a:solidFill>
                            <a:srgbClr val="000000"/>
                          </a:solidFill>
                        </a:defRPr>
                      </a:pPr>
                      <a:r>
                        <a:rPr sz="1200" b="1">
                          <a:solidFill>
                            <a:schemeClr val="accent3">
                              <a:lumOff val="44000"/>
                            </a:schemeClr>
                          </a:solidFill>
                        </a:rPr>
                        <a:t>PPP cohort (n=114), No (%)</a:t>
                      </a:r>
                    </a:p>
                  </a:txBody>
                  <a:tcPr marL="45720" marR="45720" horzOverflow="overflow"/>
                </a:tc>
                <a:tc hMerge="1">
                  <a:txBody>
                    <a:bodyPr/>
                    <a:lstStyle/>
                    <a:p>
                      <a:endParaRPr lang="en-US"/>
                    </a:p>
                  </a:txBody>
                  <a:tcPr/>
                </a:tc>
                <a:extLst>
                  <a:ext uri="{0D108BD9-81ED-4DB2-BD59-A6C34878D82A}">
                    <a16:rowId xmlns:a16="http://schemas.microsoft.com/office/drawing/2014/main" val="10000"/>
                  </a:ext>
                </a:extLst>
              </a:tr>
              <a:tr h="306480">
                <a:tc>
                  <a:txBody>
                    <a:bodyPr/>
                    <a:lstStyle/>
                    <a:p>
                      <a:pPr algn="l" defTabSz="457200"/>
                      <a:endParaRPr/>
                    </a:p>
                  </a:txBody>
                  <a:tcPr marL="45720" marR="45720" horzOverflow="overflow"/>
                </a:tc>
                <a:tc>
                  <a:txBody>
                    <a:bodyPr/>
                    <a:lstStyle/>
                    <a:p>
                      <a:pPr algn="l" defTabSz="457200">
                        <a:defRPr sz="1800"/>
                      </a:pPr>
                      <a:r>
                        <a:rPr sz="1200"/>
                        <a:t>Any grade</a:t>
                      </a:r>
                    </a:p>
                  </a:txBody>
                  <a:tcPr marL="45720" marR="45720" horzOverflow="overflow"/>
                </a:tc>
                <a:tc>
                  <a:txBody>
                    <a:bodyPr/>
                    <a:lstStyle/>
                    <a:p>
                      <a:pPr algn="l" defTabSz="457200">
                        <a:defRPr sz="1800"/>
                      </a:pPr>
                      <a:r>
                        <a:rPr sz="1200"/>
                        <a:t>Grade ≥3</a:t>
                      </a:r>
                    </a:p>
                  </a:txBody>
                  <a:tcPr marL="45720" marR="45720" horzOverflow="overflow"/>
                </a:tc>
                <a:extLst>
                  <a:ext uri="{0D108BD9-81ED-4DB2-BD59-A6C34878D82A}">
                    <a16:rowId xmlns:a16="http://schemas.microsoft.com/office/drawing/2014/main" val="10001"/>
                  </a:ext>
                </a:extLst>
              </a:tr>
              <a:tr h="305280">
                <a:tc>
                  <a:txBody>
                    <a:bodyPr/>
                    <a:lstStyle/>
                    <a:p>
                      <a:pPr algn="l" defTabSz="457200">
                        <a:defRPr sz="1800"/>
                      </a:pPr>
                      <a:r>
                        <a:rPr sz="1200"/>
                        <a:t>Diarrhea</a:t>
                      </a:r>
                    </a:p>
                  </a:txBody>
                  <a:tcPr marL="45720" marR="45720" horzOverflow="overflow"/>
                </a:tc>
                <a:tc>
                  <a:txBody>
                    <a:bodyPr/>
                    <a:lstStyle/>
                    <a:p>
                      <a:pPr algn="l" defTabSz="457200">
                        <a:defRPr sz="1800"/>
                      </a:pPr>
                      <a:r>
                        <a:rPr sz="1200"/>
                        <a:t>104 (91)</a:t>
                      </a:r>
                    </a:p>
                  </a:txBody>
                  <a:tcPr marL="45720" marR="45720" horzOverflow="overflow"/>
                </a:tc>
                <a:tc>
                  <a:txBody>
                    <a:bodyPr/>
                    <a:lstStyle/>
                    <a:p>
                      <a:pPr algn="l" defTabSz="457200">
                        <a:defRPr sz="1800"/>
                      </a:pPr>
                      <a:r>
                        <a:rPr sz="1200"/>
                        <a:t>24 (21)</a:t>
                      </a:r>
                    </a:p>
                  </a:txBody>
                  <a:tcPr marL="45720" marR="45720" horzOverflow="overflow"/>
                </a:tc>
                <a:extLst>
                  <a:ext uri="{0D108BD9-81ED-4DB2-BD59-A6C34878D82A}">
                    <a16:rowId xmlns:a16="http://schemas.microsoft.com/office/drawing/2014/main" val="10002"/>
                  </a:ext>
                </a:extLst>
              </a:tr>
              <a:tr h="301472">
                <a:tc>
                  <a:txBody>
                    <a:bodyPr/>
                    <a:lstStyle/>
                    <a:p>
                      <a:pPr algn="l" defTabSz="457200">
                        <a:defRPr sz="1800"/>
                      </a:pPr>
                      <a:r>
                        <a:rPr sz="1200"/>
                        <a:t>Rash</a:t>
                      </a:r>
                    </a:p>
                  </a:txBody>
                  <a:tcPr marL="45720" marR="45720" horzOverflow="overflow"/>
                </a:tc>
                <a:tc>
                  <a:txBody>
                    <a:bodyPr/>
                    <a:lstStyle/>
                    <a:p>
                      <a:pPr algn="l" defTabSz="457200">
                        <a:defRPr sz="1800"/>
                      </a:pPr>
                      <a:r>
                        <a:rPr sz="1200"/>
                        <a:t>51 (45)</a:t>
                      </a:r>
                    </a:p>
                  </a:txBody>
                  <a:tcPr marL="45720" marR="45720" horzOverflow="overflow"/>
                </a:tc>
                <a:tc>
                  <a:txBody>
                    <a:bodyPr/>
                    <a:lstStyle/>
                    <a:p>
                      <a:pPr algn="l" defTabSz="457200">
                        <a:defRPr sz="1800"/>
                      </a:pPr>
                      <a:r>
                        <a:rPr sz="1200"/>
                        <a:t>0</a:t>
                      </a:r>
                    </a:p>
                  </a:txBody>
                  <a:tcPr marL="45720" marR="45720" horzOverflow="overflow"/>
                </a:tc>
                <a:extLst>
                  <a:ext uri="{0D108BD9-81ED-4DB2-BD59-A6C34878D82A}">
                    <a16:rowId xmlns:a16="http://schemas.microsoft.com/office/drawing/2014/main" val="10003"/>
                  </a:ext>
                </a:extLst>
              </a:tr>
              <a:tr h="299102">
                <a:tc>
                  <a:txBody>
                    <a:bodyPr/>
                    <a:lstStyle/>
                    <a:p>
                      <a:pPr algn="l" defTabSz="457200">
                        <a:defRPr sz="1800"/>
                      </a:pPr>
                      <a:r>
                        <a:rPr sz="1200"/>
                        <a:t>Paronychia</a:t>
                      </a:r>
                    </a:p>
                  </a:txBody>
                  <a:tcPr marL="45720" marR="45720" horzOverflow="overflow"/>
                </a:tc>
                <a:tc>
                  <a:txBody>
                    <a:bodyPr/>
                    <a:lstStyle/>
                    <a:p>
                      <a:pPr algn="l" defTabSz="457200">
                        <a:defRPr sz="1800"/>
                      </a:pPr>
                      <a:r>
                        <a:rPr sz="1200"/>
                        <a:t>43 (38)</a:t>
                      </a:r>
                    </a:p>
                  </a:txBody>
                  <a:tcPr marL="45720" marR="45720" horzOverflow="overflow"/>
                </a:tc>
                <a:tc>
                  <a:txBody>
                    <a:bodyPr/>
                    <a:lstStyle/>
                    <a:p>
                      <a:pPr algn="l" defTabSz="457200">
                        <a:defRPr sz="1800"/>
                      </a:pPr>
                      <a:r>
                        <a:rPr sz="1200"/>
                        <a:t>1 (&lt;1)</a:t>
                      </a:r>
                    </a:p>
                  </a:txBody>
                  <a:tcPr marL="45720" marR="45720" horzOverflow="overflow"/>
                </a:tc>
                <a:extLst>
                  <a:ext uri="{0D108BD9-81ED-4DB2-BD59-A6C34878D82A}">
                    <a16:rowId xmlns:a16="http://schemas.microsoft.com/office/drawing/2014/main" val="10004"/>
                  </a:ext>
                </a:extLst>
              </a:tr>
              <a:tr h="316195">
                <a:tc>
                  <a:txBody>
                    <a:bodyPr/>
                    <a:lstStyle/>
                    <a:p>
                      <a:pPr algn="l" defTabSz="457200">
                        <a:defRPr sz="1800"/>
                      </a:pPr>
                      <a:r>
                        <a:rPr sz="1200"/>
                        <a:t>Nausea</a:t>
                      </a:r>
                    </a:p>
                  </a:txBody>
                  <a:tcPr marL="45720" marR="45720" horzOverflow="overflow"/>
                </a:tc>
                <a:tc>
                  <a:txBody>
                    <a:bodyPr/>
                    <a:lstStyle/>
                    <a:p>
                      <a:pPr algn="l" defTabSz="457200">
                        <a:defRPr sz="1800"/>
                      </a:pPr>
                      <a:r>
                        <a:rPr sz="1200"/>
                        <a:t>39 (34)</a:t>
                      </a:r>
                    </a:p>
                  </a:txBody>
                  <a:tcPr marL="45720" marR="45720" horzOverflow="overflow"/>
                </a:tc>
                <a:tc>
                  <a:txBody>
                    <a:bodyPr/>
                    <a:lstStyle/>
                    <a:p>
                      <a:pPr algn="l" defTabSz="457200">
                        <a:defRPr sz="1800"/>
                      </a:pPr>
                      <a:r>
                        <a:rPr sz="1200"/>
                        <a:t>5 (4)</a:t>
                      </a:r>
                    </a:p>
                  </a:txBody>
                  <a:tcPr marL="45720" marR="45720" horzOverflow="overflow"/>
                </a:tc>
                <a:extLst>
                  <a:ext uri="{0D108BD9-81ED-4DB2-BD59-A6C34878D82A}">
                    <a16:rowId xmlns:a16="http://schemas.microsoft.com/office/drawing/2014/main" val="10005"/>
                  </a:ext>
                </a:extLst>
              </a:tr>
              <a:tr h="307648">
                <a:tc>
                  <a:txBody>
                    <a:bodyPr/>
                    <a:lstStyle/>
                    <a:p>
                      <a:pPr algn="l" defTabSz="457200">
                        <a:defRPr sz="1800"/>
                      </a:pPr>
                      <a:r>
                        <a:rPr sz="1200"/>
                        <a:t>Fatigue</a:t>
                      </a:r>
                    </a:p>
                  </a:txBody>
                  <a:tcPr marL="45720" marR="45720" horzOverflow="overflow"/>
                </a:tc>
                <a:tc>
                  <a:txBody>
                    <a:bodyPr/>
                    <a:lstStyle/>
                    <a:p>
                      <a:pPr algn="l" defTabSz="457200">
                        <a:defRPr sz="1800"/>
                      </a:pPr>
                      <a:r>
                        <a:rPr sz="1200"/>
                        <a:t>16 (14)</a:t>
                      </a:r>
                    </a:p>
                  </a:txBody>
                  <a:tcPr marL="45720" marR="45720" horzOverflow="overflow"/>
                </a:tc>
                <a:tc>
                  <a:txBody>
                    <a:bodyPr/>
                    <a:lstStyle/>
                    <a:p>
                      <a:pPr algn="l" defTabSz="457200">
                        <a:defRPr sz="1800"/>
                      </a:pPr>
                      <a:r>
                        <a:rPr sz="1200"/>
                        <a:t>3 (3)</a:t>
                      </a:r>
                    </a:p>
                  </a:txBody>
                  <a:tcPr marL="45720" marR="45720"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8748973"/>
      </p:ext>
    </p:extLst>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59"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NRG1 fusion</a:t>
            </a:r>
          </a:p>
        </p:txBody>
      </p:sp>
      <p:pic>
        <p:nvPicPr>
          <p:cNvPr id="260"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sp>
        <p:nvSpPr>
          <p:cNvPr id="261" name="TextBox 5"/>
          <p:cNvSpPr txBox="1"/>
          <p:nvPr/>
        </p:nvSpPr>
        <p:spPr>
          <a:xfrm>
            <a:off x="200359" y="4023609"/>
            <a:ext cx="290732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800"/>
            </a:pPr>
            <a:r>
              <a:rPr sz="800"/>
              <a:t>Schram AM, et al. ASCO 2021 Annual Meeting</a:t>
            </a:r>
          </a:p>
          <a:p>
            <a:pPr>
              <a:defRPr sz="800"/>
            </a:pPr>
            <a:r>
              <a:rPr sz="800"/>
              <a:t>Liu S V, et al. Ann Oncol. 2020 Dec;31(12):1693-1703.</a:t>
            </a:r>
          </a:p>
        </p:txBody>
      </p:sp>
      <p:pic>
        <p:nvPicPr>
          <p:cNvPr id="262" name="Picture 10" descr="Picture 10"/>
          <p:cNvPicPr>
            <a:picLocks noChangeAspect="1"/>
          </p:cNvPicPr>
          <p:nvPr/>
        </p:nvPicPr>
        <p:blipFill>
          <a:blip r:embed="rId5"/>
          <a:stretch>
            <a:fillRect/>
          </a:stretch>
        </p:blipFill>
        <p:spPr>
          <a:xfrm>
            <a:off x="6093591" y="1572153"/>
            <a:ext cx="2648321" cy="1114582"/>
          </a:xfrm>
          <a:prstGeom prst="rect">
            <a:avLst/>
          </a:prstGeom>
          <a:ln w="12700">
            <a:miter lim="400000"/>
          </a:ln>
        </p:spPr>
      </p:pic>
      <p:pic>
        <p:nvPicPr>
          <p:cNvPr id="263" name="Picture 2" descr="Picture 2"/>
          <p:cNvPicPr>
            <a:picLocks noChangeAspect="1"/>
          </p:cNvPicPr>
          <p:nvPr/>
        </p:nvPicPr>
        <p:blipFill>
          <a:blip r:embed="rId6"/>
          <a:stretch>
            <a:fillRect/>
          </a:stretch>
        </p:blipFill>
        <p:spPr>
          <a:xfrm>
            <a:off x="671927" y="578525"/>
            <a:ext cx="2481472" cy="3101839"/>
          </a:xfrm>
          <a:prstGeom prst="rect">
            <a:avLst/>
          </a:prstGeom>
          <a:ln w="12700">
            <a:miter lim="400000"/>
          </a:ln>
        </p:spPr>
      </p:pic>
    </p:spTree>
    <p:extLst>
      <p:ext uri="{BB962C8B-B14F-4D97-AF65-F5344CB8AC3E}">
        <p14:creationId xmlns:p14="http://schemas.microsoft.com/office/powerpoint/2010/main" val="3863976312"/>
      </p:ext>
    </p:extLst>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68"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Seribantumab</a:t>
            </a:r>
          </a:p>
        </p:txBody>
      </p:sp>
      <p:pic>
        <p:nvPicPr>
          <p:cNvPr id="269"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pic>
        <p:nvPicPr>
          <p:cNvPr id="270" name="Picture 2" descr="Picture 2"/>
          <p:cNvPicPr>
            <a:picLocks noChangeAspect="1"/>
          </p:cNvPicPr>
          <p:nvPr/>
        </p:nvPicPr>
        <p:blipFill>
          <a:blip r:embed="rId5"/>
          <a:stretch>
            <a:fillRect/>
          </a:stretch>
        </p:blipFill>
        <p:spPr>
          <a:xfrm>
            <a:off x="2090247" y="825342"/>
            <a:ext cx="4963506" cy="3113472"/>
          </a:xfrm>
          <a:prstGeom prst="rect">
            <a:avLst/>
          </a:prstGeom>
          <a:ln w="12700">
            <a:miter lim="400000"/>
          </a:ln>
        </p:spPr>
      </p:pic>
      <p:sp>
        <p:nvSpPr>
          <p:cNvPr id="271" name="TextBox 5"/>
          <p:cNvSpPr txBox="1"/>
          <p:nvPr/>
        </p:nvSpPr>
        <p:spPr>
          <a:xfrm>
            <a:off x="200360" y="4023609"/>
            <a:ext cx="488994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https://www.biochempeg.com/article/275.html</a:t>
            </a:r>
          </a:p>
        </p:txBody>
      </p:sp>
    </p:spTree>
    <p:extLst>
      <p:ext uri="{BB962C8B-B14F-4D97-AF65-F5344CB8AC3E}">
        <p14:creationId xmlns:p14="http://schemas.microsoft.com/office/powerpoint/2010/main" val="2169152689"/>
      </p:ext>
    </p:extLst>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ontent Placeholder 1"/>
          <p:cNvSpPr txBox="1">
            <a:spLocks noGrp="1"/>
          </p:cNvSpPr>
          <p:nvPr>
            <p:ph type="body" idx="1"/>
          </p:nvPr>
        </p:nvSpPr>
        <p:spPr>
          <a:xfrm>
            <a:off x="685800" y="1119981"/>
            <a:ext cx="8603479" cy="2936240"/>
          </a:xfrm>
          <a:prstGeom prst="rect">
            <a:avLst/>
          </a:prstGeom>
        </p:spPr>
        <p:txBody>
          <a:bodyPr>
            <a:normAutofit lnSpcReduction="10000"/>
          </a:bodyPr>
          <a:lstStyle/>
          <a:p>
            <a:pPr>
              <a:defRPr>
                <a:solidFill>
                  <a:srgbClr val="002E51"/>
                </a:solidFill>
              </a:defRPr>
            </a:pPr>
            <a:r>
              <a:t>Phase 2, seribantumab</a:t>
            </a:r>
          </a:p>
          <a:p>
            <a:pPr>
              <a:defRPr>
                <a:solidFill>
                  <a:srgbClr val="002E51"/>
                </a:solidFill>
              </a:defRPr>
            </a:pPr>
            <a:r>
              <a:t>All solid tumors</a:t>
            </a:r>
          </a:p>
          <a:p>
            <a:pPr>
              <a:defRPr>
                <a:solidFill>
                  <a:srgbClr val="002E51"/>
                </a:solidFill>
              </a:defRPr>
            </a:pPr>
            <a:r>
              <a:t>RP2D 3g once weekly</a:t>
            </a:r>
          </a:p>
          <a:p>
            <a:pPr>
              <a:defRPr>
                <a:solidFill>
                  <a:srgbClr val="002E51"/>
                </a:solidFill>
              </a:defRPr>
            </a:pPr>
            <a:r>
              <a:t>One prior line of therapy (no ERBB-targeted therapies</a:t>
            </a:r>
          </a:p>
          <a:p>
            <a:pPr>
              <a:defRPr>
                <a:solidFill>
                  <a:srgbClr val="002E51"/>
                </a:solidFill>
              </a:defRPr>
            </a:pPr>
            <a:r>
              <a:t>12 patients (goal: 55)</a:t>
            </a:r>
          </a:p>
        </p:txBody>
      </p:sp>
      <p:sp>
        <p:nvSpPr>
          <p:cNvPr id="276"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rPr dirty="0"/>
              <a:t>CRESTONE: </a:t>
            </a:r>
            <a:r>
              <a:rPr dirty="0" err="1"/>
              <a:t>ser</a:t>
            </a:r>
            <a:r>
              <a:rPr lang="en-US" dirty="0" err="1"/>
              <a:t>ib</a:t>
            </a:r>
            <a:r>
              <a:rPr dirty="0" err="1"/>
              <a:t>antumab</a:t>
            </a:r>
            <a:endParaRPr dirty="0"/>
          </a:p>
        </p:txBody>
      </p:sp>
      <p:pic>
        <p:nvPicPr>
          <p:cNvPr id="277" name="Picture 6" descr="Picture 6"/>
          <p:cNvPicPr>
            <a:picLocks noChangeAspect="1"/>
          </p:cNvPicPr>
          <p:nvPr/>
        </p:nvPicPr>
        <p:blipFill>
          <a:blip r:embed="rId3"/>
          <a:stretch>
            <a:fillRect/>
          </a:stretch>
        </p:blipFill>
        <p:spPr>
          <a:xfrm>
            <a:off x="7772400" y="4480180"/>
            <a:ext cx="1096112" cy="558924"/>
          </a:xfrm>
          <a:prstGeom prst="rect">
            <a:avLst/>
          </a:prstGeom>
          <a:ln w="12700">
            <a:miter lim="400000"/>
          </a:ln>
        </p:spPr>
      </p:pic>
      <p:sp>
        <p:nvSpPr>
          <p:cNvPr id="278" name="TextBox 5"/>
          <p:cNvSpPr txBox="1"/>
          <p:nvPr/>
        </p:nvSpPr>
        <p:spPr>
          <a:xfrm>
            <a:off x="200360" y="4023609"/>
            <a:ext cx="488994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800"/>
            </a:pPr>
            <a:r>
              <a:rPr sz="800"/>
              <a:t>Carrizosa DR, et al. </a:t>
            </a:r>
            <a:r>
              <a:rPr sz="800" i="1">
                <a:latin typeface="Noto Sans"/>
                <a:ea typeface="Noto Sans"/>
                <a:cs typeface="Noto Sans"/>
                <a:sym typeface="Noto Sans"/>
              </a:rPr>
              <a:t>Journal of Clinical Oncology</a:t>
            </a:r>
            <a:r>
              <a:rPr sz="800">
                <a:latin typeface="Noto Sans"/>
                <a:ea typeface="Noto Sans"/>
                <a:cs typeface="Noto Sans"/>
                <a:sym typeface="Noto Sans"/>
              </a:rPr>
              <a:t> 40, no. 16_suppl (June 01, 2022) 3006-3006.</a:t>
            </a:r>
          </a:p>
        </p:txBody>
      </p:sp>
      <p:pic>
        <p:nvPicPr>
          <p:cNvPr id="279" name="Picture 2" descr="Picture 2"/>
          <p:cNvPicPr>
            <a:picLocks noChangeAspect="1"/>
          </p:cNvPicPr>
          <p:nvPr/>
        </p:nvPicPr>
        <p:blipFill>
          <a:blip r:embed="rId4"/>
          <a:stretch>
            <a:fillRect/>
          </a:stretch>
        </p:blipFill>
        <p:spPr>
          <a:xfrm>
            <a:off x="5915763" y="696021"/>
            <a:ext cx="2952751" cy="1543051"/>
          </a:xfrm>
          <a:prstGeom prst="rect">
            <a:avLst/>
          </a:prstGeom>
          <a:ln w="12700">
            <a:miter lim="400000"/>
          </a:ln>
        </p:spPr>
      </p:pic>
    </p:spTree>
    <p:extLst>
      <p:ext uri="{BB962C8B-B14F-4D97-AF65-F5344CB8AC3E}">
        <p14:creationId xmlns:p14="http://schemas.microsoft.com/office/powerpoint/2010/main" val="1268225711"/>
      </p:ext>
    </p:extLst>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ontent Placeholder 1"/>
          <p:cNvSpPr txBox="1">
            <a:spLocks noGrp="1"/>
          </p:cNvSpPr>
          <p:nvPr>
            <p:ph type="body" idx="1"/>
          </p:nvPr>
        </p:nvSpPr>
        <p:spPr>
          <a:xfrm>
            <a:off x="685800" y="1119981"/>
            <a:ext cx="8603479" cy="2936240"/>
          </a:xfrm>
          <a:prstGeom prst="rect">
            <a:avLst/>
          </a:prstGeom>
        </p:spPr>
        <p:txBody>
          <a:bodyPr/>
          <a:lstStyle/>
          <a:p>
            <a:pPr>
              <a:defRPr>
                <a:solidFill>
                  <a:srgbClr val="002E51"/>
                </a:solidFill>
              </a:defRPr>
            </a:pPr>
            <a:r>
              <a:t>ORR 30%</a:t>
            </a:r>
          </a:p>
          <a:p>
            <a:pPr>
              <a:defRPr>
                <a:solidFill>
                  <a:srgbClr val="002E51"/>
                </a:solidFill>
              </a:defRPr>
            </a:pPr>
            <a:r>
              <a:t>1CR, 2 PR, 6 SD, 1 PD</a:t>
            </a:r>
          </a:p>
          <a:p>
            <a:pPr>
              <a:defRPr>
                <a:solidFill>
                  <a:srgbClr val="002E51"/>
                </a:solidFill>
              </a:defRPr>
            </a:pPr>
            <a:r>
              <a:t>No drug discontinuation or dose reductions</a:t>
            </a:r>
          </a:p>
          <a:p>
            <a:pPr>
              <a:defRPr>
                <a:solidFill>
                  <a:srgbClr val="002E51"/>
                </a:solidFill>
              </a:defRPr>
            </a:pPr>
            <a:r>
              <a:t>All grade 1,2: Diarrhea (38%), fatigue (34%), rash (24%) </a:t>
            </a:r>
          </a:p>
        </p:txBody>
      </p:sp>
      <p:sp>
        <p:nvSpPr>
          <p:cNvPr id="284"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rPr dirty="0"/>
              <a:t>CRESTONE: </a:t>
            </a:r>
            <a:r>
              <a:rPr dirty="0" err="1"/>
              <a:t>seribantumab</a:t>
            </a:r>
            <a:endParaRPr dirty="0"/>
          </a:p>
        </p:txBody>
      </p:sp>
      <p:pic>
        <p:nvPicPr>
          <p:cNvPr id="285" name="Picture 6" descr="Picture 6"/>
          <p:cNvPicPr>
            <a:picLocks noChangeAspect="1"/>
          </p:cNvPicPr>
          <p:nvPr/>
        </p:nvPicPr>
        <p:blipFill>
          <a:blip r:embed="rId3"/>
          <a:stretch>
            <a:fillRect/>
          </a:stretch>
        </p:blipFill>
        <p:spPr>
          <a:xfrm>
            <a:off x="7772400" y="4480180"/>
            <a:ext cx="1096112" cy="558924"/>
          </a:xfrm>
          <a:prstGeom prst="rect">
            <a:avLst/>
          </a:prstGeom>
          <a:ln w="12700">
            <a:miter lim="400000"/>
          </a:ln>
        </p:spPr>
      </p:pic>
      <p:sp>
        <p:nvSpPr>
          <p:cNvPr id="286" name="TextBox 5"/>
          <p:cNvSpPr txBox="1"/>
          <p:nvPr/>
        </p:nvSpPr>
        <p:spPr>
          <a:xfrm>
            <a:off x="200360" y="4023609"/>
            <a:ext cx="488994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800"/>
            </a:pPr>
            <a:r>
              <a:rPr sz="800"/>
              <a:t>Carrizosa DR, et al. </a:t>
            </a:r>
            <a:r>
              <a:rPr sz="800" i="1">
                <a:latin typeface="Noto Sans"/>
                <a:ea typeface="Noto Sans"/>
                <a:cs typeface="Noto Sans"/>
                <a:sym typeface="Noto Sans"/>
              </a:rPr>
              <a:t>Journal of Clinical Oncology</a:t>
            </a:r>
            <a:r>
              <a:rPr sz="800">
                <a:latin typeface="Noto Sans"/>
                <a:ea typeface="Noto Sans"/>
                <a:cs typeface="Noto Sans"/>
                <a:sym typeface="Noto Sans"/>
              </a:rPr>
              <a:t> 40, no. 16_suppl (June 01, 2022) 3006-3006.</a:t>
            </a:r>
          </a:p>
        </p:txBody>
      </p:sp>
      <p:pic>
        <p:nvPicPr>
          <p:cNvPr id="287" name="Picture 2" descr="Picture 2"/>
          <p:cNvPicPr>
            <a:picLocks noChangeAspect="1"/>
          </p:cNvPicPr>
          <p:nvPr/>
        </p:nvPicPr>
        <p:blipFill>
          <a:blip r:embed="rId4"/>
          <a:stretch>
            <a:fillRect/>
          </a:stretch>
        </p:blipFill>
        <p:spPr>
          <a:xfrm>
            <a:off x="5915763" y="696021"/>
            <a:ext cx="2952751" cy="1543051"/>
          </a:xfrm>
          <a:prstGeom prst="rect">
            <a:avLst/>
          </a:prstGeom>
          <a:ln w="12700">
            <a:miter lim="400000"/>
          </a:ln>
        </p:spPr>
      </p:pic>
      <p:sp>
        <p:nvSpPr>
          <p:cNvPr id="288" name="TextBox 2"/>
          <p:cNvSpPr txBox="1"/>
          <p:nvPr/>
        </p:nvSpPr>
        <p:spPr>
          <a:xfrm rot="21096194">
            <a:off x="3854111" y="3346068"/>
            <a:ext cx="5014044"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0000"/>
                </a:solidFill>
                <a:latin typeface="Impact"/>
                <a:ea typeface="Impact"/>
                <a:cs typeface="Impact"/>
                <a:sym typeface="Impact"/>
              </a:defRPr>
            </a:lvl1pPr>
          </a:lstStyle>
          <a:p>
            <a:r>
              <a:t>Development on hold 2/2023</a:t>
            </a:r>
          </a:p>
        </p:txBody>
      </p:sp>
    </p:spTree>
    <p:extLst>
      <p:ext uri="{BB962C8B-B14F-4D97-AF65-F5344CB8AC3E}">
        <p14:creationId xmlns:p14="http://schemas.microsoft.com/office/powerpoint/2010/main" val="19266662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CB76-F464-4582-974A-4098892D16E4}"/>
              </a:ext>
            </a:extLst>
          </p:cNvPr>
          <p:cNvSpPr>
            <a:spLocks noGrp="1"/>
          </p:cNvSpPr>
          <p:nvPr>
            <p:ph type="title"/>
          </p:nvPr>
        </p:nvSpPr>
        <p:spPr/>
        <p:txBody>
          <a:bodyPr/>
          <a:lstStyle/>
          <a:p>
            <a:r>
              <a:rPr lang="en-US" sz="2400" b="1" dirty="0"/>
              <a:t>IMPower133 PFS</a:t>
            </a:r>
          </a:p>
        </p:txBody>
      </p:sp>
      <p:pic>
        <p:nvPicPr>
          <p:cNvPr id="4" name="Picture 3">
            <a:extLst>
              <a:ext uri="{FF2B5EF4-FFF2-40B4-BE49-F238E27FC236}">
                <a16:creationId xmlns:a16="http://schemas.microsoft.com/office/drawing/2014/main" id="{917C87B0-6D14-4DD8-A6F4-3EA5D9AD91EF}"/>
              </a:ext>
            </a:extLst>
          </p:cNvPr>
          <p:cNvPicPr>
            <a:picLocks noChangeAspect="1"/>
          </p:cNvPicPr>
          <p:nvPr/>
        </p:nvPicPr>
        <p:blipFill rotWithShape="1">
          <a:blip r:embed="rId2"/>
          <a:srcRect t="5045"/>
          <a:stretch/>
        </p:blipFill>
        <p:spPr>
          <a:xfrm>
            <a:off x="861903" y="583168"/>
            <a:ext cx="7420193" cy="3455260"/>
          </a:xfrm>
          <a:prstGeom prst="rect">
            <a:avLst/>
          </a:prstGeom>
        </p:spPr>
      </p:pic>
      <p:sp>
        <p:nvSpPr>
          <p:cNvPr id="5" name="TextBox 4">
            <a:extLst>
              <a:ext uri="{FF2B5EF4-FFF2-40B4-BE49-F238E27FC236}">
                <a16:creationId xmlns:a16="http://schemas.microsoft.com/office/drawing/2014/main" id="{DCD19A15-3B08-4733-BE00-9688249096A2}"/>
              </a:ext>
            </a:extLst>
          </p:cNvPr>
          <p:cNvSpPr txBox="1"/>
          <p:nvPr/>
        </p:nvSpPr>
        <p:spPr>
          <a:xfrm>
            <a:off x="6409944" y="4038428"/>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Horn et al, NEJM 2018</a:t>
            </a:r>
          </a:p>
        </p:txBody>
      </p:sp>
    </p:spTree>
    <p:extLst>
      <p:ext uri="{BB962C8B-B14F-4D97-AF65-F5344CB8AC3E}">
        <p14:creationId xmlns:p14="http://schemas.microsoft.com/office/powerpoint/2010/main" val="28419488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293"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Zenocutuzumab</a:t>
            </a:r>
          </a:p>
        </p:txBody>
      </p:sp>
      <p:pic>
        <p:nvPicPr>
          <p:cNvPr id="294"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pic>
        <p:nvPicPr>
          <p:cNvPr id="295" name="Picture 2" descr="Picture 2"/>
          <p:cNvPicPr>
            <a:picLocks noChangeAspect="1"/>
          </p:cNvPicPr>
          <p:nvPr/>
        </p:nvPicPr>
        <p:blipFill>
          <a:blip r:embed="rId5"/>
          <a:stretch>
            <a:fillRect/>
          </a:stretch>
        </p:blipFill>
        <p:spPr>
          <a:xfrm>
            <a:off x="2812045" y="993233"/>
            <a:ext cx="3519908" cy="3016666"/>
          </a:xfrm>
          <a:prstGeom prst="rect">
            <a:avLst/>
          </a:prstGeom>
          <a:ln w="12700">
            <a:miter lim="400000"/>
          </a:ln>
        </p:spPr>
      </p:pic>
      <p:sp>
        <p:nvSpPr>
          <p:cNvPr id="296" name="TextBox 5"/>
          <p:cNvSpPr txBox="1"/>
          <p:nvPr/>
        </p:nvSpPr>
        <p:spPr>
          <a:xfrm>
            <a:off x="200360" y="4023609"/>
            <a:ext cx="488994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r>
              <a:t>https://www.biochempeg.com/article/275.html</a:t>
            </a:r>
          </a:p>
        </p:txBody>
      </p:sp>
    </p:spTree>
    <p:extLst>
      <p:ext uri="{BB962C8B-B14F-4D97-AF65-F5344CB8AC3E}">
        <p14:creationId xmlns:p14="http://schemas.microsoft.com/office/powerpoint/2010/main" val="3877200826"/>
      </p:ext>
    </p:extLst>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ontent Placeholder 1"/>
          <p:cNvSpPr txBox="1">
            <a:spLocks noGrp="1"/>
          </p:cNvSpPr>
          <p:nvPr>
            <p:ph type="body" idx="1"/>
          </p:nvPr>
        </p:nvSpPr>
        <p:spPr>
          <a:xfrm>
            <a:off x="685800" y="1119981"/>
            <a:ext cx="8603479" cy="2936240"/>
          </a:xfrm>
          <a:prstGeom prst="rect">
            <a:avLst/>
          </a:prstGeom>
        </p:spPr>
        <p:txBody>
          <a:bodyPr>
            <a:normAutofit lnSpcReduction="10000"/>
          </a:bodyPr>
          <a:lstStyle/>
          <a:p>
            <a:pPr marL="339470" indent="-339470" defTabSz="905255">
              <a:defRPr sz="2772">
                <a:solidFill>
                  <a:srgbClr val="002E51"/>
                </a:solidFill>
              </a:defRPr>
            </a:pPr>
            <a:r>
              <a:t>Phase 2</a:t>
            </a:r>
          </a:p>
          <a:p>
            <a:pPr marL="339470" indent="-339470" defTabSz="905255">
              <a:defRPr sz="2772">
                <a:solidFill>
                  <a:srgbClr val="002E51"/>
                </a:solidFill>
              </a:defRPr>
            </a:pPr>
            <a:r>
              <a:t>750 mg IV q2W</a:t>
            </a:r>
          </a:p>
          <a:p>
            <a:pPr marL="339470" indent="-339470" defTabSz="905255">
              <a:defRPr sz="2772">
                <a:solidFill>
                  <a:srgbClr val="002E51"/>
                </a:solidFill>
              </a:defRPr>
            </a:pPr>
            <a:r>
              <a:t>99 patients, 41 NSCLC </a:t>
            </a:r>
          </a:p>
          <a:p>
            <a:pPr marL="339470" indent="-339470" defTabSz="905255">
              <a:defRPr sz="2772">
                <a:solidFill>
                  <a:srgbClr val="002E51"/>
                </a:solidFill>
              </a:defRPr>
            </a:pPr>
            <a:r>
              <a:t>Median 2 prior systemic treatments (0-9)</a:t>
            </a:r>
          </a:p>
          <a:p>
            <a:pPr marL="339470" indent="-339470" defTabSz="905255">
              <a:defRPr sz="2772">
                <a:solidFill>
                  <a:srgbClr val="002E51"/>
                </a:solidFill>
              </a:defRPr>
            </a:pPr>
            <a:r>
              <a:t>ORR 34%, NSCLC 35%.</a:t>
            </a:r>
          </a:p>
          <a:p>
            <a:pPr marL="339470" indent="-339470" defTabSz="905255">
              <a:defRPr sz="2772">
                <a:solidFill>
                  <a:srgbClr val="002E51"/>
                </a:solidFill>
              </a:defRPr>
            </a:pPr>
            <a:r>
              <a:t>Grade ≥ 3 AE: &lt;5% </a:t>
            </a:r>
          </a:p>
        </p:txBody>
      </p:sp>
      <p:sp>
        <p:nvSpPr>
          <p:cNvPr id="301"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Zenocutuzumab</a:t>
            </a:r>
          </a:p>
        </p:txBody>
      </p:sp>
      <p:pic>
        <p:nvPicPr>
          <p:cNvPr id="302" name="Picture 6" descr="Picture 6"/>
          <p:cNvPicPr>
            <a:picLocks noChangeAspect="1"/>
          </p:cNvPicPr>
          <p:nvPr/>
        </p:nvPicPr>
        <p:blipFill>
          <a:blip r:embed="rId3"/>
          <a:stretch>
            <a:fillRect/>
          </a:stretch>
        </p:blipFill>
        <p:spPr>
          <a:xfrm>
            <a:off x="7772400" y="4480180"/>
            <a:ext cx="1096112" cy="558924"/>
          </a:xfrm>
          <a:prstGeom prst="rect">
            <a:avLst/>
          </a:prstGeom>
          <a:ln w="12700">
            <a:miter lim="400000"/>
          </a:ln>
        </p:spPr>
      </p:pic>
      <p:sp>
        <p:nvSpPr>
          <p:cNvPr id="303" name="TextBox 5"/>
          <p:cNvSpPr txBox="1"/>
          <p:nvPr/>
        </p:nvSpPr>
        <p:spPr>
          <a:xfrm>
            <a:off x="200360" y="4123918"/>
            <a:ext cx="488994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800"/>
            </a:pPr>
            <a:r>
              <a:rPr sz="800"/>
              <a:t>Carrizosa DR, et al. </a:t>
            </a:r>
            <a:r>
              <a:rPr sz="800" i="1">
                <a:latin typeface="Noto Sans"/>
                <a:ea typeface="Noto Sans"/>
                <a:cs typeface="Noto Sans"/>
                <a:sym typeface="Noto Sans"/>
              </a:rPr>
              <a:t>Journal of Clinical Oncology</a:t>
            </a:r>
            <a:r>
              <a:rPr sz="800">
                <a:latin typeface="Noto Sans"/>
                <a:ea typeface="Noto Sans"/>
                <a:cs typeface="Noto Sans"/>
                <a:sym typeface="Noto Sans"/>
              </a:rPr>
              <a:t> 40, no. 16_suppl (June 01, 2022) 3006-3006.</a:t>
            </a:r>
          </a:p>
        </p:txBody>
      </p:sp>
      <p:pic>
        <p:nvPicPr>
          <p:cNvPr id="304" name="Picture 2" descr="Picture 2"/>
          <p:cNvPicPr>
            <a:picLocks noChangeAspect="1"/>
          </p:cNvPicPr>
          <p:nvPr/>
        </p:nvPicPr>
        <p:blipFill>
          <a:blip r:embed="rId4"/>
          <a:stretch>
            <a:fillRect/>
          </a:stretch>
        </p:blipFill>
        <p:spPr>
          <a:xfrm>
            <a:off x="5915763" y="696021"/>
            <a:ext cx="2952751" cy="1543051"/>
          </a:xfrm>
          <a:prstGeom prst="rect">
            <a:avLst/>
          </a:prstGeom>
          <a:ln w="12700">
            <a:miter lim="400000"/>
          </a:ln>
        </p:spPr>
      </p:pic>
    </p:spTree>
    <p:extLst>
      <p:ext uri="{BB962C8B-B14F-4D97-AF65-F5344CB8AC3E}">
        <p14:creationId xmlns:p14="http://schemas.microsoft.com/office/powerpoint/2010/main" val="1596793799"/>
      </p:ext>
    </p:extLst>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4" descr="Picture 4"/>
          <p:cNvPicPr>
            <a:picLocks noChangeAspect="1"/>
          </p:cNvPicPr>
          <p:nvPr/>
        </p:nvPicPr>
        <p:blipFill>
          <a:blip r:embed="rId3"/>
          <a:stretch>
            <a:fillRect/>
          </a:stretch>
        </p:blipFill>
        <p:spPr>
          <a:xfrm>
            <a:off x="-16273" y="-38045"/>
            <a:ext cx="9215692" cy="5196626"/>
          </a:xfrm>
          <a:prstGeom prst="rect">
            <a:avLst/>
          </a:prstGeom>
          <a:ln w="12700">
            <a:miter lim="400000"/>
          </a:ln>
        </p:spPr>
      </p:pic>
      <p:sp>
        <p:nvSpPr>
          <p:cNvPr id="307" name="Title 3"/>
          <p:cNvSpPr txBox="1">
            <a:spLocks noGrp="1"/>
          </p:cNvSpPr>
          <p:nvPr>
            <p:ph type="title"/>
          </p:nvPr>
        </p:nvSpPr>
        <p:spPr>
          <a:xfrm>
            <a:off x="0" y="129845"/>
            <a:ext cx="9144000" cy="695498"/>
          </a:xfrm>
          <a:prstGeom prst="rect">
            <a:avLst/>
          </a:prstGeom>
        </p:spPr>
        <p:txBody>
          <a:bodyPr/>
          <a:lstStyle>
            <a:lvl1pPr>
              <a:defRPr b="1">
                <a:solidFill>
                  <a:srgbClr val="002E51"/>
                </a:solidFill>
              </a:defRPr>
            </a:lvl1pPr>
          </a:lstStyle>
          <a:p>
            <a:r>
              <a:t>Thank you!</a:t>
            </a:r>
          </a:p>
        </p:txBody>
      </p:sp>
      <p:pic>
        <p:nvPicPr>
          <p:cNvPr id="308" name="Picture 6" descr="Picture 6"/>
          <p:cNvPicPr>
            <a:picLocks noChangeAspect="1"/>
          </p:cNvPicPr>
          <p:nvPr/>
        </p:nvPicPr>
        <p:blipFill>
          <a:blip r:embed="rId4"/>
          <a:stretch>
            <a:fillRect/>
          </a:stretch>
        </p:blipFill>
        <p:spPr>
          <a:xfrm>
            <a:off x="7772400" y="4480180"/>
            <a:ext cx="1096112" cy="558924"/>
          </a:xfrm>
          <a:prstGeom prst="rect">
            <a:avLst/>
          </a:prstGeom>
          <a:ln w="12700">
            <a:miter lim="400000"/>
          </a:ln>
        </p:spPr>
      </p:pic>
      <p:pic>
        <p:nvPicPr>
          <p:cNvPr id="309" name="Picture 2" descr="Picture 2"/>
          <p:cNvPicPr>
            <a:picLocks noChangeAspect="1"/>
          </p:cNvPicPr>
          <p:nvPr/>
        </p:nvPicPr>
        <p:blipFill>
          <a:blip r:embed="rId5"/>
          <a:stretch>
            <a:fillRect/>
          </a:stretch>
        </p:blipFill>
        <p:spPr>
          <a:xfrm>
            <a:off x="2683735" y="913200"/>
            <a:ext cx="4392182" cy="3294137"/>
          </a:xfrm>
          <a:prstGeom prst="rect">
            <a:avLst/>
          </a:prstGeom>
          <a:ln w="12700">
            <a:miter lim="400000"/>
          </a:ln>
        </p:spPr>
      </p:pic>
    </p:spTree>
    <p:extLst>
      <p:ext uri="{BB962C8B-B14F-4D97-AF65-F5344CB8AC3E}">
        <p14:creationId xmlns:p14="http://schemas.microsoft.com/office/powerpoint/2010/main" val="3898734701"/>
      </p:ext>
    </p:extLst>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10"/>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Thursday, April 27, 2023</a:t>
            </a:r>
          </a:p>
        </p:txBody>
      </p:sp>
      <p:pic>
        <p:nvPicPr>
          <p:cNvPr id="4" name="Picture 3">
            <a:extLst>
              <a:ext uri="{FF2B5EF4-FFF2-40B4-BE49-F238E27FC236}">
                <a16:creationId xmlns:a16="http://schemas.microsoft.com/office/drawing/2014/main" id="{20CE4292-98BF-5F5C-44CE-22071A278224}"/>
              </a:ext>
            </a:extLst>
          </p:cNvPr>
          <p:cNvPicPr>
            <a:picLocks noChangeAspect="1"/>
          </p:cNvPicPr>
          <p:nvPr/>
        </p:nvPicPr>
        <p:blipFill>
          <a:blip r:embed="rId12"/>
          <a:srcRect/>
          <a:stretch/>
        </p:blipFill>
        <p:spPr>
          <a:xfrm>
            <a:off x="7547958" y="4282893"/>
            <a:ext cx="1313411" cy="669727"/>
          </a:xfrm>
          <a:prstGeom prst="rect">
            <a:avLst/>
          </a:prstGeom>
        </p:spPr>
      </p:pic>
    </p:spTree>
    <p:extLst>
      <p:ext uri="{BB962C8B-B14F-4D97-AF65-F5344CB8AC3E}">
        <p14:creationId xmlns:p14="http://schemas.microsoft.com/office/powerpoint/2010/main" val="18055994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pic>
        <p:nvPicPr>
          <p:cNvPr id="6" name="Picture 5">
            <a:extLst>
              <a:ext uri="{FF2B5EF4-FFF2-40B4-BE49-F238E27FC236}">
                <a16:creationId xmlns:a16="http://schemas.microsoft.com/office/drawing/2014/main" id="{EE5135E8-C0E1-138D-EA3C-3EA361AFCFFB}"/>
              </a:ext>
            </a:extLst>
          </p:cNvPr>
          <p:cNvPicPr>
            <a:picLocks noChangeAspect="1"/>
          </p:cNvPicPr>
          <p:nvPr/>
        </p:nvPicPr>
        <p:blipFill>
          <a:blip r:embed="rId4"/>
          <a:srcRect/>
          <a:stretch/>
        </p:blipFill>
        <p:spPr>
          <a:xfrm>
            <a:off x="7772400" y="4477800"/>
            <a:ext cx="1096112" cy="558923"/>
          </a:xfrm>
          <a:prstGeom prst="rect">
            <a:avLst/>
          </a:prstGeom>
        </p:spPr>
      </p:pic>
      <p:sp>
        <p:nvSpPr>
          <p:cNvPr id="7" name="Subtitle 6">
            <a:extLst>
              <a:ext uri="{FF2B5EF4-FFF2-40B4-BE49-F238E27FC236}">
                <a16:creationId xmlns:a16="http://schemas.microsoft.com/office/drawing/2014/main" id="{2A7F1229-21A4-EE3A-1F70-4788EB6CB007}"/>
              </a:ext>
            </a:extLst>
          </p:cNvPr>
          <p:cNvSpPr>
            <a:spLocks noGrp="1"/>
          </p:cNvSpPr>
          <p:nvPr>
            <p:ph type="subTitle" idx="1"/>
          </p:nvPr>
        </p:nvSpPr>
        <p:spPr>
          <a:xfrm>
            <a:off x="1244810" y="1298996"/>
            <a:ext cx="6833239" cy="2651759"/>
          </a:xfrm>
        </p:spPr>
        <p:txBody>
          <a:bodyPr/>
          <a:lstStyle/>
          <a:p>
            <a:r>
              <a:rPr lang="en-US" sz="4800" b="1" dirty="0">
                <a:solidFill>
                  <a:srgbClr val="003767"/>
                </a:solidFill>
                <a:cs typeface="Arial"/>
              </a:rPr>
              <a:t>Question-and-Answer</a:t>
            </a:r>
            <a:endParaRPr lang="en-US" dirty="0"/>
          </a:p>
          <a:p>
            <a:br>
              <a:rPr lang="en-US" dirty="0"/>
            </a:br>
            <a:endParaRPr lang="en-US" dirty="0"/>
          </a:p>
        </p:txBody>
      </p:sp>
    </p:spTree>
    <p:extLst>
      <p:ext uri="{BB962C8B-B14F-4D97-AF65-F5344CB8AC3E}">
        <p14:creationId xmlns:p14="http://schemas.microsoft.com/office/powerpoint/2010/main" val="627445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9A9714-47CD-01FF-8EC8-D023FF154553}"/>
              </a:ext>
            </a:extLst>
          </p:cNvPr>
          <p:cNvSpPr txBox="1"/>
          <p:nvPr/>
        </p:nvSpPr>
        <p:spPr>
          <a:xfrm>
            <a:off x="949602" y="1331042"/>
            <a:ext cx="77581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rgbClr val="003767"/>
                </a:solidFill>
                <a:latin typeface="Arial"/>
                <a:ea typeface="ＭＳ Ｐゴシック"/>
              </a:rPr>
              <a:t>Concluding Remarks</a:t>
            </a:r>
            <a:br>
              <a:rPr lang="en-US" sz="4800" b="1" dirty="0">
                <a:solidFill>
                  <a:srgbClr val="003767"/>
                </a:solidFill>
              </a:rPr>
            </a:br>
            <a:r>
              <a:rPr lang="en-US" sz="4800" b="1" dirty="0">
                <a:solidFill>
                  <a:srgbClr val="003767"/>
                </a:solidFill>
                <a:latin typeface="Arial"/>
                <a:ea typeface="ＭＳ Ｐゴシック"/>
              </a:rPr>
              <a:t>Thank you for attending!</a:t>
            </a:r>
          </a:p>
          <a:p>
            <a:endParaRPr lang="en-US"/>
          </a:p>
        </p:txBody>
      </p:sp>
    </p:spTree>
    <p:extLst>
      <p:ext uri="{BB962C8B-B14F-4D97-AF65-F5344CB8AC3E}">
        <p14:creationId xmlns:p14="http://schemas.microsoft.com/office/powerpoint/2010/main" val="29187443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0C199D-4E8B-DD46-1312-6EA4EB24E8BA}"/>
              </a:ext>
            </a:extLst>
          </p:cNvPr>
          <p:cNvSpPr>
            <a:spLocks noGrp="1"/>
          </p:cNvSpPr>
          <p:nvPr>
            <p:ph type="title"/>
          </p:nvPr>
        </p:nvSpPr>
        <p:spPr/>
        <p:txBody>
          <a:bodyPr lIns="91440" tIns="45720" rIns="91440" bIns="45720" anchor="t"/>
          <a:lstStyle/>
          <a:p>
            <a:r>
              <a:rPr lang="en-US" b="1" dirty="0">
                <a:solidFill>
                  <a:srgbClr val="003767"/>
                </a:solidFill>
                <a:cs typeface="Arial"/>
              </a:rPr>
              <a:t>Thank You to Our Supporters:</a:t>
            </a:r>
            <a:endParaRPr lang="en-US" dirty="0"/>
          </a:p>
        </p:txBody>
      </p:sp>
      <p:pic>
        <p:nvPicPr>
          <p:cNvPr id="5" name="Picture 5">
            <a:extLst>
              <a:ext uri="{FF2B5EF4-FFF2-40B4-BE49-F238E27FC236}">
                <a16:creationId xmlns:a16="http://schemas.microsoft.com/office/drawing/2014/main" id="{711D9799-32B3-F67E-561C-332C01FAFA94}"/>
              </a:ext>
            </a:extLst>
          </p:cNvPr>
          <p:cNvPicPr>
            <a:picLocks noChangeAspect="1"/>
          </p:cNvPicPr>
          <p:nvPr/>
        </p:nvPicPr>
        <p:blipFill>
          <a:blip r:embed="rId2"/>
          <a:stretch>
            <a:fillRect/>
          </a:stretch>
        </p:blipFill>
        <p:spPr>
          <a:xfrm>
            <a:off x="3333712" y="1082392"/>
            <a:ext cx="2742753" cy="752475"/>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E146CEBC-AE9E-73C6-9D4F-6350B20E373C}"/>
              </a:ext>
            </a:extLst>
          </p:cNvPr>
          <p:cNvPicPr>
            <a:picLocks noChangeAspect="1"/>
          </p:cNvPicPr>
          <p:nvPr/>
        </p:nvPicPr>
        <p:blipFill>
          <a:blip r:embed="rId3"/>
          <a:stretch>
            <a:fillRect/>
          </a:stretch>
        </p:blipFill>
        <p:spPr>
          <a:xfrm>
            <a:off x="3235098" y="2270402"/>
            <a:ext cx="2742753" cy="447703"/>
          </a:xfrm>
          <a:prstGeom prst="rect">
            <a:avLst/>
          </a:prstGeom>
        </p:spPr>
      </p:pic>
      <p:pic>
        <p:nvPicPr>
          <p:cNvPr id="7" name="Picture 7" descr="Logo&#10;&#10;Description automatically generated">
            <a:extLst>
              <a:ext uri="{FF2B5EF4-FFF2-40B4-BE49-F238E27FC236}">
                <a16:creationId xmlns:a16="http://schemas.microsoft.com/office/drawing/2014/main" id="{BA73D197-99F1-3911-A7A2-7FE357271798}"/>
              </a:ext>
            </a:extLst>
          </p:cNvPr>
          <p:cNvPicPr>
            <a:picLocks noChangeAspect="1"/>
          </p:cNvPicPr>
          <p:nvPr/>
        </p:nvPicPr>
        <p:blipFill>
          <a:blip r:embed="rId4"/>
          <a:stretch>
            <a:fillRect/>
          </a:stretch>
        </p:blipFill>
        <p:spPr>
          <a:xfrm>
            <a:off x="3235098" y="2537871"/>
            <a:ext cx="2742753" cy="1688123"/>
          </a:xfrm>
          <a:prstGeom prst="rect">
            <a:avLst/>
          </a:prstGeom>
        </p:spPr>
      </p:pic>
    </p:spTree>
    <p:extLst>
      <p:ext uri="{BB962C8B-B14F-4D97-AF65-F5344CB8AC3E}">
        <p14:creationId xmlns:p14="http://schemas.microsoft.com/office/powerpoint/2010/main" val="86537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2641-3578-4099-B02F-5ECDB2879D26}"/>
              </a:ext>
            </a:extLst>
          </p:cNvPr>
          <p:cNvSpPr>
            <a:spLocks noGrp="1"/>
          </p:cNvSpPr>
          <p:nvPr>
            <p:ph type="title"/>
          </p:nvPr>
        </p:nvSpPr>
        <p:spPr/>
        <p:txBody>
          <a:bodyPr/>
          <a:lstStyle/>
          <a:p>
            <a:r>
              <a:rPr lang="en-US" sz="2400" b="1" dirty="0"/>
              <a:t>Updated IMPower133 results</a:t>
            </a:r>
          </a:p>
        </p:txBody>
      </p:sp>
      <p:sp>
        <p:nvSpPr>
          <p:cNvPr id="5" name="TextBox 4">
            <a:extLst>
              <a:ext uri="{FF2B5EF4-FFF2-40B4-BE49-F238E27FC236}">
                <a16:creationId xmlns:a16="http://schemas.microsoft.com/office/drawing/2014/main" id="{24417A93-AF38-4891-94BE-FC7779DEC067}"/>
              </a:ext>
            </a:extLst>
          </p:cNvPr>
          <p:cNvSpPr txBox="1"/>
          <p:nvPr/>
        </p:nvSpPr>
        <p:spPr>
          <a:xfrm>
            <a:off x="6571618" y="2343298"/>
            <a:ext cx="2176669"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Median follow-up:</a:t>
            </a:r>
          </a:p>
          <a:p>
            <a:r>
              <a:rPr lang="en-US" sz="1200" b="1" dirty="0">
                <a:latin typeface="Arial" panose="020B0604020202020204" pitchFamily="34" charset="0"/>
                <a:cs typeface="Arial" panose="020B0604020202020204" pitchFamily="34" charset="0"/>
              </a:rPr>
              <a:t>22.9 months</a:t>
            </a:r>
          </a:p>
        </p:txBody>
      </p:sp>
      <p:grpSp>
        <p:nvGrpSpPr>
          <p:cNvPr id="7" name="Group 6">
            <a:extLst>
              <a:ext uri="{FF2B5EF4-FFF2-40B4-BE49-F238E27FC236}">
                <a16:creationId xmlns:a16="http://schemas.microsoft.com/office/drawing/2014/main" id="{4B0AC9AE-D0D4-412E-9690-B95F779052DD}"/>
              </a:ext>
            </a:extLst>
          </p:cNvPr>
          <p:cNvGrpSpPr/>
          <p:nvPr/>
        </p:nvGrpSpPr>
        <p:grpSpPr>
          <a:xfrm>
            <a:off x="1171575" y="626221"/>
            <a:ext cx="7048500" cy="3649467"/>
            <a:chOff x="1171575" y="626221"/>
            <a:chExt cx="7048500" cy="3649467"/>
          </a:xfrm>
        </p:grpSpPr>
        <p:pic>
          <p:nvPicPr>
            <p:cNvPr id="4" name="Picture 3">
              <a:extLst>
                <a:ext uri="{FF2B5EF4-FFF2-40B4-BE49-F238E27FC236}">
                  <a16:creationId xmlns:a16="http://schemas.microsoft.com/office/drawing/2014/main" id="{C29F9356-4242-4141-B3E6-2C9CEE35A619}"/>
                </a:ext>
              </a:extLst>
            </p:cNvPr>
            <p:cNvPicPr>
              <a:picLocks noChangeAspect="1"/>
            </p:cNvPicPr>
            <p:nvPr/>
          </p:nvPicPr>
          <p:blipFill>
            <a:blip r:embed="rId2"/>
            <a:stretch>
              <a:fillRect/>
            </a:stretch>
          </p:blipFill>
          <p:spPr>
            <a:xfrm>
              <a:off x="1304661" y="626221"/>
              <a:ext cx="6915414" cy="3649467"/>
            </a:xfrm>
            <a:prstGeom prst="rect">
              <a:avLst/>
            </a:prstGeom>
          </p:spPr>
        </p:pic>
        <p:sp>
          <p:nvSpPr>
            <p:cNvPr id="3" name="Rectangle 2">
              <a:extLst>
                <a:ext uri="{FF2B5EF4-FFF2-40B4-BE49-F238E27FC236}">
                  <a16:creationId xmlns:a16="http://schemas.microsoft.com/office/drawing/2014/main" id="{D9CC08C3-5961-4E38-8310-ED13377996EC}"/>
                </a:ext>
              </a:extLst>
            </p:cNvPr>
            <p:cNvSpPr/>
            <p:nvPr/>
          </p:nvSpPr>
          <p:spPr bwMode="auto">
            <a:xfrm>
              <a:off x="1171575" y="626221"/>
              <a:ext cx="495300" cy="3262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6" name="TextBox 5">
            <a:extLst>
              <a:ext uri="{FF2B5EF4-FFF2-40B4-BE49-F238E27FC236}">
                <a16:creationId xmlns:a16="http://schemas.microsoft.com/office/drawing/2014/main" id="{2D6D6DFB-5BD0-4F3E-9A4D-0A3CF38231D7}"/>
              </a:ext>
            </a:extLst>
          </p:cNvPr>
          <p:cNvSpPr txBox="1"/>
          <p:nvPr/>
        </p:nvSpPr>
        <p:spPr>
          <a:xfrm>
            <a:off x="6449322" y="4104184"/>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Liu et al, JCO 2021</a:t>
            </a:r>
          </a:p>
        </p:txBody>
      </p:sp>
    </p:spTree>
    <p:extLst>
      <p:ext uri="{BB962C8B-B14F-4D97-AF65-F5344CB8AC3E}">
        <p14:creationId xmlns:p14="http://schemas.microsoft.com/office/powerpoint/2010/main" val="3246914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480271"/>
            <a:ext cx="6400800" cy="2522768"/>
          </a:xfrm>
        </p:spPr>
        <p:txBody>
          <a:bodyPr/>
          <a:lstStyle/>
          <a:p>
            <a:r>
              <a:rPr lang="en-US" sz="2600" b="1">
                <a:solidFill>
                  <a:srgbClr val="002E51"/>
                </a:solidFill>
                <a:cs typeface="Arial"/>
              </a:rPr>
              <a:t>Bobby Goldsmith</a:t>
            </a:r>
            <a:endParaRPr lang="en-US"/>
          </a:p>
          <a:p>
            <a:r>
              <a:rPr lang="en-US" sz="2600">
                <a:solidFill>
                  <a:srgbClr val="002E51"/>
                </a:solidFill>
                <a:cs typeface="Arial"/>
              </a:rPr>
              <a:t>Vice President of Sales</a:t>
            </a:r>
            <a:endParaRPr lang="en-US" sz="2600"/>
          </a:p>
        </p:txBody>
      </p:sp>
      <p:sp>
        <p:nvSpPr>
          <p:cNvPr id="4" name="Title 3"/>
          <p:cNvSpPr>
            <a:spLocks noGrp="1"/>
          </p:cNvSpPr>
          <p:nvPr>
            <p:ph type="title"/>
          </p:nvPr>
        </p:nvSpPr>
        <p:spPr>
          <a:xfrm>
            <a:off x="0" y="127465"/>
            <a:ext cx="9144000" cy="786936"/>
          </a:xfrm>
        </p:spPr>
        <p:txBody>
          <a:bodyPr lIns="91440" tIns="45720" rIns="91440" bIns="45720" anchor="t"/>
          <a:lstStyle/>
          <a:p>
            <a:r>
              <a:rPr lang="en-US" b="1">
                <a:solidFill>
                  <a:srgbClr val="002E51"/>
                </a:solidFill>
              </a:rPr>
              <a:t>Welcome</a:t>
            </a:r>
          </a:p>
        </p:txBody>
      </p:sp>
      <p:pic>
        <p:nvPicPr>
          <p:cNvPr id="6" name="Picture 5">
            <a:extLst>
              <a:ext uri="{FF2B5EF4-FFF2-40B4-BE49-F238E27FC236}">
                <a16:creationId xmlns:a16="http://schemas.microsoft.com/office/drawing/2014/main" id="{EE5135E8-C0E1-138D-EA3C-3EA361AFCFFB}"/>
              </a:ext>
            </a:extLst>
          </p:cNvPr>
          <p:cNvPicPr>
            <a:picLocks noChangeAspect="1"/>
          </p:cNvPicPr>
          <p:nvPr/>
        </p:nvPicPr>
        <p:blipFill>
          <a:blip r:embed="rId4"/>
          <a:srcRect/>
          <a:stretch/>
        </p:blipFill>
        <p:spPr>
          <a:xfrm>
            <a:off x="7772400" y="4477800"/>
            <a:ext cx="1096112" cy="558923"/>
          </a:xfrm>
          <a:prstGeom prst="rect">
            <a:avLst/>
          </a:prstGeom>
        </p:spPr>
      </p:pic>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DC48-7B08-4BBD-B231-D036B02E2020}"/>
              </a:ext>
            </a:extLst>
          </p:cNvPr>
          <p:cNvSpPr>
            <a:spLocks noGrp="1"/>
          </p:cNvSpPr>
          <p:nvPr>
            <p:ph type="title"/>
          </p:nvPr>
        </p:nvSpPr>
        <p:spPr/>
        <p:txBody>
          <a:bodyPr/>
          <a:lstStyle/>
          <a:p>
            <a:r>
              <a:rPr lang="en-US" sz="2400" dirty="0"/>
              <a:t>CASPIAN: Chemo +/- durvalumab </a:t>
            </a:r>
          </a:p>
        </p:txBody>
      </p:sp>
      <p:pic>
        <p:nvPicPr>
          <p:cNvPr id="3" name="Picture 2">
            <a:extLst>
              <a:ext uri="{FF2B5EF4-FFF2-40B4-BE49-F238E27FC236}">
                <a16:creationId xmlns:a16="http://schemas.microsoft.com/office/drawing/2014/main" id="{C2910F7C-4D7E-4FBD-9567-076475941E1C}"/>
              </a:ext>
            </a:extLst>
          </p:cNvPr>
          <p:cNvPicPr>
            <a:picLocks noChangeAspect="1"/>
          </p:cNvPicPr>
          <p:nvPr/>
        </p:nvPicPr>
        <p:blipFill rotWithShape="1">
          <a:blip r:embed="rId3"/>
          <a:srcRect t="26955" b="27739"/>
          <a:stretch/>
        </p:blipFill>
        <p:spPr>
          <a:xfrm>
            <a:off x="311030" y="1033386"/>
            <a:ext cx="8521940" cy="2413118"/>
          </a:xfrm>
          <a:prstGeom prst="rect">
            <a:avLst/>
          </a:prstGeom>
        </p:spPr>
      </p:pic>
      <p:sp>
        <p:nvSpPr>
          <p:cNvPr id="7" name="TextBox 6">
            <a:extLst>
              <a:ext uri="{FF2B5EF4-FFF2-40B4-BE49-F238E27FC236}">
                <a16:creationId xmlns:a16="http://schemas.microsoft.com/office/drawing/2014/main" id="{4157719A-4489-4A85-BF31-8240554E34D5}"/>
              </a:ext>
            </a:extLst>
          </p:cNvPr>
          <p:cNvSpPr txBox="1"/>
          <p:nvPr/>
        </p:nvSpPr>
        <p:spPr>
          <a:xfrm>
            <a:off x="6144768" y="3737293"/>
            <a:ext cx="2627870" cy="553998"/>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Paz-Ares et al, Lancet 2019.</a:t>
            </a:r>
          </a:p>
          <a:p>
            <a:pPr algn="r"/>
            <a:r>
              <a:rPr lang="en-US" sz="1000" dirty="0">
                <a:latin typeface="Arial" panose="020B0604020202020204" pitchFamily="34" charset="0"/>
                <a:cs typeface="Arial" panose="020B0604020202020204" pitchFamily="34" charset="0"/>
              </a:rPr>
              <a:t>Paz-Ares et al, ASCO 2020.</a:t>
            </a:r>
          </a:p>
          <a:p>
            <a:pPr algn="r"/>
            <a:r>
              <a:rPr lang="en-US" sz="1000" dirty="0">
                <a:latin typeface="Arial" panose="020B0604020202020204" pitchFamily="34" charset="0"/>
                <a:cs typeface="Arial" panose="020B0604020202020204" pitchFamily="34" charset="0"/>
              </a:rPr>
              <a:t>Goldman et al, Lancet Oncol 2020.</a:t>
            </a:r>
          </a:p>
        </p:txBody>
      </p:sp>
    </p:spTree>
    <p:extLst>
      <p:ext uri="{BB962C8B-B14F-4D97-AF65-F5344CB8AC3E}">
        <p14:creationId xmlns:p14="http://schemas.microsoft.com/office/powerpoint/2010/main" val="419319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DC48-7B08-4BBD-B231-D036B02E2020}"/>
              </a:ext>
            </a:extLst>
          </p:cNvPr>
          <p:cNvSpPr>
            <a:spLocks noGrp="1"/>
          </p:cNvSpPr>
          <p:nvPr>
            <p:ph type="title"/>
          </p:nvPr>
        </p:nvSpPr>
        <p:spPr/>
        <p:txBody>
          <a:bodyPr/>
          <a:lstStyle/>
          <a:p>
            <a:r>
              <a:rPr lang="en-US" sz="2400" dirty="0"/>
              <a:t>CASPIAN: updated OS data</a:t>
            </a:r>
          </a:p>
        </p:txBody>
      </p:sp>
      <p:sp>
        <p:nvSpPr>
          <p:cNvPr id="7" name="TextBox 6">
            <a:extLst>
              <a:ext uri="{FF2B5EF4-FFF2-40B4-BE49-F238E27FC236}">
                <a16:creationId xmlns:a16="http://schemas.microsoft.com/office/drawing/2014/main" id="{4157719A-4489-4A85-BF31-8240554E34D5}"/>
              </a:ext>
            </a:extLst>
          </p:cNvPr>
          <p:cNvSpPr txBox="1"/>
          <p:nvPr/>
        </p:nvSpPr>
        <p:spPr>
          <a:xfrm>
            <a:off x="6922008" y="4062550"/>
            <a:ext cx="262787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Paz-Ares et al, ESMO Open 2022</a:t>
            </a:r>
          </a:p>
        </p:txBody>
      </p:sp>
      <p:grpSp>
        <p:nvGrpSpPr>
          <p:cNvPr id="12" name="Group 11">
            <a:extLst>
              <a:ext uri="{FF2B5EF4-FFF2-40B4-BE49-F238E27FC236}">
                <a16:creationId xmlns:a16="http://schemas.microsoft.com/office/drawing/2014/main" id="{E32BA553-45D6-44F1-87B5-523CB168697D}"/>
              </a:ext>
            </a:extLst>
          </p:cNvPr>
          <p:cNvGrpSpPr/>
          <p:nvPr/>
        </p:nvGrpSpPr>
        <p:grpSpPr>
          <a:xfrm>
            <a:off x="1058781" y="630717"/>
            <a:ext cx="6731908" cy="3431833"/>
            <a:chOff x="1058779" y="689729"/>
            <a:chExt cx="6833937" cy="3944957"/>
          </a:xfrm>
        </p:grpSpPr>
        <p:pic>
          <p:nvPicPr>
            <p:cNvPr id="11" name="Main graphic">
              <a:extLst>
                <a:ext uri="{FF2B5EF4-FFF2-40B4-BE49-F238E27FC236}">
                  <a16:creationId xmlns:a16="http://schemas.microsoft.com/office/drawing/2014/main" id="{C2B57B07-8D94-4217-9F15-447ECC64EFB0}"/>
                </a:ext>
              </a:extLst>
            </p:cNvPr>
            <p:cNvPicPr/>
            <p:nvPr/>
          </p:nvPicPr>
          <p:blipFill rotWithShape="1">
            <a:blip r:embed="rId3"/>
            <a:srcRect b="62079"/>
            <a:stretch/>
          </p:blipFill>
          <p:spPr>
            <a:xfrm>
              <a:off x="1181084" y="689729"/>
              <a:ext cx="6711632" cy="3944957"/>
            </a:xfrm>
            <a:prstGeom prst="rect">
              <a:avLst/>
            </a:prstGeom>
            <a:ln>
              <a:noFill/>
            </a:ln>
          </p:spPr>
        </p:pic>
        <p:sp>
          <p:nvSpPr>
            <p:cNvPr id="3" name="Rectangle 2">
              <a:extLst>
                <a:ext uri="{FF2B5EF4-FFF2-40B4-BE49-F238E27FC236}">
                  <a16:creationId xmlns:a16="http://schemas.microsoft.com/office/drawing/2014/main" id="{ECC257C0-D6FD-4155-B5C4-FD945A742068}"/>
                </a:ext>
              </a:extLst>
            </p:cNvPr>
            <p:cNvSpPr/>
            <p:nvPr/>
          </p:nvSpPr>
          <p:spPr>
            <a:xfrm>
              <a:off x="4408371" y="689729"/>
              <a:ext cx="654517" cy="1081319"/>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75C98F-4987-4D5E-B463-BB3B3E22364B}"/>
                </a:ext>
              </a:extLst>
            </p:cNvPr>
            <p:cNvSpPr/>
            <p:nvPr/>
          </p:nvSpPr>
          <p:spPr>
            <a:xfrm>
              <a:off x="1058779" y="689729"/>
              <a:ext cx="452387" cy="246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CB3E89C-9A47-4562-B40A-B66E9DCD1864}"/>
              </a:ext>
            </a:extLst>
          </p:cNvPr>
          <p:cNvSpPr txBox="1"/>
          <p:nvPr/>
        </p:nvSpPr>
        <p:spPr>
          <a:xfrm>
            <a:off x="4916775" y="2093887"/>
            <a:ext cx="1791325"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Median follow-up:</a:t>
            </a:r>
          </a:p>
          <a:p>
            <a:pPr algn="ctr"/>
            <a:r>
              <a:rPr lang="en-US" sz="1200" b="1" dirty="0">
                <a:latin typeface="Arial" panose="020B0604020202020204" pitchFamily="34" charset="0"/>
                <a:cs typeface="Arial" panose="020B0604020202020204" pitchFamily="34" charset="0"/>
              </a:rPr>
              <a:t>39.4 months</a:t>
            </a:r>
          </a:p>
        </p:txBody>
      </p:sp>
    </p:spTree>
    <p:extLst>
      <p:ext uri="{BB962C8B-B14F-4D97-AF65-F5344CB8AC3E}">
        <p14:creationId xmlns:p14="http://schemas.microsoft.com/office/powerpoint/2010/main" val="177394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9F07BF6-84FF-40B7-B755-A651BDAFA130}"/>
              </a:ext>
            </a:extLst>
          </p:cNvPr>
          <p:cNvSpPr>
            <a:spLocks noGrp="1"/>
          </p:cNvSpPr>
          <p:nvPr>
            <p:ph type="subTitle" idx="1"/>
          </p:nvPr>
        </p:nvSpPr>
        <p:spPr/>
        <p:txBody>
          <a:bodyPr/>
          <a:lstStyle/>
          <a:p>
            <a:r>
              <a:rPr lang="en-US" dirty="0"/>
              <a:t>Negative results</a:t>
            </a:r>
          </a:p>
        </p:txBody>
      </p:sp>
      <p:sp>
        <p:nvSpPr>
          <p:cNvPr id="3" name="Title 2">
            <a:extLst>
              <a:ext uri="{FF2B5EF4-FFF2-40B4-BE49-F238E27FC236}">
                <a16:creationId xmlns:a16="http://schemas.microsoft.com/office/drawing/2014/main" id="{28EAFCC6-9A88-444D-9902-161767926D48}"/>
              </a:ext>
            </a:extLst>
          </p:cNvPr>
          <p:cNvSpPr>
            <a:spLocks noGrp="1"/>
          </p:cNvSpPr>
          <p:nvPr>
            <p:ph type="title"/>
          </p:nvPr>
        </p:nvSpPr>
        <p:spPr/>
        <p:txBody>
          <a:bodyPr/>
          <a:lstStyle/>
          <a:p>
            <a:r>
              <a:rPr lang="en-US" dirty="0"/>
              <a:t>First-line therapies</a:t>
            </a:r>
          </a:p>
        </p:txBody>
      </p:sp>
    </p:spTree>
    <p:extLst>
      <p:ext uri="{BB962C8B-B14F-4D97-AF65-F5344CB8AC3E}">
        <p14:creationId xmlns:p14="http://schemas.microsoft.com/office/powerpoint/2010/main" val="182118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chart, histogram&#10;&#10;Description automatically generated">
            <a:extLst>
              <a:ext uri="{FF2B5EF4-FFF2-40B4-BE49-F238E27FC236}">
                <a16:creationId xmlns:a16="http://schemas.microsoft.com/office/drawing/2014/main" id="{50B6C783-69BB-43BA-8938-0CA152F20EF1}"/>
              </a:ext>
            </a:extLst>
          </p:cNvPr>
          <p:cNvPicPr>
            <a:picLocks noChangeAspect="1"/>
          </p:cNvPicPr>
          <p:nvPr/>
        </p:nvPicPr>
        <p:blipFill rotWithShape="1">
          <a:blip r:embed="rId3"/>
          <a:srcRect b="50000"/>
          <a:stretch/>
        </p:blipFill>
        <p:spPr>
          <a:xfrm>
            <a:off x="1090645" y="710463"/>
            <a:ext cx="6881779" cy="3445026"/>
          </a:xfrm>
          <a:prstGeom prst="rect">
            <a:avLst/>
          </a:prstGeom>
        </p:spPr>
      </p:pic>
      <p:sp>
        <p:nvSpPr>
          <p:cNvPr id="2" name="Title 1">
            <a:extLst>
              <a:ext uri="{FF2B5EF4-FFF2-40B4-BE49-F238E27FC236}">
                <a16:creationId xmlns:a16="http://schemas.microsoft.com/office/drawing/2014/main" id="{351FDC48-7B08-4BBD-B231-D036B02E2020}"/>
              </a:ext>
            </a:extLst>
          </p:cNvPr>
          <p:cNvSpPr>
            <a:spLocks noGrp="1"/>
          </p:cNvSpPr>
          <p:nvPr>
            <p:ph type="title"/>
          </p:nvPr>
        </p:nvSpPr>
        <p:spPr/>
        <p:txBody>
          <a:bodyPr/>
          <a:lstStyle/>
          <a:p>
            <a:r>
              <a:rPr lang="en-US" sz="1600" b="1" dirty="0"/>
              <a:t>CASPIAN: addition of CTLA4i to chemo/</a:t>
            </a:r>
            <a:r>
              <a:rPr lang="en-US" sz="1600" b="1" dirty="0" err="1"/>
              <a:t>durva</a:t>
            </a:r>
            <a:r>
              <a:rPr lang="en-US" sz="1600" b="1" dirty="0"/>
              <a:t> showed no improvement in OS</a:t>
            </a:r>
          </a:p>
        </p:txBody>
      </p:sp>
      <p:sp>
        <p:nvSpPr>
          <p:cNvPr id="7" name="TextBox 6">
            <a:extLst>
              <a:ext uri="{FF2B5EF4-FFF2-40B4-BE49-F238E27FC236}">
                <a16:creationId xmlns:a16="http://schemas.microsoft.com/office/drawing/2014/main" id="{4157719A-4489-4A85-BF31-8240554E34D5}"/>
              </a:ext>
            </a:extLst>
          </p:cNvPr>
          <p:cNvSpPr txBox="1"/>
          <p:nvPr/>
        </p:nvSpPr>
        <p:spPr>
          <a:xfrm>
            <a:off x="0" y="4745771"/>
            <a:ext cx="2627870"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Paz-Ares et al, ASCO 2020.</a:t>
            </a:r>
          </a:p>
          <a:p>
            <a:r>
              <a:rPr lang="en-US" sz="1000" dirty="0">
                <a:latin typeface="Arial" panose="020B0604020202020204" pitchFamily="34" charset="0"/>
                <a:cs typeface="Arial" panose="020B0604020202020204" pitchFamily="34" charset="0"/>
              </a:rPr>
              <a:t>Goldman et al, Lancet Oncol 2020.</a:t>
            </a:r>
          </a:p>
        </p:txBody>
      </p:sp>
      <p:sp>
        <p:nvSpPr>
          <p:cNvPr id="8" name="TextBox 7">
            <a:extLst>
              <a:ext uri="{FF2B5EF4-FFF2-40B4-BE49-F238E27FC236}">
                <a16:creationId xmlns:a16="http://schemas.microsoft.com/office/drawing/2014/main" id="{A3F858C5-CE8F-427B-9778-336683BE042B}"/>
              </a:ext>
            </a:extLst>
          </p:cNvPr>
          <p:cNvSpPr txBox="1"/>
          <p:nvPr/>
        </p:nvSpPr>
        <p:spPr>
          <a:xfrm>
            <a:off x="6025111" y="1636655"/>
            <a:ext cx="2554685"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Median follow-up:</a:t>
            </a:r>
          </a:p>
          <a:p>
            <a:r>
              <a:rPr lang="en-US" sz="1200" b="1" dirty="0">
                <a:latin typeface="Arial" panose="020B0604020202020204" pitchFamily="34" charset="0"/>
                <a:cs typeface="Arial" panose="020B0604020202020204" pitchFamily="34" charset="0"/>
              </a:rPr>
              <a:t>25.1 months</a:t>
            </a:r>
          </a:p>
        </p:txBody>
      </p:sp>
      <p:sp>
        <p:nvSpPr>
          <p:cNvPr id="9" name="TextBox 8">
            <a:extLst>
              <a:ext uri="{FF2B5EF4-FFF2-40B4-BE49-F238E27FC236}">
                <a16:creationId xmlns:a16="http://schemas.microsoft.com/office/drawing/2014/main" id="{8887D833-F441-4707-86C7-95C83AB3A154}"/>
              </a:ext>
            </a:extLst>
          </p:cNvPr>
          <p:cNvSpPr txBox="1"/>
          <p:nvPr/>
        </p:nvSpPr>
        <p:spPr>
          <a:xfrm>
            <a:off x="6188853" y="4032379"/>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Goldman et al, Lancet Oncol 2021</a:t>
            </a:r>
          </a:p>
        </p:txBody>
      </p:sp>
    </p:spTree>
    <p:extLst>
      <p:ext uri="{BB962C8B-B14F-4D97-AF65-F5344CB8AC3E}">
        <p14:creationId xmlns:p14="http://schemas.microsoft.com/office/powerpoint/2010/main" val="610196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noChangeArrowheads="1"/>
          </p:cNvSpPr>
          <p:nvPr>
            <p:ph type="title"/>
          </p:nvPr>
        </p:nvSpPr>
        <p:spPr/>
        <p:txBody>
          <a:bodyPr/>
          <a:lstStyle/>
          <a:p>
            <a:r>
              <a:rPr lang="en-US" altLang="en-US" dirty="0"/>
              <a:t>SKYSCRAPER-02: Tiragolumab</a:t>
            </a:r>
          </a:p>
        </p:txBody>
      </p:sp>
      <p:sp>
        <p:nvSpPr>
          <p:cNvPr id="6" name="TextBox 5">
            <a:extLst>
              <a:ext uri="{FF2B5EF4-FFF2-40B4-BE49-F238E27FC236}">
                <a16:creationId xmlns:a16="http://schemas.microsoft.com/office/drawing/2014/main" id="{23FB9B26-1773-4AC8-B399-045B2A65C097}"/>
              </a:ext>
            </a:extLst>
          </p:cNvPr>
          <p:cNvSpPr txBox="1"/>
          <p:nvPr/>
        </p:nvSpPr>
        <p:spPr>
          <a:xfrm>
            <a:off x="8016932" y="4686300"/>
            <a:ext cx="946093" cy="200055"/>
          </a:xfrm>
          <a:prstGeom prst="rect">
            <a:avLst/>
          </a:prstGeom>
          <a:noFill/>
        </p:spPr>
        <p:txBody>
          <a:bodyPr wrap="none" rtlCol="0">
            <a:spAutoFit/>
          </a:bodyPr>
          <a:lstStyle/>
          <a:p>
            <a:pPr algn="r"/>
            <a:r>
              <a:rPr lang="en-US" sz="700" i="1" dirty="0">
                <a:latin typeface="+mj-lt"/>
              </a:rPr>
              <a:t>Rudin, ASCO 2022</a:t>
            </a:r>
          </a:p>
        </p:txBody>
      </p:sp>
      <p:pic>
        <p:nvPicPr>
          <p:cNvPr id="4" name="Picture 3">
            <a:extLst>
              <a:ext uri="{FF2B5EF4-FFF2-40B4-BE49-F238E27FC236}">
                <a16:creationId xmlns:a16="http://schemas.microsoft.com/office/drawing/2014/main" id="{909B524F-256B-0898-E751-835049297EBF}"/>
              </a:ext>
            </a:extLst>
          </p:cNvPr>
          <p:cNvPicPr>
            <a:picLocks noChangeAspect="1"/>
          </p:cNvPicPr>
          <p:nvPr/>
        </p:nvPicPr>
        <p:blipFill rotWithShape="1">
          <a:blip r:embed="rId2">
            <a:extLst>
              <a:ext uri="{28A0092B-C50C-407E-A947-70E740481C1C}">
                <a14:useLocalDpi xmlns:a14="http://schemas.microsoft.com/office/drawing/2010/main" val="0"/>
              </a:ext>
            </a:extLst>
          </a:blip>
          <a:srcRect b="2094"/>
          <a:stretch/>
        </p:blipFill>
        <p:spPr>
          <a:xfrm>
            <a:off x="935465" y="1234948"/>
            <a:ext cx="8208535" cy="3000167"/>
          </a:xfrm>
          <a:prstGeom prst="rect">
            <a:avLst/>
          </a:prstGeom>
        </p:spPr>
      </p:pic>
      <p:sp>
        <p:nvSpPr>
          <p:cNvPr id="5" name="TextBox 4">
            <a:extLst>
              <a:ext uri="{FF2B5EF4-FFF2-40B4-BE49-F238E27FC236}">
                <a16:creationId xmlns:a16="http://schemas.microsoft.com/office/drawing/2014/main" id="{8C2C2249-3B7A-4FDD-8847-8DB138BB023A}"/>
              </a:ext>
            </a:extLst>
          </p:cNvPr>
          <p:cNvSpPr txBox="1"/>
          <p:nvPr/>
        </p:nvSpPr>
        <p:spPr>
          <a:xfrm>
            <a:off x="-459597" y="4112004"/>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Rudin ASCO 2022</a:t>
            </a:r>
          </a:p>
        </p:txBody>
      </p:sp>
    </p:spTree>
    <p:extLst>
      <p:ext uri="{BB962C8B-B14F-4D97-AF65-F5344CB8AC3E}">
        <p14:creationId xmlns:p14="http://schemas.microsoft.com/office/powerpoint/2010/main" val="2830480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noChangeArrowheads="1"/>
          </p:cNvSpPr>
          <p:nvPr>
            <p:ph type="title"/>
          </p:nvPr>
        </p:nvSpPr>
        <p:spPr/>
        <p:txBody>
          <a:bodyPr/>
          <a:lstStyle/>
          <a:p>
            <a:r>
              <a:rPr lang="en-US" altLang="en-US" dirty="0"/>
              <a:t>SKYSCRAPER-02: Tiragolumab</a:t>
            </a:r>
          </a:p>
        </p:txBody>
      </p:sp>
      <p:sp>
        <p:nvSpPr>
          <p:cNvPr id="6" name="TextBox 5">
            <a:extLst>
              <a:ext uri="{FF2B5EF4-FFF2-40B4-BE49-F238E27FC236}">
                <a16:creationId xmlns:a16="http://schemas.microsoft.com/office/drawing/2014/main" id="{23FB9B26-1773-4AC8-B399-045B2A65C097}"/>
              </a:ext>
            </a:extLst>
          </p:cNvPr>
          <p:cNvSpPr txBox="1"/>
          <p:nvPr/>
        </p:nvSpPr>
        <p:spPr>
          <a:xfrm>
            <a:off x="8016932" y="4686300"/>
            <a:ext cx="946093" cy="200055"/>
          </a:xfrm>
          <a:prstGeom prst="rect">
            <a:avLst/>
          </a:prstGeom>
          <a:noFill/>
        </p:spPr>
        <p:txBody>
          <a:bodyPr wrap="none" rtlCol="0">
            <a:spAutoFit/>
          </a:bodyPr>
          <a:lstStyle/>
          <a:p>
            <a:pPr algn="r"/>
            <a:r>
              <a:rPr lang="en-US" sz="700" i="1" dirty="0">
                <a:latin typeface="+mj-lt"/>
              </a:rPr>
              <a:t>Rudin, ASCO 2022</a:t>
            </a:r>
          </a:p>
        </p:txBody>
      </p:sp>
      <p:pic>
        <p:nvPicPr>
          <p:cNvPr id="3" name="Picture 2">
            <a:extLst>
              <a:ext uri="{FF2B5EF4-FFF2-40B4-BE49-F238E27FC236}">
                <a16:creationId xmlns:a16="http://schemas.microsoft.com/office/drawing/2014/main" id="{6C45AD5A-6522-175F-0971-C73484F70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040" y="1010015"/>
            <a:ext cx="8109680" cy="3128231"/>
          </a:xfrm>
          <a:prstGeom prst="rect">
            <a:avLst/>
          </a:prstGeom>
        </p:spPr>
      </p:pic>
      <p:sp>
        <p:nvSpPr>
          <p:cNvPr id="5" name="TextBox 4">
            <a:extLst>
              <a:ext uri="{FF2B5EF4-FFF2-40B4-BE49-F238E27FC236}">
                <a16:creationId xmlns:a16="http://schemas.microsoft.com/office/drawing/2014/main" id="{A6094A33-F6A2-49D2-B75E-A8751DE120CA}"/>
              </a:ext>
            </a:extLst>
          </p:cNvPr>
          <p:cNvSpPr txBox="1"/>
          <p:nvPr/>
        </p:nvSpPr>
        <p:spPr>
          <a:xfrm>
            <a:off x="6175850" y="4042941"/>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Rudin ASCO 2022</a:t>
            </a:r>
          </a:p>
        </p:txBody>
      </p:sp>
    </p:spTree>
    <p:extLst>
      <p:ext uri="{BB962C8B-B14F-4D97-AF65-F5344CB8AC3E}">
        <p14:creationId xmlns:p14="http://schemas.microsoft.com/office/powerpoint/2010/main" val="245239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39F1-C961-4FF9-B809-16ABFB1722F8}"/>
              </a:ext>
            </a:extLst>
          </p:cNvPr>
          <p:cNvSpPr>
            <a:spLocks noGrp="1"/>
          </p:cNvSpPr>
          <p:nvPr>
            <p:ph type="title"/>
          </p:nvPr>
        </p:nvSpPr>
        <p:spPr/>
        <p:txBody>
          <a:bodyPr/>
          <a:lstStyle/>
          <a:p>
            <a:r>
              <a:rPr lang="en-US" sz="2400" dirty="0"/>
              <a:t>KEYNOTE-604: no improvement in OS</a:t>
            </a:r>
          </a:p>
        </p:txBody>
      </p:sp>
      <p:sp>
        <p:nvSpPr>
          <p:cNvPr id="6" name="TextBox 5">
            <a:extLst>
              <a:ext uri="{FF2B5EF4-FFF2-40B4-BE49-F238E27FC236}">
                <a16:creationId xmlns:a16="http://schemas.microsoft.com/office/drawing/2014/main" id="{147CE1B5-E2DA-49A1-B308-D82E83808CF0}"/>
              </a:ext>
            </a:extLst>
          </p:cNvPr>
          <p:cNvSpPr txBox="1"/>
          <p:nvPr/>
        </p:nvSpPr>
        <p:spPr>
          <a:xfrm>
            <a:off x="6143625" y="4011631"/>
            <a:ext cx="2627870"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Rudin et al, JCO 2020</a:t>
            </a:r>
          </a:p>
        </p:txBody>
      </p:sp>
      <p:pic>
        <p:nvPicPr>
          <p:cNvPr id="10" name="Main graphic">
            <a:extLst>
              <a:ext uri="{FF2B5EF4-FFF2-40B4-BE49-F238E27FC236}">
                <a16:creationId xmlns:a16="http://schemas.microsoft.com/office/drawing/2014/main" id="{7FE20C70-AAA6-4AE0-B42D-06EC5732910E}"/>
              </a:ext>
            </a:extLst>
          </p:cNvPr>
          <p:cNvPicPr/>
          <p:nvPr/>
        </p:nvPicPr>
        <p:blipFill rotWithShape="1">
          <a:blip r:embed="rId2"/>
          <a:srcRect l="1544" t="769" r="1028" b="64976"/>
          <a:stretch/>
        </p:blipFill>
        <p:spPr>
          <a:xfrm>
            <a:off x="2090737" y="704850"/>
            <a:ext cx="4962525" cy="3306781"/>
          </a:xfrm>
          <a:prstGeom prst="rect">
            <a:avLst/>
          </a:prstGeom>
          <a:ln>
            <a:noFill/>
          </a:ln>
        </p:spPr>
      </p:pic>
    </p:spTree>
    <p:extLst>
      <p:ext uri="{BB962C8B-B14F-4D97-AF65-F5344CB8AC3E}">
        <p14:creationId xmlns:p14="http://schemas.microsoft.com/office/powerpoint/2010/main" val="2437229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9F07BF6-84FF-40B7-B755-A651BDAFA130}"/>
              </a:ext>
            </a:extLst>
          </p:cNvPr>
          <p:cNvSpPr>
            <a:spLocks noGrp="1"/>
          </p:cNvSpPr>
          <p:nvPr>
            <p:ph type="subTitle" idx="1"/>
          </p:nvPr>
        </p:nvSpPr>
        <p:spPr/>
        <p:txBody>
          <a:bodyPr/>
          <a:lstStyle/>
          <a:p>
            <a:pPr marL="457200" indent="-457200" algn="l">
              <a:buAutoNum type="arabicPeriod"/>
            </a:pPr>
            <a:r>
              <a:rPr lang="en-US" dirty="0"/>
              <a:t>Two FDA approved therapies</a:t>
            </a:r>
          </a:p>
          <a:p>
            <a:pPr marL="914400" lvl="1" indent="-457200" algn="l">
              <a:buAutoNum type="arabicPeriod"/>
            </a:pPr>
            <a:r>
              <a:rPr lang="en-US" dirty="0"/>
              <a:t>Lurbinectedin</a:t>
            </a:r>
          </a:p>
          <a:p>
            <a:pPr marL="914400" lvl="1" indent="-457200" algn="l">
              <a:buAutoNum type="arabicPeriod"/>
            </a:pPr>
            <a:r>
              <a:rPr lang="en-US" dirty="0"/>
              <a:t>Topotecan</a:t>
            </a:r>
          </a:p>
          <a:p>
            <a:pPr marL="457200" indent="-457200" algn="l">
              <a:buAutoNum type="arabicPeriod"/>
            </a:pPr>
            <a:r>
              <a:rPr lang="en-US" dirty="0"/>
              <a:t>Emerging therapies</a:t>
            </a:r>
          </a:p>
        </p:txBody>
      </p:sp>
      <p:sp>
        <p:nvSpPr>
          <p:cNvPr id="3" name="Title 2">
            <a:extLst>
              <a:ext uri="{FF2B5EF4-FFF2-40B4-BE49-F238E27FC236}">
                <a16:creationId xmlns:a16="http://schemas.microsoft.com/office/drawing/2014/main" id="{28EAFCC6-9A88-444D-9902-161767926D48}"/>
              </a:ext>
            </a:extLst>
          </p:cNvPr>
          <p:cNvSpPr>
            <a:spLocks noGrp="1"/>
          </p:cNvSpPr>
          <p:nvPr>
            <p:ph type="title"/>
          </p:nvPr>
        </p:nvSpPr>
        <p:spPr/>
        <p:txBody>
          <a:bodyPr/>
          <a:lstStyle/>
          <a:p>
            <a:r>
              <a:rPr lang="en-US" dirty="0"/>
              <a:t>Second-line therapies</a:t>
            </a:r>
          </a:p>
        </p:txBody>
      </p:sp>
    </p:spTree>
    <p:extLst>
      <p:ext uri="{BB962C8B-B14F-4D97-AF65-F5344CB8AC3E}">
        <p14:creationId xmlns:p14="http://schemas.microsoft.com/office/powerpoint/2010/main" val="162442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9F07BF6-84FF-40B7-B755-A651BDAFA130}"/>
              </a:ext>
            </a:extLst>
          </p:cNvPr>
          <p:cNvSpPr>
            <a:spLocks noGrp="1"/>
          </p:cNvSpPr>
          <p:nvPr>
            <p:ph type="subTitle" idx="1"/>
          </p:nvPr>
        </p:nvSpPr>
        <p:spPr/>
        <p:txBody>
          <a:bodyPr/>
          <a:lstStyle/>
          <a:p>
            <a:pPr marL="457200" indent="-457200" algn="l">
              <a:buAutoNum type="arabicPeriod"/>
            </a:pPr>
            <a:r>
              <a:rPr lang="en-US" b="1" dirty="0"/>
              <a:t>Two FDA approved therapies</a:t>
            </a:r>
          </a:p>
          <a:p>
            <a:pPr marL="914400" lvl="1" indent="-457200" algn="l">
              <a:buAutoNum type="arabicPeriod"/>
            </a:pPr>
            <a:r>
              <a:rPr lang="en-US" b="1" dirty="0"/>
              <a:t>Lurbinectedin</a:t>
            </a:r>
          </a:p>
          <a:p>
            <a:pPr marL="914400" lvl="1" indent="-457200" algn="l">
              <a:buAutoNum type="arabicPeriod"/>
            </a:pPr>
            <a:r>
              <a:rPr lang="en-US" b="1" dirty="0"/>
              <a:t>Topotecan</a:t>
            </a:r>
          </a:p>
          <a:p>
            <a:pPr marL="457200" indent="-457200" algn="l">
              <a:buAutoNum type="arabicPeriod"/>
            </a:pPr>
            <a:r>
              <a:rPr lang="en-US" dirty="0"/>
              <a:t>Emerging therapies</a:t>
            </a:r>
          </a:p>
        </p:txBody>
      </p:sp>
      <p:sp>
        <p:nvSpPr>
          <p:cNvPr id="3" name="Title 2">
            <a:extLst>
              <a:ext uri="{FF2B5EF4-FFF2-40B4-BE49-F238E27FC236}">
                <a16:creationId xmlns:a16="http://schemas.microsoft.com/office/drawing/2014/main" id="{28EAFCC6-9A88-444D-9902-161767926D48}"/>
              </a:ext>
            </a:extLst>
          </p:cNvPr>
          <p:cNvSpPr>
            <a:spLocks noGrp="1"/>
          </p:cNvSpPr>
          <p:nvPr>
            <p:ph type="title"/>
          </p:nvPr>
        </p:nvSpPr>
        <p:spPr/>
        <p:txBody>
          <a:bodyPr/>
          <a:lstStyle/>
          <a:p>
            <a:r>
              <a:rPr lang="en-US" dirty="0"/>
              <a:t>Second-line therapies</a:t>
            </a:r>
          </a:p>
        </p:txBody>
      </p:sp>
    </p:spTree>
    <p:extLst>
      <p:ext uri="{BB962C8B-B14F-4D97-AF65-F5344CB8AC3E}">
        <p14:creationId xmlns:p14="http://schemas.microsoft.com/office/powerpoint/2010/main" val="2629732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F450-0878-4737-996B-37BE77223898}"/>
              </a:ext>
            </a:extLst>
          </p:cNvPr>
          <p:cNvSpPr>
            <a:spLocks noGrp="1"/>
          </p:cNvSpPr>
          <p:nvPr>
            <p:ph type="title"/>
          </p:nvPr>
        </p:nvSpPr>
        <p:spPr/>
        <p:txBody>
          <a:bodyPr/>
          <a:lstStyle/>
          <a:p>
            <a:r>
              <a:rPr lang="en-US" sz="2200" dirty="0"/>
              <a:t>Lurbinectedin as second-line treatment for recurrent SCLC</a:t>
            </a:r>
          </a:p>
        </p:txBody>
      </p:sp>
      <p:sp>
        <p:nvSpPr>
          <p:cNvPr id="3" name="Content Placeholder 2">
            <a:extLst>
              <a:ext uri="{FF2B5EF4-FFF2-40B4-BE49-F238E27FC236}">
                <a16:creationId xmlns:a16="http://schemas.microsoft.com/office/drawing/2014/main" id="{215C5FA8-8BD9-4B37-AC3A-1CB095E30510}"/>
              </a:ext>
            </a:extLst>
          </p:cNvPr>
          <p:cNvSpPr>
            <a:spLocks noGrp="1"/>
          </p:cNvSpPr>
          <p:nvPr>
            <p:ph idx="1"/>
          </p:nvPr>
        </p:nvSpPr>
        <p:spPr>
          <a:xfrm>
            <a:off x="353953" y="2569427"/>
            <a:ext cx="8545707" cy="1563371"/>
          </a:xfrm>
        </p:spPr>
        <p:txBody>
          <a:bodyPr/>
          <a:lstStyle/>
          <a:p>
            <a:r>
              <a:rPr lang="en-US" sz="1400" dirty="0"/>
              <a:t>lurbinectedin:  synthetic alkaloid analogue that covalently binds to residues in the minor groove of DNA, though to lead to delayed progression through the cell cycle and ultimately leading to cell death</a:t>
            </a:r>
          </a:p>
          <a:p>
            <a:r>
              <a:rPr lang="en-US" sz="1400" dirty="0"/>
              <a:t>single-arm, open-label phase 2 basket study</a:t>
            </a:r>
          </a:p>
          <a:p>
            <a:r>
              <a:rPr lang="en-US" sz="1400" dirty="0"/>
              <a:t>only 1 prior chemotherapy-containing regimen allowed</a:t>
            </a:r>
          </a:p>
          <a:p>
            <a:r>
              <a:rPr lang="en-US" sz="1400" dirty="0"/>
              <a:t>all patients received lurbinectedin 3.2 mg/m</a:t>
            </a:r>
            <a:r>
              <a:rPr lang="en-US" sz="1400" baseline="30000" dirty="0"/>
              <a:t>2</a:t>
            </a:r>
            <a:r>
              <a:rPr lang="en-US" sz="1400" dirty="0"/>
              <a:t> IV every 3 weeks</a:t>
            </a:r>
          </a:p>
          <a:p>
            <a:r>
              <a:rPr lang="en-US" sz="1400" dirty="0"/>
              <a:t>primary outcome:  proportion of patients with an overall response (complete or partial)</a:t>
            </a:r>
          </a:p>
          <a:p>
            <a:endParaRPr lang="en-US" sz="1400" dirty="0"/>
          </a:p>
        </p:txBody>
      </p:sp>
      <p:pic>
        <p:nvPicPr>
          <p:cNvPr id="4" name="Picture 3">
            <a:extLst>
              <a:ext uri="{FF2B5EF4-FFF2-40B4-BE49-F238E27FC236}">
                <a16:creationId xmlns:a16="http://schemas.microsoft.com/office/drawing/2014/main" id="{39CB4FC5-CEDC-42C7-8064-B0DB813D7E01}"/>
              </a:ext>
            </a:extLst>
          </p:cNvPr>
          <p:cNvPicPr>
            <a:picLocks noChangeAspect="1"/>
          </p:cNvPicPr>
          <p:nvPr/>
        </p:nvPicPr>
        <p:blipFill>
          <a:blip r:embed="rId2"/>
          <a:stretch>
            <a:fillRect/>
          </a:stretch>
        </p:blipFill>
        <p:spPr>
          <a:xfrm>
            <a:off x="665110" y="313286"/>
            <a:ext cx="7647956" cy="2082683"/>
          </a:xfrm>
          <a:prstGeom prst="rect">
            <a:avLst/>
          </a:prstGeom>
        </p:spPr>
      </p:pic>
    </p:spTree>
    <p:extLst>
      <p:ext uri="{BB962C8B-B14F-4D97-AF65-F5344CB8AC3E}">
        <p14:creationId xmlns:p14="http://schemas.microsoft.com/office/powerpoint/2010/main" val="124943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37405" y="1844"/>
            <a:ext cx="9215692" cy="5196626"/>
          </a:xfrm>
          <a:prstGeom prst="rect">
            <a:avLst/>
          </a:prstGeom>
        </p:spPr>
      </p:pic>
      <p:sp>
        <p:nvSpPr>
          <p:cNvPr id="4" name="Title 3"/>
          <p:cNvSpPr>
            <a:spLocks noGrp="1"/>
          </p:cNvSpPr>
          <p:nvPr>
            <p:ph type="title"/>
          </p:nvPr>
        </p:nvSpPr>
        <p:spPr>
          <a:xfrm>
            <a:off x="0" y="127465"/>
            <a:ext cx="9144000" cy="807256"/>
          </a:xfrm>
        </p:spPr>
        <p:txBody>
          <a:bodyPr lIns="91440" tIns="45720" rIns="91440" bIns="45720" anchor="t"/>
          <a:lstStyle/>
          <a:p>
            <a:r>
              <a:rPr lang="en-US" b="1">
                <a:solidFill>
                  <a:srgbClr val="003767"/>
                </a:solidFill>
                <a:cs typeface="Arial"/>
              </a:rPr>
              <a:t>Thank You to Our Supporters:</a:t>
            </a:r>
            <a:endParaRPr lang="en-US"/>
          </a:p>
        </p:txBody>
      </p:sp>
      <p:pic>
        <p:nvPicPr>
          <p:cNvPr id="5" name="Picture 4">
            <a:extLst>
              <a:ext uri="{FF2B5EF4-FFF2-40B4-BE49-F238E27FC236}">
                <a16:creationId xmlns:a16="http://schemas.microsoft.com/office/drawing/2014/main" id="{45D72BAC-F135-4882-41F5-15736872AAEA}"/>
              </a:ext>
            </a:extLst>
          </p:cNvPr>
          <p:cNvPicPr>
            <a:picLocks noChangeAspect="1"/>
          </p:cNvPicPr>
          <p:nvPr/>
        </p:nvPicPr>
        <p:blipFill>
          <a:blip r:embed="rId3"/>
          <a:srcRect/>
          <a:stretch/>
        </p:blipFill>
        <p:spPr>
          <a:xfrm>
            <a:off x="7772400" y="4477800"/>
            <a:ext cx="1096112" cy="558923"/>
          </a:xfrm>
          <a:prstGeom prst="rect">
            <a:avLst/>
          </a:prstGeom>
        </p:spPr>
      </p:pic>
      <p:pic>
        <p:nvPicPr>
          <p:cNvPr id="7" name="Picture 7" descr="Logo, company name&#10;&#10;Description automatically generated">
            <a:extLst>
              <a:ext uri="{FF2B5EF4-FFF2-40B4-BE49-F238E27FC236}">
                <a16:creationId xmlns:a16="http://schemas.microsoft.com/office/drawing/2014/main" id="{87C4190E-2350-1E92-B1FC-7C8BE78834C9}"/>
              </a:ext>
            </a:extLst>
          </p:cNvPr>
          <p:cNvPicPr>
            <a:picLocks noChangeAspect="1"/>
          </p:cNvPicPr>
          <p:nvPr/>
        </p:nvPicPr>
        <p:blipFill>
          <a:blip r:embed="rId4"/>
          <a:stretch>
            <a:fillRect/>
          </a:stretch>
        </p:blipFill>
        <p:spPr>
          <a:xfrm>
            <a:off x="3285215" y="919754"/>
            <a:ext cx="2742779" cy="744379"/>
          </a:xfrm>
          <a:prstGeom prst="rect">
            <a:avLst/>
          </a:prstGeom>
        </p:spPr>
      </p:pic>
      <p:pic>
        <p:nvPicPr>
          <p:cNvPr id="8" name="Picture 8" descr="Logo, company name&#10;&#10;Description automatically generated">
            <a:extLst>
              <a:ext uri="{FF2B5EF4-FFF2-40B4-BE49-F238E27FC236}">
                <a16:creationId xmlns:a16="http://schemas.microsoft.com/office/drawing/2014/main" id="{104F4CC2-2560-13C2-B79E-ED03D11CAFF0}"/>
              </a:ext>
            </a:extLst>
          </p:cNvPr>
          <p:cNvPicPr>
            <a:picLocks noChangeAspect="1"/>
          </p:cNvPicPr>
          <p:nvPr/>
        </p:nvPicPr>
        <p:blipFill>
          <a:blip r:embed="rId5"/>
          <a:stretch>
            <a:fillRect/>
          </a:stretch>
        </p:blipFill>
        <p:spPr>
          <a:xfrm>
            <a:off x="2965313" y="2085080"/>
            <a:ext cx="3208805" cy="525167"/>
          </a:xfrm>
          <a:prstGeom prst="rect">
            <a:avLst/>
          </a:prstGeom>
        </p:spPr>
      </p:pic>
      <p:pic>
        <p:nvPicPr>
          <p:cNvPr id="11" name="Picture 11" descr="Logo&#10;&#10;Description automatically generated">
            <a:extLst>
              <a:ext uri="{FF2B5EF4-FFF2-40B4-BE49-F238E27FC236}">
                <a16:creationId xmlns:a16="http://schemas.microsoft.com/office/drawing/2014/main" id="{35D1533B-9BA7-C00C-FD24-4F2CD5044676}"/>
              </a:ext>
            </a:extLst>
          </p:cNvPr>
          <p:cNvPicPr>
            <a:picLocks noChangeAspect="1"/>
          </p:cNvPicPr>
          <p:nvPr/>
        </p:nvPicPr>
        <p:blipFill>
          <a:blip r:embed="rId6"/>
          <a:stretch>
            <a:fillRect/>
          </a:stretch>
        </p:blipFill>
        <p:spPr>
          <a:xfrm>
            <a:off x="3192799" y="2354476"/>
            <a:ext cx="2975792" cy="1828115"/>
          </a:xfrm>
          <a:prstGeom prst="rect">
            <a:avLst/>
          </a:prstGeom>
        </p:spPr>
      </p:pic>
    </p:spTree>
    <p:extLst>
      <p:ext uri="{BB962C8B-B14F-4D97-AF65-F5344CB8AC3E}">
        <p14:creationId xmlns:p14="http://schemas.microsoft.com/office/powerpoint/2010/main" val="124971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0C35-1133-4E8F-A431-9D080FABA864}"/>
              </a:ext>
            </a:extLst>
          </p:cNvPr>
          <p:cNvSpPr>
            <a:spLocks noGrp="1"/>
          </p:cNvSpPr>
          <p:nvPr>
            <p:ph type="title"/>
          </p:nvPr>
        </p:nvSpPr>
        <p:spPr/>
        <p:txBody>
          <a:bodyPr/>
          <a:lstStyle/>
          <a:p>
            <a:r>
              <a:rPr lang="en-US" dirty="0"/>
              <a:t>Lurbinectedin monotherapy</a:t>
            </a:r>
          </a:p>
        </p:txBody>
      </p:sp>
      <p:pic>
        <p:nvPicPr>
          <p:cNvPr id="4" name="Picture 3" descr="Chart, bar chart&#10;&#10;Description automatically generated">
            <a:extLst>
              <a:ext uri="{FF2B5EF4-FFF2-40B4-BE49-F238E27FC236}">
                <a16:creationId xmlns:a16="http://schemas.microsoft.com/office/drawing/2014/main" id="{082BCE2E-B8C2-4A60-8CC2-0A83195DB0C2}"/>
              </a:ext>
            </a:extLst>
          </p:cNvPr>
          <p:cNvPicPr>
            <a:picLocks noChangeAspect="1"/>
          </p:cNvPicPr>
          <p:nvPr/>
        </p:nvPicPr>
        <p:blipFill>
          <a:blip r:embed="rId2"/>
          <a:stretch>
            <a:fillRect/>
          </a:stretch>
        </p:blipFill>
        <p:spPr>
          <a:xfrm>
            <a:off x="237742" y="1133971"/>
            <a:ext cx="4023360" cy="3136710"/>
          </a:xfrm>
          <a:prstGeom prst="rect">
            <a:avLst/>
          </a:prstGeom>
        </p:spPr>
      </p:pic>
      <p:pic>
        <p:nvPicPr>
          <p:cNvPr id="6" name="Picture 5" descr="Chart, histogram&#10;&#10;Description automatically generated">
            <a:extLst>
              <a:ext uri="{FF2B5EF4-FFF2-40B4-BE49-F238E27FC236}">
                <a16:creationId xmlns:a16="http://schemas.microsoft.com/office/drawing/2014/main" id="{3E0DA2A7-163F-4062-807D-562F2769485D}"/>
              </a:ext>
            </a:extLst>
          </p:cNvPr>
          <p:cNvPicPr>
            <a:picLocks noChangeAspect="1"/>
          </p:cNvPicPr>
          <p:nvPr/>
        </p:nvPicPr>
        <p:blipFill rotWithShape="1">
          <a:blip r:embed="rId3"/>
          <a:srcRect l="-1" r="-4452" b="4314"/>
          <a:stretch/>
        </p:blipFill>
        <p:spPr>
          <a:xfrm>
            <a:off x="4882900" y="1133971"/>
            <a:ext cx="2492964" cy="3007146"/>
          </a:xfrm>
          <a:prstGeom prst="rect">
            <a:avLst/>
          </a:prstGeom>
        </p:spPr>
      </p:pic>
      <p:sp>
        <p:nvSpPr>
          <p:cNvPr id="8" name="TextBox 7">
            <a:extLst>
              <a:ext uri="{FF2B5EF4-FFF2-40B4-BE49-F238E27FC236}">
                <a16:creationId xmlns:a16="http://schemas.microsoft.com/office/drawing/2014/main" id="{563CC9D9-EE07-41E8-98F1-C01874661CC4}"/>
              </a:ext>
            </a:extLst>
          </p:cNvPr>
          <p:cNvSpPr txBox="1"/>
          <p:nvPr/>
        </p:nvSpPr>
        <p:spPr>
          <a:xfrm>
            <a:off x="5798633" y="4082788"/>
            <a:ext cx="3345367" cy="246221"/>
          </a:xfrm>
          <a:prstGeom prst="rect">
            <a:avLst/>
          </a:prstGeom>
          <a:noFill/>
        </p:spPr>
        <p:txBody>
          <a:bodyPr wrap="square" rtlCol="0">
            <a:spAutoFit/>
          </a:bodyPr>
          <a:lstStyle/>
          <a:p>
            <a:pPr algn="r"/>
            <a:r>
              <a:rPr lang="en-US" sz="1000" dirty="0" err="1">
                <a:latin typeface="Arial" panose="020B0604020202020204" pitchFamily="34" charset="0"/>
                <a:cs typeface="Arial" panose="020B0604020202020204" pitchFamily="34" charset="0"/>
              </a:rPr>
              <a:t>Trigo</a:t>
            </a:r>
            <a:r>
              <a:rPr lang="en-US" sz="1000" dirty="0">
                <a:latin typeface="Arial" panose="020B0604020202020204" pitchFamily="34" charset="0"/>
                <a:cs typeface="Arial" panose="020B0604020202020204" pitchFamily="34" charset="0"/>
              </a:rPr>
              <a:t> et al, Lancet Oncology 2020.</a:t>
            </a:r>
          </a:p>
        </p:txBody>
      </p:sp>
      <p:sp>
        <p:nvSpPr>
          <p:cNvPr id="9" name="TextBox 8">
            <a:extLst>
              <a:ext uri="{FF2B5EF4-FFF2-40B4-BE49-F238E27FC236}">
                <a16:creationId xmlns:a16="http://schemas.microsoft.com/office/drawing/2014/main" id="{97722419-A0EC-4B28-A6BF-F332B5CFCB3A}"/>
              </a:ext>
            </a:extLst>
          </p:cNvPr>
          <p:cNvSpPr txBox="1"/>
          <p:nvPr/>
        </p:nvSpPr>
        <p:spPr>
          <a:xfrm>
            <a:off x="7375864" y="2140478"/>
            <a:ext cx="1768136" cy="738664"/>
          </a:xfrm>
          <a:prstGeom prst="rect">
            <a:avLst/>
          </a:prstGeom>
          <a:noFill/>
        </p:spPr>
        <p:txBody>
          <a:bodyPr wrap="square" rtlCol="0">
            <a:spAutoFit/>
          </a:bodyPr>
          <a:lstStyle/>
          <a:p>
            <a:r>
              <a:rPr lang="en-US" sz="1400" dirty="0"/>
              <a:t>Median PFS 3.5 mo</a:t>
            </a:r>
          </a:p>
          <a:p>
            <a:r>
              <a:rPr lang="en-US" sz="1400" dirty="0"/>
              <a:t>Median OS 9.3 mo</a:t>
            </a:r>
          </a:p>
          <a:p>
            <a:r>
              <a:rPr lang="en-US" sz="1400" dirty="0"/>
              <a:t>ORR 35.2%</a:t>
            </a:r>
          </a:p>
        </p:txBody>
      </p:sp>
    </p:spTree>
    <p:extLst>
      <p:ext uri="{BB962C8B-B14F-4D97-AF65-F5344CB8AC3E}">
        <p14:creationId xmlns:p14="http://schemas.microsoft.com/office/powerpoint/2010/main" val="1113212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FFED-3E45-4957-99A2-C5BD7709AE04}"/>
              </a:ext>
            </a:extLst>
          </p:cNvPr>
          <p:cNvSpPr>
            <a:spLocks noGrp="1"/>
          </p:cNvSpPr>
          <p:nvPr>
            <p:ph type="title"/>
          </p:nvPr>
        </p:nvSpPr>
        <p:spPr/>
        <p:txBody>
          <a:bodyPr/>
          <a:lstStyle/>
          <a:p>
            <a:r>
              <a:rPr lang="en-US" sz="2400" dirty="0"/>
              <a:t>ATLANTIS: phase III trial of </a:t>
            </a:r>
            <a:r>
              <a:rPr lang="en-US" sz="2400" dirty="0" err="1"/>
              <a:t>lurbi</a:t>
            </a:r>
            <a:r>
              <a:rPr lang="en-US" sz="2400" dirty="0"/>
              <a:t> + </a:t>
            </a:r>
            <a:r>
              <a:rPr lang="en-US" sz="2400" dirty="0" err="1"/>
              <a:t>doxo</a:t>
            </a:r>
            <a:r>
              <a:rPr lang="en-US" sz="2400" dirty="0"/>
              <a:t> vs. topo or CAV</a:t>
            </a:r>
          </a:p>
        </p:txBody>
      </p:sp>
      <p:sp>
        <p:nvSpPr>
          <p:cNvPr id="7" name="TextBox 6">
            <a:extLst>
              <a:ext uri="{FF2B5EF4-FFF2-40B4-BE49-F238E27FC236}">
                <a16:creationId xmlns:a16="http://schemas.microsoft.com/office/drawing/2014/main" id="{2EC9196E-9D76-49DC-BEFA-8D8CDC82468A}"/>
              </a:ext>
            </a:extLst>
          </p:cNvPr>
          <p:cNvSpPr txBox="1"/>
          <p:nvPr/>
        </p:nvSpPr>
        <p:spPr>
          <a:xfrm>
            <a:off x="7143751" y="4049725"/>
            <a:ext cx="1910322" cy="246221"/>
          </a:xfrm>
          <a:prstGeom prst="rect">
            <a:avLst/>
          </a:prstGeom>
          <a:noFill/>
        </p:spPr>
        <p:txBody>
          <a:bodyPr wrap="square">
            <a:spAutoFit/>
          </a:bodyPr>
          <a:lstStyle/>
          <a:p>
            <a:r>
              <a:rPr lang="en-US" sz="1000" dirty="0" err="1">
                <a:latin typeface="Arial" panose="020B0604020202020204" pitchFamily="34" charset="0"/>
                <a:cs typeface="Arial" panose="020B0604020202020204" pitchFamily="34" charset="0"/>
              </a:rPr>
              <a:t>Farago</a:t>
            </a:r>
            <a:r>
              <a:rPr lang="en-US" sz="1000" dirty="0">
                <a:latin typeface="Arial" panose="020B0604020202020204" pitchFamily="34" charset="0"/>
                <a:cs typeface="Arial" panose="020B0604020202020204" pitchFamily="34" charset="0"/>
              </a:rPr>
              <a:t> et al, Future Med 2018</a:t>
            </a:r>
          </a:p>
        </p:txBody>
      </p:sp>
      <p:pic>
        <p:nvPicPr>
          <p:cNvPr id="4" name="Picture 3" descr="Teams&#10;&#10;Description automatically generated">
            <a:extLst>
              <a:ext uri="{FF2B5EF4-FFF2-40B4-BE49-F238E27FC236}">
                <a16:creationId xmlns:a16="http://schemas.microsoft.com/office/drawing/2014/main" id="{21758F11-5C56-4EEB-B416-C12105B27AD7}"/>
              </a:ext>
            </a:extLst>
          </p:cNvPr>
          <p:cNvPicPr>
            <a:picLocks noChangeAspect="1"/>
          </p:cNvPicPr>
          <p:nvPr/>
        </p:nvPicPr>
        <p:blipFill rotWithShape="1">
          <a:blip r:embed="rId2"/>
          <a:srcRect l="1347" t="3795" r="1103" b="9365"/>
          <a:stretch/>
        </p:blipFill>
        <p:spPr>
          <a:xfrm>
            <a:off x="790574" y="1000125"/>
            <a:ext cx="7581901" cy="2752725"/>
          </a:xfrm>
          <a:prstGeom prst="rect">
            <a:avLst/>
          </a:prstGeom>
        </p:spPr>
      </p:pic>
    </p:spTree>
    <p:extLst>
      <p:ext uri="{BB962C8B-B14F-4D97-AF65-F5344CB8AC3E}">
        <p14:creationId xmlns:p14="http://schemas.microsoft.com/office/powerpoint/2010/main" val="2405897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967B-1BD5-4462-BD2B-C99120EA43F4}"/>
              </a:ext>
            </a:extLst>
          </p:cNvPr>
          <p:cNvSpPr>
            <a:spLocks noGrp="1"/>
          </p:cNvSpPr>
          <p:nvPr>
            <p:ph type="title"/>
          </p:nvPr>
        </p:nvSpPr>
        <p:spPr/>
        <p:txBody>
          <a:bodyPr/>
          <a:lstStyle/>
          <a:p>
            <a:r>
              <a:rPr lang="en-US" sz="2000" dirty="0"/>
              <a:t>No improvement in OS with </a:t>
            </a:r>
            <a:r>
              <a:rPr lang="en-US" sz="2000" dirty="0" err="1"/>
              <a:t>lurbi</a:t>
            </a:r>
            <a:r>
              <a:rPr lang="en-US" sz="2000" dirty="0"/>
              <a:t> + dox</a:t>
            </a:r>
          </a:p>
        </p:txBody>
      </p:sp>
      <p:pic>
        <p:nvPicPr>
          <p:cNvPr id="4" name="Picture 3">
            <a:extLst>
              <a:ext uri="{FF2B5EF4-FFF2-40B4-BE49-F238E27FC236}">
                <a16:creationId xmlns:a16="http://schemas.microsoft.com/office/drawing/2014/main" id="{3B8C3BE7-321B-4258-8367-5BB1F1DF25C0}"/>
              </a:ext>
            </a:extLst>
          </p:cNvPr>
          <p:cNvPicPr>
            <a:picLocks noChangeAspect="1"/>
          </p:cNvPicPr>
          <p:nvPr/>
        </p:nvPicPr>
        <p:blipFill>
          <a:blip r:embed="rId2"/>
          <a:stretch>
            <a:fillRect/>
          </a:stretch>
        </p:blipFill>
        <p:spPr>
          <a:xfrm>
            <a:off x="423341" y="845031"/>
            <a:ext cx="8645708" cy="3264655"/>
          </a:xfrm>
          <a:prstGeom prst="rect">
            <a:avLst/>
          </a:prstGeom>
        </p:spPr>
      </p:pic>
      <p:sp>
        <p:nvSpPr>
          <p:cNvPr id="6" name="TextBox 5">
            <a:extLst>
              <a:ext uri="{FF2B5EF4-FFF2-40B4-BE49-F238E27FC236}">
                <a16:creationId xmlns:a16="http://schemas.microsoft.com/office/drawing/2014/main" id="{4D75289B-0034-465A-85B5-6FAB38494A14}"/>
              </a:ext>
            </a:extLst>
          </p:cNvPr>
          <p:cNvSpPr txBox="1"/>
          <p:nvPr/>
        </p:nvSpPr>
        <p:spPr>
          <a:xfrm>
            <a:off x="7296464" y="4057011"/>
            <a:ext cx="1772585"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Paz-Ares et al, WCLC 2021</a:t>
            </a:r>
          </a:p>
        </p:txBody>
      </p:sp>
    </p:spTree>
    <p:extLst>
      <p:ext uri="{BB962C8B-B14F-4D97-AF65-F5344CB8AC3E}">
        <p14:creationId xmlns:p14="http://schemas.microsoft.com/office/powerpoint/2010/main" val="391445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9F07BF6-84FF-40B7-B755-A651BDAFA130}"/>
              </a:ext>
            </a:extLst>
          </p:cNvPr>
          <p:cNvSpPr>
            <a:spLocks noGrp="1"/>
          </p:cNvSpPr>
          <p:nvPr>
            <p:ph type="subTitle" idx="1"/>
          </p:nvPr>
        </p:nvSpPr>
        <p:spPr/>
        <p:txBody>
          <a:bodyPr/>
          <a:lstStyle/>
          <a:p>
            <a:pPr marL="457200" indent="-457200" algn="l">
              <a:buAutoNum type="arabicPeriod"/>
            </a:pPr>
            <a:r>
              <a:rPr lang="en-US" dirty="0"/>
              <a:t>Two FDA approved therapies</a:t>
            </a:r>
          </a:p>
          <a:p>
            <a:pPr marL="914400" lvl="1" indent="-457200" algn="l">
              <a:buAutoNum type="arabicPeriod"/>
            </a:pPr>
            <a:r>
              <a:rPr lang="en-US" dirty="0"/>
              <a:t>Lurbinectedin</a:t>
            </a:r>
          </a:p>
          <a:p>
            <a:pPr marL="914400" lvl="1" indent="-457200" algn="l">
              <a:buAutoNum type="arabicPeriod"/>
            </a:pPr>
            <a:r>
              <a:rPr lang="en-US" dirty="0"/>
              <a:t>Topotecan</a:t>
            </a:r>
          </a:p>
          <a:p>
            <a:pPr marL="457200" indent="-457200" algn="l">
              <a:buAutoNum type="arabicPeriod"/>
            </a:pPr>
            <a:r>
              <a:rPr lang="en-US" b="1" dirty="0"/>
              <a:t>Emerging therapies</a:t>
            </a:r>
          </a:p>
        </p:txBody>
      </p:sp>
      <p:sp>
        <p:nvSpPr>
          <p:cNvPr id="3" name="Title 2">
            <a:extLst>
              <a:ext uri="{FF2B5EF4-FFF2-40B4-BE49-F238E27FC236}">
                <a16:creationId xmlns:a16="http://schemas.microsoft.com/office/drawing/2014/main" id="{28EAFCC6-9A88-444D-9902-161767926D48}"/>
              </a:ext>
            </a:extLst>
          </p:cNvPr>
          <p:cNvSpPr>
            <a:spLocks noGrp="1"/>
          </p:cNvSpPr>
          <p:nvPr>
            <p:ph type="title"/>
          </p:nvPr>
        </p:nvSpPr>
        <p:spPr/>
        <p:txBody>
          <a:bodyPr/>
          <a:lstStyle/>
          <a:p>
            <a:r>
              <a:rPr lang="en-US" dirty="0"/>
              <a:t>Second-line therapies</a:t>
            </a:r>
          </a:p>
        </p:txBody>
      </p:sp>
    </p:spTree>
    <p:extLst>
      <p:ext uri="{BB962C8B-B14F-4D97-AF65-F5344CB8AC3E}">
        <p14:creationId xmlns:p14="http://schemas.microsoft.com/office/powerpoint/2010/main" val="1147898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err="1"/>
              <a:t>IMforte</a:t>
            </a:r>
            <a:endParaRPr lang="en-US" b="1" dirty="0"/>
          </a:p>
        </p:txBody>
      </p:sp>
      <p:pic>
        <p:nvPicPr>
          <p:cNvPr id="5" name="Picture 4">
            <a:extLst>
              <a:ext uri="{FF2B5EF4-FFF2-40B4-BE49-F238E27FC236}">
                <a16:creationId xmlns:a16="http://schemas.microsoft.com/office/drawing/2014/main" id="{45D72BAC-F135-4882-41F5-15736872AAEA}"/>
              </a:ext>
            </a:extLst>
          </p:cNvPr>
          <p:cNvPicPr>
            <a:picLocks noChangeAspect="1"/>
          </p:cNvPicPr>
          <p:nvPr/>
        </p:nvPicPr>
        <p:blipFill>
          <a:blip r:embed="rId3"/>
          <a:srcRect/>
          <a:stretch/>
        </p:blipFill>
        <p:spPr>
          <a:xfrm>
            <a:off x="7772400" y="4477800"/>
            <a:ext cx="1096112" cy="558923"/>
          </a:xfrm>
          <a:prstGeom prst="rect">
            <a:avLst/>
          </a:prstGeom>
        </p:spPr>
      </p:pic>
      <p:pic>
        <p:nvPicPr>
          <p:cNvPr id="8" name="Picture 7" descr="Diagram&#10;&#10;Description automatically generated">
            <a:extLst>
              <a:ext uri="{FF2B5EF4-FFF2-40B4-BE49-F238E27FC236}">
                <a16:creationId xmlns:a16="http://schemas.microsoft.com/office/drawing/2014/main" id="{8CBDD150-E3CC-180F-BDF9-410CF886F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15" y="947089"/>
            <a:ext cx="8038369" cy="3137232"/>
          </a:xfrm>
          <a:prstGeom prst="rect">
            <a:avLst/>
          </a:prstGeom>
        </p:spPr>
      </p:pic>
    </p:spTree>
    <p:extLst>
      <p:ext uri="{BB962C8B-B14F-4D97-AF65-F5344CB8AC3E}">
        <p14:creationId xmlns:p14="http://schemas.microsoft.com/office/powerpoint/2010/main" val="3308844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p:txBody>
          <a:bodyPr/>
          <a:lstStyle/>
          <a:p>
            <a:r>
              <a:rPr lang="en-US" b="1" dirty="0" err="1">
                <a:solidFill>
                  <a:srgbClr val="002E51"/>
                </a:solidFill>
              </a:rPr>
              <a:t>Tarlatamab</a:t>
            </a:r>
            <a:endParaRPr lang="en-US" b="1" dirty="0">
              <a:solidFill>
                <a:srgbClr val="002E51"/>
              </a:solidFill>
            </a:endParaRPr>
          </a:p>
        </p:txBody>
      </p:sp>
      <p:pic>
        <p:nvPicPr>
          <p:cNvPr id="7" name="Picture 6">
            <a:extLst>
              <a:ext uri="{FF2B5EF4-FFF2-40B4-BE49-F238E27FC236}">
                <a16:creationId xmlns:a16="http://schemas.microsoft.com/office/drawing/2014/main" id="{FC4C4242-937A-F0FE-AA9B-8848627AE62D}"/>
              </a:ext>
            </a:extLst>
          </p:cNvPr>
          <p:cNvPicPr>
            <a:picLocks noChangeAspect="1"/>
          </p:cNvPicPr>
          <p:nvPr/>
        </p:nvPicPr>
        <p:blipFill>
          <a:blip r:embed="rId3"/>
          <a:srcRect/>
          <a:stretch/>
        </p:blipFill>
        <p:spPr>
          <a:xfrm>
            <a:off x="7772400" y="4477800"/>
            <a:ext cx="1096112" cy="558923"/>
          </a:xfrm>
          <a:prstGeom prst="rect">
            <a:avLst/>
          </a:prstGeom>
        </p:spPr>
      </p:pic>
      <p:pic>
        <p:nvPicPr>
          <p:cNvPr id="8" name="Picture 7">
            <a:extLst>
              <a:ext uri="{FF2B5EF4-FFF2-40B4-BE49-F238E27FC236}">
                <a16:creationId xmlns:a16="http://schemas.microsoft.com/office/drawing/2014/main" id="{E753BB41-00C3-48CA-AE0D-418D5D79A69D}"/>
              </a:ext>
            </a:extLst>
          </p:cNvPr>
          <p:cNvPicPr>
            <a:picLocks noChangeAspect="1"/>
          </p:cNvPicPr>
          <p:nvPr/>
        </p:nvPicPr>
        <p:blipFill rotWithShape="1">
          <a:blip r:embed="rId4"/>
          <a:srcRect b="2449"/>
          <a:stretch/>
        </p:blipFill>
        <p:spPr>
          <a:xfrm>
            <a:off x="498975" y="1184390"/>
            <a:ext cx="7941356" cy="2687699"/>
          </a:xfrm>
          <a:prstGeom prst="rect">
            <a:avLst/>
          </a:prstGeom>
        </p:spPr>
      </p:pic>
      <p:sp>
        <p:nvSpPr>
          <p:cNvPr id="9" name="TextBox 8">
            <a:extLst>
              <a:ext uri="{FF2B5EF4-FFF2-40B4-BE49-F238E27FC236}">
                <a16:creationId xmlns:a16="http://schemas.microsoft.com/office/drawing/2014/main" id="{30307683-004B-4685-8BF4-83317CABD187}"/>
              </a:ext>
            </a:extLst>
          </p:cNvPr>
          <p:cNvSpPr txBox="1"/>
          <p:nvPr/>
        </p:nvSpPr>
        <p:spPr>
          <a:xfrm>
            <a:off x="6607628" y="4005667"/>
            <a:ext cx="2329543" cy="338554"/>
          </a:xfrm>
          <a:prstGeom prst="rect">
            <a:avLst/>
          </a:prstGeom>
          <a:noFill/>
        </p:spPr>
        <p:txBody>
          <a:bodyPr wrap="square" rtlCol="0">
            <a:spAutoFit/>
          </a:bodyPr>
          <a:lstStyle/>
          <a:p>
            <a:pPr algn="r"/>
            <a:r>
              <a:rPr lang="en-US" sz="1600" dirty="0" err="1"/>
              <a:t>Owonikoko</a:t>
            </a:r>
            <a:r>
              <a:rPr lang="en-US" sz="1600" dirty="0"/>
              <a:t> ASCO 2021</a:t>
            </a:r>
          </a:p>
        </p:txBody>
      </p:sp>
    </p:spTree>
    <p:extLst>
      <p:ext uri="{BB962C8B-B14F-4D97-AF65-F5344CB8AC3E}">
        <p14:creationId xmlns:p14="http://schemas.microsoft.com/office/powerpoint/2010/main" val="815956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FC06-1091-4882-9DF8-EA2BA23EB6FF}"/>
              </a:ext>
            </a:extLst>
          </p:cNvPr>
          <p:cNvSpPr>
            <a:spLocks noGrp="1"/>
          </p:cNvSpPr>
          <p:nvPr>
            <p:ph type="title"/>
          </p:nvPr>
        </p:nvSpPr>
        <p:spPr/>
        <p:txBody>
          <a:bodyPr/>
          <a:lstStyle/>
          <a:p>
            <a:r>
              <a:rPr lang="en-US" dirty="0"/>
              <a:t>Preliminary </a:t>
            </a:r>
            <a:r>
              <a:rPr lang="en-US" dirty="0" err="1"/>
              <a:t>tarlatamab</a:t>
            </a:r>
            <a:r>
              <a:rPr lang="en-US" dirty="0"/>
              <a:t> activity</a:t>
            </a:r>
          </a:p>
        </p:txBody>
      </p:sp>
      <p:pic>
        <p:nvPicPr>
          <p:cNvPr id="3" name="Picture 2">
            <a:extLst>
              <a:ext uri="{FF2B5EF4-FFF2-40B4-BE49-F238E27FC236}">
                <a16:creationId xmlns:a16="http://schemas.microsoft.com/office/drawing/2014/main" id="{8E92CA3E-5B7F-4905-9A4D-3DAFB5B832FD}"/>
              </a:ext>
            </a:extLst>
          </p:cNvPr>
          <p:cNvPicPr>
            <a:picLocks noChangeAspect="1"/>
          </p:cNvPicPr>
          <p:nvPr/>
        </p:nvPicPr>
        <p:blipFill>
          <a:blip r:embed="rId2"/>
          <a:stretch>
            <a:fillRect/>
          </a:stretch>
        </p:blipFill>
        <p:spPr>
          <a:xfrm>
            <a:off x="3537379" y="885825"/>
            <a:ext cx="5481963" cy="3173040"/>
          </a:xfrm>
          <a:prstGeom prst="rect">
            <a:avLst/>
          </a:prstGeom>
        </p:spPr>
      </p:pic>
      <p:sp>
        <p:nvSpPr>
          <p:cNvPr id="4" name="TextBox 3">
            <a:extLst>
              <a:ext uri="{FF2B5EF4-FFF2-40B4-BE49-F238E27FC236}">
                <a16:creationId xmlns:a16="http://schemas.microsoft.com/office/drawing/2014/main" id="{AFD2241B-AE67-4A88-B3B1-0B8289B56DF8}"/>
              </a:ext>
            </a:extLst>
          </p:cNvPr>
          <p:cNvSpPr txBox="1"/>
          <p:nvPr/>
        </p:nvSpPr>
        <p:spPr>
          <a:xfrm>
            <a:off x="6814457" y="3923884"/>
            <a:ext cx="2329543" cy="338554"/>
          </a:xfrm>
          <a:prstGeom prst="rect">
            <a:avLst/>
          </a:prstGeom>
          <a:noFill/>
        </p:spPr>
        <p:txBody>
          <a:bodyPr wrap="square" rtlCol="0">
            <a:spAutoFit/>
          </a:bodyPr>
          <a:lstStyle/>
          <a:p>
            <a:pPr algn="r"/>
            <a:r>
              <a:rPr lang="en-US" sz="1600" dirty="0"/>
              <a:t>Paz-Ares JCO 2023</a:t>
            </a:r>
          </a:p>
        </p:txBody>
      </p:sp>
      <p:sp>
        <p:nvSpPr>
          <p:cNvPr id="5" name="TextBox 4">
            <a:extLst>
              <a:ext uri="{FF2B5EF4-FFF2-40B4-BE49-F238E27FC236}">
                <a16:creationId xmlns:a16="http://schemas.microsoft.com/office/drawing/2014/main" id="{477E184C-3066-4626-AE4C-E26F5525B4C6}"/>
              </a:ext>
            </a:extLst>
          </p:cNvPr>
          <p:cNvSpPr txBox="1"/>
          <p:nvPr/>
        </p:nvSpPr>
        <p:spPr>
          <a:xfrm>
            <a:off x="295275" y="1000125"/>
            <a:ext cx="3009900" cy="2954655"/>
          </a:xfrm>
          <a:prstGeom prst="rect">
            <a:avLst/>
          </a:prstGeom>
          <a:noFill/>
        </p:spPr>
        <p:txBody>
          <a:bodyPr wrap="square" rtlCol="0">
            <a:spAutoFit/>
          </a:bodyPr>
          <a:lstStyle/>
          <a:p>
            <a:pPr marL="342900" indent="-342900">
              <a:buFont typeface="Arial" panose="020B0604020202020204" pitchFamily="34" charset="0"/>
              <a:buChar char="•"/>
            </a:pPr>
            <a:r>
              <a:rPr lang="en-US" sz="1800" dirty="0"/>
              <a:t>107 treated patients</a:t>
            </a:r>
          </a:p>
          <a:p>
            <a:pPr marL="342900" indent="-342900">
              <a:buFont typeface="Arial" panose="020B0604020202020204" pitchFamily="34" charset="0"/>
              <a:buChar char="•"/>
            </a:pPr>
            <a:r>
              <a:rPr lang="en-US" sz="1800" dirty="0"/>
              <a:t>Grade 3 AE 30.8%</a:t>
            </a:r>
          </a:p>
          <a:p>
            <a:pPr marL="800100" lvl="1" indent="-342900">
              <a:buFont typeface="Arial" panose="020B0604020202020204" pitchFamily="34" charset="0"/>
              <a:buChar char="•"/>
            </a:pPr>
            <a:r>
              <a:rPr lang="en-US" sz="1800" dirty="0"/>
              <a:t>Any CRS 52%</a:t>
            </a:r>
          </a:p>
          <a:p>
            <a:pPr marL="800100" lvl="1" indent="-342900">
              <a:buFont typeface="Arial" panose="020B0604020202020204" pitchFamily="34" charset="0"/>
              <a:buChar char="•"/>
            </a:pPr>
            <a:r>
              <a:rPr lang="en-US" sz="1800" dirty="0"/>
              <a:t>Gr 3 CRS 1%</a:t>
            </a:r>
          </a:p>
          <a:p>
            <a:pPr marL="342900" indent="-342900">
              <a:buFont typeface="Arial" panose="020B0604020202020204" pitchFamily="34" charset="0"/>
              <a:buChar char="•"/>
            </a:pPr>
            <a:r>
              <a:rPr lang="en-US" sz="1800" dirty="0"/>
              <a:t>ORR 23.4%</a:t>
            </a:r>
          </a:p>
          <a:p>
            <a:pPr marL="342900" indent="-342900">
              <a:buFont typeface="Arial" panose="020B0604020202020204" pitchFamily="34" charset="0"/>
              <a:buChar char="•"/>
            </a:pPr>
            <a:r>
              <a:rPr lang="en-US" sz="1800" dirty="0"/>
              <a:t>Median duration of response 12.3 mo</a:t>
            </a:r>
          </a:p>
          <a:p>
            <a:pPr marL="342900" indent="-342900">
              <a:buFont typeface="Arial" panose="020B0604020202020204" pitchFamily="34" charset="0"/>
              <a:buChar char="•"/>
            </a:pPr>
            <a:r>
              <a:rPr lang="en-US" sz="1800" dirty="0"/>
              <a:t>PFS 3.7 mo</a:t>
            </a:r>
          </a:p>
          <a:p>
            <a:pPr marL="342900" indent="-342900">
              <a:buFont typeface="Arial" panose="020B0604020202020204" pitchFamily="34" charset="0"/>
              <a:buChar char="•"/>
            </a:pPr>
            <a:r>
              <a:rPr lang="en-US" sz="1800" dirty="0"/>
              <a:t>OS 13.2 mo</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15503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3ADA9-237E-46B4-B325-C6E557DFDB14}"/>
              </a:ext>
            </a:extLst>
          </p:cNvPr>
          <p:cNvSpPr>
            <a:spLocks noGrp="1"/>
          </p:cNvSpPr>
          <p:nvPr>
            <p:ph type="title"/>
          </p:nvPr>
        </p:nvSpPr>
        <p:spPr/>
        <p:txBody>
          <a:bodyPr/>
          <a:lstStyle/>
          <a:p>
            <a:r>
              <a:rPr lang="en-US" b="1" dirty="0"/>
              <a:t>I-</a:t>
            </a:r>
            <a:r>
              <a:rPr lang="en-US" b="1" dirty="0" err="1"/>
              <a:t>DXd</a:t>
            </a:r>
            <a:endParaRPr lang="en-US" b="1" dirty="0"/>
          </a:p>
        </p:txBody>
      </p:sp>
      <p:sp>
        <p:nvSpPr>
          <p:cNvPr id="5" name="TextBox 4">
            <a:extLst>
              <a:ext uri="{FF2B5EF4-FFF2-40B4-BE49-F238E27FC236}">
                <a16:creationId xmlns:a16="http://schemas.microsoft.com/office/drawing/2014/main" id="{6844C78E-7826-4FC3-AF84-7BBCFBF40923}"/>
              </a:ext>
            </a:extLst>
          </p:cNvPr>
          <p:cNvSpPr txBox="1"/>
          <p:nvPr/>
        </p:nvSpPr>
        <p:spPr>
          <a:xfrm>
            <a:off x="485774" y="820526"/>
            <a:ext cx="8105775" cy="1015663"/>
          </a:xfrm>
          <a:prstGeom prst="rect">
            <a:avLst/>
          </a:prstGeom>
          <a:noFill/>
        </p:spPr>
        <p:txBody>
          <a:bodyPr wrap="square" rtlCol="0">
            <a:spAutoFit/>
          </a:bodyPr>
          <a:lstStyle/>
          <a:p>
            <a:pPr marL="342900" indent="-342900">
              <a:buFont typeface="Arial" panose="020B0604020202020204" pitchFamily="34" charset="0"/>
              <a:buChar char="•"/>
            </a:pPr>
            <a:r>
              <a:rPr lang="en-US" sz="1800" dirty="0" err="1"/>
              <a:t>Ifinatamab</a:t>
            </a:r>
            <a:r>
              <a:rPr lang="en-US" sz="1800" dirty="0"/>
              <a:t> </a:t>
            </a:r>
            <a:r>
              <a:rPr lang="en-US" sz="1800" dirty="0" err="1"/>
              <a:t>deruxtecan</a:t>
            </a:r>
            <a:r>
              <a:rPr lang="en-US" sz="1800" dirty="0"/>
              <a:t> (DS-7300) is a B7H3 ADC with promising activity in SCLC</a:t>
            </a:r>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9BA3C4B8-F9E0-4A9D-8E24-602886AE63B8}"/>
              </a:ext>
            </a:extLst>
          </p:cNvPr>
          <p:cNvPicPr>
            <a:picLocks noChangeAspect="1"/>
          </p:cNvPicPr>
          <p:nvPr/>
        </p:nvPicPr>
        <p:blipFill>
          <a:blip r:embed="rId2"/>
          <a:stretch>
            <a:fillRect/>
          </a:stretch>
        </p:blipFill>
        <p:spPr>
          <a:xfrm>
            <a:off x="1440491" y="1465593"/>
            <a:ext cx="6263017" cy="2693311"/>
          </a:xfrm>
          <a:prstGeom prst="rect">
            <a:avLst/>
          </a:prstGeom>
        </p:spPr>
      </p:pic>
      <p:sp>
        <p:nvSpPr>
          <p:cNvPr id="8" name="TextBox 7">
            <a:extLst>
              <a:ext uri="{FF2B5EF4-FFF2-40B4-BE49-F238E27FC236}">
                <a16:creationId xmlns:a16="http://schemas.microsoft.com/office/drawing/2014/main" id="{6477F8AB-4790-41D7-9341-6F96AE207525}"/>
              </a:ext>
            </a:extLst>
          </p:cNvPr>
          <p:cNvSpPr txBox="1"/>
          <p:nvPr/>
        </p:nvSpPr>
        <p:spPr>
          <a:xfrm>
            <a:off x="6738257" y="4028243"/>
            <a:ext cx="2329543" cy="338554"/>
          </a:xfrm>
          <a:prstGeom prst="rect">
            <a:avLst/>
          </a:prstGeom>
          <a:noFill/>
        </p:spPr>
        <p:txBody>
          <a:bodyPr wrap="square" rtlCol="0">
            <a:spAutoFit/>
          </a:bodyPr>
          <a:lstStyle/>
          <a:p>
            <a:pPr algn="r"/>
            <a:r>
              <a:rPr lang="en-US" sz="1600" dirty="0"/>
              <a:t>Doi ESMO 2022</a:t>
            </a:r>
          </a:p>
        </p:txBody>
      </p:sp>
    </p:spTree>
    <p:extLst>
      <p:ext uri="{BB962C8B-B14F-4D97-AF65-F5344CB8AC3E}">
        <p14:creationId xmlns:p14="http://schemas.microsoft.com/office/powerpoint/2010/main" val="1698400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6DEC-1095-49EB-A869-C5AE036F3842}"/>
              </a:ext>
            </a:extLst>
          </p:cNvPr>
          <p:cNvSpPr>
            <a:spLocks noGrp="1"/>
          </p:cNvSpPr>
          <p:nvPr>
            <p:ph type="title"/>
          </p:nvPr>
        </p:nvSpPr>
        <p:spPr/>
        <p:txBody>
          <a:bodyPr/>
          <a:lstStyle/>
          <a:p>
            <a:r>
              <a:rPr lang="en-US" dirty="0"/>
              <a:t>I-</a:t>
            </a:r>
            <a:r>
              <a:rPr lang="en-US" dirty="0" err="1"/>
              <a:t>DXd</a:t>
            </a:r>
            <a:r>
              <a:rPr lang="en-US" dirty="0"/>
              <a:t> activity in SCLC subset</a:t>
            </a:r>
          </a:p>
        </p:txBody>
      </p:sp>
      <p:pic>
        <p:nvPicPr>
          <p:cNvPr id="4" name="Picture 3">
            <a:extLst>
              <a:ext uri="{FF2B5EF4-FFF2-40B4-BE49-F238E27FC236}">
                <a16:creationId xmlns:a16="http://schemas.microsoft.com/office/drawing/2014/main" id="{847399FE-6BD7-4913-AF71-9C9AEF03B576}"/>
              </a:ext>
            </a:extLst>
          </p:cNvPr>
          <p:cNvPicPr>
            <a:picLocks noChangeAspect="1"/>
          </p:cNvPicPr>
          <p:nvPr/>
        </p:nvPicPr>
        <p:blipFill rotWithShape="1">
          <a:blip r:embed="rId2"/>
          <a:srcRect b="2422"/>
          <a:stretch/>
        </p:blipFill>
        <p:spPr>
          <a:xfrm>
            <a:off x="333068" y="726035"/>
            <a:ext cx="8477864" cy="3312565"/>
          </a:xfrm>
          <a:prstGeom prst="rect">
            <a:avLst/>
          </a:prstGeom>
        </p:spPr>
      </p:pic>
      <p:sp>
        <p:nvSpPr>
          <p:cNvPr id="5" name="TextBox 4">
            <a:extLst>
              <a:ext uri="{FF2B5EF4-FFF2-40B4-BE49-F238E27FC236}">
                <a16:creationId xmlns:a16="http://schemas.microsoft.com/office/drawing/2014/main" id="{CCB31975-549E-4F52-AA38-3761DA42989D}"/>
              </a:ext>
            </a:extLst>
          </p:cNvPr>
          <p:cNvSpPr txBox="1"/>
          <p:nvPr/>
        </p:nvSpPr>
        <p:spPr>
          <a:xfrm>
            <a:off x="6738257" y="4028243"/>
            <a:ext cx="2329543" cy="338554"/>
          </a:xfrm>
          <a:prstGeom prst="rect">
            <a:avLst/>
          </a:prstGeom>
          <a:noFill/>
        </p:spPr>
        <p:txBody>
          <a:bodyPr wrap="square" rtlCol="0">
            <a:spAutoFit/>
          </a:bodyPr>
          <a:lstStyle/>
          <a:p>
            <a:pPr algn="r"/>
            <a:r>
              <a:rPr lang="en-US" sz="1600" dirty="0"/>
              <a:t>Doi ESMO 2022</a:t>
            </a:r>
          </a:p>
        </p:txBody>
      </p:sp>
    </p:spTree>
    <p:extLst>
      <p:ext uri="{BB962C8B-B14F-4D97-AF65-F5344CB8AC3E}">
        <p14:creationId xmlns:p14="http://schemas.microsoft.com/office/powerpoint/2010/main" val="3158597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27464"/>
            <a:ext cx="9144000" cy="566502"/>
          </a:xfrm>
          <a:prstGeom prst="rect">
            <a:avLst/>
          </a:prstGeom>
        </p:spPr>
        <p:txBody>
          <a:bodyPr vert="horz" wrap="square" lIns="0" tIns="12383" rIns="0" bIns="0" rtlCol="0">
            <a:spAutoFit/>
          </a:bodyPr>
          <a:lstStyle/>
          <a:p>
            <a:pPr marL="9525">
              <a:spcBef>
                <a:spcPts val="98"/>
              </a:spcBef>
            </a:pPr>
            <a:r>
              <a:rPr dirty="0"/>
              <a:t>RESILIENT</a:t>
            </a:r>
            <a:r>
              <a:rPr lang="en-US" dirty="0"/>
              <a:t>: liposomal irinotecan</a:t>
            </a:r>
            <a:endParaRPr sz="2775" dirty="0"/>
          </a:p>
        </p:txBody>
      </p:sp>
      <p:sp>
        <p:nvSpPr>
          <p:cNvPr id="14" name="object 14"/>
          <p:cNvSpPr txBox="1">
            <a:spLocks noGrp="1"/>
          </p:cNvSpPr>
          <p:nvPr>
            <p:ph type="ftr" sz="quarter" idx="3"/>
          </p:nvPr>
        </p:nvSpPr>
        <p:spPr>
          <a:prstGeom prst="rect">
            <a:avLst/>
          </a:prstGeom>
        </p:spPr>
        <p:txBody>
          <a:bodyPr vert="horz" wrap="square" lIns="0" tIns="0" rIns="0" bIns="0" rtlCol="0">
            <a:spAutoFit/>
          </a:bodyPr>
          <a:lstStyle>
            <a:defPPr>
              <a:defRPr kern="0"/>
            </a:defPPr>
            <a:lvl1pPr>
              <a:defRPr sz="1200" b="0" i="0">
                <a:solidFill>
                  <a:srgbClr val="9A9799"/>
                </a:solidFill>
                <a:latin typeface="Arial Narrow"/>
                <a:cs typeface="Arial Narrow"/>
              </a:defRPr>
            </a:lvl1pPr>
          </a:lstStyle>
          <a:p>
            <a:pPr marL="9525">
              <a:spcBef>
                <a:spcPts val="15"/>
              </a:spcBef>
            </a:pPr>
            <a:r>
              <a:rPr lang="en-US"/>
              <a:t>Charles</a:t>
            </a:r>
            <a:r>
              <a:rPr lang="en-US" spc="-15"/>
              <a:t> </a:t>
            </a:r>
            <a:r>
              <a:rPr lang="en-US"/>
              <a:t>M</a:t>
            </a:r>
            <a:r>
              <a:rPr lang="en-US" spc="5"/>
              <a:t> </a:t>
            </a:r>
            <a:r>
              <a:rPr lang="en-US" spc="-10"/>
              <a:t>Rudin</a:t>
            </a:r>
            <a:endParaRPr spc="-8" dirty="0"/>
          </a:p>
        </p:txBody>
      </p:sp>
      <p:sp>
        <p:nvSpPr>
          <p:cNvPr id="15" name="object 15"/>
          <p:cNvSpPr txBox="1">
            <a:spLocks noGrp="1"/>
          </p:cNvSpPr>
          <p:nvPr>
            <p:ph type="dt" sz="half" idx="4294967295"/>
          </p:nvPr>
        </p:nvSpPr>
        <p:spPr>
          <a:xfrm>
            <a:off x="3278188" y="6254750"/>
            <a:ext cx="5865812" cy="201613"/>
          </a:xfrm>
          <a:prstGeom prst="rect">
            <a:avLst/>
          </a:prstGeom>
        </p:spPr>
        <p:txBody>
          <a:bodyPr vert="horz" wrap="square" lIns="0" tIns="0" rIns="0" bIns="0" rtlCol="0">
            <a:spAutoFit/>
          </a:bodyPr>
          <a:lstStyle>
            <a:defPPr>
              <a:defRPr kern="0"/>
            </a:defPPr>
            <a:lvl1pPr>
              <a:defRPr sz="1200" b="0" i="0">
                <a:solidFill>
                  <a:srgbClr val="9A9799"/>
                </a:solidFill>
                <a:latin typeface="Arial Narrow"/>
                <a:cs typeface="Arial Narrow"/>
              </a:defRPr>
            </a:lvl1pPr>
          </a:lstStyle>
          <a:p>
            <a:pPr marL="9525">
              <a:spcBef>
                <a:spcPts val="15"/>
              </a:spcBef>
            </a:pPr>
            <a:r>
              <a:rPr lang="en-US"/>
              <a:t>Content</a:t>
            </a:r>
            <a:r>
              <a:rPr lang="en-US" spc="-20"/>
              <a:t> </a:t>
            </a:r>
            <a:r>
              <a:rPr lang="en-US"/>
              <a:t>of this</a:t>
            </a:r>
            <a:r>
              <a:rPr lang="en-US" spc="-10"/>
              <a:t> </a:t>
            </a:r>
            <a:r>
              <a:rPr lang="en-US"/>
              <a:t>presentation</a:t>
            </a:r>
            <a:r>
              <a:rPr lang="en-US" spc="-20"/>
              <a:t> </a:t>
            </a:r>
            <a:r>
              <a:rPr lang="en-US"/>
              <a:t>is</a:t>
            </a:r>
            <a:r>
              <a:rPr lang="en-US" spc="-15"/>
              <a:t> </a:t>
            </a:r>
            <a:r>
              <a:rPr lang="en-US"/>
              <a:t>copyright</a:t>
            </a:r>
            <a:r>
              <a:rPr lang="en-US" spc="15"/>
              <a:t> </a:t>
            </a:r>
            <a:r>
              <a:rPr lang="en-US"/>
              <a:t>and</a:t>
            </a:r>
            <a:r>
              <a:rPr lang="en-US" spc="-10"/>
              <a:t> responsibility</a:t>
            </a:r>
            <a:r>
              <a:rPr lang="en-US" spc="-35"/>
              <a:t> </a:t>
            </a:r>
            <a:r>
              <a:rPr lang="en-US"/>
              <a:t>of</a:t>
            </a:r>
            <a:r>
              <a:rPr lang="en-US" spc="-10"/>
              <a:t> </a:t>
            </a:r>
            <a:r>
              <a:rPr lang="en-US"/>
              <a:t>the</a:t>
            </a:r>
            <a:r>
              <a:rPr lang="en-US" spc="5"/>
              <a:t> </a:t>
            </a:r>
            <a:r>
              <a:rPr lang="en-US"/>
              <a:t>author.</a:t>
            </a:r>
            <a:r>
              <a:rPr lang="en-US" spc="-10"/>
              <a:t> </a:t>
            </a:r>
            <a:r>
              <a:rPr lang="en-US"/>
              <a:t>Permission</a:t>
            </a:r>
            <a:r>
              <a:rPr lang="en-US" spc="-5"/>
              <a:t> </a:t>
            </a:r>
            <a:r>
              <a:rPr lang="en-US"/>
              <a:t>is</a:t>
            </a:r>
            <a:r>
              <a:rPr lang="en-US" spc="-15"/>
              <a:t> </a:t>
            </a:r>
            <a:r>
              <a:rPr lang="en-US"/>
              <a:t>required</a:t>
            </a:r>
            <a:r>
              <a:rPr lang="en-US" spc="-10"/>
              <a:t> </a:t>
            </a:r>
            <a:r>
              <a:rPr lang="en-US"/>
              <a:t>for</a:t>
            </a:r>
            <a:r>
              <a:rPr lang="en-US" spc="5"/>
              <a:t> </a:t>
            </a:r>
            <a:r>
              <a:rPr lang="en-US"/>
              <a:t>re-</a:t>
            </a:r>
            <a:r>
              <a:rPr lang="en-US" spc="-20"/>
              <a:t>use.</a:t>
            </a:r>
            <a:endParaRPr spc="-15" dirty="0"/>
          </a:p>
        </p:txBody>
      </p:sp>
      <p:sp>
        <p:nvSpPr>
          <p:cNvPr id="4" name="object 4"/>
          <p:cNvSpPr txBox="1"/>
          <p:nvPr/>
        </p:nvSpPr>
        <p:spPr>
          <a:xfrm>
            <a:off x="4157091" y="1595342"/>
            <a:ext cx="2386965" cy="637579"/>
          </a:xfrm>
          <a:prstGeom prst="rect">
            <a:avLst/>
          </a:prstGeom>
          <a:solidFill>
            <a:srgbClr val="EC7C30"/>
          </a:solidFill>
        </p:spPr>
        <p:txBody>
          <a:bodyPr vert="horz" wrap="square" lIns="0" tIns="140494" rIns="0" bIns="0" rtlCol="0">
            <a:spAutoFit/>
          </a:bodyPr>
          <a:lstStyle/>
          <a:p>
            <a:pPr marL="1429" algn="ctr">
              <a:spcBef>
                <a:spcPts val="1106"/>
              </a:spcBef>
            </a:pPr>
            <a:r>
              <a:rPr sz="1800" b="1" dirty="0">
                <a:solidFill>
                  <a:srgbClr val="FFFFFF"/>
                </a:solidFill>
                <a:latin typeface="Calibri"/>
                <a:cs typeface="Calibri"/>
              </a:rPr>
              <a:t>Liposomal</a:t>
            </a:r>
            <a:r>
              <a:rPr sz="1800" b="1" spc="-19" dirty="0">
                <a:solidFill>
                  <a:srgbClr val="FFFFFF"/>
                </a:solidFill>
                <a:latin typeface="Calibri"/>
                <a:cs typeface="Calibri"/>
              </a:rPr>
              <a:t> </a:t>
            </a:r>
            <a:r>
              <a:rPr sz="1800" b="1" spc="-8" dirty="0">
                <a:solidFill>
                  <a:srgbClr val="FFFFFF"/>
                </a:solidFill>
                <a:latin typeface="Calibri"/>
                <a:cs typeface="Calibri"/>
              </a:rPr>
              <a:t>irinotecan</a:t>
            </a:r>
            <a:r>
              <a:rPr sz="1800" b="1" spc="-11" baseline="24305" dirty="0">
                <a:solidFill>
                  <a:srgbClr val="FFFFFF"/>
                </a:solidFill>
                <a:latin typeface="Calibri"/>
                <a:cs typeface="Calibri"/>
              </a:rPr>
              <a:t>c</a:t>
            </a:r>
            <a:endParaRPr sz="1800" baseline="24305">
              <a:latin typeface="Calibri"/>
              <a:cs typeface="Calibri"/>
            </a:endParaRPr>
          </a:p>
          <a:p>
            <a:pPr algn="ctr">
              <a:spcBef>
                <a:spcPts val="363"/>
              </a:spcBef>
            </a:pPr>
            <a:r>
              <a:rPr sz="1088" dirty="0">
                <a:solidFill>
                  <a:srgbClr val="FFFFFF"/>
                </a:solidFill>
                <a:latin typeface="Calibri"/>
                <a:cs typeface="Calibri"/>
              </a:rPr>
              <a:t>70</a:t>
            </a:r>
            <a:r>
              <a:rPr sz="1088" spc="15" dirty="0">
                <a:solidFill>
                  <a:srgbClr val="FFFFFF"/>
                </a:solidFill>
                <a:latin typeface="Calibri"/>
                <a:cs typeface="Calibri"/>
              </a:rPr>
              <a:t> </a:t>
            </a:r>
            <a:r>
              <a:rPr sz="1088" dirty="0">
                <a:solidFill>
                  <a:srgbClr val="FFFFFF"/>
                </a:solidFill>
                <a:latin typeface="Calibri"/>
                <a:cs typeface="Calibri"/>
              </a:rPr>
              <a:t>mg/m</a:t>
            </a:r>
            <a:r>
              <a:rPr sz="1069" baseline="26315" dirty="0">
                <a:solidFill>
                  <a:srgbClr val="FFFFFF"/>
                </a:solidFill>
                <a:latin typeface="Calibri"/>
                <a:cs typeface="Calibri"/>
              </a:rPr>
              <a:t>2</a:t>
            </a:r>
            <a:r>
              <a:rPr sz="1069" spc="197" baseline="26315" dirty="0">
                <a:solidFill>
                  <a:srgbClr val="FFFFFF"/>
                </a:solidFill>
                <a:latin typeface="Calibri"/>
                <a:cs typeface="Calibri"/>
              </a:rPr>
              <a:t> </a:t>
            </a:r>
            <a:r>
              <a:rPr sz="1088" dirty="0">
                <a:solidFill>
                  <a:srgbClr val="FFFFFF"/>
                </a:solidFill>
                <a:latin typeface="Calibri"/>
                <a:cs typeface="Calibri"/>
              </a:rPr>
              <a:t>IV</a:t>
            </a:r>
            <a:r>
              <a:rPr sz="1088" spc="30" dirty="0">
                <a:solidFill>
                  <a:srgbClr val="FFFFFF"/>
                </a:solidFill>
                <a:latin typeface="Calibri"/>
                <a:cs typeface="Calibri"/>
              </a:rPr>
              <a:t> </a:t>
            </a:r>
            <a:r>
              <a:rPr sz="1088" dirty="0">
                <a:solidFill>
                  <a:srgbClr val="FFFFFF"/>
                </a:solidFill>
                <a:latin typeface="Calibri"/>
                <a:cs typeface="Calibri"/>
              </a:rPr>
              <a:t>Q2W</a:t>
            </a:r>
            <a:r>
              <a:rPr sz="1088" spc="26" dirty="0">
                <a:solidFill>
                  <a:srgbClr val="FFFFFF"/>
                </a:solidFill>
                <a:latin typeface="Calibri"/>
                <a:cs typeface="Calibri"/>
              </a:rPr>
              <a:t> </a:t>
            </a:r>
            <a:r>
              <a:rPr sz="1088" dirty="0">
                <a:solidFill>
                  <a:srgbClr val="FFFFFF"/>
                </a:solidFill>
                <a:latin typeface="Calibri"/>
                <a:cs typeface="Calibri"/>
              </a:rPr>
              <a:t>(6-week</a:t>
            </a:r>
            <a:r>
              <a:rPr sz="1088" spc="19" dirty="0">
                <a:solidFill>
                  <a:srgbClr val="FFFFFF"/>
                </a:solidFill>
                <a:latin typeface="Calibri"/>
                <a:cs typeface="Calibri"/>
              </a:rPr>
              <a:t> </a:t>
            </a:r>
            <a:r>
              <a:rPr sz="1088" spc="-8" dirty="0">
                <a:solidFill>
                  <a:srgbClr val="FFFFFF"/>
                </a:solidFill>
                <a:latin typeface="Calibri"/>
                <a:cs typeface="Calibri"/>
              </a:rPr>
              <a:t>cycle)</a:t>
            </a:r>
            <a:endParaRPr sz="1088">
              <a:latin typeface="Calibri"/>
              <a:cs typeface="Calibri"/>
            </a:endParaRPr>
          </a:p>
        </p:txBody>
      </p:sp>
      <p:sp>
        <p:nvSpPr>
          <p:cNvPr id="5" name="object 5"/>
          <p:cNvSpPr txBox="1"/>
          <p:nvPr/>
        </p:nvSpPr>
        <p:spPr>
          <a:xfrm>
            <a:off x="4142232" y="2462879"/>
            <a:ext cx="2401729" cy="721319"/>
          </a:xfrm>
          <a:prstGeom prst="rect">
            <a:avLst/>
          </a:prstGeom>
          <a:solidFill>
            <a:srgbClr val="4471C4"/>
          </a:solidFill>
        </p:spPr>
        <p:txBody>
          <a:bodyPr vert="horz" wrap="square" lIns="0" tIns="57626" rIns="0" bIns="0" rtlCol="0">
            <a:spAutoFit/>
          </a:bodyPr>
          <a:lstStyle/>
          <a:p>
            <a:pPr marL="476" algn="ctr">
              <a:spcBef>
                <a:spcPts val="454"/>
              </a:spcBef>
            </a:pPr>
            <a:r>
              <a:rPr sz="1800" b="1" spc="-8" dirty="0">
                <a:solidFill>
                  <a:srgbClr val="FFFFFF"/>
                </a:solidFill>
                <a:latin typeface="Calibri"/>
                <a:cs typeface="Calibri"/>
              </a:rPr>
              <a:t>Topotecan</a:t>
            </a:r>
            <a:r>
              <a:rPr sz="1800" b="1" spc="-11" baseline="24305" dirty="0">
                <a:solidFill>
                  <a:srgbClr val="FFFFFF"/>
                </a:solidFill>
                <a:latin typeface="Calibri"/>
                <a:cs typeface="Calibri"/>
              </a:rPr>
              <a:t>c</a:t>
            </a:r>
            <a:endParaRPr sz="1800" baseline="24305">
              <a:latin typeface="Calibri"/>
              <a:cs typeface="Calibri"/>
            </a:endParaRPr>
          </a:p>
          <a:p>
            <a:pPr marL="476" algn="ctr">
              <a:spcBef>
                <a:spcPts val="363"/>
              </a:spcBef>
            </a:pPr>
            <a:r>
              <a:rPr sz="1088" dirty="0">
                <a:solidFill>
                  <a:srgbClr val="FFFFFF"/>
                </a:solidFill>
                <a:latin typeface="Calibri"/>
                <a:cs typeface="Calibri"/>
              </a:rPr>
              <a:t>1.5 mg/m</a:t>
            </a:r>
            <a:r>
              <a:rPr sz="1069" baseline="26315" dirty="0">
                <a:solidFill>
                  <a:srgbClr val="FFFFFF"/>
                </a:solidFill>
                <a:latin typeface="Calibri"/>
                <a:cs typeface="Calibri"/>
              </a:rPr>
              <a:t>2</a:t>
            </a:r>
            <a:r>
              <a:rPr sz="1088" dirty="0">
                <a:solidFill>
                  <a:srgbClr val="FFFFFF"/>
                </a:solidFill>
                <a:latin typeface="Calibri"/>
                <a:cs typeface="Calibri"/>
              </a:rPr>
              <a:t>/day</a:t>
            </a:r>
            <a:r>
              <a:rPr sz="1088" spc="30" dirty="0">
                <a:solidFill>
                  <a:srgbClr val="FFFFFF"/>
                </a:solidFill>
                <a:latin typeface="Calibri"/>
                <a:cs typeface="Calibri"/>
              </a:rPr>
              <a:t> </a:t>
            </a:r>
            <a:r>
              <a:rPr sz="1088" dirty="0">
                <a:solidFill>
                  <a:srgbClr val="FFFFFF"/>
                </a:solidFill>
                <a:latin typeface="Calibri"/>
                <a:cs typeface="Calibri"/>
              </a:rPr>
              <a:t>IV</a:t>
            </a:r>
            <a:r>
              <a:rPr sz="1088" spc="11" dirty="0">
                <a:solidFill>
                  <a:srgbClr val="FFFFFF"/>
                </a:solidFill>
                <a:latin typeface="Calibri"/>
                <a:cs typeface="Calibri"/>
              </a:rPr>
              <a:t> </a:t>
            </a:r>
            <a:r>
              <a:rPr sz="1088" dirty="0">
                <a:solidFill>
                  <a:srgbClr val="FFFFFF"/>
                </a:solidFill>
                <a:latin typeface="Calibri"/>
                <a:cs typeface="Calibri"/>
              </a:rPr>
              <a:t>for</a:t>
            </a:r>
            <a:r>
              <a:rPr sz="1088" spc="30" dirty="0">
                <a:solidFill>
                  <a:srgbClr val="FFFFFF"/>
                </a:solidFill>
                <a:latin typeface="Calibri"/>
                <a:cs typeface="Calibri"/>
              </a:rPr>
              <a:t> </a:t>
            </a:r>
            <a:r>
              <a:rPr sz="1088" dirty="0">
                <a:solidFill>
                  <a:srgbClr val="FFFFFF"/>
                </a:solidFill>
                <a:latin typeface="Calibri"/>
                <a:cs typeface="Calibri"/>
              </a:rPr>
              <a:t>5 days</a:t>
            </a:r>
            <a:r>
              <a:rPr sz="1088" spc="15" dirty="0">
                <a:solidFill>
                  <a:srgbClr val="FFFFFF"/>
                </a:solidFill>
                <a:latin typeface="Calibri"/>
                <a:cs typeface="Calibri"/>
              </a:rPr>
              <a:t> </a:t>
            </a:r>
            <a:r>
              <a:rPr sz="1088" spc="-19" dirty="0">
                <a:solidFill>
                  <a:srgbClr val="FFFFFF"/>
                </a:solidFill>
                <a:latin typeface="Calibri"/>
                <a:cs typeface="Calibri"/>
              </a:rPr>
              <a:t>Q3W</a:t>
            </a:r>
            <a:endParaRPr sz="1088">
              <a:latin typeface="Calibri"/>
              <a:cs typeface="Calibri"/>
            </a:endParaRPr>
          </a:p>
          <a:p>
            <a:pPr algn="ctr">
              <a:spcBef>
                <a:spcPts val="8"/>
              </a:spcBef>
            </a:pPr>
            <a:r>
              <a:rPr sz="1088" spc="-8" dirty="0">
                <a:solidFill>
                  <a:srgbClr val="FFFFFF"/>
                </a:solidFill>
                <a:latin typeface="Calibri"/>
                <a:cs typeface="Calibri"/>
              </a:rPr>
              <a:t>(6-</a:t>
            </a:r>
            <a:r>
              <a:rPr sz="1088" dirty="0">
                <a:solidFill>
                  <a:srgbClr val="FFFFFF"/>
                </a:solidFill>
                <a:latin typeface="Calibri"/>
                <a:cs typeface="Calibri"/>
              </a:rPr>
              <a:t>week</a:t>
            </a:r>
            <a:r>
              <a:rPr sz="1088" spc="4" dirty="0">
                <a:solidFill>
                  <a:srgbClr val="FFFFFF"/>
                </a:solidFill>
                <a:latin typeface="Calibri"/>
                <a:cs typeface="Calibri"/>
              </a:rPr>
              <a:t> </a:t>
            </a:r>
            <a:r>
              <a:rPr sz="1088" spc="-8" dirty="0">
                <a:solidFill>
                  <a:srgbClr val="FFFFFF"/>
                </a:solidFill>
                <a:latin typeface="Calibri"/>
                <a:cs typeface="Calibri"/>
              </a:rPr>
              <a:t>cycle)</a:t>
            </a:r>
            <a:endParaRPr sz="1088">
              <a:latin typeface="Calibri"/>
              <a:cs typeface="Calibri"/>
            </a:endParaRPr>
          </a:p>
        </p:txBody>
      </p:sp>
      <p:sp>
        <p:nvSpPr>
          <p:cNvPr id="6" name="object 6"/>
          <p:cNvSpPr/>
          <p:nvPr/>
        </p:nvSpPr>
        <p:spPr>
          <a:xfrm>
            <a:off x="3907916" y="1962244"/>
            <a:ext cx="249555" cy="57150"/>
          </a:xfrm>
          <a:custGeom>
            <a:avLst/>
            <a:gdLst/>
            <a:ahLst/>
            <a:cxnLst/>
            <a:rect l="l" t="t" r="r" b="b"/>
            <a:pathLst>
              <a:path w="332739" h="76200">
                <a:moveTo>
                  <a:pt x="256032" y="0"/>
                </a:moveTo>
                <a:lnTo>
                  <a:pt x="256032" y="76200"/>
                </a:lnTo>
                <a:lnTo>
                  <a:pt x="319532" y="44450"/>
                </a:lnTo>
                <a:lnTo>
                  <a:pt x="268732" y="44450"/>
                </a:lnTo>
                <a:lnTo>
                  <a:pt x="268732" y="31750"/>
                </a:lnTo>
                <a:lnTo>
                  <a:pt x="319532" y="31750"/>
                </a:lnTo>
                <a:lnTo>
                  <a:pt x="256032" y="0"/>
                </a:lnTo>
                <a:close/>
              </a:path>
              <a:path w="332739" h="76200">
                <a:moveTo>
                  <a:pt x="256032" y="31750"/>
                </a:moveTo>
                <a:lnTo>
                  <a:pt x="0" y="31750"/>
                </a:lnTo>
                <a:lnTo>
                  <a:pt x="0" y="44450"/>
                </a:lnTo>
                <a:lnTo>
                  <a:pt x="256032" y="44450"/>
                </a:lnTo>
                <a:lnTo>
                  <a:pt x="256032" y="31750"/>
                </a:lnTo>
                <a:close/>
              </a:path>
              <a:path w="332739" h="76200">
                <a:moveTo>
                  <a:pt x="319532" y="31750"/>
                </a:moveTo>
                <a:lnTo>
                  <a:pt x="268732" y="31750"/>
                </a:lnTo>
                <a:lnTo>
                  <a:pt x="268732" y="44450"/>
                </a:lnTo>
                <a:lnTo>
                  <a:pt x="319532" y="44450"/>
                </a:lnTo>
                <a:lnTo>
                  <a:pt x="332232" y="38100"/>
                </a:lnTo>
                <a:lnTo>
                  <a:pt x="319532" y="31750"/>
                </a:lnTo>
                <a:close/>
              </a:path>
            </a:pathLst>
          </a:custGeom>
          <a:solidFill>
            <a:srgbClr val="4471C4"/>
          </a:solidFill>
        </p:spPr>
        <p:txBody>
          <a:bodyPr wrap="square" lIns="0" tIns="0" rIns="0" bIns="0" rtlCol="0"/>
          <a:lstStyle/>
          <a:p>
            <a:endParaRPr sz="1800"/>
          </a:p>
        </p:txBody>
      </p:sp>
      <p:sp>
        <p:nvSpPr>
          <p:cNvPr id="7" name="object 7"/>
          <p:cNvSpPr/>
          <p:nvPr/>
        </p:nvSpPr>
        <p:spPr>
          <a:xfrm>
            <a:off x="3901058" y="2830925"/>
            <a:ext cx="249555" cy="57150"/>
          </a:xfrm>
          <a:custGeom>
            <a:avLst/>
            <a:gdLst/>
            <a:ahLst/>
            <a:cxnLst/>
            <a:rect l="l" t="t" r="r" b="b"/>
            <a:pathLst>
              <a:path w="332739" h="76200">
                <a:moveTo>
                  <a:pt x="256032" y="0"/>
                </a:moveTo>
                <a:lnTo>
                  <a:pt x="256032" y="76200"/>
                </a:lnTo>
                <a:lnTo>
                  <a:pt x="319532" y="44450"/>
                </a:lnTo>
                <a:lnTo>
                  <a:pt x="268732" y="44450"/>
                </a:lnTo>
                <a:lnTo>
                  <a:pt x="268732" y="31750"/>
                </a:lnTo>
                <a:lnTo>
                  <a:pt x="319532" y="31750"/>
                </a:lnTo>
                <a:lnTo>
                  <a:pt x="256032" y="0"/>
                </a:lnTo>
                <a:close/>
              </a:path>
              <a:path w="332739" h="76200">
                <a:moveTo>
                  <a:pt x="256032" y="31750"/>
                </a:moveTo>
                <a:lnTo>
                  <a:pt x="0" y="31750"/>
                </a:lnTo>
                <a:lnTo>
                  <a:pt x="0" y="44450"/>
                </a:lnTo>
                <a:lnTo>
                  <a:pt x="256032" y="44450"/>
                </a:lnTo>
                <a:lnTo>
                  <a:pt x="256032" y="31750"/>
                </a:lnTo>
                <a:close/>
              </a:path>
              <a:path w="332739" h="76200">
                <a:moveTo>
                  <a:pt x="319532" y="31750"/>
                </a:moveTo>
                <a:lnTo>
                  <a:pt x="268732" y="31750"/>
                </a:lnTo>
                <a:lnTo>
                  <a:pt x="268732" y="44450"/>
                </a:lnTo>
                <a:lnTo>
                  <a:pt x="319532" y="44450"/>
                </a:lnTo>
                <a:lnTo>
                  <a:pt x="332232" y="38100"/>
                </a:lnTo>
                <a:lnTo>
                  <a:pt x="319532" y="31750"/>
                </a:lnTo>
                <a:close/>
              </a:path>
            </a:pathLst>
          </a:custGeom>
          <a:solidFill>
            <a:srgbClr val="4471C4"/>
          </a:solidFill>
        </p:spPr>
        <p:txBody>
          <a:bodyPr wrap="square" lIns="0" tIns="0" rIns="0" bIns="0" rtlCol="0"/>
          <a:lstStyle/>
          <a:p>
            <a:endParaRPr sz="1800"/>
          </a:p>
        </p:txBody>
      </p:sp>
      <p:graphicFrame>
        <p:nvGraphicFramePr>
          <p:cNvPr id="8" name="object 8"/>
          <p:cNvGraphicFramePr>
            <a:graphicFrameLocks noGrp="1"/>
          </p:cNvGraphicFramePr>
          <p:nvPr>
            <p:extLst>
              <p:ext uri="{D42A27DB-BD31-4B8C-83A1-F6EECF244321}">
                <p14:modId xmlns:p14="http://schemas.microsoft.com/office/powerpoint/2010/main" val="3688010430"/>
              </p:ext>
            </p:extLst>
          </p:nvPr>
        </p:nvGraphicFramePr>
        <p:xfrm>
          <a:off x="360331" y="1588770"/>
          <a:ext cx="3544253" cy="1712754"/>
        </p:xfrm>
        <a:graphic>
          <a:graphicData uri="http://schemas.openxmlformats.org/drawingml/2006/table">
            <a:tbl>
              <a:tblPr firstRow="1" bandRow="1">
                <a:tableStyleId>{2D5ABB26-0587-4C30-8999-92F81FD0307C}</a:tableStyleId>
              </a:tblPr>
              <a:tblGrid>
                <a:gridCol w="2222183">
                  <a:extLst>
                    <a:ext uri="{9D8B030D-6E8A-4147-A177-3AD203B41FA5}">
                      <a16:colId xmlns:a16="http://schemas.microsoft.com/office/drawing/2014/main" val="20000"/>
                    </a:ext>
                  </a:extLst>
                </a:gridCol>
                <a:gridCol w="1322070">
                  <a:extLst>
                    <a:ext uri="{9D8B030D-6E8A-4147-A177-3AD203B41FA5}">
                      <a16:colId xmlns:a16="http://schemas.microsoft.com/office/drawing/2014/main" val="20001"/>
                    </a:ext>
                  </a:extLst>
                </a:gridCol>
              </a:tblGrid>
              <a:tr h="397193">
                <a:tc rowSpan="4">
                  <a:txBody>
                    <a:bodyPr/>
                    <a:lstStyle/>
                    <a:p>
                      <a:pPr algn="ctr">
                        <a:lnSpc>
                          <a:spcPct val="100000"/>
                        </a:lnSpc>
                        <a:spcBef>
                          <a:spcPts val="195"/>
                        </a:spcBef>
                      </a:pPr>
                      <a:r>
                        <a:rPr sz="1800" dirty="0">
                          <a:solidFill>
                            <a:srgbClr val="545253"/>
                          </a:solidFill>
                          <a:latin typeface="Calibri"/>
                          <a:cs typeface="Calibri"/>
                        </a:rPr>
                        <a:t>N =</a:t>
                      </a:r>
                      <a:r>
                        <a:rPr sz="1800" spc="-5" dirty="0">
                          <a:solidFill>
                            <a:srgbClr val="545253"/>
                          </a:solidFill>
                          <a:latin typeface="Calibri"/>
                          <a:cs typeface="Calibri"/>
                        </a:rPr>
                        <a:t> </a:t>
                      </a:r>
                      <a:r>
                        <a:rPr sz="1800" spc="-25" dirty="0">
                          <a:solidFill>
                            <a:srgbClr val="545253"/>
                          </a:solidFill>
                          <a:latin typeface="Calibri"/>
                          <a:cs typeface="Calibri"/>
                        </a:rPr>
                        <a:t>461</a:t>
                      </a:r>
                      <a:endParaRPr sz="1800" dirty="0">
                        <a:latin typeface="Calibri"/>
                        <a:cs typeface="Calibri"/>
                      </a:endParaRPr>
                    </a:p>
                    <a:p>
                      <a:pPr marL="90805">
                        <a:lnSpc>
                          <a:spcPct val="100000"/>
                        </a:lnSpc>
                        <a:spcBef>
                          <a:spcPts val="55"/>
                        </a:spcBef>
                      </a:pPr>
                      <a:r>
                        <a:rPr sz="1200" b="1" dirty="0">
                          <a:solidFill>
                            <a:srgbClr val="545253"/>
                          </a:solidFill>
                          <a:latin typeface="Calibri"/>
                          <a:cs typeface="Calibri"/>
                        </a:rPr>
                        <a:t>Key</a:t>
                      </a:r>
                      <a:r>
                        <a:rPr sz="1200" b="1" spc="-65" dirty="0">
                          <a:solidFill>
                            <a:srgbClr val="545253"/>
                          </a:solidFill>
                          <a:latin typeface="Calibri"/>
                          <a:cs typeface="Calibri"/>
                        </a:rPr>
                        <a:t> </a:t>
                      </a:r>
                      <a:r>
                        <a:rPr sz="1200" b="1" dirty="0">
                          <a:solidFill>
                            <a:srgbClr val="545253"/>
                          </a:solidFill>
                          <a:latin typeface="Calibri"/>
                          <a:cs typeface="Calibri"/>
                        </a:rPr>
                        <a:t>inclusion</a:t>
                      </a:r>
                      <a:r>
                        <a:rPr sz="1200" b="1" spc="-60" dirty="0">
                          <a:solidFill>
                            <a:srgbClr val="545253"/>
                          </a:solidFill>
                          <a:latin typeface="Calibri"/>
                          <a:cs typeface="Calibri"/>
                        </a:rPr>
                        <a:t> </a:t>
                      </a:r>
                      <a:r>
                        <a:rPr sz="1200" b="1" spc="-10" dirty="0">
                          <a:solidFill>
                            <a:srgbClr val="545253"/>
                          </a:solidFill>
                          <a:latin typeface="Calibri"/>
                          <a:cs typeface="Calibri"/>
                        </a:rPr>
                        <a:t>criteria</a:t>
                      </a:r>
                      <a:endParaRPr sz="1200" dirty="0">
                        <a:latin typeface="Calibri"/>
                        <a:cs typeface="Calibri"/>
                      </a:endParaRPr>
                    </a:p>
                    <a:p>
                      <a:pPr marL="327025" indent="-236854">
                        <a:lnSpc>
                          <a:spcPct val="100000"/>
                        </a:lnSpc>
                        <a:spcBef>
                          <a:spcPts val="415"/>
                        </a:spcBef>
                        <a:buFont typeface="Arial"/>
                        <a:buChar char="•"/>
                        <a:tabLst>
                          <a:tab pos="327025" algn="l"/>
                          <a:tab pos="327660" algn="l"/>
                        </a:tabLst>
                      </a:pPr>
                      <a:r>
                        <a:rPr sz="1100" dirty="0">
                          <a:solidFill>
                            <a:srgbClr val="545253"/>
                          </a:solidFill>
                          <a:latin typeface="Calibri"/>
                          <a:cs typeface="Calibri"/>
                        </a:rPr>
                        <a:t>Histologically</a:t>
                      </a:r>
                      <a:r>
                        <a:rPr sz="1100" spc="-40" dirty="0">
                          <a:solidFill>
                            <a:srgbClr val="545253"/>
                          </a:solidFill>
                          <a:latin typeface="Calibri"/>
                          <a:cs typeface="Calibri"/>
                        </a:rPr>
                        <a:t> </a:t>
                      </a:r>
                      <a:r>
                        <a:rPr sz="1100" dirty="0">
                          <a:solidFill>
                            <a:srgbClr val="545253"/>
                          </a:solidFill>
                          <a:latin typeface="Calibri"/>
                          <a:cs typeface="Calibri"/>
                        </a:rPr>
                        <a:t>or</a:t>
                      </a:r>
                      <a:r>
                        <a:rPr sz="1100" spc="-55" dirty="0">
                          <a:solidFill>
                            <a:srgbClr val="545253"/>
                          </a:solidFill>
                          <a:latin typeface="Calibri"/>
                          <a:cs typeface="Calibri"/>
                        </a:rPr>
                        <a:t> </a:t>
                      </a:r>
                      <a:r>
                        <a:rPr sz="1100" spc="-10" dirty="0">
                          <a:solidFill>
                            <a:srgbClr val="545253"/>
                          </a:solidFill>
                          <a:latin typeface="Calibri"/>
                          <a:cs typeface="Calibri"/>
                        </a:rPr>
                        <a:t>cytologically</a:t>
                      </a:r>
                      <a:endParaRPr sz="1100" dirty="0">
                        <a:latin typeface="Calibri"/>
                        <a:cs typeface="Calibri"/>
                      </a:endParaRPr>
                    </a:p>
                    <a:p>
                      <a:pPr marL="327025">
                        <a:lnSpc>
                          <a:spcPct val="100000"/>
                        </a:lnSpc>
                      </a:pPr>
                      <a:r>
                        <a:rPr sz="1100" spc="-10" dirty="0">
                          <a:solidFill>
                            <a:srgbClr val="545253"/>
                          </a:solidFill>
                          <a:latin typeface="Calibri"/>
                          <a:cs typeface="Calibri"/>
                        </a:rPr>
                        <a:t>confirmed</a:t>
                      </a:r>
                      <a:r>
                        <a:rPr sz="1100" spc="5" dirty="0">
                          <a:solidFill>
                            <a:srgbClr val="545253"/>
                          </a:solidFill>
                          <a:latin typeface="Calibri"/>
                          <a:cs typeface="Calibri"/>
                        </a:rPr>
                        <a:t> </a:t>
                      </a:r>
                      <a:r>
                        <a:rPr sz="1100" spc="-20" dirty="0">
                          <a:solidFill>
                            <a:srgbClr val="545253"/>
                          </a:solidFill>
                          <a:latin typeface="Calibri"/>
                          <a:cs typeface="Calibri"/>
                        </a:rPr>
                        <a:t>SCLC</a:t>
                      </a:r>
                      <a:endParaRPr sz="1100" dirty="0">
                        <a:latin typeface="Calibri"/>
                        <a:cs typeface="Calibri"/>
                      </a:endParaRPr>
                    </a:p>
                    <a:p>
                      <a:pPr marL="327025" marR="446405" indent="-236220">
                        <a:lnSpc>
                          <a:spcPct val="100000"/>
                        </a:lnSpc>
                        <a:spcBef>
                          <a:spcPts val="5"/>
                        </a:spcBef>
                        <a:buFont typeface="Arial"/>
                        <a:buChar char="•"/>
                        <a:tabLst>
                          <a:tab pos="327025" algn="l"/>
                          <a:tab pos="327660" algn="l"/>
                        </a:tabLst>
                      </a:pPr>
                      <a:r>
                        <a:rPr sz="1100" dirty="0">
                          <a:solidFill>
                            <a:srgbClr val="545253"/>
                          </a:solidFill>
                          <a:latin typeface="Calibri"/>
                          <a:cs typeface="Calibri"/>
                        </a:rPr>
                        <a:t>Radiologically</a:t>
                      </a:r>
                      <a:r>
                        <a:rPr sz="1100" spc="-30" dirty="0">
                          <a:solidFill>
                            <a:srgbClr val="545253"/>
                          </a:solidFill>
                          <a:latin typeface="Calibri"/>
                          <a:cs typeface="Calibri"/>
                        </a:rPr>
                        <a:t> </a:t>
                      </a:r>
                      <a:r>
                        <a:rPr sz="1100" spc="-10" dirty="0">
                          <a:solidFill>
                            <a:srgbClr val="545253"/>
                          </a:solidFill>
                          <a:latin typeface="Calibri"/>
                          <a:cs typeface="Calibri"/>
                        </a:rPr>
                        <a:t>confirmed progression</a:t>
                      </a:r>
                      <a:r>
                        <a:rPr sz="1100" spc="-15" dirty="0">
                          <a:solidFill>
                            <a:srgbClr val="545253"/>
                          </a:solidFill>
                          <a:latin typeface="Calibri"/>
                          <a:cs typeface="Calibri"/>
                        </a:rPr>
                        <a:t> </a:t>
                      </a:r>
                      <a:r>
                        <a:rPr sz="1100" dirty="0">
                          <a:solidFill>
                            <a:srgbClr val="545253"/>
                          </a:solidFill>
                          <a:latin typeface="Calibri"/>
                          <a:cs typeface="Calibri"/>
                        </a:rPr>
                        <a:t>after 1L</a:t>
                      </a:r>
                      <a:r>
                        <a:rPr sz="1100" spc="5" dirty="0">
                          <a:solidFill>
                            <a:srgbClr val="545253"/>
                          </a:solidFill>
                          <a:latin typeface="Calibri"/>
                          <a:cs typeface="Calibri"/>
                        </a:rPr>
                        <a:t> </a:t>
                      </a:r>
                      <a:r>
                        <a:rPr sz="1100" spc="-10" dirty="0">
                          <a:solidFill>
                            <a:srgbClr val="545253"/>
                          </a:solidFill>
                          <a:latin typeface="Calibri"/>
                          <a:cs typeface="Calibri"/>
                        </a:rPr>
                        <a:t>platinum- </a:t>
                      </a:r>
                      <a:r>
                        <a:rPr sz="1100" dirty="0">
                          <a:solidFill>
                            <a:srgbClr val="545253"/>
                          </a:solidFill>
                          <a:latin typeface="Calibri"/>
                          <a:cs typeface="Calibri"/>
                        </a:rPr>
                        <a:t>based</a:t>
                      </a:r>
                      <a:r>
                        <a:rPr sz="1100" spc="-10" dirty="0">
                          <a:solidFill>
                            <a:srgbClr val="545253"/>
                          </a:solidFill>
                          <a:latin typeface="Calibri"/>
                          <a:cs typeface="Calibri"/>
                        </a:rPr>
                        <a:t> chemotherapy</a:t>
                      </a:r>
                      <a:r>
                        <a:rPr sz="1000" spc="-15" baseline="24691" dirty="0">
                          <a:solidFill>
                            <a:srgbClr val="545253"/>
                          </a:solidFill>
                          <a:latin typeface="Calibri"/>
                          <a:cs typeface="Calibri"/>
                        </a:rPr>
                        <a:t>b</a:t>
                      </a:r>
                      <a:endParaRPr sz="1000" baseline="24691" dirty="0">
                        <a:latin typeface="Calibri"/>
                        <a:cs typeface="Calibri"/>
                      </a:endParaRPr>
                    </a:p>
                    <a:p>
                      <a:pPr marL="327025" indent="-236854">
                        <a:lnSpc>
                          <a:spcPct val="100000"/>
                        </a:lnSpc>
                        <a:buFont typeface="Arial"/>
                        <a:buChar char="•"/>
                        <a:tabLst>
                          <a:tab pos="327025" algn="l"/>
                          <a:tab pos="327660" algn="l"/>
                        </a:tabLst>
                      </a:pPr>
                      <a:r>
                        <a:rPr sz="1100" dirty="0">
                          <a:solidFill>
                            <a:srgbClr val="545253"/>
                          </a:solidFill>
                          <a:latin typeface="Calibri"/>
                          <a:cs typeface="Calibri"/>
                        </a:rPr>
                        <a:t>ECOG</a:t>
                      </a:r>
                      <a:r>
                        <a:rPr sz="1100" spc="-20" dirty="0">
                          <a:solidFill>
                            <a:srgbClr val="545253"/>
                          </a:solidFill>
                          <a:latin typeface="Calibri"/>
                          <a:cs typeface="Calibri"/>
                        </a:rPr>
                        <a:t> </a:t>
                      </a:r>
                      <a:r>
                        <a:rPr sz="1100" dirty="0">
                          <a:solidFill>
                            <a:srgbClr val="545253"/>
                          </a:solidFill>
                          <a:latin typeface="Calibri"/>
                          <a:cs typeface="Calibri"/>
                        </a:rPr>
                        <a:t>PS</a:t>
                      </a:r>
                      <a:r>
                        <a:rPr sz="1100" spc="-20" dirty="0">
                          <a:solidFill>
                            <a:srgbClr val="545253"/>
                          </a:solidFill>
                          <a:latin typeface="Calibri"/>
                          <a:cs typeface="Calibri"/>
                        </a:rPr>
                        <a:t> </a:t>
                      </a:r>
                      <a:r>
                        <a:rPr sz="1100" dirty="0">
                          <a:solidFill>
                            <a:srgbClr val="545253"/>
                          </a:solidFill>
                          <a:latin typeface="Calibri"/>
                          <a:cs typeface="Calibri"/>
                        </a:rPr>
                        <a:t>0</a:t>
                      </a:r>
                      <a:r>
                        <a:rPr sz="1100" spc="-25" dirty="0">
                          <a:solidFill>
                            <a:srgbClr val="545253"/>
                          </a:solidFill>
                          <a:latin typeface="Calibri"/>
                          <a:cs typeface="Calibri"/>
                        </a:rPr>
                        <a:t> </a:t>
                      </a:r>
                      <a:r>
                        <a:rPr sz="1100" dirty="0">
                          <a:solidFill>
                            <a:srgbClr val="545253"/>
                          </a:solidFill>
                          <a:latin typeface="Calibri"/>
                          <a:cs typeface="Calibri"/>
                        </a:rPr>
                        <a:t>or</a:t>
                      </a:r>
                      <a:r>
                        <a:rPr sz="1100" spc="-20" dirty="0">
                          <a:solidFill>
                            <a:srgbClr val="545253"/>
                          </a:solidFill>
                          <a:latin typeface="Calibri"/>
                          <a:cs typeface="Calibri"/>
                        </a:rPr>
                        <a:t> </a:t>
                      </a:r>
                      <a:r>
                        <a:rPr sz="1100" spc="-50" dirty="0">
                          <a:solidFill>
                            <a:srgbClr val="545253"/>
                          </a:solidFill>
                          <a:latin typeface="Calibri"/>
                          <a:cs typeface="Calibri"/>
                        </a:rPr>
                        <a:t>1</a:t>
                      </a:r>
                      <a:endParaRPr sz="1100" dirty="0">
                        <a:latin typeface="Calibri"/>
                        <a:cs typeface="Calibri"/>
                      </a:endParaRPr>
                    </a:p>
                  </a:txBody>
                  <a:tcPr marL="0" marR="0" marT="18574" marB="0">
                    <a:lnL w="19050">
                      <a:solidFill>
                        <a:srgbClr val="4471C4"/>
                      </a:solidFill>
                      <a:prstDash val="solid"/>
                    </a:lnL>
                    <a:lnR w="19050">
                      <a:solidFill>
                        <a:srgbClr val="4471C4"/>
                      </a:solidFill>
                      <a:prstDash val="solid"/>
                    </a:lnR>
                    <a:lnT w="19050">
                      <a:solidFill>
                        <a:srgbClr val="4471C4"/>
                      </a:solidFill>
                      <a:prstDash val="solid"/>
                    </a:lnT>
                    <a:lnB w="19050">
                      <a:solidFill>
                        <a:srgbClr val="4471C4"/>
                      </a:solidFill>
                      <a:prstDash val="solid"/>
                    </a:lnB>
                  </a:tcPr>
                </a:tc>
                <a:tc>
                  <a:txBody>
                    <a:bodyPr/>
                    <a:lstStyle/>
                    <a:p>
                      <a:pPr>
                        <a:lnSpc>
                          <a:spcPct val="100000"/>
                        </a:lnSpc>
                      </a:pPr>
                      <a:endParaRPr sz="1100">
                        <a:latin typeface="Times New Roman"/>
                        <a:cs typeface="Times New Roman"/>
                      </a:endParaRPr>
                    </a:p>
                  </a:txBody>
                  <a:tcPr marL="0" marR="0" marT="0" marB="0">
                    <a:lnL w="19050">
                      <a:solidFill>
                        <a:srgbClr val="4471C4"/>
                      </a:solidFill>
                      <a:prstDash val="solid"/>
                    </a:lnL>
                  </a:tcPr>
                </a:tc>
                <a:extLst>
                  <a:ext uri="{0D108BD9-81ED-4DB2-BD59-A6C34878D82A}">
                    <a16:rowId xmlns:a16="http://schemas.microsoft.com/office/drawing/2014/main" val="10000"/>
                  </a:ext>
                </a:extLst>
              </a:tr>
              <a:tr h="432911">
                <a:tc vMerge="1">
                  <a:txBody>
                    <a:bodyPr/>
                    <a:lstStyle/>
                    <a:p>
                      <a:endParaRPr/>
                    </a:p>
                  </a:txBody>
                  <a:tcPr marL="0" marR="0" marT="24765" marB="0">
                    <a:lnL w="19050">
                      <a:solidFill>
                        <a:srgbClr val="4471C4"/>
                      </a:solidFill>
                      <a:prstDash val="solid"/>
                    </a:lnL>
                    <a:lnR w="19050">
                      <a:solidFill>
                        <a:srgbClr val="4471C4"/>
                      </a:solidFill>
                      <a:prstDash val="solid"/>
                    </a:lnR>
                    <a:lnT w="19050">
                      <a:solidFill>
                        <a:srgbClr val="4471C4"/>
                      </a:solidFill>
                      <a:prstDash val="solid"/>
                    </a:lnT>
                    <a:lnB w="19050">
                      <a:solidFill>
                        <a:srgbClr val="4471C4"/>
                      </a:solidFill>
                      <a:prstDash val="solid"/>
                    </a:lnB>
                  </a:tcPr>
                </a:tc>
                <a:tc>
                  <a:txBody>
                    <a:bodyPr/>
                    <a:lstStyle/>
                    <a:p>
                      <a:pPr marL="125730" algn="ctr">
                        <a:lnSpc>
                          <a:spcPts val="1440"/>
                        </a:lnSpc>
                      </a:pPr>
                      <a:r>
                        <a:rPr sz="1600" b="1" dirty="0">
                          <a:solidFill>
                            <a:srgbClr val="545253"/>
                          </a:solidFill>
                          <a:latin typeface="Calibri"/>
                          <a:cs typeface="Calibri"/>
                        </a:rPr>
                        <a:t>R</a:t>
                      </a:r>
                      <a:endParaRPr sz="1600">
                        <a:latin typeface="Calibri"/>
                        <a:cs typeface="Calibri"/>
                      </a:endParaRPr>
                    </a:p>
                    <a:p>
                      <a:pPr marL="125730" algn="ctr">
                        <a:lnSpc>
                          <a:spcPct val="100000"/>
                        </a:lnSpc>
                      </a:pPr>
                      <a:r>
                        <a:rPr sz="1800" spc="-25" dirty="0">
                          <a:solidFill>
                            <a:srgbClr val="545253"/>
                          </a:solidFill>
                          <a:latin typeface="Calibri"/>
                          <a:cs typeface="Calibri"/>
                        </a:rPr>
                        <a:t>1:1</a:t>
                      </a:r>
                      <a:endParaRPr sz="1800">
                        <a:latin typeface="Calibri"/>
                        <a:cs typeface="Calibri"/>
                      </a:endParaRPr>
                    </a:p>
                  </a:txBody>
                  <a:tcPr marL="0" marR="0" marT="0" marB="0">
                    <a:lnL w="19050">
                      <a:solidFill>
                        <a:srgbClr val="4471C4"/>
                      </a:solidFill>
                      <a:prstDash val="solid"/>
                    </a:lnL>
                    <a:lnR w="12700">
                      <a:solidFill>
                        <a:srgbClr val="4471C4"/>
                      </a:solidFill>
                      <a:prstDash val="solid"/>
                    </a:lnR>
                    <a:lnB w="12700">
                      <a:solidFill>
                        <a:srgbClr val="4471C4"/>
                      </a:solidFill>
                      <a:prstDash val="solid"/>
                    </a:lnB>
                  </a:tcPr>
                </a:tc>
                <a:extLst>
                  <a:ext uri="{0D108BD9-81ED-4DB2-BD59-A6C34878D82A}">
                    <a16:rowId xmlns:a16="http://schemas.microsoft.com/office/drawing/2014/main" val="10001"/>
                  </a:ext>
                </a:extLst>
              </a:tr>
              <a:tr h="431959">
                <a:tc vMerge="1">
                  <a:txBody>
                    <a:bodyPr/>
                    <a:lstStyle/>
                    <a:p>
                      <a:endParaRPr/>
                    </a:p>
                  </a:txBody>
                  <a:tcPr marL="0" marR="0" marT="24765" marB="0">
                    <a:lnL w="19050">
                      <a:solidFill>
                        <a:srgbClr val="4471C4"/>
                      </a:solidFill>
                      <a:prstDash val="solid"/>
                    </a:lnL>
                    <a:lnR w="19050">
                      <a:solidFill>
                        <a:srgbClr val="4471C4"/>
                      </a:solidFill>
                      <a:prstDash val="solid"/>
                    </a:lnR>
                    <a:lnT w="19050">
                      <a:solidFill>
                        <a:srgbClr val="4471C4"/>
                      </a:solidFill>
                      <a:prstDash val="solid"/>
                    </a:lnT>
                    <a:lnB w="19050">
                      <a:solidFill>
                        <a:srgbClr val="4471C4"/>
                      </a:solidFill>
                      <a:prstDash val="solid"/>
                    </a:lnB>
                  </a:tcPr>
                </a:tc>
                <a:tc>
                  <a:txBody>
                    <a:bodyPr/>
                    <a:lstStyle/>
                    <a:p>
                      <a:pPr marL="104139">
                        <a:lnSpc>
                          <a:spcPct val="100000"/>
                        </a:lnSpc>
                        <a:spcBef>
                          <a:spcPts val="85"/>
                        </a:spcBef>
                      </a:pPr>
                      <a:r>
                        <a:rPr sz="900" b="1" spc="-10" dirty="0">
                          <a:solidFill>
                            <a:srgbClr val="545253"/>
                          </a:solidFill>
                          <a:latin typeface="Calibri"/>
                          <a:cs typeface="Calibri"/>
                        </a:rPr>
                        <a:t>Stratification</a:t>
                      </a:r>
                      <a:r>
                        <a:rPr sz="900" b="1" spc="45" dirty="0">
                          <a:solidFill>
                            <a:srgbClr val="545253"/>
                          </a:solidFill>
                          <a:latin typeface="Calibri"/>
                          <a:cs typeface="Calibri"/>
                        </a:rPr>
                        <a:t> </a:t>
                      </a:r>
                      <a:r>
                        <a:rPr sz="900" b="1" spc="-10" dirty="0">
                          <a:solidFill>
                            <a:srgbClr val="545253"/>
                          </a:solidFill>
                          <a:latin typeface="Calibri"/>
                          <a:cs typeface="Calibri"/>
                        </a:rPr>
                        <a:t>factors</a:t>
                      </a:r>
                      <a:endParaRPr sz="900">
                        <a:latin typeface="Calibri"/>
                        <a:cs typeface="Calibri"/>
                      </a:endParaRPr>
                    </a:p>
                    <a:p>
                      <a:pPr marL="223520" indent="-119380">
                        <a:lnSpc>
                          <a:spcPct val="100000"/>
                        </a:lnSpc>
                        <a:buFont typeface="Arial"/>
                        <a:buChar char="•"/>
                        <a:tabLst>
                          <a:tab pos="223520" algn="l"/>
                        </a:tabLst>
                      </a:pPr>
                      <a:r>
                        <a:rPr sz="900" spc="-10" dirty="0">
                          <a:solidFill>
                            <a:srgbClr val="545253"/>
                          </a:solidFill>
                          <a:latin typeface="Calibri"/>
                          <a:cs typeface="Calibri"/>
                        </a:rPr>
                        <a:t>Region</a:t>
                      </a:r>
                      <a:endParaRPr sz="900">
                        <a:latin typeface="Calibri"/>
                        <a:cs typeface="Calibri"/>
                      </a:endParaRPr>
                    </a:p>
                    <a:p>
                      <a:pPr marL="223520" indent="-119380">
                        <a:lnSpc>
                          <a:spcPct val="100000"/>
                        </a:lnSpc>
                        <a:spcBef>
                          <a:spcPts val="5"/>
                        </a:spcBef>
                        <a:buFont typeface="Arial"/>
                        <a:buChar char="•"/>
                        <a:tabLst>
                          <a:tab pos="223520" algn="l"/>
                        </a:tabLst>
                      </a:pPr>
                      <a:r>
                        <a:rPr sz="900" dirty="0">
                          <a:solidFill>
                            <a:srgbClr val="545253"/>
                          </a:solidFill>
                          <a:latin typeface="Calibri"/>
                          <a:cs typeface="Calibri"/>
                        </a:rPr>
                        <a:t>Platinum</a:t>
                      </a:r>
                      <a:r>
                        <a:rPr sz="900" spc="-25" dirty="0">
                          <a:solidFill>
                            <a:srgbClr val="545253"/>
                          </a:solidFill>
                          <a:latin typeface="Calibri"/>
                          <a:cs typeface="Calibri"/>
                        </a:rPr>
                        <a:t> </a:t>
                      </a:r>
                      <a:r>
                        <a:rPr sz="900" spc="-10" dirty="0">
                          <a:solidFill>
                            <a:srgbClr val="545253"/>
                          </a:solidFill>
                          <a:latin typeface="Calibri"/>
                          <a:cs typeface="Calibri"/>
                        </a:rPr>
                        <a:t>sensitivity</a:t>
                      </a:r>
                      <a:endParaRPr sz="900">
                        <a:latin typeface="Calibri"/>
                        <a:cs typeface="Calibri"/>
                      </a:endParaRPr>
                    </a:p>
                  </a:txBody>
                  <a:tcPr marL="0" marR="0" marT="8096" marB="0">
                    <a:lnL w="19050">
                      <a:solidFill>
                        <a:srgbClr val="4471C4"/>
                      </a:solidFill>
                      <a:prstDash val="solid"/>
                    </a:lnL>
                    <a:lnR w="12700">
                      <a:solidFill>
                        <a:srgbClr val="4471C4"/>
                      </a:solidFill>
                      <a:prstDash val="solid"/>
                    </a:lnR>
                    <a:lnT w="12700">
                      <a:solidFill>
                        <a:srgbClr val="4471C4"/>
                      </a:solidFill>
                      <a:prstDash val="solid"/>
                    </a:lnT>
                  </a:tcPr>
                </a:tc>
                <a:extLst>
                  <a:ext uri="{0D108BD9-81ED-4DB2-BD59-A6C34878D82A}">
                    <a16:rowId xmlns:a16="http://schemas.microsoft.com/office/drawing/2014/main" val="10002"/>
                  </a:ext>
                </a:extLst>
              </a:tr>
              <a:tr h="275273">
                <a:tc vMerge="1">
                  <a:txBody>
                    <a:bodyPr/>
                    <a:lstStyle/>
                    <a:p>
                      <a:endParaRPr/>
                    </a:p>
                  </a:txBody>
                  <a:tcPr marL="0" marR="0" marT="24765" marB="0">
                    <a:lnL w="19050">
                      <a:solidFill>
                        <a:srgbClr val="4471C4"/>
                      </a:solidFill>
                      <a:prstDash val="solid"/>
                    </a:lnL>
                    <a:lnR w="19050">
                      <a:solidFill>
                        <a:srgbClr val="4471C4"/>
                      </a:solidFill>
                      <a:prstDash val="solid"/>
                    </a:lnR>
                    <a:lnT w="19050">
                      <a:solidFill>
                        <a:srgbClr val="4471C4"/>
                      </a:solidFill>
                      <a:prstDash val="solid"/>
                    </a:lnT>
                    <a:lnB w="19050">
                      <a:solidFill>
                        <a:srgbClr val="4471C4"/>
                      </a:solidFill>
                      <a:prstDash val="solid"/>
                    </a:lnB>
                  </a:tcPr>
                </a:tc>
                <a:tc>
                  <a:txBody>
                    <a:bodyPr/>
                    <a:lstStyle/>
                    <a:p>
                      <a:pPr marL="223520" indent="-119380">
                        <a:lnSpc>
                          <a:spcPts val="1310"/>
                        </a:lnSpc>
                        <a:buFont typeface="Arial"/>
                        <a:buChar char="•"/>
                        <a:tabLst>
                          <a:tab pos="223520" algn="l"/>
                        </a:tabLst>
                      </a:pPr>
                      <a:r>
                        <a:rPr sz="900" dirty="0">
                          <a:solidFill>
                            <a:srgbClr val="545253"/>
                          </a:solidFill>
                          <a:latin typeface="Calibri"/>
                          <a:cs typeface="Calibri"/>
                        </a:rPr>
                        <a:t>ECOG</a:t>
                      </a:r>
                      <a:r>
                        <a:rPr sz="900" spc="-15" dirty="0">
                          <a:solidFill>
                            <a:srgbClr val="545253"/>
                          </a:solidFill>
                          <a:latin typeface="Calibri"/>
                          <a:cs typeface="Calibri"/>
                        </a:rPr>
                        <a:t> </a:t>
                      </a:r>
                      <a:r>
                        <a:rPr sz="900" dirty="0">
                          <a:solidFill>
                            <a:srgbClr val="545253"/>
                          </a:solidFill>
                          <a:latin typeface="Calibri"/>
                          <a:cs typeface="Calibri"/>
                        </a:rPr>
                        <a:t>PS</a:t>
                      </a:r>
                      <a:r>
                        <a:rPr sz="900" spc="-5" dirty="0">
                          <a:solidFill>
                            <a:srgbClr val="545253"/>
                          </a:solidFill>
                          <a:latin typeface="Calibri"/>
                          <a:cs typeface="Calibri"/>
                        </a:rPr>
                        <a:t> </a:t>
                      </a:r>
                      <a:r>
                        <a:rPr sz="900" dirty="0">
                          <a:solidFill>
                            <a:srgbClr val="545253"/>
                          </a:solidFill>
                          <a:latin typeface="Calibri"/>
                          <a:cs typeface="Calibri"/>
                        </a:rPr>
                        <a:t>0</a:t>
                      </a:r>
                      <a:r>
                        <a:rPr sz="900" spc="-5" dirty="0">
                          <a:solidFill>
                            <a:srgbClr val="545253"/>
                          </a:solidFill>
                          <a:latin typeface="Calibri"/>
                          <a:cs typeface="Calibri"/>
                        </a:rPr>
                        <a:t> </a:t>
                      </a:r>
                      <a:r>
                        <a:rPr sz="900" dirty="0">
                          <a:solidFill>
                            <a:srgbClr val="545253"/>
                          </a:solidFill>
                          <a:latin typeface="Calibri"/>
                          <a:cs typeface="Calibri"/>
                        </a:rPr>
                        <a:t>or</a:t>
                      </a:r>
                      <a:r>
                        <a:rPr sz="900" spc="-10" dirty="0">
                          <a:solidFill>
                            <a:srgbClr val="545253"/>
                          </a:solidFill>
                          <a:latin typeface="Calibri"/>
                          <a:cs typeface="Calibri"/>
                        </a:rPr>
                        <a:t> </a:t>
                      </a:r>
                      <a:r>
                        <a:rPr sz="900" spc="-50" dirty="0">
                          <a:solidFill>
                            <a:srgbClr val="545253"/>
                          </a:solidFill>
                          <a:latin typeface="Calibri"/>
                          <a:cs typeface="Calibri"/>
                        </a:rPr>
                        <a:t>1</a:t>
                      </a:r>
                      <a:endParaRPr sz="900" dirty="0">
                        <a:latin typeface="Calibri"/>
                        <a:cs typeface="Calibri"/>
                      </a:endParaRPr>
                    </a:p>
                    <a:p>
                      <a:pPr marL="223520" indent="-119380">
                        <a:lnSpc>
                          <a:spcPct val="100000"/>
                        </a:lnSpc>
                        <a:buFont typeface="Arial"/>
                        <a:buChar char="•"/>
                        <a:tabLst>
                          <a:tab pos="223520" algn="l"/>
                        </a:tabLst>
                      </a:pPr>
                      <a:r>
                        <a:rPr sz="900" dirty="0">
                          <a:solidFill>
                            <a:srgbClr val="545253"/>
                          </a:solidFill>
                          <a:latin typeface="Calibri"/>
                          <a:cs typeface="Calibri"/>
                        </a:rPr>
                        <a:t>Prior</a:t>
                      </a:r>
                      <a:r>
                        <a:rPr sz="900" spc="-10" dirty="0">
                          <a:solidFill>
                            <a:srgbClr val="545253"/>
                          </a:solidFill>
                          <a:latin typeface="Calibri"/>
                          <a:cs typeface="Calibri"/>
                        </a:rPr>
                        <a:t> immunotherapy</a:t>
                      </a:r>
                      <a:endParaRPr sz="900" dirty="0">
                        <a:latin typeface="Calibri"/>
                        <a:cs typeface="Calibri"/>
                      </a:endParaRPr>
                    </a:p>
                  </a:txBody>
                  <a:tcPr marL="0" marR="0" marT="0" marB="0">
                    <a:lnL w="19050">
                      <a:solidFill>
                        <a:srgbClr val="4471C4"/>
                      </a:solidFill>
                      <a:prstDash val="solid"/>
                    </a:lnL>
                  </a:tcPr>
                </a:tc>
                <a:extLst>
                  <a:ext uri="{0D108BD9-81ED-4DB2-BD59-A6C34878D82A}">
                    <a16:rowId xmlns:a16="http://schemas.microsoft.com/office/drawing/2014/main" val="10003"/>
                  </a:ext>
                </a:extLst>
              </a:tr>
            </a:tbl>
          </a:graphicData>
        </a:graphic>
      </p:graphicFrame>
      <p:sp>
        <p:nvSpPr>
          <p:cNvPr id="9" name="object 9"/>
          <p:cNvSpPr/>
          <p:nvPr/>
        </p:nvSpPr>
        <p:spPr>
          <a:xfrm>
            <a:off x="6606539" y="1595342"/>
            <a:ext cx="2267903" cy="1659731"/>
          </a:xfrm>
          <a:custGeom>
            <a:avLst/>
            <a:gdLst/>
            <a:ahLst/>
            <a:cxnLst/>
            <a:rect l="l" t="t" r="r" b="b"/>
            <a:pathLst>
              <a:path w="3023870" h="2212975">
                <a:moveTo>
                  <a:pt x="0" y="0"/>
                </a:moveTo>
                <a:lnTo>
                  <a:pt x="2632963" y="0"/>
                </a:lnTo>
                <a:lnTo>
                  <a:pt x="3023615" y="1106424"/>
                </a:lnTo>
                <a:lnTo>
                  <a:pt x="2632963" y="2212848"/>
                </a:lnTo>
                <a:lnTo>
                  <a:pt x="0" y="2212848"/>
                </a:lnTo>
                <a:lnTo>
                  <a:pt x="0" y="0"/>
                </a:lnTo>
                <a:close/>
              </a:path>
            </a:pathLst>
          </a:custGeom>
          <a:ln w="12700">
            <a:solidFill>
              <a:srgbClr val="4471C4"/>
            </a:solidFill>
          </a:ln>
        </p:spPr>
        <p:txBody>
          <a:bodyPr wrap="square" lIns="0" tIns="0" rIns="0" bIns="0" rtlCol="0"/>
          <a:lstStyle/>
          <a:p>
            <a:endParaRPr sz="1800"/>
          </a:p>
        </p:txBody>
      </p:sp>
      <p:sp>
        <p:nvSpPr>
          <p:cNvPr id="10" name="object 10"/>
          <p:cNvSpPr txBox="1"/>
          <p:nvPr/>
        </p:nvSpPr>
        <p:spPr>
          <a:xfrm>
            <a:off x="6647211" y="1755934"/>
            <a:ext cx="1940719" cy="298512"/>
          </a:xfrm>
          <a:prstGeom prst="rect">
            <a:avLst/>
          </a:prstGeom>
        </p:spPr>
        <p:txBody>
          <a:bodyPr vert="horz" wrap="square" lIns="0" tIns="9049" rIns="0" bIns="0" rtlCol="0">
            <a:spAutoFit/>
          </a:bodyPr>
          <a:lstStyle/>
          <a:p>
            <a:pPr marL="28575" marR="22860">
              <a:lnSpc>
                <a:spcPct val="101699"/>
              </a:lnSpc>
              <a:spcBef>
                <a:spcPts val="71"/>
              </a:spcBef>
            </a:pPr>
            <a:r>
              <a:rPr sz="938" spc="-8" dirty="0">
                <a:solidFill>
                  <a:srgbClr val="545253"/>
                </a:solidFill>
                <a:latin typeface="Calibri"/>
                <a:cs typeface="Calibri"/>
              </a:rPr>
              <a:t>Tumour</a:t>
            </a:r>
            <a:r>
              <a:rPr sz="938" spc="-15" dirty="0">
                <a:solidFill>
                  <a:srgbClr val="545253"/>
                </a:solidFill>
                <a:latin typeface="Calibri"/>
                <a:cs typeface="Calibri"/>
              </a:rPr>
              <a:t> </a:t>
            </a:r>
            <a:r>
              <a:rPr sz="938" dirty="0">
                <a:solidFill>
                  <a:srgbClr val="545253"/>
                </a:solidFill>
                <a:latin typeface="Calibri"/>
                <a:cs typeface="Calibri"/>
              </a:rPr>
              <a:t>assessment</a:t>
            </a:r>
            <a:r>
              <a:rPr sz="938" spc="11" dirty="0">
                <a:solidFill>
                  <a:srgbClr val="545253"/>
                </a:solidFill>
                <a:latin typeface="Calibri"/>
                <a:cs typeface="Calibri"/>
              </a:rPr>
              <a:t> </a:t>
            </a:r>
            <a:r>
              <a:rPr sz="938" dirty="0">
                <a:solidFill>
                  <a:srgbClr val="545253"/>
                </a:solidFill>
                <a:latin typeface="Calibri"/>
                <a:cs typeface="Calibri"/>
              </a:rPr>
              <a:t>every</a:t>
            </a:r>
            <a:r>
              <a:rPr sz="938" spc="-15" dirty="0">
                <a:solidFill>
                  <a:srgbClr val="545253"/>
                </a:solidFill>
                <a:latin typeface="Calibri"/>
                <a:cs typeface="Calibri"/>
              </a:rPr>
              <a:t> </a:t>
            </a:r>
            <a:r>
              <a:rPr sz="938" dirty="0">
                <a:solidFill>
                  <a:srgbClr val="545253"/>
                </a:solidFill>
                <a:latin typeface="Calibri"/>
                <a:cs typeface="Calibri"/>
              </a:rPr>
              <a:t>6</a:t>
            </a:r>
            <a:r>
              <a:rPr sz="938" spc="11" dirty="0">
                <a:solidFill>
                  <a:srgbClr val="545253"/>
                </a:solidFill>
                <a:latin typeface="Calibri"/>
                <a:cs typeface="Calibri"/>
              </a:rPr>
              <a:t> </a:t>
            </a:r>
            <a:r>
              <a:rPr sz="938" dirty="0">
                <a:solidFill>
                  <a:srgbClr val="545253"/>
                </a:solidFill>
                <a:latin typeface="Calibri"/>
                <a:cs typeface="Calibri"/>
              </a:rPr>
              <a:t>weeks</a:t>
            </a:r>
            <a:r>
              <a:rPr sz="938" spc="-8" dirty="0">
                <a:solidFill>
                  <a:srgbClr val="545253"/>
                </a:solidFill>
                <a:latin typeface="Calibri"/>
                <a:cs typeface="Calibri"/>
              </a:rPr>
              <a:t> </a:t>
            </a:r>
            <a:r>
              <a:rPr sz="938" spc="-19" dirty="0">
                <a:solidFill>
                  <a:srgbClr val="545253"/>
                </a:solidFill>
                <a:latin typeface="Calibri"/>
                <a:cs typeface="Calibri"/>
              </a:rPr>
              <a:t>per </a:t>
            </a:r>
            <a:r>
              <a:rPr sz="938" dirty="0">
                <a:solidFill>
                  <a:srgbClr val="545253"/>
                </a:solidFill>
                <a:latin typeface="Calibri"/>
                <a:cs typeface="Calibri"/>
              </a:rPr>
              <a:t>RECIST</a:t>
            </a:r>
            <a:r>
              <a:rPr sz="938" spc="-15" dirty="0">
                <a:solidFill>
                  <a:srgbClr val="545253"/>
                </a:solidFill>
                <a:latin typeface="Calibri"/>
                <a:cs typeface="Calibri"/>
              </a:rPr>
              <a:t> </a:t>
            </a:r>
            <a:r>
              <a:rPr sz="938" dirty="0">
                <a:solidFill>
                  <a:srgbClr val="545253"/>
                </a:solidFill>
                <a:latin typeface="Calibri"/>
                <a:cs typeface="Calibri"/>
              </a:rPr>
              <a:t>v1.1</a:t>
            </a:r>
            <a:r>
              <a:rPr sz="938" spc="4" dirty="0">
                <a:solidFill>
                  <a:srgbClr val="545253"/>
                </a:solidFill>
                <a:latin typeface="Calibri"/>
                <a:cs typeface="Calibri"/>
              </a:rPr>
              <a:t> </a:t>
            </a:r>
            <a:r>
              <a:rPr sz="938" dirty="0">
                <a:solidFill>
                  <a:srgbClr val="545253"/>
                </a:solidFill>
                <a:latin typeface="Calibri"/>
                <a:cs typeface="Calibri"/>
              </a:rPr>
              <a:t>or</a:t>
            </a:r>
            <a:r>
              <a:rPr sz="938" spc="-4" dirty="0">
                <a:solidFill>
                  <a:srgbClr val="545253"/>
                </a:solidFill>
                <a:latin typeface="Calibri"/>
                <a:cs typeface="Calibri"/>
              </a:rPr>
              <a:t> </a:t>
            </a:r>
            <a:r>
              <a:rPr sz="938" dirty="0">
                <a:solidFill>
                  <a:srgbClr val="545253"/>
                </a:solidFill>
                <a:latin typeface="Calibri"/>
                <a:cs typeface="Calibri"/>
              </a:rPr>
              <a:t>RANO</a:t>
            </a:r>
            <a:r>
              <a:rPr sz="938" spc="11" dirty="0">
                <a:solidFill>
                  <a:srgbClr val="545253"/>
                </a:solidFill>
                <a:latin typeface="Calibri"/>
                <a:cs typeface="Calibri"/>
              </a:rPr>
              <a:t> </a:t>
            </a:r>
            <a:r>
              <a:rPr sz="938" spc="-19" dirty="0">
                <a:solidFill>
                  <a:srgbClr val="545253"/>
                </a:solidFill>
                <a:latin typeface="Calibri"/>
                <a:cs typeface="Calibri"/>
              </a:rPr>
              <a:t>BM</a:t>
            </a:r>
            <a:r>
              <a:rPr sz="956" spc="-28" baseline="26143" dirty="0">
                <a:solidFill>
                  <a:srgbClr val="545253"/>
                </a:solidFill>
                <a:latin typeface="Calibri"/>
                <a:cs typeface="Calibri"/>
              </a:rPr>
              <a:t>d</a:t>
            </a:r>
            <a:endParaRPr sz="956" baseline="26143">
              <a:latin typeface="Calibri"/>
              <a:cs typeface="Calibri"/>
            </a:endParaRPr>
          </a:p>
        </p:txBody>
      </p:sp>
      <p:sp>
        <p:nvSpPr>
          <p:cNvPr id="13" name="object 13"/>
          <p:cNvSpPr txBox="1"/>
          <p:nvPr/>
        </p:nvSpPr>
        <p:spPr>
          <a:xfrm>
            <a:off x="2498693" y="4697069"/>
            <a:ext cx="59531" cy="132024"/>
          </a:xfrm>
          <a:prstGeom prst="rect">
            <a:avLst/>
          </a:prstGeom>
        </p:spPr>
        <p:txBody>
          <a:bodyPr vert="horz" wrap="square" lIns="0" tIns="0" rIns="0" bIns="0" rtlCol="0">
            <a:spAutoFit/>
          </a:bodyPr>
          <a:lstStyle/>
          <a:p>
            <a:pPr marL="9525">
              <a:lnSpc>
                <a:spcPts val="1069"/>
              </a:lnSpc>
            </a:pPr>
            <a:r>
              <a:rPr sz="900" dirty="0">
                <a:solidFill>
                  <a:srgbClr val="9A9799"/>
                </a:solidFill>
                <a:latin typeface="Arial"/>
                <a:cs typeface="Arial"/>
              </a:rPr>
              <a:t>•</a:t>
            </a:r>
            <a:endParaRPr sz="900">
              <a:latin typeface="Arial"/>
              <a:cs typeface="Arial"/>
            </a:endParaRPr>
          </a:p>
        </p:txBody>
      </p:sp>
      <p:sp>
        <p:nvSpPr>
          <p:cNvPr id="11" name="object 11"/>
          <p:cNvSpPr txBox="1"/>
          <p:nvPr/>
        </p:nvSpPr>
        <p:spPr>
          <a:xfrm>
            <a:off x="6647211" y="2190464"/>
            <a:ext cx="1934528" cy="298512"/>
          </a:xfrm>
          <a:prstGeom prst="rect">
            <a:avLst/>
          </a:prstGeom>
        </p:spPr>
        <p:txBody>
          <a:bodyPr vert="horz" wrap="square" lIns="0" tIns="9049" rIns="0" bIns="0" rtlCol="0">
            <a:spAutoFit/>
          </a:bodyPr>
          <a:lstStyle/>
          <a:p>
            <a:pPr marL="28575" marR="22860">
              <a:lnSpc>
                <a:spcPct val="101600"/>
              </a:lnSpc>
              <a:spcBef>
                <a:spcPts val="71"/>
              </a:spcBef>
            </a:pPr>
            <a:r>
              <a:rPr sz="938" spc="-8" dirty="0">
                <a:solidFill>
                  <a:srgbClr val="545253"/>
                </a:solidFill>
                <a:latin typeface="Calibri"/>
                <a:cs typeface="Calibri"/>
              </a:rPr>
              <a:t>Treatment</a:t>
            </a:r>
            <a:r>
              <a:rPr sz="938" spc="-30" dirty="0">
                <a:solidFill>
                  <a:srgbClr val="545253"/>
                </a:solidFill>
                <a:latin typeface="Calibri"/>
                <a:cs typeface="Calibri"/>
              </a:rPr>
              <a:t> </a:t>
            </a:r>
            <a:r>
              <a:rPr sz="938" dirty="0">
                <a:solidFill>
                  <a:srgbClr val="545253"/>
                </a:solidFill>
                <a:latin typeface="Calibri"/>
                <a:cs typeface="Calibri"/>
              </a:rPr>
              <a:t>until</a:t>
            </a:r>
            <a:r>
              <a:rPr sz="938" spc="-15" dirty="0">
                <a:solidFill>
                  <a:srgbClr val="545253"/>
                </a:solidFill>
                <a:latin typeface="Calibri"/>
                <a:cs typeface="Calibri"/>
              </a:rPr>
              <a:t> </a:t>
            </a:r>
            <a:r>
              <a:rPr sz="938" dirty="0">
                <a:solidFill>
                  <a:srgbClr val="545253"/>
                </a:solidFill>
                <a:latin typeface="Calibri"/>
                <a:cs typeface="Calibri"/>
              </a:rPr>
              <a:t>disease progression</a:t>
            </a:r>
            <a:r>
              <a:rPr sz="938" spc="-23" dirty="0">
                <a:solidFill>
                  <a:srgbClr val="545253"/>
                </a:solidFill>
                <a:latin typeface="Calibri"/>
                <a:cs typeface="Calibri"/>
              </a:rPr>
              <a:t> </a:t>
            </a:r>
            <a:r>
              <a:rPr sz="938" spc="-19" dirty="0">
                <a:solidFill>
                  <a:srgbClr val="545253"/>
                </a:solidFill>
                <a:latin typeface="Calibri"/>
                <a:cs typeface="Calibri"/>
              </a:rPr>
              <a:t>or </a:t>
            </a:r>
            <a:r>
              <a:rPr sz="938" dirty="0">
                <a:solidFill>
                  <a:srgbClr val="545253"/>
                </a:solidFill>
                <a:latin typeface="Calibri"/>
                <a:cs typeface="Calibri"/>
              </a:rPr>
              <a:t>unacceptable</a:t>
            </a:r>
            <a:r>
              <a:rPr sz="938" spc="-15" dirty="0">
                <a:solidFill>
                  <a:srgbClr val="545253"/>
                </a:solidFill>
                <a:latin typeface="Calibri"/>
                <a:cs typeface="Calibri"/>
              </a:rPr>
              <a:t> </a:t>
            </a:r>
            <a:r>
              <a:rPr sz="938" spc="-8" dirty="0">
                <a:solidFill>
                  <a:srgbClr val="545253"/>
                </a:solidFill>
                <a:latin typeface="Calibri"/>
                <a:cs typeface="Calibri"/>
              </a:rPr>
              <a:t>toxicity</a:t>
            </a:r>
            <a:r>
              <a:rPr sz="956" spc="-11" baseline="26143" dirty="0">
                <a:solidFill>
                  <a:srgbClr val="545253"/>
                </a:solidFill>
                <a:latin typeface="Calibri"/>
                <a:cs typeface="Calibri"/>
              </a:rPr>
              <a:t>e</a:t>
            </a:r>
            <a:endParaRPr sz="956" baseline="26143">
              <a:latin typeface="Calibri"/>
              <a:cs typeface="Calibri"/>
            </a:endParaRPr>
          </a:p>
        </p:txBody>
      </p:sp>
      <p:sp>
        <p:nvSpPr>
          <p:cNvPr id="12" name="object 12"/>
          <p:cNvSpPr txBox="1"/>
          <p:nvPr/>
        </p:nvSpPr>
        <p:spPr>
          <a:xfrm>
            <a:off x="6647211" y="2624804"/>
            <a:ext cx="2040255" cy="445732"/>
          </a:xfrm>
          <a:prstGeom prst="rect">
            <a:avLst/>
          </a:prstGeom>
        </p:spPr>
        <p:txBody>
          <a:bodyPr vert="horz" wrap="square" lIns="0" tIns="9049" rIns="0" bIns="0" rtlCol="0">
            <a:spAutoFit/>
          </a:bodyPr>
          <a:lstStyle/>
          <a:p>
            <a:pPr marL="28575" marR="22860">
              <a:lnSpc>
                <a:spcPct val="101600"/>
              </a:lnSpc>
              <a:spcBef>
                <a:spcPts val="71"/>
              </a:spcBef>
            </a:pPr>
            <a:r>
              <a:rPr sz="938" spc="-8" dirty="0">
                <a:solidFill>
                  <a:srgbClr val="545253"/>
                </a:solidFill>
                <a:latin typeface="Calibri"/>
                <a:cs typeface="Calibri"/>
              </a:rPr>
              <a:t>Follow-</a:t>
            </a:r>
            <a:r>
              <a:rPr sz="938" dirty="0">
                <a:solidFill>
                  <a:srgbClr val="545253"/>
                </a:solidFill>
                <a:latin typeface="Calibri"/>
                <a:cs typeface="Calibri"/>
              </a:rPr>
              <a:t>up</a:t>
            </a:r>
            <a:r>
              <a:rPr sz="938" spc="-15" dirty="0">
                <a:solidFill>
                  <a:srgbClr val="545253"/>
                </a:solidFill>
                <a:latin typeface="Calibri"/>
                <a:cs typeface="Calibri"/>
              </a:rPr>
              <a:t> </a:t>
            </a:r>
            <a:r>
              <a:rPr sz="938" dirty="0">
                <a:solidFill>
                  <a:srgbClr val="545253"/>
                </a:solidFill>
                <a:latin typeface="Calibri"/>
                <a:cs typeface="Calibri"/>
              </a:rPr>
              <a:t>every</a:t>
            </a:r>
            <a:r>
              <a:rPr sz="938" spc="-8" dirty="0">
                <a:solidFill>
                  <a:srgbClr val="545253"/>
                </a:solidFill>
                <a:latin typeface="Calibri"/>
                <a:cs typeface="Calibri"/>
              </a:rPr>
              <a:t> </a:t>
            </a:r>
            <a:r>
              <a:rPr sz="938" dirty="0">
                <a:solidFill>
                  <a:srgbClr val="545253"/>
                </a:solidFill>
                <a:latin typeface="Calibri"/>
                <a:cs typeface="Calibri"/>
              </a:rPr>
              <a:t>4</a:t>
            </a:r>
            <a:r>
              <a:rPr sz="938" spc="23" dirty="0">
                <a:solidFill>
                  <a:srgbClr val="545253"/>
                </a:solidFill>
                <a:latin typeface="Calibri"/>
                <a:cs typeface="Calibri"/>
              </a:rPr>
              <a:t> </a:t>
            </a:r>
            <a:r>
              <a:rPr sz="938" dirty="0">
                <a:solidFill>
                  <a:srgbClr val="545253"/>
                </a:solidFill>
                <a:latin typeface="Calibri"/>
                <a:cs typeface="Calibri"/>
              </a:rPr>
              <a:t>weeks</a:t>
            </a:r>
            <a:r>
              <a:rPr sz="938" spc="-15" dirty="0">
                <a:solidFill>
                  <a:srgbClr val="545253"/>
                </a:solidFill>
                <a:latin typeface="Calibri"/>
                <a:cs typeface="Calibri"/>
              </a:rPr>
              <a:t> </a:t>
            </a:r>
            <a:r>
              <a:rPr sz="938" dirty="0">
                <a:solidFill>
                  <a:srgbClr val="545253"/>
                </a:solidFill>
                <a:latin typeface="Calibri"/>
                <a:cs typeface="Calibri"/>
              </a:rPr>
              <a:t>until </a:t>
            </a:r>
            <a:r>
              <a:rPr sz="938" spc="-8" dirty="0">
                <a:solidFill>
                  <a:srgbClr val="545253"/>
                </a:solidFill>
                <a:latin typeface="Calibri"/>
                <a:cs typeface="Calibri"/>
              </a:rPr>
              <a:t>death,</a:t>
            </a:r>
            <a:r>
              <a:rPr sz="938" spc="375" dirty="0">
                <a:solidFill>
                  <a:srgbClr val="545253"/>
                </a:solidFill>
                <a:latin typeface="Calibri"/>
                <a:cs typeface="Calibri"/>
              </a:rPr>
              <a:t> </a:t>
            </a:r>
            <a:r>
              <a:rPr sz="938" dirty="0">
                <a:solidFill>
                  <a:srgbClr val="545253"/>
                </a:solidFill>
                <a:latin typeface="Calibri"/>
                <a:cs typeface="Calibri"/>
              </a:rPr>
              <a:t>loss</a:t>
            </a:r>
            <a:r>
              <a:rPr sz="938" spc="4" dirty="0">
                <a:solidFill>
                  <a:srgbClr val="545253"/>
                </a:solidFill>
                <a:latin typeface="Calibri"/>
                <a:cs typeface="Calibri"/>
              </a:rPr>
              <a:t> </a:t>
            </a:r>
            <a:r>
              <a:rPr sz="938" dirty="0">
                <a:solidFill>
                  <a:srgbClr val="545253"/>
                </a:solidFill>
                <a:latin typeface="Calibri"/>
                <a:cs typeface="Calibri"/>
              </a:rPr>
              <a:t>to </a:t>
            </a:r>
            <a:r>
              <a:rPr sz="938" spc="-8" dirty="0">
                <a:solidFill>
                  <a:srgbClr val="545253"/>
                </a:solidFill>
                <a:latin typeface="Calibri"/>
                <a:cs typeface="Calibri"/>
              </a:rPr>
              <a:t>follow-</a:t>
            </a:r>
            <a:r>
              <a:rPr sz="938" dirty="0">
                <a:solidFill>
                  <a:srgbClr val="545253"/>
                </a:solidFill>
                <a:latin typeface="Calibri"/>
                <a:cs typeface="Calibri"/>
              </a:rPr>
              <a:t>up,</a:t>
            </a:r>
            <a:r>
              <a:rPr sz="938" spc="-23" dirty="0">
                <a:solidFill>
                  <a:srgbClr val="545253"/>
                </a:solidFill>
                <a:latin typeface="Calibri"/>
                <a:cs typeface="Calibri"/>
              </a:rPr>
              <a:t> </a:t>
            </a:r>
            <a:r>
              <a:rPr sz="938" dirty="0">
                <a:solidFill>
                  <a:srgbClr val="545253"/>
                </a:solidFill>
                <a:latin typeface="Calibri"/>
                <a:cs typeface="Calibri"/>
              </a:rPr>
              <a:t>withdrawal</a:t>
            </a:r>
            <a:r>
              <a:rPr sz="938" spc="-19" dirty="0">
                <a:solidFill>
                  <a:srgbClr val="545253"/>
                </a:solidFill>
                <a:latin typeface="Calibri"/>
                <a:cs typeface="Calibri"/>
              </a:rPr>
              <a:t> </a:t>
            </a:r>
            <a:r>
              <a:rPr sz="938" dirty="0">
                <a:solidFill>
                  <a:srgbClr val="545253"/>
                </a:solidFill>
                <a:latin typeface="Calibri"/>
                <a:cs typeface="Calibri"/>
              </a:rPr>
              <a:t>of </a:t>
            </a:r>
            <a:r>
              <a:rPr sz="938" spc="-8" dirty="0">
                <a:solidFill>
                  <a:srgbClr val="545253"/>
                </a:solidFill>
                <a:latin typeface="Calibri"/>
                <a:cs typeface="Calibri"/>
              </a:rPr>
              <a:t>consent, </a:t>
            </a:r>
            <a:r>
              <a:rPr sz="938" dirty="0">
                <a:solidFill>
                  <a:srgbClr val="545253"/>
                </a:solidFill>
                <a:latin typeface="Calibri"/>
                <a:cs typeface="Calibri"/>
              </a:rPr>
              <a:t>or</a:t>
            </a:r>
            <a:r>
              <a:rPr sz="938" spc="-4" dirty="0">
                <a:solidFill>
                  <a:srgbClr val="545253"/>
                </a:solidFill>
                <a:latin typeface="Calibri"/>
                <a:cs typeface="Calibri"/>
              </a:rPr>
              <a:t> </a:t>
            </a:r>
            <a:r>
              <a:rPr sz="938" dirty="0">
                <a:solidFill>
                  <a:srgbClr val="545253"/>
                </a:solidFill>
                <a:latin typeface="Calibri"/>
                <a:cs typeface="Calibri"/>
              </a:rPr>
              <a:t>study</a:t>
            </a:r>
            <a:r>
              <a:rPr sz="938" spc="-8" dirty="0">
                <a:solidFill>
                  <a:srgbClr val="545253"/>
                </a:solidFill>
                <a:latin typeface="Calibri"/>
                <a:cs typeface="Calibri"/>
              </a:rPr>
              <a:t> </a:t>
            </a:r>
            <a:r>
              <a:rPr sz="938" spc="-15" dirty="0">
                <a:solidFill>
                  <a:srgbClr val="545253"/>
                </a:solidFill>
                <a:latin typeface="Calibri"/>
                <a:cs typeface="Calibri"/>
              </a:rPr>
              <a:t>end</a:t>
            </a:r>
            <a:r>
              <a:rPr sz="956" spc="-23" baseline="26143" dirty="0">
                <a:solidFill>
                  <a:srgbClr val="545253"/>
                </a:solidFill>
                <a:latin typeface="Calibri"/>
                <a:cs typeface="Calibri"/>
              </a:rPr>
              <a:t>f</a:t>
            </a:r>
            <a:endParaRPr sz="956" baseline="26143">
              <a:latin typeface="Calibri"/>
              <a:cs typeface="Calibri"/>
            </a:endParaRPr>
          </a:p>
        </p:txBody>
      </p:sp>
      <p:sp>
        <p:nvSpPr>
          <p:cNvPr id="16" name="TextBox 15">
            <a:extLst>
              <a:ext uri="{FF2B5EF4-FFF2-40B4-BE49-F238E27FC236}">
                <a16:creationId xmlns:a16="http://schemas.microsoft.com/office/drawing/2014/main" id="{4AC61E94-9154-48E1-857B-D07F56D3B228}"/>
              </a:ext>
            </a:extLst>
          </p:cNvPr>
          <p:cNvSpPr txBox="1"/>
          <p:nvPr/>
        </p:nvSpPr>
        <p:spPr>
          <a:xfrm>
            <a:off x="5972175" y="3923884"/>
            <a:ext cx="3171825" cy="338554"/>
          </a:xfrm>
          <a:prstGeom prst="rect">
            <a:avLst/>
          </a:prstGeom>
          <a:noFill/>
        </p:spPr>
        <p:txBody>
          <a:bodyPr wrap="square" rtlCol="0">
            <a:spAutoFit/>
          </a:bodyPr>
          <a:lstStyle/>
          <a:p>
            <a:pPr algn="r"/>
            <a:r>
              <a:rPr lang="en-US" sz="1600" dirty="0"/>
              <a:t>Adapted from Rudin ELCC 2023</a:t>
            </a:r>
          </a:p>
        </p:txBody>
      </p:sp>
    </p:spTree>
    <p:extLst>
      <p:ext uri="{BB962C8B-B14F-4D97-AF65-F5344CB8AC3E}">
        <p14:creationId xmlns:p14="http://schemas.microsoft.com/office/powerpoint/2010/main" val="3064592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743E9399-B742-090B-2A9F-4F95ECFA28F3}"/>
              </a:ext>
            </a:extLst>
          </p:cNvPr>
          <p:cNvPicPr>
            <a:picLocks noChangeAspect="1"/>
          </p:cNvPicPr>
          <p:nvPr/>
        </p:nvPicPr>
        <p:blipFill>
          <a:blip r:embed="rId2"/>
          <a:stretch>
            <a:fillRect/>
          </a:stretch>
        </p:blipFill>
        <p:spPr>
          <a:xfrm>
            <a:off x="29181" y="96834"/>
            <a:ext cx="9142510" cy="4286250"/>
          </a:xfrm>
          <a:prstGeom prst="rect">
            <a:avLst/>
          </a:prstGeom>
        </p:spPr>
      </p:pic>
    </p:spTree>
    <p:extLst>
      <p:ext uri="{BB962C8B-B14F-4D97-AF65-F5344CB8AC3E}">
        <p14:creationId xmlns:p14="http://schemas.microsoft.com/office/powerpoint/2010/main" val="2134904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27464"/>
            <a:ext cx="9144000" cy="566502"/>
          </a:xfrm>
          <a:prstGeom prst="rect">
            <a:avLst/>
          </a:prstGeom>
        </p:spPr>
        <p:txBody>
          <a:bodyPr vert="horz" wrap="square" lIns="0" tIns="12383" rIns="0" bIns="0" rtlCol="0">
            <a:spAutoFit/>
          </a:bodyPr>
          <a:lstStyle/>
          <a:p>
            <a:pPr marL="9525">
              <a:spcBef>
                <a:spcPts val="98"/>
              </a:spcBef>
            </a:pPr>
            <a:r>
              <a:rPr dirty="0"/>
              <a:t>RESILIENT:</a:t>
            </a:r>
            <a:r>
              <a:rPr spc="4" dirty="0"/>
              <a:t> </a:t>
            </a:r>
            <a:r>
              <a:rPr dirty="0"/>
              <a:t>PFS</a:t>
            </a:r>
            <a:r>
              <a:rPr spc="4" dirty="0"/>
              <a:t> </a:t>
            </a:r>
            <a:r>
              <a:rPr dirty="0"/>
              <a:t>per</a:t>
            </a:r>
            <a:r>
              <a:rPr spc="4" dirty="0"/>
              <a:t> </a:t>
            </a:r>
            <a:r>
              <a:rPr dirty="0"/>
              <a:t>BICR</a:t>
            </a:r>
            <a:r>
              <a:rPr spc="4" dirty="0"/>
              <a:t> </a:t>
            </a:r>
            <a:r>
              <a:rPr dirty="0"/>
              <a:t>(ITT</a:t>
            </a:r>
            <a:r>
              <a:rPr spc="4" dirty="0"/>
              <a:t> </a:t>
            </a:r>
            <a:r>
              <a:rPr spc="-8" dirty="0"/>
              <a:t>population)</a:t>
            </a:r>
          </a:p>
        </p:txBody>
      </p:sp>
      <p:sp>
        <p:nvSpPr>
          <p:cNvPr id="7" name="object 7"/>
          <p:cNvSpPr txBox="1">
            <a:spLocks noGrp="1"/>
          </p:cNvSpPr>
          <p:nvPr>
            <p:ph type="dt" sz="half" idx="4294967295"/>
          </p:nvPr>
        </p:nvSpPr>
        <p:spPr>
          <a:xfrm>
            <a:off x="3278188" y="6254750"/>
            <a:ext cx="5865812" cy="201613"/>
          </a:xfrm>
          <a:prstGeom prst="rect">
            <a:avLst/>
          </a:prstGeom>
        </p:spPr>
        <p:txBody>
          <a:bodyPr vert="horz" wrap="square" lIns="0" tIns="0" rIns="0" bIns="0" rtlCol="0">
            <a:spAutoFit/>
          </a:bodyPr>
          <a:lstStyle>
            <a:defPPr>
              <a:defRPr kern="0"/>
            </a:defPPr>
            <a:lvl1pPr>
              <a:defRPr sz="1200" b="0" i="0">
                <a:solidFill>
                  <a:srgbClr val="9A9799"/>
                </a:solidFill>
                <a:latin typeface="Arial Narrow"/>
                <a:cs typeface="Arial Narrow"/>
              </a:defRPr>
            </a:lvl1pPr>
          </a:lstStyle>
          <a:p>
            <a:pPr marL="9525">
              <a:spcBef>
                <a:spcPts val="15"/>
              </a:spcBef>
            </a:pPr>
            <a:r>
              <a:rPr lang="en-US"/>
              <a:t>Content</a:t>
            </a:r>
            <a:r>
              <a:rPr lang="en-US" spc="-20"/>
              <a:t> </a:t>
            </a:r>
            <a:r>
              <a:rPr lang="en-US"/>
              <a:t>of this</a:t>
            </a:r>
            <a:r>
              <a:rPr lang="en-US" spc="-10"/>
              <a:t> </a:t>
            </a:r>
            <a:r>
              <a:rPr lang="en-US"/>
              <a:t>presentation</a:t>
            </a:r>
            <a:r>
              <a:rPr lang="en-US" spc="-20"/>
              <a:t> </a:t>
            </a:r>
            <a:r>
              <a:rPr lang="en-US"/>
              <a:t>is</a:t>
            </a:r>
            <a:r>
              <a:rPr lang="en-US" spc="-15"/>
              <a:t> </a:t>
            </a:r>
            <a:r>
              <a:rPr lang="en-US"/>
              <a:t>copyright</a:t>
            </a:r>
            <a:r>
              <a:rPr lang="en-US" spc="15"/>
              <a:t> </a:t>
            </a:r>
            <a:r>
              <a:rPr lang="en-US"/>
              <a:t>and</a:t>
            </a:r>
            <a:r>
              <a:rPr lang="en-US" spc="-10"/>
              <a:t> responsibility</a:t>
            </a:r>
            <a:r>
              <a:rPr lang="en-US" spc="-35"/>
              <a:t> </a:t>
            </a:r>
            <a:r>
              <a:rPr lang="en-US"/>
              <a:t>of</a:t>
            </a:r>
            <a:r>
              <a:rPr lang="en-US" spc="-10"/>
              <a:t> </a:t>
            </a:r>
            <a:r>
              <a:rPr lang="en-US"/>
              <a:t>the</a:t>
            </a:r>
            <a:r>
              <a:rPr lang="en-US" spc="5"/>
              <a:t> </a:t>
            </a:r>
            <a:r>
              <a:rPr lang="en-US"/>
              <a:t>author.</a:t>
            </a:r>
            <a:r>
              <a:rPr lang="en-US" spc="-10"/>
              <a:t> </a:t>
            </a:r>
            <a:r>
              <a:rPr lang="en-US"/>
              <a:t>Permission</a:t>
            </a:r>
            <a:r>
              <a:rPr lang="en-US" spc="-5"/>
              <a:t> </a:t>
            </a:r>
            <a:r>
              <a:rPr lang="en-US"/>
              <a:t>is</a:t>
            </a:r>
            <a:r>
              <a:rPr lang="en-US" spc="-15"/>
              <a:t> </a:t>
            </a:r>
            <a:r>
              <a:rPr lang="en-US"/>
              <a:t>required</a:t>
            </a:r>
            <a:r>
              <a:rPr lang="en-US" spc="-10"/>
              <a:t> </a:t>
            </a:r>
            <a:r>
              <a:rPr lang="en-US"/>
              <a:t>for</a:t>
            </a:r>
            <a:r>
              <a:rPr lang="en-US" spc="5"/>
              <a:t> </a:t>
            </a:r>
            <a:r>
              <a:rPr lang="en-US"/>
              <a:t>re-</a:t>
            </a:r>
            <a:r>
              <a:rPr lang="en-US" spc="-20"/>
              <a:t>use.</a:t>
            </a:r>
            <a:endParaRPr spc="-15" dirty="0"/>
          </a:p>
        </p:txBody>
      </p:sp>
      <p:pic>
        <p:nvPicPr>
          <p:cNvPr id="4" name="object 4"/>
          <p:cNvPicPr/>
          <p:nvPr/>
        </p:nvPicPr>
        <p:blipFill>
          <a:blip r:embed="rId2" cstate="print"/>
          <a:stretch>
            <a:fillRect/>
          </a:stretch>
        </p:blipFill>
        <p:spPr>
          <a:xfrm>
            <a:off x="509270" y="1031457"/>
            <a:ext cx="8125460" cy="2992316"/>
          </a:xfrm>
          <a:prstGeom prst="rect">
            <a:avLst/>
          </a:prstGeom>
        </p:spPr>
      </p:pic>
      <p:sp>
        <p:nvSpPr>
          <p:cNvPr id="5" name="object 5"/>
          <p:cNvSpPr txBox="1"/>
          <p:nvPr/>
        </p:nvSpPr>
        <p:spPr>
          <a:xfrm>
            <a:off x="2498693" y="4697069"/>
            <a:ext cx="59531" cy="132024"/>
          </a:xfrm>
          <a:prstGeom prst="rect">
            <a:avLst/>
          </a:prstGeom>
        </p:spPr>
        <p:txBody>
          <a:bodyPr vert="horz" wrap="square" lIns="0" tIns="0" rIns="0" bIns="0" rtlCol="0">
            <a:spAutoFit/>
          </a:bodyPr>
          <a:lstStyle/>
          <a:p>
            <a:pPr marL="9525">
              <a:lnSpc>
                <a:spcPts val="1069"/>
              </a:lnSpc>
            </a:pPr>
            <a:r>
              <a:rPr sz="900" dirty="0">
                <a:solidFill>
                  <a:srgbClr val="9A9799"/>
                </a:solidFill>
                <a:latin typeface="Arial"/>
                <a:cs typeface="Arial"/>
              </a:rPr>
              <a:t>•</a:t>
            </a:r>
            <a:endParaRPr sz="900">
              <a:latin typeface="Arial"/>
              <a:cs typeface="Arial"/>
            </a:endParaRPr>
          </a:p>
        </p:txBody>
      </p:sp>
      <p:sp>
        <p:nvSpPr>
          <p:cNvPr id="8" name="TextBox 7">
            <a:extLst>
              <a:ext uri="{FF2B5EF4-FFF2-40B4-BE49-F238E27FC236}">
                <a16:creationId xmlns:a16="http://schemas.microsoft.com/office/drawing/2014/main" id="{32C9526D-9C17-448F-A343-276AE0D7CD7B}"/>
              </a:ext>
            </a:extLst>
          </p:cNvPr>
          <p:cNvSpPr txBox="1"/>
          <p:nvPr/>
        </p:nvSpPr>
        <p:spPr>
          <a:xfrm>
            <a:off x="5720556" y="4018409"/>
            <a:ext cx="3171825" cy="338554"/>
          </a:xfrm>
          <a:prstGeom prst="rect">
            <a:avLst/>
          </a:prstGeom>
          <a:noFill/>
        </p:spPr>
        <p:txBody>
          <a:bodyPr wrap="square" rtlCol="0">
            <a:spAutoFit/>
          </a:bodyPr>
          <a:lstStyle/>
          <a:p>
            <a:pPr algn="r"/>
            <a:r>
              <a:rPr lang="en-US" sz="1600" dirty="0"/>
              <a:t>Rudin ELCC 2023</a:t>
            </a:r>
          </a:p>
        </p:txBody>
      </p:sp>
    </p:spTree>
    <p:extLst>
      <p:ext uri="{BB962C8B-B14F-4D97-AF65-F5344CB8AC3E}">
        <p14:creationId xmlns:p14="http://schemas.microsoft.com/office/powerpoint/2010/main" val="2795043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27464"/>
            <a:ext cx="9144000" cy="566502"/>
          </a:xfrm>
          <a:prstGeom prst="rect">
            <a:avLst/>
          </a:prstGeom>
        </p:spPr>
        <p:txBody>
          <a:bodyPr vert="horz" wrap="square" lIns="0" tIns="12383" rIns="0" bIns="0" rtlCol="0">
            <a:spAutoFit/>
          </a:bodyPr>
          <a:lstStyle/>
          <a:p>
            <a:pPr marL="9525">
              <a:spcBef>
                <a:spcPts val="98"/>
              </a:spcBef>
            </a:pPr>
            <a:r>
              <a:rPr dirty="0"/>
              <a:t>RESILIENT: OS</a:t>
            </a:r>
            <a:r>
              <a:rPr spc="4" dirty="0"/>
              <a:t> </a:t>
            </a:r>
            <a:r>
              <a:rPr dirty="0"/>
              <a:t>(ITT</a:t>
            </a:r>
            <a:r>
              <a:rPr spc="19" dirty="0"/>
              <a:t> </a:t>
            </a:r>
            <a:r>
              <a:rPr spc="-8" dirty="0"/>
              <a:t>population)</a:t>
            </a:r>
          </a:p>
        </p:txBody>
      </p:sp>
      <p:sp>
        <p:nvSpPr>
          <p:cNvPr id="7" name="object 7"/>
          <p:cNvSpPr txBox="1">
            <a:spLocks noGrp="1"/>
          </p:cNvSpPr>
          <p:nvPr>
            <p:ph type="dt" sz="half" idx="4294967295"/>
          </p:nvPr>
        </p:nvSpPr>
        <p:spPr>
          <a:xfrm>
            <a:off x="3278188" y="6254750"/>
            <a:ext cx="5865812" cy="201613"/>
          </a:xfrm>
          <a:prstGeom prst="rect">
            <a:avLst/>
          </a:prstGeom>
        </p:spPr>
        <p:txBody>
          <a:bodyPr vert="horz" wrap="square" lIns="0" tIns="0" rIns="0" bIns="0" rtlCol="0">
            <a:spAutoFit/>
          </a:bodyPr>
          <a:lstStyle>
            <a:defPPr>
              <a:defRPr kern="0"/>
            </a:defPPr>
            <a:lvl1pPr>
              <a:defRPr sz="1200" b="0" i="0">
                <a:solidFill>
                  <a:srgbClr val="9A9799"/>
                </a:solidFill>
                <a:latin typeface="Arial Narrow"/>
                <a:cs typeface="Arial Narrow"/>
              </a:defRPr>
            </a:lvl1pPr>
          </a:lstStyle>
          <a:p>
            <a:pPr marL="9525">
              <a:spcBef>
                <a:spcPts val="15"/>
              </a:spcBef>
            </a:pPr>
            <a:r>
              <a:rPr lang="en-US"/>
              <a:t>Content</a:t>
            </a:r>
            <a:r>
              <a:rPr lang="en-US" spc="-20"/>
              <a:t> </a:t>
            </a:r>
            <a:r>
              <a:rPr lang="en-US"/>
              <a:t>of this</a:t>
            </a:r>
            <a:r>
              <a:rPr lang="en-US" spc="-10"/>
              <a:t> </a:t>
            </a:r>
            <a:r>
              <a:rPr lang="en-US"/>
              <a:t>presentation</a:t>
            </a:r>
            <a:r>
              <a:rPr lang="en-US" spc="-20"/>
              <a:t> </a:t>
            </a:r>
            <a:r>
              <a:rPr lang="en-US"/>
              <a:t>is</a:t>
            </a:r>
            <a:r>
              <a:rPr lang="en-US" spc="-15"/>
              <a:t> </a:t>
            </a:r>
            <a:r>
              <a:rPr lang="en-US"/>
              <a:t>copyright</a:t>
            </a:r>
            <a:r>
              <a:rPr lang="en-US" spc="15"/>
              <a:t> </a:t>
            </a:r>
            <a:r>
              <a:rPr lang="en-US"/>
              <a:t>and</a:t>
            </a:r>
            <a:r>
              <a:rPr lang="en-US" spc="-10"/>
              <a:t> responsibility</a:t>
            </a:r>
            <a:r>
              <a:rPr lang="en-US" spc="-35"/>
              <a:t> </a:t>
            </a:r>
            <a:r>
              <a:rPr lang="en-US"/>
              <a:t>of</a:t>
            </a:r>
            <a:r>
              <a:rPr lang="en-US" spc="-10"/>
              <a:t> </a:t>
            </a:r>
            <a:r>
              <a:rPr lang="en-US"/>
              <a:t>the</a:t>
            </a:r>
            <a:r>
              <a:rPr lang="en-US" spc="5"/>
              <a:t> </a:t>
            </a:r>
            <a:r>
              <a:rPr lang="en-US"/>
              <a:t>author.</a:t>
            </a:r>
            <a:r>
              <a:rPr lang="en-US" spc="-10"/>
              <a:t> </a:t>
            </a:r>
            <a:r>
              <a:rPr lang="en-US"/>
              <a:t>Permission</a:t>
            </a:r>
            <a:r>
              <a:rPr lang="en-US" spc="-5"/>
              <a:t> </a:t>
            </a:r>
            <a:r>
              <a:rPr lang="en-US"/>
              <a:t>is</a:t>
            </a:r>
            <a:r>
              <a:rPr lang="en-US" spc="-15"/>
              <a:t> </a:t>
            </a:r>
            <a:r>
              <a:rPr lang="en-US"/>
              <a:t>required</a:t>
            </a:r>
            <a:r>
              <a:rPr lang="en-US" spc="-10"/>
              <a:t> </a:t>
            </a:r>
            <a:r>
              <a:rPr lang="en-US"/>
              <a:t>for</a:t>
            </a:r>
            <a:r>
              <a:rPr lang="en-US" spc="5"/>
              <a:t> </a:t>
            </a:r>
            <a:r>
              <a:rPr lang="en-US"/>
              <a:t>re-</a:t>
            </a:r>
            <a:r>
              <a:rPr lang="en-US" spc="-20"/>
              <a:t>use.</a:t>
            </a:r>
            <a:endParaRPr spc="-15" dirty="0"/>
          </a:p>
        </p:txBody>
      </p:sp>
      <p:pic>
        <p:nvPicPr>
          <p:cNvPr id="4" name="object 4"/>
          <p:cNvPicPr/>
          <p:nvPr/>
        </p:nvPicPr>
        <p:blipFill>
          <a:blip r:embed="rId2" cstate="print"/>
          <a:stretch>
            <a:fillRect/>
          </a:stretch>
        </p:blipFill>
        <p:spPr>
          <a:xfrm>
            <a:off x="412544" y="974692"/>
            <a:ext cx="8111418" cy="2987340"/>
          </a:xfrm>
          <a:prstGeom prst="rect">
            <a:avLst/>
          </a:prstGeom>
        </p:spPr>
      </p:pic>
      <p:sp>
        <p:nvSpPr>
          <p:cNvPr id="5" name="object 5"/>
          <p:cNvSpPr txBox="1"/>
          <p:nvPr/>
        </p:nvSpPr>
        <p:spPr>
          <a:xfrm>
            <a:off x="2498693" y="4697069"/>
            <a:ext cx="59531" cy="132024"/>
          </a:xfrm>
          <a:prstGeom prst="rect">
            <a:avLst/>
          </a:prstGeom>
        </p:spPr>
        <p:txBody>
          <a:bodyPr vert="horz" wrap="square" lIns="0" tIns="0" rIns="0" bIns="0" rtlCol="0">
            <a:spAutoFit/>
          </a:bodyPr>
          <a:lstStyle/>
          <a:p>
            <a:pPr marL="9525">
              <a:lnSpc>
                <a:spcPts val="1069"/>
              </a:lnSpc>
            </a:pPr>
            <a:r>
              <a:rPr sz="900" dirty="0">
                <a:solidFill>
                  <a:srgbClr val="9A9799"/>
                </a:solidFill>
                <a:latin typeface="Arial"/>
                <a:cs typeface="Arial"/>
              </a:rPr>
              <a:t>•</a:t>
            </a:r>
            <a:endParaRPr sz="900">
              <a:latin typeface="Arial"/>
              <a:cs typeface="Arial"/>
            </a:endParaRPr>
          </a:p>
        </p:txBody>
      </p:sp>
      <p:sp>
        <p:nvSpPr>
          <p:cNvPr id="8" name="TextBox 7">
            <a:extLst>
              <a:ext uri="{FF2B5EF4-FFF2-40B4-BE49-F238E27FC236}">
                <a16:creationId xmlns:a16="http://schemas.microsoft.com/office/drawing/2014/main" id="{BCA33E17-313C-42EA-AFBC-81AE3337BEAC}"/>
              </a:ext>
            </a:extLst>
          </p:cNvPr>
          <p:cNvSpPr txBox="1"/>
          <p:nvPr/>
        </p:nvSpPr>
        <p:spPr>
          <a:xfrm>
            <a:off x="6211094" y="1723314"/>
            <a:ext cx="2190750" cy="276999"/>
          </a:xfrm>
          <a:prstGeom prst="rect">
            <a:avLst/>
          </a:prstGeom>
          <a:noFill/>
        </p:spPr>
        <p:txBody>
          <a:bodyPr wrap="square" rtlCol="0">
            <a:spAutoFit/>
          </a:bodyPr>
          <a:lstStyle/>
          <a:p>
            <a:pPr algn="ctr"/>
            <a:r>
              <a:rPr lang="en-US" sz="1200" dirty="0"/>
              <a:t>Median follow up 18.4 mo</a:t>
            </a:r>
          </a:p>
        </p:txBody>
      </p:sp>
      <p:sp>
        <p:nvSpPr>
          <p:cNvPr id="9" name="TextBox 8">
            <a:extLst>
              <a:ext uri="{FF2B5EF4-FFF2-40B4-BE49-F238E27FC236}">
                <a16:creationId xmlns:a16="http://schemas.microsoft.com/office/drawing/2014/main" id="{CFDCA9CD-DFAD-4A65-A52B-4A8F328DF368}"/>
              </a:ext>
            </a:extLst>
          </p:cNvPr>
          <p:cNvSpPr txBox="1"/>
          <p:nvPr/>
        </p:nvSpPr>
        <p:spPr>
          <a:xfrm>
            <a:off x="5720556" y="4004294"/>
            <a:ext cx="3171825" cy="338554"/>
          </a:xfrm>
          <a:prstGeom prst="rect">
            <a:avLst/>
          </a:prstGeom>
          <a:noFill/>
        </p:spPr>
        <p:txBody>
          <a:bodyPr wrap="square" rtlCol="0">
            <a:spAutoFit/>
          </a:bodyPr>
          <a:lstStyle/>
          <a:p>
            <a:pPr algn="r"/>
            <a:r>
              <a:rPr lang="en-US" sz="1600" dirty="0"/>
              <a:t>Rudin ELCC 2023</a:t>
            </a:r>
          </a:p>
        </p:txBody>
      </p:sp>
    </p:spTree>
    <p:extLst>
      <p:ext uri="{BB962C8B-B14F-4D97-AF65-F5344CB8AC3E}">
        <p14:creationId xmlns:p14="http://schemas.microsoft.com/office/powerpoint/2010/main" val="516663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0407-537D-41CE-B3A1-2903AD106C89}"/>
              </a:ext>
            </a:extLst>
          </p:cNvPr>
          <p:cNvSpPr>
            <a:spLocks noGrp="1"/>
          </p:cNvSpPr>
          <p:nvPr>
            <p:ph type="title"/>
          </p:nvPr>
        </p:nvSpPr>
        <p:spPr/>
        <p:txBody>
          <a:bodyPr/>
          <a:lstStyle/>
          <a:p>
            <a:r>
              <a:rPr lang="en-US" dirty="0"/>
              <a:t>Conclusions</a:t>
            </a:r>
          </a:p>
        </p:txBody>
      </p:sp>
      <p:sp>
        <p:nvSpPr>
          <p:cNvPr id="3" name="TextBox 2">
            <a:extLst>
              <a:ext uri="{FF2B5EF4-FFF2-40B4-BE49-F238E27FC236}">
                <a16:creationId xmlns:a16="http://schemas.microsoft.com/office/drawing/2014/main" id="{336C739F-5646-4A20-8EAC-E84F21C8E86D}"/>
              </a:ext>
            </a:extLst>
          </p:cNvPr>
          <p:cNvSpPr txBox="1"/>
          <p:nvPr/>
        </p:nvSpPr>
        <p:spPr>
          <a:xfrm>
            <a:off x="600075" y="771525"/>
            <a:ext cx="7515225" cy="3508653"/>
          </a:xfrm>
          <a:prstGeom prst="rect">
            <a:avLst/>
          </a:prstGeom>
          <a:noFill/>
        </p:spPr>
        <p:txBody>
          <a:bodyPr wrap="square" rtlCol="0">
            <a:spAutoFit/>
          </a:bodyPr>
          <a:lstStyle/>
          <a:p>
            <a:pPr marL="342900" indent="-342900">
              <a:buFont typeface="Arial" panose="020B0604020202020204" pitchFamily="34" charset="0"/>
              <a:buChar char="•"/>
            </a:pPr>
            <a:r>
              <a:rPr lang="en-US" sz="1800" dirty="0"/>
              <a:t>There is an urgent need for improved therapies for ES-SCLC, with few approved options for relapsed disease</a:t>
            </a:r>
          </a:p>
          <a:p>
            <a:endParaRPr lang="en-US" sz="1800" dirty="0"/>
          </a:p>
          <a:p>
            <a:pPr marL="342900" indent="-342900">
              <a:buFont typeface="Arial" panose="020B0604020202020204" pitchFamily="34" charset="0"/>
              <a:buChar char="•"/>
            </a:pPr>
            <a:r>
              <a:rPr lang="en-US" sz="1800" dirty="0"/>
              <a:t>Several promising strategies are under investigation (ADCs, combination therapies, immunomodulatory strategies)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More mature data likely to become available in the upcoming year</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31573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3061162" y="1866093"/>
            <a:ext cx="5634265" cy="1102520"/>
          </a:xfrm>
        </p:spPr>
        <p:txBody>
          <a:bodyPr/>
          <a:lstStyle/>
          <a:p>
            <a:pPr algn="ctr"/>
            <a:r>
              <a:rPr lang="en-US" sz="2700" dirty="0"/>
              <a:t>Immunotherapeutic approaches for </a:t>
            </a:r>
            <a:r>
              <a:rPr lang="en-US" sz="2700" dirty="0" err="1"/>
              <a:t>resectable</a:t>
            </a:r>
            <a:r>
              <a:rPr lang="en-US" sz="2700" dirty="0"/>
              <a:t> NSCLC</a:t>
            </a:r>
            <a:endParaRPr lang="en-US" sz="2700" i="1" dirty="0"/>
          </a:p>
        </p:txBody>
      </p:sp>
      <p:sp>
        <p:nvSpPr>
          <p:cNvPr id="3075" name="Subtitle 4"/>
          <p:cNvSpPr>
            <a:spLocks noGrp="1"/>
          </p:cNvSpPr>
          <p:nvPr>
            <p:ph type="subTitle" idx="1"/>
          </p:nvPr>
        </p:nvSpPr>
        <p:spPr>
          <a:xfrm>
            <a:off x="3172841" y="3248849"/>
            <a:ext cx="5633584" cy="949381"/>
          </a:xfrm>
        </p:spPr>
        <p:txBody>
          <a:bodyPr/>
          <a:lstStyle/>
          <a:p>
            <a:pPr algn="ctr">
              <a:spcBef>
                <a:spcPts val="0"/>
              </a:spcBef>
            </a:pPr>
            <a:r>
              <a:rPr lang="en-US" sz="1598" b="1" dirty="0"/>
              <a:t>Joshua E. Reuss, MD</a:t>
            </a:r>
          </a:p>
          <a:p>
            <a:pPr algn="ctr">
              <a:spcBef>
                <a:spcPts val="0"/>
              </a:spcBef>
            </a:pPr>
            <a:r>
              <a:rPr lang="en-US" sz="1399" b="1" dirty="0"/>
              <a:t>Assistant Professor of Medicine</a:t>
            </a:r>
          </a:p>
          <a:p>
            <a:pPr algn="ctr">
              <a:spcBef>
                <a:spcPts val="0"/>
              </a:spcBef>
            </a:pPr>
            <a:r>
              <a:rPr lang="en-US" sz="1399" b="1" dirty="0"/>
              <a:t>Georgetown Lombardi Comprehensive Cancer Center</a:t>
            </a:r>
          </a:p>
          <a:p>
            <a:pPr algn="ctr">
              <a:spcBef>
                <a:spcPts val="0"/>
              </a:spcBef>
            </a:pPr>
            <a:r>
              <a:rPr lang="en-US" sz="1399" b="1" dirty="0"/>
              <a:t>April 27</a:t>
            </a:r>
            <a:r>
              <a:rPr lang="en-US" sz="1399" b="1" baseline="30000" dirty="0"/>
              <a:t>th</a:t>
            </a:r>
            <a:r>
              <a:rPr lang="en-US" sz="1399" b="1" dirty="0"/>
              <a:t>, 2023</a:t>
            </a:r>
          </a:p>
          <a:p>
            <a:pPr algn="ctr">
              <a:spcBef>
                <a:spcPts val="0"/>
              </a:spcBef>
            </a:pPr>
            <a:r>
              <a:rPr lang="en-US" sz="1598" b="1" dirty="0"/>
              <a:t> </a:t>
            </a:r>
            <a:endParaRPr lang="en-US" sz="1399" b="1" dirty="0"/>
          </a:p>
        </p:txBody>
      </p:sp>
      <p:grpSp>
        <p:nvGrpSpPr>
          <p:cNvPr id="5" name="Group 4">
            <a:extLst>
              <a:ext uri="{FF2B5EF4-FFF2-40B4-BE49-F238E27FC236}">
                <a16:creationId xmlns:a16="http://schemas.microsoft.com/office/drawing/2014/main" id="{CA6926C6-3888-495C-8F6E-95969E508E42}"/>
              </a:ext>
            </a:extLst>
          </p:cNvPr>
          <p:cNvGrpSpPr/>
          <p:nvPr/>
        </p:nvGrpSpPr>
        <p:grpSpPr>
          <a:xfrm>
            <a:off x="5204539" y="4295599"/>
            <a:ext cx="1618763" cy="630494"/>
            <a:chOff x="5030899" y="4156853"/>
            <a:chExt cx="1620261" cy="631077"/>
          </a:xfrm>
        </p:grpSpPr>
        <p:sp>
          <p:nvSpPr>
            <p:cNvPr id="2" name="TextBox 1">
              <a:extLst>
                <a:ext uri="{FF2B5EF4-FFF2-40B4-BE49-F238E27FC236}">
                  <a16:creationId xmlns:a16="http://schemas.microsoft.com/office/drawing/2014/main" id="{7C7DD99B-E970-4D97-A9BB-8EDBD0223DDA}"/>
                </a:ext>
              </a:extLst>
            </p:cNvPr>
            <p:cNvSpPr txBox="1"/>
            <p:nvPr/>
          </p:nvSpPr>
          <p:spPr>
            <a:xfrm>
              <a:off x="5330347" y="4156853"/>
              <a:ext cx="1320813" cy="631077"/>
            </a:xfrm>
            <a:prstGeom prst="rect">
              <a:avLst/>
            </a:prstGeom>
            <a:noFill/>
          </p:spPr>
          <p:txBody>
            <a:bodyPr wrap="none" rtlCol="0">
              <a:spAutoFit/>
            </a:bodyPr>
            <a:lstStyle/>
            <a:p>
              <a:pPr defTabSz="913554" eaLnBrk="0" fontAlgn="base" hangingPunct="0">
                <a:spcBef>
                  <a:spcPct val="0"/>
                </a:spcBef>
                <a:spcAft>
                  <a:spcPct val="0"/>
                </a:spcAft>
                <a:defRPr/>
              </a:pPr>
              <a:r>
                <a:rPr lang="en-US" sz="1099" b="1" dirty="0">
                  <a:solidFill>
                    <a:srgbClr val="112751"/>
                  </a:solidFill>
                  <a:latin typeface="Arial"/>
                </a:rPr>
                <a:t>@</a:t>
              </a:r>
              <a:r>
                <a:rPr lang="en-US" sz="1099" b="1" dirty="0" err="1">
                  <a:solidFill>
                    <a:srgbClr val="112751"/>
                  </a:solidFill>
                  <a:latin typeface="Arial"/>
                </a:rPr>
                <a:t>Joshua_Reuss</a:t>
              </a:r>
              <a:endParaRPr lang="en-US" sz="1099" b="1" dirty="0">
                <a:solidFill>
                  <a:srgbClr val="112751"/>
                </a:solidFill>
                <a:latin typeface="Arial"/>
              </a:endParaRPr>
            </a:p>
            <a:p>
              <a:pPr defTabSz="913554" eaLnBrk="0" fontAlgn="base" hangingPunct="0">
                <a:spcBef>
                  <a:spcPct val="0"/>
                </a:spcBef>
                <a:spcAft>
                  <a:spcPct val="0"/>
                </a:spcAft>
                <a:defRPr/>
              </a:pPr>
              <a:endParaRPr lang="en-US" sz="2398" dirty="0">
                <a:solidFill>
                  <a:prstClr val="black"/>
                </a:solidFill>
                <a:latin typeface="Times" pitchFamily="18" charset="0"/>
              </a:endParaRPr>
            </a:p>
          </p:txBody>
        </p:sp>
        <p:pic>
          <p:nvPicPr>
            <p:cNvPr id="7" name="Picture 6" descr="Logo&#10;&#10;Description automatically generated">
              <a:extLst>
                <a:ext uri="{FF2B5EF4-FFF2-40B4-BE49-F238E27FC236}">
                  <a16:creationId xmlns:a16="http://schemas.microsoft.com/office/drawing/2014/main" id="{2E0D7FAB-AAB0-4174-ACC8-1B4A44D572B9}"/>
                </a:ext>
              </a:extLst>
            </p:cNvPr>
            <p:cNvPicPr>
              <a:picLocks noChangeAspect="1"/>
            </p:cNvPicPr>
            <p:nvPr/>
          </p:nvPicPr>
          <p:blipFill>
            <a:blip r:embed="rId3"/>
            <a:stretch>
              <a:fillRect/>
            </a:stretch>
          </p:blipFill>
          <p:spPr>
            <a:xfrm>
              <a:off x="5030899" y="4166280"/>
              <a:ext cx="477370" cy="268521"/>
            </a:xfrm>
            <a:prstGeom prst="rect">
              <a:avLst/>
            </a:prstGeom>
          </p:spPr>
        </p:pic>
      </p:grpSp>
    </p:spTree>
    <p:extLst>
      <p:ext uri="{BB962C8B-B14F-4D97-AF65-F5344CB8AC3E}">
        <p14:creationId xmlns:p14="http://schemas.microsoft.com/office/powerpoint/2010/main" val="282193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70044" y="30957"/>
            <a:ext cx="7765210" cy="742950"/>
          </a:xfrm>
        </p:spPr>
        <p:txBody>
          <a:bodyPr/>
          <a:lstStyle/>
          <a:p>
            <a:r>
              <a:rPr lang="en-US" altLang="en-US" sz="2400" dirty="0">
                <a:cs typeface="Arial" charset="0"/>
              </a:rPr>
              <a:t>Disclosures</a:t>
            </a:r>
            <a:endParaRPr lang="en-US" altLang="en-US" dirty="0"/>
          </a:p>
        </p:txBody>
      </p:sp>
      <p:grpSp>
        <p:nvGrpSpPr>
          <p:cNvPr id="2" name="Group 1"/>
          <p:cNvGrpSpPr/>
          <p:nvPr/>
        </p:nvGrpSpPr>
        <p:grpSpPr>
          <a:xfrm>
            <a:off x="7699664" y="4634791"/>
            <a:ext cx="1278333" cy="313190"/>
            <a:chOff x="10266218" y="6143295"/>
            <a:chExt cx="1704444" cy="417587"/>
          </a:xfrm>
        </p:grpSpPr>
        <p:pic>
          <p:nvPicPr>
            <p:cNvPr id="6" name="Picture 5"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7"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8" name="Rectangle 7"/>
          <p:cNvSpPr/>
          <p:nvPr/>
        </p:nvSpPr>
        <p:spPr>
          <a:xfrm>
            <a:off x="1247550" y="1293012"/>
            <a:ext cx="6405465" cy="2793072"/>
          </a:xfrm>
          <a:prstGeom prst="rect">
            <a:avLst/>
          </a:prstGeom>
        </p:spPr>
        <p:txBody>
          <a:bodyPr wrap="square">
            <a:spAutoFit/>
          </a:bodyPr>
          <a:lstStyle/>
          <a:p>
            <a:r>
              <a:rPr lang="en-GB" sz="1800" dirty="0"/>
              <a:t>Advisory Board / Consultant:</a:t>
            </a:r>
          </a:p>
          <a:p>
            <a:pPr marL="342583" lvl="1"/>
            <a:r>
              <a:rPr lang="en-GB" sz="1350" i="1" dirty="0"/>
              <a:t>Genentech/Roche, Sanofi/Genzyme, </a:t>
            </a:r>
            <a:r>
              <a:rPr lang="en-GB" sz="1350" i="1" dirty="0" err="1"/>
              <a:t>Personalis</a:t>
            </a:r>
            <a:r>
              <a:rPr lang="en-GB" sz="1350" i="1" dirty="0"/>
              <a:t>, Guardant, </a:t>
            </a:r>
            <a:r>
              <a:rPr lang="en-GB" sz="1350" i="1" dirty="0" err="1"/>
              <a:t>Astrazeneca</a:t>
            </a:r>
            <a:r>
              <a:rPr lang="en-GB" sz="1350" i="1" dirty="0"/>
              <a:t>, BMS, Arcus, </a:t>
            </a:r>
            <a:r>
              <a:rPr lang="en-GB" sz="1350" i="1" dirty="0" err="1"/>
              <a:t>Abbvie</a:t>
            </a:r>
            <a:endParaRPr lang="en-GB" sz="1350" i="1" dirty="0"/>
          </a:p>
          <a:p>
            <a:pPr marL="342583" lvl="1"/>
            <a:endParaRPr lang="en-GB" sz="1350" i="1" dirty="0"/>
          </a:p>
          <a:p>
            <a:pPr marL="342583" lvl="1"/>
            <a:endParaRPr lang="en-GB" sz="1350" i="1" dirty="0"/>
          </a:p>
          <a:p>
            <a:r>
              <a:rPr lang="en-GB" sz="1800" dirty="0"/>
              <a:t>Research Funding (to institution):</a:t>
            </a:r>
          </a:p>
          <a:p>
            <a:pPr marL="342583" lvl="1"/>
            <a:r>
              <a:rPr lang="en-GB" sz="1350" i="1" dirty="0"/>
              <a:t>Genentech/Roche, </a:t>
            </a:r>
            <a:r>
              <a:rPr lang="en-GB" sz="1350" i="1" dirty="0" err="1"/>
              <a:t>Verastem</a:t>
            </a:r>
            <a:r>
              <a:rPr lang="en-GB" sz="1350" i="1" dirty="0"/>
              <a:t>, </a:t>
            </a:r>
            <a:r>
              <a:rPr lang="en-GB" sz="1350" i="1" dirty="0" err="1"/>
              <a:t>Nuvalent</a:t>
            </a:r>
            <a:r>
              <a:rPr lang="en-GB" sz="1350" i="1" dirty="0"/>
              <a:t>, Mesothelioma Applied Research Foundation, </a:t>
            </a:r>
            <a:r>
              <a:rPr lang="en-GB" sz="1350" i="1" dirty="0" err="1"/>
              <a:t>LUNGevity</a:t>
            </a:r>
            <a:r>
              <a:rPr lang="en-GB" sz="1350" i="1" dirty="0"/>
              <a:t> Foundation, </a:t>
            </a:r>
            <a:r>
              <a:rPr lang="en-GB" sz="1350" i="1" dirty="0" err="1"/>
              <a:t>MedStar</a:t>
            </a:r>
            <a:r>
              <a:rPr lang="en-GB" sz="1350" i="1" dirty="0"/>
              <a:t> Health Institute</a:t>
            </a:r>
          </a:p>
          <a:p>
            <a:pPr marL="342583" lvl="1"/>
            <a:endParaRPr lang="en-GB" sz="1350" i="1" dirty="0"/>
          </a:p>
          <a:p>
            <a:pPr marL="342583" lvl="1"/>
            <a:endParaRPr lang="en-GB" sz="1350" i="1" dirty="0"/>
          </a:p>
          <a:p>
            <a:r>
              <a:rPr lang="en-GB" sz="1800" dirty="0"/>
              <a:t>Honoraria/Speaking Fees: </a:t>
            </a:r>
          </a:p>
          <a:p>
            <a:pPr marL="342583" lvl="1"/>
            <a:r>
              <a:rPr lang="en-GB" altLang="en-US" sz="1350" i="1" dirty="0" err="1"/>
              <a:t>Astrazeneca</a:t>
            </a:r>
            <a:r>
              <a:rPr lang="en-GB" altLang="en-US" sz="1350" i="1" dirty="0"/>
              <a:t>, Merck</a:t>
            </a:r>
          </a:p>
        </p:txBody>
      </p:sp>
    </p:spTree>
    <p:extLst>
      <p:ext uri="{BB962C8B-B14F-4D97-AF65-F5344CB8AC3E}">
        <p14:creationId xmlns:p14="http://schemas.microsoft.com/office/powerpoint/2010/main" val="381339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62622" y="2015341"/>
            <a:ext cx="8715375" cy="742950"/>
          </a:xfrm>
        </p:spPr>
        <p:txBody>
          <a:bodyPr/>
          <a:lstStyle/>
          <a:p>
            <a:pPr algn="ctr"/>
            <a:r>
              <a:rPr lang="en-US" altLang="en-US" sz="3600" dirty="0">
                <a:cs typeface="Arial" charset="0"/>
              </a:rPr>
              <a:t>Adjuvant Immunotherapy</a:t>
            </a:r>
            <a:endParaRPr lang="en-US" altLang="en-US" sz="3600" dirty="0"/>
          </a:p>
        </p:txBody>
      </p:sp>
      <p:grpSp>
        <p:nvGrpSpPr>
          <p:cNvPr id="2" name="Group 1"/>
          <p:cNvGrpSpPr/>
          <p:nvPr/>
        </p:nvGrpSpPr>
        <p:grpSpPr>
          <a:xfrm>
            <a:off x="7699664" y="4634791"/>
            <a:ext cx="1278333" cy="313190"/>
            <a:chOff x="10266218" y="6143295"/>
            <a:chExt cx="1704444" cy="417587"/>
          </a:xfrm>
        </p:grpSpPr>
        <p:pic>
          <p:nvPicPr>
            <p:cNvPr id="6" name="Picture 5"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7"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Tree>
    <p:extLst>
      <p:ext uri="{BB962C8B-B14F-4D97-AF65-F5344CB8AC3E}">
        <p14:creationId xmlns:p14="http://schemas.microsoft.com/office/powerpoint/2010/main" val="280997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51495" y="62779"/>
            <a:ext cx="5123738" cy="742950"/>
          </a:xfrm>
        </p:spPr>
        <p:txBody>
          <a:bodyPr/>
          <a:lstStyle/>
          <a:p>
            <a:pPr algn="ctr"/>
            <a:r>
              <a:rPr lang="en-US" altLang="en-US" sz="3600" dirty="0">
                <a:cs typeface="Arial" charset="0"/>
              </a:rPr>
              <a:t>Phase III IMpower010</a:t>
            </a:r>
            <a:endParaRPr lang="en-US" altLang="en-US" sz="4500" dirty="0"/>
          </a:p>
        </p:txBody>
      </p:sp>
      <p:pic>
        <p:nvPicPr>
          <p:cNvPr id="8" name="Picture 7"/>
          <p:cNvPicPr>
            <a:picLocks noChangeAspect="1"/>
          </p:cNvPicPr>
          <p:nvPr/>
        </p:nvPicPr>
        <p:blipFill rotWithShape="1">
          <a:blip r:embed="rId3"/>
          <a:srcRect t="2713"/>
          <a:stretch/>
        </p:blipFill>
        <p:spPr>
          <a:xfrm>
            <a:off x="1050558" y="892459"/>
            <a:ext cx="7297502" cy="3937808"/>
          </a:xfrm>
          <a:prstGeom prst="rect">
            <a:avLst/>
          </a:prstGeom>
        </p:spPr>
      </p:pic>
      <p:sp>
        <p:nvSpPr>
          <p:cNvPr id="3" name="Rectangle 2"/>
          <p:cNvSpPr/>
          <p:nvPr/>
        </p:nvSpPr>
        <p:spPr bwMode="auto">
          <a:xfrm>
            <a:off x="8090981" y="4604099"/>
            <a:ext cx="145915" cy="226168"/>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186988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28948" y="38083"/>
            <a:ext cx="7912151" cy="742950"/>
          </a:xfrm>
        </p:spPr>
        <p:txBody>
          <a:bodyPr/>
          <a:lstStyle/>
          <a:p>
            <a:pPr algn="ctr"/>
            <a:r>
              <a:rPr lang="en-US" altLang="en-US" sz="2400" dirty="0" err="1">
                <a:cs typeface="Arial" charset="0"/>
              </a:rPr>
              <a:t>Atezolizumab</a:t>
            </a:r>
            <a:r>
              <a:rPr lang="en-US" altLang="en-US" sz="2400" dirty="0">
                <a:cs typeface="Arial" charset="0"/>
              </a:rPr>
              <a:t> improves DFS in patients with resected PD-L1 positive (TC</a:t>
            </a:r>
            <a:r>
              <a:rPr lang="en-US" altLang="en-US" sz="2400" dirty="0">
                <a:cs typeface="Calibri" panose="020F0502020204030204" pitchFamily="34" charset="0"/>
              </a:rPr>
              <a:t>≥1%</a:t>
            </a:r>
            <a:r>
              <a:rPr lang="en-US" altLang="en-US" sz="2400" baseline="30000" dirty="0">
                <a:cs typeface="Calibri" panose="020F0502020204030204" pitchFamily="34" charset="0"/>
              </a:rPr>
              <a:t>a</a:t>
            </a:r>
            <a:r>
              <a:rPr lang="en-US" altLang="en-US" sz="2400" dirty="0">
                <a:cs typeface="Calibri" panose="020F0502020204030204" pitchFamily="34" charset="0"/>
              </a:rPr>
              <a:t>) stage II-IIIA NSCLC</a:t>
            </a:r>
            <a:endParaRPr lang="en-US" altLang="en-US" sz="2400" dirty="0"/>
          </a:p>
        </p:txBody>
      </p:sp>
      <p:grpSp>
        <p:nvGrpSpPr>
          <p:cNvPr id="2" name="Group 1"/>
          <p:cNvGrpSpPr/>
          <p:nvPr/>
        </p:nvGrpSpPr>
        <p:grpSpPr>
          <a:xfrm>
            <a:off x="7699664" y="4634791"/>
            <a:ext cx="1278333" cy="313190"/>
            <a:chOff x="10266218" y="6143295"/>
            <a:chExt cx="1704444" cy="417587"/>
          </a:xfrm>
        </p:grpSpPr>
        <p:pic>
          <p:nvPicPr>
            <p:cNvPr id="6" name="Picture 5"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7"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449" r="3946" b="9923"/>
          <a:stretch/>
        </p:blipFill>
        <p:spPr bwMode="auto">
          <a:xfrm>
            <a:off x="1057356" y="1197851"/>
            <a:ext cx="7475674" cy="322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3304EB33-C790-4F61-9008-497EA92AD626}"/>
              </a:ext>
            </a:extLst>
          </p:cNvPr>
          <p:cNvSpPr/>
          <p:nvPr/>
        </p:nvSpPr>
        <p:spPr>
          <a:xfrm>
            <a:off x="6592838" y="4408647"/>
            <a:ext cx="2512226" cy="213585"/>
          </a:xfrm>
          <a:prstGeom prst="rect">
            <a:avLst/>
          </a:prstGeom>
        </p:spPr>
        <p:txBody>
          <a:bodyPr wrap="none">
            <a:spAutoFit/>
          </a:bodyPr>
          <a:lstStyle/>
          <a:p>
            <a:r>
              <a:rPr lang="en-US" sz="788" dirty="0" err="1"/>
              <a:t>Wakelee</a:t>
            </a:r>
            <a:r>
              <a:rPr lang="en-US" sz="788" dirty="0"/>
              <a:t> </a:t>
            </a:r>
            <a:r>
              <a:rPr lang="en-US" sz="788" i="1" dirty="0"/>
              <a:t>et al. </a:t>
            </a:r>
            <a:r>
              <a:rPr lang="en-US" sz="788" dirty="0"/>
              <a:t>ASCO 2021; </a:t>
            </a:r>
            <a:r>
              <a:rPr lang="en-US" sz="788" dirty="0" err="1"/>
              <a:t>Felip</a:t>
            </a:r>
            <a:r>
              <a:rPr lang="en-US" sz="788" dirty="0"/>
              <a:t> </a:t>
            </a:r>
            <a:r>
              <a:rPr lang="en-US" sz="788" i="1" dirty="0"/>
              <a:t>et al. </a:t>
            </a:r>
            <a:r>
              <a:rPr lang="en-US" sz="788" dirty="0"/>
              <a:t>Lancet 2021</a:t>
            </a:r>
          </a:p>
        </p:txBody>
      </p:sp>
      <p:pic>
        <p:nvPicPr>
          <p:cNvPr id="3" name="Picture 2"/>
          <p:cNvPicPr>
            <a:picLocks noChangeAspect="1"/>
          </p:cNvPicPr>
          <p:nvPr/>
        </p:nvPicPr>
        <p:blipFill>
          <a:blip r:embed="rId5"/>
          <a:stretch>
            <a:fillRect/>
          </a:stretch>
        </p:blipFill>
        <p:spPr>
          <a:xfrm>
            <a:off x="1714500" y="1402760"/>
            <a:ext cx="5715000" cy="2643188"/>
          </a:xfrm>
          <a:prstGeom prst="rect">
            <a:avLst/>
          </a:prstGeom>
          <a:ln w="57150">
            <a:solidFill>
              <a:srgbClr val="FF0000"/>
            </a:solidFill>
          </a:ln>
        </p:spPr>
      </p:pic>
      <p:sp>
        <p:nvSpPr>
          <p:cNvPr id="5" name="Rectangle 4"/>
          <p:cNvSpPr/>
          <p:nvPr/>
        </p:nvSpPr>
        <p:spPr bwMode="auto">
          <a:xfrm>
            <a:off x="3363686" y="3490164"/>
            <a:ext cx="3729446" cy="16981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4" name="Rectangle 13"/>
          <p:cNvSpPr/>
          <p:nvPr/>
        </p:nvSpPr>
        <p:spPr bwMode="auto">
          <a:xfrm>
            <a:off x="3144884" y="3677746"/>
            <a:ext cx="2302329" cy="16981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291950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tretch>
            <a:fillRect/>
          </a:stretch>
        </p:blipFill>
        <p:spPr>
          <a:xfrm>
            <a:off x="1784960" y="1304625"/>
            <a:ext cx="5952142" cy="3365232"/>
          </a:xfrm>
          <a:prstGeom prst="rect">
            <a:avLst/>
          </a:prstGeom>
        </p:spPr>
      </p:pic>
      <p:pic>
        <p:nvPicPr>
          <p:cNvPr id="35" name="Picture 34"/>
          <p:cNvPicPr>
            <a:picLocks noChangeAspect="1"/>
          </p:cNvPicPr>
          <p:nvPr/>
        </p:nvPicPr>
        <p:blipFill rotWithShape="1">
          <a:blip r:embed="rId4"/>
          <a:srcRect t="11500" b="10448"/>
          <a:stretch/>
        </p:blipFill>
        <p:spPr>
          <a:xfrm>
            <a:off x="1813986" y="945894"/>
            <a:ext cx="5929647" cy="372230"/>
          </a:xfrm>
          <a:prstGeom prst="rect">
            <a:avLst/>
          </a:prstGeom>
        </p:spPr>
      </p:pic>
      <p:sp>
        <p:nvSpPr>
          <p:cNvPr id="4098" name="Rectangle 2"/>
          <p:cNvSpPr>
            <a:spLocks noGrp="1" noChangeArrowheads="1"/>
          </p:cNvSpPr>
          <p:nvPr>
            <p:ph type="title"/>
          </p:nvPr>
        </p:nvSpPr>
        <p:spPr>
          <a:xfrm>
            <a:off x="928948" y="38083"/>
            <a:ext cx="7912151" cy="742950"/>
          </a:xfrm>
        </p:spPr>
        <p:txBody>
          <a:bodyPr/>
          <a:lstStyle/>
          <a:p>
            <a:pPr algn="ctr"/>
            <a:r>
              <a:rPr lang="en-US" altLang="en-US" sz="2400" dirty="0" err="1">
                <a:cs typeface="Arial" charset="0"/>
              </a:rPr>
              <a:t>Atezolizumab</a:t>
            </a:r>
            <a:r>
              <a:rPr lang="en-US" altLang="en-US" sz="2400" dirty="0">
                <a:cs typeface="Arial" charset="0"/>
              </a:rPr>
              <a:t> improves DFS in patients with resected PD-L1 positive (TC</a:t>
            </a:r>
            <a:r>
              <a:rPr lang="en-US" altLang="en-US" sz="2400" dirty="0">
                <a:cs typeface="Calibri" panose="020F0502020204030204" pitchFamily="34" charset="0"/>
              </a:rPr>
              <a:t>≥1%) stage II-IIIA NSCLC</a:t>
            </a:r>
            <a:endParaRPr lang="en-US" altLang="en-US" sz="2400" dirty="0"/>
          </a:p>
        </p:txBody>
      </p:sp>
      <p:sp>
        <p:nvSpPr>
          <p:cNvPr id="4" name="Rectangle 3"/>
          <p:cNvSpPr/>
          <p:nvPr/>
        </p:nvSpPr>
        <p:spPr bwMode="auto">
          <a:xfrm>
            <a:off x="7387937" y="4796747"/>
            <a:ext cx="1546167" cy="2493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10">
            <a:extLst>
              <a:ext uri="{FF2B5EF4-FFF2-40B4-BE49-F238E27FC236}">
                <a16:creationId xmlns:a16="http://schemas.microsoft.com/office/drawing/2014/main" id="{3304EB33-C790-4F61-9008-497EA92AD626}"/>
              </a:ext>
            </a:extLst>
          </p:cNvPr>
          <p:cNvSpPr/>
          <p:nvPr/>
        </p:nvSpPr>
        <p:spPr>
          <a:xfrm>
            <a:off x="7743633" y="4826219"/>
            <a:ext cx="1241045" cy="213585"/>
          </a:xfrm>
          <a:prstGeom prst="rect">
            <a:avLst/>
          </a:prstGeom>
        </p:spPr>
        <p:txBody>
          <a:bodyPr wrap="none">
            <a:spAutoFit/>
          </a:bodyPr>
          <a:lstStyle/>
          <a:p>
            <a:r>
              <a:rPr lang="en-US" sz="788" dirty="0" err="1"/>
              <a:t>Felip</a:t>
            </a:r>
            <a:r>
              <a:rPr lang="en-US" sz="788" dirty="0"/>
              <a:t> </a:t>
            </a:r>
            <a:r>
              <a:rPr lang="en-US" sz="788" i="1" dirty="0"/>
              <a:t>et al. </a:t>
            </a:r>
            <a:r>
              <a:rPr lang="en-US" sz="788" dirty="0"/>
              <a:t>Lancet 2021</a:t>
            </a:r>
          </a:p>
        </p:txBody>
      </p:sp>
      <p:sp>
        <p:nvSpPr>
          <p:cNvPr id="5" name="Oval 4"/>
          <p:cNvSpPr/>
          <p:nvPr/>
        </p:nvSpPr>
        <p:spPr bwMode="auto">
          <a:xfrm>
            <a:off x="5854832" y="2105930"/>
            <a:ext cx="515983" cy="214759"/>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29" name="Oval 28"/>
          <p:cNvSpPr/>
          <p:nvPr/>
        </p:nvSpPr>
        <p:spPr bwMode="auto">
          <a:xfrm>
            <a:off x="5817723" y="2446914"/>
            <a:ext cx="653143" cy="419934"/>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30" name="Oval 29"/>
          <p:cNvSpPr/>
          <p:nvPr/>
        </p:nvSpPr>
        <p:spPr bwMode="auto">
          <a:xfrm>
            <a:off x="5924452" y="2941857"/>
            <a:ext cx="447403" cy="233789"/>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Oval 7"/>
          <p:cNvSpPr/>
          <p:nvPr/>
        </p:nvSpPr>
        <p:spPr bwMode="auto">
          <a:xfrm>
            <a:off x="5852456" y="2358327"/>
            <a:ext cx="822960" cy="261076"/>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31" name="Oval 30"/>
          <p:cNvSpPr/>
          <p:nvPr/>
        </p:nvSpPr>
        <p:spPr bwMode="auto">
          <a:xfrm>
            <a:off x="5573684" y="3051075"/>
            <a:ext cx="1278082" cy="398405"/>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32" name="Oval 31"/>
          <p:cNvSpPr/>
          <p:nvPr/>
        </p:nvSpPr>
        <p:spPr bwMode="auto">
          <a:xfrm>
            <a:off x="5799611" y="3644105"/>
            <a:ext cx="1162595" cy="192061"/>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48022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9" grpId="0" animBg="1"/>
      <p:bldP spid="29" grpId="1" animBg="1"/>
      <p:bldP spid="30" grpId="0" animBg="1"/>
      <p:bldP spid="30" grpId="1" animBg="1"/>
      <p:bldP spid="8" grpId="0" animBg="1"/>
      <p:bldP spid="8" grpId="1" animBg="1"/>
      <p:bldP spid="31" grpId="0" animBg="1"/>
      <p:bldP spid="31" grpId="1" animBg="1"/>
      <p:bldP spid="32" grpId="0" animBg="1"/>
      <p:bldP spid="3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8" t="87584" r="4417" b="9854"/>
          <a:stretch/>
        </p:blipFill>
        <p:spPr bwMode="auto">
          <a:xfrm>
            <a:off x="1579173" y="4466853"/>
            <a:ext cx="5721532" cy="8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2"/>
          <p:cNvSpPr>
            <a:spLocks noGrp="1" noChangeArrowheads="1"/>
          </p:cNvSpPr>
          <p:nvPr>
            <p:ph type="title"/>
          </p:nvPr>
        </p:nvSpPr>
        <p:spPr>
          <a:xfrm>
            <a:off x="730087" y="83590"/>
            <a:ext cx="8475343" cy="742950"/>
          </a:xfrm>
        </p:spPr>
        <p:txBody>
          <a:bodyPr/>
          <a:lstStyle/>
          <a:p>
            <a:pPr algn="ctr"/>
            <a:r>
              <a:rPr lang="en-US" altLang="en-US" sz="2400" dirty="0">
                <a:cs typeface="Arial" charset="0"/>
              </a:rPr>
              <a:t>DFS benefit driven by PD-L1 high subgroup?</a:t>
            </a:r>
            <a:endParaRPr lang="en-US" altLang="en-US" sz="2400" dirty="0"/>
          </a:p>
        </p:txBody>
      </p:sp>
      <p:sp>
        <p:nvSpPr>
          <p:cNvPr id="4" name="Rectangle 3"/>
          <p:cNvSpPr/>
          <p:nvPr/>
        </p:nvSpPr>
        <p:spPr bwMode="auto">
          <a:xfrm>
            <a:off x="7387937" y="4796747"/>
            <a:ext cx="1546167" cy="2493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10">
            <a:extLst>
              <a:ext uri="{FF2B5EF4-FFF2-40B4-BE49-F238E27FC236}">
                <a16:creationId xmlns:a16="http://schemas.microsoft.com/office/drawing/2014/main" id="{3304EB33-C790-4F61-9008-497EA92AD626}"/>
              </a:ext>
            </a:extLst>
          </p:cNvPr>
          <p:cNvSpPr/>
          <p:nvPr/>
        </p:nvSpPr>
        <p:spPr>
          <a:xfrm>
            <a:off x="6443932" y="4836394"/>
            <a:ext cx="2644338" cy="213585"/>
          </a:xfrm>
          <a:prstGeom prst="rect">
            <a:avLst/>
          </a:prstGeom>
        </p:spPr>
        <p:txBody>
          <a:bodyPr wrap="square">
            <a:spAutoFit/>
          </a:bodyPr>
          <a:lstStyle/>
          <a:p>
            <a:pPr algn="r"/>
            <a:r>
              <a:rPr lang="en-US" sz="788" dirty="0" err="1"/>
              <a:t>Wakelee</a:t>
            </a:r>
            <a:r>
              <a:rPr lang="en-US" sz="788" dirty="0"/>
              <a:t> </a:t>
            </a:r>
            <a:r>
              <a:rPr lang="en-US" sz="788" i="1" dirty="0"/>
              <a:t>et al. </a:t>
            </a:r>
            <a:r>
              <a:rPr lang="en-US" sz="788" dirty="0"/>
              <a:t>ASCO 2021; </a:t>
            </a:r>
            <a:r>
              <a:rPr lang="en-US" sz="788" dirty="0" err="1"/>
              <a:t>Felip</a:t>
            </a:r>
            <a:r>
              <a:rPr lang="en-US" sz="788" dirty="0"/>
              <a:t> </a:t>
            </a:r>
            <a:r>
              <a:rPr lang="en-US" sz="788" i="1" dirty="0"/>
              <a:t>et al. </a:t>
            </a:r>
            <a:r>
              <a:rPr lang="en-US" sz="788" dirty="0"/>
              <a:t>Lancet 2021</a:t>
            </a:r>
          </a:p>
        </p:txBody>
      </p:sp>
      <p:pic>
        <p:nvPicPr>
          <p:cNvPr id="18" name="Picture 17">
            <a:extLst>
              <a:ext uri="{FF2B5EF4-FFF2-40B4-BE49-F238E27FC236}">
                <a16:creationId xmlns:a16="http://schemas.microsoft.com/office/drawing/2014/main" id="{2E6F73AF-76BC-4B04-9CCF-86DB2DF9C304}"/>
              </a:ext>
            </a:extLst>
          </p:cNvPr>
          <p:cNvPicPr>
            <a:picLocks noChangeAspect="1"/>
          </p:cNvPicPr>
          <p:nvPr/>
        </p:nvPicPr>
        <p:blipFill>
          <a:blip r:embed="rId4"/>
          <a:stretch>
            <a:fillRect/>
          </a:stretch>
        </p:blipFill>
        <p:spPr>
          <a:xfrm>
            <a:off x="1505978" y="1605275"/>
            <a:ext cx="6503011" cy="2801297"/>
          </a:xfrm>
          <a:prstGeom prst="rect">
            <a:avLst/>
          </a:prstGeom>
          <a:ln>
            <a:solidFill>
              <a:schemeClr val="tx1"/>
            </a:solidFill>
          </a:ln>
        </p:spPr>
      </p:pic>
      <p:sp>
        <p:nvSpPr>
          <p:cNvPr id="19" name="Title 1">
            <a:extLst>
              <a:ext uri="{FF2B5EF4-FFF2-40B4-BE49-F238E27FC236}">
                <a16:creationId xmlns:a16="http://schemas.microsoft.com/office/drawing/2014/main" id="{26757EF5-211D-4ECC-BEDE-CBF05B86E5DF}"/>
              </a:ext>
            </a:extLst>
          </p:cNvPr>
          <p:cNvSpPr txBox="1">
            <a:spLocks/>
          </p:cNvSpPr>
          <p:nvPr/>
        </p:nvSpPr>
        <p:spPr bwMode="auto">
          <a:xfrm>
            <a:off x="3467100" y="1147611"/>
            <a:ext cx="2580765" cy="397382"/>
          </a:xfrm>
          <a:prstGeom prst="rect">
            <a:avLst/>
          </a:prstGeom>
          <a:solidFill>
            <a:schemeClr val="bg1"/>
          </a:solid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800" i="1" u="sng" kern="0" dirty="0"/>
              <a:t>DFS by PD-L1 status</a:t>
            </a:r>
          </a:p>
        </p:txBody>
      </p:sp>
      <p:sp>
        <p:nvSpPr>
          <p:cNvPr id="3" name="Oval 2"/>
          <p:cNvSpPr/>
          <p:nvPr/>
        </p:nvSpPr>
        <p:spPr bwMode="auto">
          <a:xfrm>
            <a:off x="4750593" y="2238375"/>
            <a:ext cx="714376" cy="174512"/>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2" name="Oval 11"/>
          <p:cNvSpPr/>
          <p:nvPr/>
        </p:nvSpPr>
        <p:spPr bwMode="auto">
          <a:xfrm>
            <a:off x="4750593" y="3702843"/>
            <a:ext cx="714376" cy="174512"/>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424040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10;&#10;Description automatically generated">
            <a:extLst>
              <a:ext uri="{FF2B5EF4-FFF2-40B4-BE49-F238E27FC236}">
                <a16:creationId xmlns:a16="http://schemas.microsoft.com/office/drawing/2014/main" id="{071A2D5F-7BF1-3AA9-2B0A-FB5D1504B034}"/>
              </a:ext>
            </a:extLst>
          </p:cNvPr>
          <p:cNvPicPr>
            <a:picLocks noChangeAspect="1"/>
          </p:cNvPicPr>
          <p:nvPr/>
        </p:nvPicPr>
        <p:blipFill>
          <a:blip r:embed="rId2"/>
          <a:stretch>
            <a:fillRect/>
          </a:stretch>
        </p:blipFill>
        <p:spPr>
          <a:xfrm>
            <a:off x="265486" y="118637"/>
            <a:ext cx="8399760" cy="4086225"/>
          </a:xfrm>
          <a:prstGeom prst="rect">
            <a:avLst/>
          </a:prstGeom>
        </p:spPr>
      </p:pic>
    </p:spTree>
    <p:extLst>
      <p:ext uri="{BB962C8B-B14F-4D97-AF65-F5344CB8AC3E}">
        <p14:creationId xmlns:p14="http://schemas.microsoft.com/office/powerpoint/2010/main" val="2695358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28948" y="38083"/>
            <a:ext cx="7912151" cy="742950"/>
          </a:xfrm>
        </p:spPr>
        <p:txBody>
          <a:bodyPr/>
          <a:lstStyle/>
          <a:p>
            <a:pPr algn="ctr"/>
            <a:r>
              <a:rPr lang="en-US" altLang="en-US" sz="2400" dirty="0">
                <a:cs typeface="Arial" charset="0"/>
              </a:rPr>
              <a:t>Interim OS data IMpower010</a:t>
            </a:r>
            <a:endParaRPr lang="en-US" altLang="en-US" sz="2400" dirty="0"/>
          </a:p>
        </p:txBody>
      </p:sp>
      <p:sp>
        <p:nvSpPr>
          <p:cNvPr id="11" name="Rectangle 10">
            <a:extLst>
              <a:ext uri="{FF2B5EF4-FFF2-40B4-BE49-F238E27FC236}">
                <a16:creationId xmlns:a16="http://schemas.microsoft.com/office/drawing/2014/main" id="{3304EB33-C790-4F61-9008-497EA92AD626}"/>
              </a:ext>
            </a:extLst>
          </p:cNvPr>
          <p:cNvSpPr/>
          <p:nvPr/>
        </p:nvSpPr>
        <p:spPr>
          <a:xfrm>
            <a:off x="7487155" y="4354369"/>
            <a:ext cx="1353944" cy="213585"/>
          </a:xfrm>
          <a:prstGeom prst="rect">
            <a:avLst/>
          </a:prstGeom>
        </p:spPr>
        <p:txBody>
          <a:bodyPr wrap="square">
            <a:spAutoFit/>
          </a:bodyPr>
          <a:lstStyle/>
          <a:p>
            <a:pPr algn="r"/>
            <a:r>
              <a:rPr lang="en-US" sz="788" dirty="0" err="1"/>
              <a:t>Felip</a:t>
            </a:r>
            <a:r>
              <a:rPr lang="en-US" sz="788" dirty="0"/>
              <a:t> </a:t>
            </a:r>
            <a:r>
              <a:rPr lang="en-US" sz="788" i="1" dirty="0"/>
              <a:t>et al. </a:t>
            </a:r>
            <a:r>
              <a:rPr lang="en-US" sz="788" dirty="0"/>
              <a:t>WCLC 2022</a:t>
            </a:r>
          </a:p>
        </p:txBody>
      </p:sp>
      <p:grpSp>
        <p:nvGrpSpPr>
          <p:cNvPr id="12" name="Group 11"/>
          <p:cNvGrpSpPr/>
          <p:nvPr/>
        </p:nvGrpSpPr>
        <p:grpSpPr>
          <a:xfrm>
            <a:off x="7699664" y="4634791"/>
            <a:ext cx="1278333" cy="313190"/>
            <a:chOff x="10266218" y="6143295"/>
            <a:chExt cx="1704444" cy="417587"/>
          </a:xfrm>
        </p:grpSpPr>
        <p:pic>
          <p:nvPicPr>
            <p:cNvPr id="13" name="Picture 1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16"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pic>
        <p:nvPicPr>
          <p:cNvPr id="2" name="Picture 1"/>
          <p:cNvPicPr>
            <a:picLocks noChangeAspect="1"/>
          </p:cNvPicPr>
          <p:nvPr/>
        </p:nvPicPr>
        <p:blipFill rotWithShape="1">
          <a:blip r:embed="rId4"/>
          <a:srcRect t="22274" r="37474"/>
          <a:stretch/>
        </p:blipFill>
        <p:spPr>
          <a:xfrm>
            <a:off x="459631" y="1665810"/>
            <a:ext cx="4169519" cy="2762792"/>
          </a:xfrm>
          <a:prstGeom prst="rect">
            <a:avLst/>
          </a:prstGeom>
        </p:spPr>
      </p:pic>
      <p:sp>
        <p:nvSpPr>
          <p:cNvPr id="3" name="TextBox 2"/>
          <p:cNvSpPr txBox="1"/>
          <p:nvPr/>
        </p:nvSpPr>
        <p:spPr>
          <a:xfrm>
            <a:off x="928947" y="4492945"/>
            <a:ext cx="1226618" cy="253916"/>
          </a:xfrm>
          <a:prstGeom prst="rect">
            <a:avLst/>
          </a:prstGeom>
          <a:noFill/>
        </p:spPr>
        <p:txBody>
          <a:bodyPr wrap="none" rtlCol="0">
            <a:spAutoFit/>
          </a:bodyPr>
          <a:lstStyle/>
          <a:p>
            <a:r>
              <a:rPr lang="en-US" sz="1050" dirty="0"/>
              <a:t>Median f/u: 46mo</a:t>
            </a:r>
          </a:p>
        </p:txBody>
      </p:sp>
      <p:sp>
        <p:nvSpPr>
          <p:cNvPr id="4" name="TextBox 3"/>
          <p:cNvSpPr txBox="1"/>
          <p:nvPr/>
        </p:nvSpPr>
        <p:spPr>
          <a:xfrm>
            <a:off x="1130841" y="1145041"/>
            <a:ext cx="1914307" cy="253916"/>
          </a:xfrm>
          <a:prstGeom prst="rect">
            <a:avLst/>
          </a:prstGeom>
          <a:noFill/>
        </p:spPr>
        <p:txBody>
          <a:bodyPr wrap="none" rtlCol="0">
            <a:spAutoFit/>
          </a:bodyPr>
          <a:lstStyle/>
          <a:p>
            <a:r>
              <a:rPr lang="en-US" sz="1050" b="1" u="sng" dirty="0"/>
              <a:t>PD-L1 TC </a:t>
            </a:r>
            <a:r>
              <a:rPr lang="en-US" sz="1050" b="1" u="sng" dirty="0">
                <a:cs typeface="Calibri" panose="020F0502020204030204" pitchFamily="34" charset="0"/>
              </a:rPr>
              <a:t>≥1%</a:t>
            </a:r>
            <a:r>
              <a:rPr lang="en-US" sz="1050" b="1" u="sng" baseline="30000" dirty="0">
                <a:cs typeface="Calibri" panose="020F0502020204030204" pitchFamily="34" charset="0"/>
              </a:rPr>
              <a:t>a</a:t>
            </a:r>
            <a:r>
              <a:rPr lang="en-US" sz="1050" b="1" u="sng" dirty="0">
                <a:cs typeface="Calibri" panose="020F0502020204030204" pitchFamily="34" charset="0"/>
              </a:rPr>
              <a:t> Stage II-IIIA</a:t>
            </a:r>
            <a:endParaRPr lang="en-US" sz="1050" b="1" u="sng" dirty="0"/>
          </a:p>
        </p:txBody>
      </p:sp>
      <p:pic>
        <p:nvPicPr>
          <p:cNvPr id="14" name="Picture 13"/>
          <p:cNvPicPr>
            <a:picLocks noChangeAspect="1"/>
          </p:cNvPicPr>
          <p:nvPr/>
        </p:nvPicPr>
        <p:blipFill rotWithShape="1">
          <a:blip r:embed="rId4"/>
          <a:srcRect l="61977" t="43412" b="31138"/>
          <a:stretch/>
        </p:blipFill>
        <p:spPr>
          <a:xfrm>
            <a:off x="1197715" y="2574132"/>
            <a:ext cx="2249370" cy="802532"/>
          </a:xfrm>
          <a:prstGeom prst="rect">
            <a:avLst/>
          </a:prstGeom>
        </p:spPr>
      </p:pic>
      <p:pic>
        <p:nvPicPr>
          <p:cNvPr id="5" name="Picture 4"/>
          <p:cNvPicPr>
            <a:picLocks noChangeAspect="1"/>
          </p:cNvPicPr>
          <p:nvPr/>
        </p:nvPicPr>
        <p:blipFill rotWithShape="1">
          <a:blip r:embed="rId5"/>
          <a:srcRect t="12034"/>
          <a:stretch/>
        </p:blipFill>
        <p:spPr>
          <a:xfrm>
            <a:off x="4719306" y="1662030"/>
            <a:ext cx="3997005" cy="2513368"/>
          </a:xfrm>
          <a:prstGeom prst="rect">
            <a:avLst/>
          </a:prstGeom>
        </p:spPr>
      </p:pic>
      <p:sp>
        <p:nvSpPr>
          <p:cNvPr id="15" name="TextBox 14"/>
          <p:cNvSpPr txBox="1"/>
          <p:nvPr/>
        </p:nvSpPr>
        <p:spPr>
          <a:xfrm>
            <a:off x="5523226" y="1148561"/>
            <a:ext cx="2021707" cy="253916"/>
          </a:xfrm>
          <a:prstGeom prst="rect">
            <a:avLst/>
          </a:prstGeom>
          <a:noFill/>
        </p:spPr>
        <p:txBody>
          <a:bodyPr wrap="none" rtlCol="0">
            <a:spAutoFit/>
          </a:bodyPr>
          <a:lstStyle/>
          <a:p>
            <a:r>
              <a:rPr lang="en-US" sz="1050" b="1" u="sng" dirty="0"/>
              <a:t>All Randomized Stage IB-IIIA</a:t>
            </a:r>
          </a:p>
        </p:txBody>
      </p:sp>
      <p:sp>
        <p:nvSpPr>
          <p:cNvPr id="6" name="Rectangle 5"/>
          <p:cNvSpPr/>
          <p:nvPr/>
        </p:nvSpPr>
        <p:spPr bwMode="auto">
          <a:xfrm>
            <a:off x="5862290" y="3253433"/>
            <a:ext cx="43988" cy="5998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7" name="Rectangle 16"/>
          <p:cNvSpPr/>
          <p:nvPr/>
        </p:nvSpPr>
        <p:spPr bwMode="auto">
          <a:xfrm>
            <a:off x="5618695" y="3411720"/>
            <a:ext cx="43988" cy="5998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8" name="Rectangle 17"/>
          <p:cNvSpPr/>
          <p:nvPr/>
        </p:nvSpPr>
        <p:spPr bwMode="auto">
          <a:xfrm>
            <a:off x="7226225" y="3411720"/>
            <a:ext cx="43988" cy="5998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226342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14601" y="31118"/>
            <a:ext cx="7011104" cy="742950"/>
          </a:xfrm>
        </p:spPr>
        <p:txBody>
          <a:bodyPr/>
          <a:lstStyle/>
          <a:p>
            <a:pPr algn="ctr"/>
            <a:r>
              <a:rPr lang="en-US" altLang="en-US" sz="2400" dirty="0">
                <a:cs typeface="Arial" charset="0"/>
              </a:rPr>
              <a:t>Early signal of OS benefit in PD-L1 high (TC</a:t>
            </a:r>
            <a:r>
              <a:rPr lang="en-US" altLang="en-US" sz="2400" dirty="0">
                <a:latin typeface="Arial" panose="020B0604020202020204" pitchFamily="34" charset="0"/>
                <a:cs typeface="Arial" panose="020B0604020202020204" pitchFamily="34" charset="0"/>
              </a:rPr>
              <a:t>≥50%) subgroup</a:t>
            </a:r>
            <a:endParaRPr lang="en-US" altLang="en-US" sz="2400" dirty="0"/>
          </a:p>
        </p:txBody>
      </p:sp>
      <p:grpSp>
        <p:nvGrpSpPr>
          <p:cNvPr id="12" name="Group 11"/>
          <p:cNvGrpSpPr/>
          <p:nvPr/>
        </p:nvGrpSpPr>
        <p:grpSpPr>
          <a:xfrm>
            <a:off x="7699664" y="4634791"/>
            <a:ext cx="1278333" cy="313190"/>
            <a:chOff x="10266218" y="6143295"/>
            <a:chExt cx="1704444" cy="417587"/>
          </a:xfrm>
        </p:grpSpPr>
        <p:pic>
          <p:nvPicPr>
            <p:cNvPr id="13" name="Picture 1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16"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6" name="Rectangle 5"/>
          <p:cNvSpPr/>
          <p:nvPr/>
        </p:nvSpPr>
        <p:spPr bwMode="auto">
          <a:xfrm>
            <a:off x="5862290" y="3253433"/>
            <a:ext cx="43988" cy="5998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7" name="Rectangle 16"/>
          <p:cNvSpPr/>
          <p:nvPr/>
        </p:nvSpPr>
        <p:spPr bwMode="auto">
          <a:xfrm>
            <a:off x="5618695" y="3411720"/>
            <a:ext cx="43988" cy="5998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8" name="Rectangle 17"/>
          <p:cNvSpPr/>
          <p:nvPr/>
        </p:nvSpPr>
        <p:spPr bwMode="auto">
          <a:xfrm>
            <a:off x="7226225" y="3411720"/>
            <a:ext cx="43988" cy="5998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7" name="Picture 6"/>
          <p:cNvPicPr>
            <a:picLocks noChangeAspect="1"/>
          </p:cNvPicPr>
          <p:nvPr/>
        </p:nvPicPr>
        <p:blipFill>
          <a:blip r:embed="rId4"/>
          <a:stretch>
            <a:fillRect/>
          </a:stretch>
        </p:blipFill>
        <p:spPr>
          <a:xfrm>
            <a:off x="476765" y="1147323"/>
            <a:ext cx="8486775" cy="3440585"/>
          </a:xfrm>
          <a:prstGeom prst="rect">
            <a:avLst/>
          </a:prstGeom>
        </p:spPr>
      </p:pic>
      <p:sp>
        <p:nvSpPr>
          <p:cNvPr id="11" name="Rectangle 10">
            <a:extLst>
              <a:ext uri="{FF2B5EF4-FFF2-40B4-BE49-F238E27FC236}">
                <a16:creationId xmlns:a16="http://schemas.microsoft.com/office/drawing/2014/main" id="{3304EB33-C790-4F61-9008-497EA92AD626}"/>
              </a:ext>
            </a:extLst>
          </p:cNvPr>
          <p:cNvSpPr/>
          <p:nvPr/>
        </p:nvSpPr>
        <p:spPr>
          <a:xfrm>
            <a:off x="7590031" y="4421292"/>
            <a:ext cx="1353944" cy="213585"/>
          </a:xfrm>
          <a:prstGeom prst="rect">
            <a:avLst/>
          </a:prstGeom>
        </p:spPr>
        <p:txBody>
          <a:bodyPr wrap="square">
            <a:spAutoFit/>
          </a:bodyPr>
          <a:lstStyle/>
          <a:p>
            <a:pPr algn="r"/>
            <a:r>
              <a:rPr lang="en-US" sz="788" dirty="0" err="1"/>
              <a:t>Felip</a:t>
            </a:r>
            <a:r>
              <a:rPr lang="en-US" sz="788" dirty="0"/>
              <a:t> </a:t>
            </a:r>
            <a:r>
              <a:rPr lang="en-US" sz="788" i="1" dirty="0"/>
              <a:t>et al. </a:t>
            </a:r>
            <a:r>
              <a:rPr lang="en-US" sz="788" dirty="0"/>
              <a:t>WCLC 2022</a:t>
            </a:r>
          </a:p>
        </p:txBody>
      </p:sp>
      <p:sp>
        <p:nvSpPr>
          <p:cNvPr id="8" name="Oval 7"/>
          <p:cNvSpPr/>
          <p:nvPr/>
        </p:nvSpPr>
        <p:spPr bwMode="auto">
          <a:xfrm>
            <a:off x="2357438" y="1966913"/>
            <a:ext cx="635794" cy="221456"/>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9" name="Oval 18"/>
          <p:cNvSpPr/>
          <p:nvPr/>
        </p:nvSpPr>
        <p:spPr bwMode="auto">
          <a:xfrm>
            <a:off x="2343150" y="3674269"/>
            <a:ext cx="635794" cy="221456"/>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405349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84199" y="90335"/>
            <a:ext cx="8259801" cy="742950"/>
          </a:xfrm>
        </p:spPr>
        <p:txBody>
          <a:bodyPr/>
          <a:lstStyle/>
          <a:p>
            <a:pPr algn="ctr"/>
            <a:r>
              <a:rPr lang="en-US" altLang="en-US" sz="2400" dirty="0">
                <a:cs typeface="Arial" charset="0"/>
              </a:rPr>
              <a:t>Adjuvant </a:t>
            </a:r>
            <a:r>
              <a:rPr lang="en-US" altLang="en-US" sz="2400" dirty="0" err="1">
                <a:cs typeface="Arial" charset="0"/>
              </a:rPr>
              <a:t>atezolizumab</a:t>
            </a:r>
            <a:r>
              <a:rPr lang="en-US" altLang="en-US" sz="2400" dirty="0">
                <a:cs typeface="Arial" charset="0"/>
              </a:rPr>
              <a:t> has acceptable safety profile</a:t>
            </a:r>
            <a:endParaRPr lang="en-US" altLang="en-US" sz="2400" dirty="0"/>
          </a:p>
        </p:txBody>
      </p:sp>
      <p:sp>
        <p:nvSpPr>
          <p:cNvPr id="11" name="Rectangle 10">
            <a:extLst>
              <a:ext uri="{FF2B5EF4-FFF2-40B4-BE49-F238E27FC236}">
                <a16:creationId xmlns:a16="http://schemas.microsoft.com/office/drawing/2014/main" id="{3304EB33-C790-4F61-9008-497EA92AD626}"/>
              </a:ext>
            </a:extLst>
          </p:cNvPr>
          <p:cNvSpPr/>
          <p:nvPr/>
        </p:nvSpPr>
        <p:spPr>
          <a:xfrm>
            <a:off x="6089851" y="3990708"/>
            <a:ext cx="2644338" cy="213585"/>
          </a:xfrm>
          <a:prstGeom prst="rect">
            <a:avLst/>
          </a:prstGeom>
        </p:spPr>
        <p:txBody>
          <a:bodyPr wrap="square">
            <a:spAutoFit/>
          </a:bodyPr>
          <a:lstStyle/>
          <a:p>
            <a:pPr algn="r"/>
            <a:r>
              <a:rPr lang="en-US" sz="788" dirty="0" err="1"/>
              <a:t>Wakelee</a:t>
            </a:r>
            <a:r>
              <a:rPr lang="en-US" sz="788" dirty="0"/>
              <a:t> </a:t>
            </a:r>
            <a:r>
              <a:rPr lang="en-US" sz="788" i="1" dirty="0"/>
              <a:t>et al. </a:t>
            </a:r>
            <a:r>
              <a:rPr lang="en-US" sz="788" dirty="0"/>
              <a:t>ASCO 2021</a:t>
            </a:r>
          </a:p>
        </p:txBody>
      </p:sp>
      <p:grpSp>
        <p:nvGrpSpPr>
          <p:cNvPr id="12" name="Group 11"/>
          <p:cNvGrpSpPr/>
          <p:nvPr/>
        </p:nvGrpSpPr>
        <p:grpSpPr>
          <a:xfrm>
            <a:off x="7699664" y="4634791"/>
            <a:ext cx="1278333" cy="313190"/>
            <a:chOff x="10266218" y="6143295"/>
            <a:chExt cx="1704444" cy="417587"/>
          </a:xfrm>
        </p:grpSpPr>
        <p:pic>
          <p:nvPicPr>
            <p:cNvPr id="13" name="Picture 1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16"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54" t="16764" r="14561" b="20693"/>
          <a:stretch/>
        </p:blipFill>
        <p:spPr bwMode="auto">
          <a:xfrm>
            <a:off x="275770" y="1780641"/>
            <a:ext cx="4616270" cy="213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8" t="23628" r="51074" b="23043"/>
          <a:stretch/>
        </p:blipFill>
        <p:spPr bwMode="auto">
          <a:xfrm>
            <a:off x="5264331" y="1795222"/>
            <a:ext cx="3402875" cy="212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a:extLst>
              <a:ext uri="{FF2B5EF4-FFF2-40B4-BE49-F238E27FC236}">
                <a16:creationId xmlns:a16="http://schemas.microsoft.com/office/drawing/2014/main" id="{26757EF5-211D-4ECC-BEDE-CBF05B86E5DF}"/>
              </a:ext>
            </a:extLst>
          </p:cNvPr>
          <p:cNvSpPr txBox="1">
            <a:spLocks/>
          </p:cNvSpPr>
          <p:nvPr/>
        </p:nvSpPr>
        <p:spPr bwMode="auto">
          <a:xfrm>
            <a:off x="1418917" y="1439294"/>
            <a:ext cx="2121118" cy="27101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500" i="1" u="sng" kern="0" dirty="0"/>
              <a:t>Safety Summary</a:t>
            </a:r>
          </a:p>
        </p:txBody>
      </p:sp>
      <p:sp>
        <p:nvSpPr>
          <p:cNvPr id="15" name="Title 1">
            <a:extLst>
              <a:ext uri="{FF2B5EF4-FFF2-40B4-BE49-F238E27FC236}">
                <a16:creationId xmlns:a16="http://schemas.microsoft.com/office/drawing/2014/main" id="{26757EF5-211D-4ECC-BEDE-CBF05B86E5DF}"/>
              </a:ext>
            </a:extLst>
          </p:cNvPr>
          <p:cNvSpPr txBox="1">
            <a:spLocks/>
          </p:cNvSpPr>
          <p:nvPr/>
        </p:nvSpPr>
        <p:spPr bwMode="auto">
          <a:xfrm>
            <a:off x="5264331" y="1439294"/>
            <a:ext cx="3469858" cy="27101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500" i="1" u="sng" kern="0" dirty="0"/>
              <a:t>Immune-mediated Adverse Events</a:t>
            </a:r>
          </a:p>
        </p:txBody>
      </p:sp>
    </p:spTree>
    <p:extLst>
      <p:ext uri="{BB962C8B-B14F-4D97-AF65-F5344CB8AC3E}">
        <p14:creationId xmlns:p14="http://schemas.microsoft.com/office/powerpoint/2010/main" val="396618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43353" y="69706"/>
            <a:ext cx="7332471" cy="742950"/>
          </a:xfrm>
        </p:spPr>
        <p:txBody>
          <a:bodyPr/>
          <a:lstStyle/>
          <a:p>
            <a:pPr algn="ctr"/>
            <a:r>
              <a:rPr lang="en-US" altLang="en-US" sz="3600" dirty="0">
                <a:cs typeface="Arial" charset="0"/>
              </a:rPr>
              <a:t>Phase III PEARLS/KEYNOTE-091</a:t>
            </a:r>
            <a:endParaRPr lang="en-US" altLang="en-US" sz="3600" dirty="0"/>
          </a:p>
        </p:txBody>
      </p:sp>
      <p:grpSp>
        <p:nvGrpSpPr>
          <p:cNvPr id="2" name="Group 1"/>
          <p:cNvGrpSpPr/>
          <p:nvPr/>
        </p:nvGrpSpPr>
        <p:grpSpPr>
          <a:xfrm>
            <a:off x="1655928" y="1210954"/>
            <a:ext cx="6307324" cy="3177476"/>
            <a:chOff x="359999" y="485244"/>
            <a:chExt cx="8409765" cy="4236635"/>
          </a:xfrm>
        </p:grpSpPr>
        <p:sp>
          <p:nvSpPr>
            <p:cNvPr id="4" name="Title 2">
              <a:extLst>
                <a:ext uri="{FF2B5EF4-FFF2-40B4-BE49-F238E27FC236}">
                  <a16:creationId xmlns:a16="http://schemas.microsoft.com/office/drawing/2014/main" id="{50E7FC8C-3126-49AF-8D1A-CD274EE45C8C}"/>
                </a:ext>
              </a:extLst>
            </p:cNvPr>
            <p:cNvSpPr txBox="1">
              <a:spLocks/>
            </p:cNvSpPr>
            <p:nvPr/>
          </p:nvSpPr>
          <p:spPr>
            <a:xfrm>
              <a:off x="359999" y="485244"/>
              <a:ext cx="8409765" cy="432000"/>
            </a:xfrm>
            <a:prstGeom prst="rect">
              <a:avLst/>
            </a:prstGeom>
          </p:spPr>
          <p:txBody>
            <a:bodyPr anchor="t">
              <a:noAutofit/>
            </a:bodyPr>
            <a:lstStyle>
              <a:lvl1pPr algn="l" defTabSz="457200" rtl="0" eaLnBrk="1" fontAlgn="base" hangingPunct="1">
                <a:lnSpc>
                  <a:spcPct val="80000"/>
                </a:lnSpc>
                <a:spcBef>
                  <a:spcPct val="0"/>
                </a:spcBef>
                <a:spcAft>
                  <a:spcPct val="0"/>
                </a:spcAft>
                <a:defRPr sz="2800" b="1" i="0" kern="1200" cap="all">
                  <a:solidFill>
                    <a:srgbClr val="04426B"/>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defTabSz="342900">
                <a:defRPr/>
              </a:pPr>
              <a:r>
                <a:rPr lang="en-US" sz="2100" dirty="0">
                  <a:latin typeface="Arial Narrow"/>
                </a:rPr>
                <a:t>PEARLS/KEYNOTE-091 </a:t>
              </a:r>
              <a:r>
                <a:rPr lang="en-US" sz="2100" cap="none" dirty="0">
                  <a:latin typeface="Arial Narrow"/>
                </a:rPr>
                <a:t>Study Design</a:t>
              </a:r>
              <a:endParaRPr lang="en-US" sz="2100" dirty="0">
                <a:latin typeface="Arial Narrow"/>
              </a:endParaRPr>
            </a:p>
          </p:txBody>
        </p:sp>
        <p:sp>
          <p:nvSpPr>
            <p:cNvPr id="5" name="Rectangle 4">
              <a:extLst>
                <a:ext uri="{FF2B5EF4-FFF2-40B4-BE49-F238E27FC236}">
                  <a16:creationId xmlns:a16="http://schemas.microsoft.com/office/drawing/2014/main" id="{D3024840-7648-43E7-86EF-E18A62141BDA}"/>
                </a:ext>
              </a:extLst>
            </p:cNvPr>
            <p:cNvSpPr/>
            <p:nvPr/>
          </p:nvSpPr>
          <p:spPr>
            <a:xfrm>
              <a:off x="6601585" y="1391737"/>
              <a:ext cx="2065096" cy="492443"/>
            </a:xfrm>
            <a:prstGeom prst="rect">
              <a:avLst/>
            </a:prstGeom>
            <a:solidFill>
              <a:srgbClr val="00857C"/>
            </a:solidFill>
          </p:spPr>
          <p:txBody>
            <a:bodyPr wrap="none" rtlCol="0" anchor="ctr">
              <a:spAutoFit/>
            </a:bodyPr>
            <a:lstStyle/>
            <a:p>
              <a:pPr algn="ctr" defTabSz="342900" eaLnBrk="0" fontAlgn="base" hangingPunct="0">
                <a:spcBef>
                  <a:spcPct val="0"/>
                </a:spcBef>
                <a:spcAft>
                  <a:spcPct val="0"/>
                </a:spcAft>
              </a:pPr>
              <a:r>
                <a:rPr lang="en-US" sz="900" b="1" dirty="0">
                  <a:solidFill>
                    <a:prstClr val="white"/>
                  </a:solidFill>
                  <a:latin typeface="Arial Narrow"/>
                  <a:ea typeface="MS PGothic" panose="020B0600070205080204" pitchFamily="34" charset="-128"/>
                </a:rPr>
                <a:t>Pembrolizumab 200 mg Q3W</a:t>
              </a:r>
              <a:br>
                <a:rPr lang="en-US" sz="900" b="1" dirty="0">
                  <a:solidFill>
                    <a:prstClr val="white"/>
                  </a:solidFill>
                  <a:latin typeface="Arial Narrow"/>
                  <a:ea typeface="MS PGothic" panose="020B0600070205080204" pitchFamily="34" charset="-128"/>
                </a:rPr>
              </a:br>
              <a:r>
                <a:rPr lang="en-US" sz="900" b="1" dirty="0">
                  <a:solidFill>
                    <a:prstClr val="white"/>
                  </a:solidFill>
                  <a:latin typeface="Arial Narrow"/>
                  <a:ea typeface="MS PGothic" panose="020B0600070205080204" pitchFamily="34" charset="-128"/>
                </a:rPr>
                <a:t>for ≤18 administrations (~1 yr)</a:t>
              </a:r>
            </a:p>
          </p:txBody>
        </p:sp>
        <p:sp>
          <p:nvSpPr>
            <p:cNvPr id="6" name="Rectangle 5">
              <a:extLst>
                <a:ext uri="{FF2B5EF4-FFF2-40B4-BE49-F238E27FC236}">
                  <a16:creationId xmlns:a16="http://schemas.microsoft.com/office/drawing/2014/main" id="{F02986B8-E1D3-4E39-9E04-223135444420}"/>
                </a:ext>
              </a:extLst>
            </p:cNvPr>
            <p:cNvSpPr/>
            <p:nvPr/>
          </p:nvSpPr>
          <p:spPr>
            <a:xfrm>
              <a:off x="6629693" y="2433535"/>
              <a:ext cx="2008883" cy="677108"/>
            </a:xfrm>
            <a:prstGeom prst="rect">
              <a:avLst/>
            </a:prstGeom>
            <a:solidFill>
              <a:srgbClr val="600039"/>
            </a:solidFill>
          </p:spPr>
          <p:txBody>
            <a:bodyPr wrap="square" rtlCol="0" anchor="ctr">
              <a:spAutoFit/>
            </a:bodyPr>
            <a:lstStyle/>
            <a:p>
              <a:pPr algn="ctr" defTabSz="342900" eaLnBrk="0" fontAlgn="base" hangingPunct="0">
                <a:spcBef>
                  <a:spcPct val="0"/>
                </a:spcBef>
                <a:spcAft>
                  <a:spcPct val="0"/>
                </a:spcAft>
              </a:pPr>
              <a:r>
                <a:rPr lang="en-US" sz="900" b="1" dirty="0">
                  <a:solidFill>
                    <a:prstClr val="white"/>
                  </a:solidFill>
                  <a:latin typeface="Arial Narrow"/>
                  <a:ea typeface="MS PGothic" panose="020B0600070205080204" pitchFamily="34" charset="-128"/>
                </a:rPr>
                <a:t>Placebo Q3W</a:t>
              </a:r>
              <a:br>
                <a:rPr lang="en-US" sz="900" b="1" dirty="0">
                  <a:solidFill>
                    <a:prstClr val="white"/>
                  </a:solidFill>
                  <a:latin typeface="Arial Narrow"/>
                  <a:ea typeface="MS PGothic" panose="020B0600070205080204" pitchFamily="34" charset="-128"/>
                </a:rPr>
              </a:br>
              <a:r>
                <a:rPr lang="en-US" sz="900" b="1" dirty="0">
                  <a:solidFill>
                    <a:prstClr val="white"/>
                  </a:solidFill>
                  <a:latin typeface="Arial Narrow"/>
                  <a:ea typeface="MS PGothic" panose="020B0600070205080204" pitchFamily="34" charset="-128"/>
                </a:rPr>
                <a:t>for ≤18 administrations (~1 yr)</a:t>
              </a:r>
            </a:p>
          </p:txBody>
        </p:sp>
        <p:sp>
          <p:nvSpPr>
            <p:cNvPr id="7" name="Rectangle 6">
              <a:extLst>
                <a:ext uri="{FF2B5EF4-FFF2-40B4-BE49-F238E27FC236}">
                  <a16:creationId xmlns:a16="http://schemas.microsoft.com/office/drawing/2014/main" id="{37E1483A-7119-4B4E-BBB0-90DFEBE1E339}"/>
                </a:ext>
              </a:extLst>
            </p:cNvPr>
            <p:cNvSpPr/>
            <p:nvPr/>
          </p:nvSpPr>
          <p:spPr>
            <a:xfrm>
              <a:off x="382292" y="1286603"/>
              <a:ext cx="2117887" cy="1518364"/>
            </a:xfrm>
            <a:prstGeom prst="rect">
              <a:avLst/>
            </a:prstGeom>
            <a:solidFill>
              <a:sysClr val="windowText" lastClr="000000">
                <a:lumMod val="65000"/>
                <a:lumOff val="35000"/>
              </a:sysClr>
            </a:solidFill>
          </p:spPr>
          <p:txBody>
            <a:bodyPr wrap="square" rtlCol="0" anchor="t">
              <a:spAutoFit/>
            </a:bodyPr>
            <a:lstStyle/>
            <a:p>
              <a:pPr algn="ctr" defTabSz="342900" eaLnBrk="0" fontAlgn="base" hangingPunct="0">
                <a:spcBef>
                  <a:spcPct val="0"/>
                </a:spcBef>
                <a:spcAft>
                  <a:spcPct val="0"/>
                </a:spcAft>
                <a:defRPr/>
              </a:pPr>
              <a:r>
                <a:rPr lang="en-US" sz="900" b="1" u="sng" kern="0" dirty="0">
                  <a:solidFill>
                    <a:prstClr val="white"/>
                  </a:solidFill>
                  <a:latin typeface="Arial Narrow"/>
                  <a:ea typeface="MS PGothic" panose="020B0600070205080204" pitchFamily="34" charset="-128"/>
                </a:rPr>
                <a:t>Eligibility for Registration</a:t>
              </a:r>
            </a:p>
            <a:p>
              <a:pPr marL="88106" indent="-88106" defTabSz="342900" eaLnBrk="0" fontAlgn="base" hangingPunct="0">
                <a:spcBef>
                  <a:spcPts val="225"/>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Confirmed stage IB (T ≥4 cm), II, or IIIA NSCLC per AJCC v7</a:t>
              </a:r>
            </a:p>
            <a:p>
              <a:pPr marL="88106" indent="-88106" defTabSz="342900" eaLnBrk="0" fontAlgn="base" hangingPunct="0">
                <a:spcBef>
                  <a:spcPts val="225"/>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Complete surgical resection with negative margins (R0)</a:t>
              </a:r>
            </a:p>
            <a:p>
              <a:pPr marL="88106" indent="-88106" defTabSz="342900" eaLnBrk="0" fontAlgn="base" hangingPunct="0">
                <a:spcBef>
                  <a:spcPts val="225"/>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Provision of tumor tissue for </a:t>
              </a:r>
              <a:br>
                <a:rPr lang="en-US" sz="900" kern="0" dirty="0">
                  <a:solidFill>
                    <a:prstClr val="white"/>
                  </a:solidFill>
                  <a:latin typeface="Arial Narrow"/>
                  <a:ea typeface="MS PGothic" panose="020B0600070205080204" pitchFamily="34" charset="-128"/>
                </a:rPr>
              </a:br>
              <a:r>
                <a:rPr lang="en-US" sz="900" kern="0" dirty="0">
                  <a:solidFill>
                    <a:prstClr val="white"/>
                  </a:solidFill>
                  <a:latin typeface="Arial Narrow"/>
                  <a:ea typeface="MS PGothic" panose="020B0600070205080204" pitchFamily="34" charset="-128"/>
                </a:rPr>
                <a:t>PD-L1 testing</a:t>
              </a:r>
            </a:p>
          </p:txBody>
        </p:sp>
        <p:sp>
          <p:nvSpPr>
            <p:cNvPr id="9" name="Rectangle 8">
              <a:extLst>
                <a:ext uri="{FF2B5EF4-FFF2-40B4-BE49-F238E27FC236}">
                  <a16:creationId xmlns:a16="http://schemas.microsoft.com/office/drawing/2014/main" id="{C12206A3-3776-4757-A0AC-57D02184BC0B}"/>
                </a:ext>
              </a:extLst>
            </p:cNvPr>
            <p:cNvSpPr/>
            <p:nvPr/>
          </p:nvSpPr>
          <p:spPr>
            <a:xfrm>
              <a:off x="3748284" y="1286605"/>
              <a:ext cx="2117887" cy="1887696"/>
            </a:xfrm>
            <a:prstGeom prst="rect">
              <a:avLst/>
            </a:prstGeom>
            <a:solidFill>
              <a:sysClr val="windowText" lastClr="000000">
                <a:lumMod val="65000"/>
                <a:lumOff val="35000"/>
              </a:sysClr>
            </a:solidFill>
          </p:spPr>
          <p:txBody>
            <a:bodyPr wrap="square" rtlCol="0" anchor="t">
              <a:spAutoFit/>
            </a:bodyPr>
            <a:lstStyle/>
            <a:p>
              <a:pPr algn="ctr" defTabSz="342900" eaLnBrk="0" fontAlgn="base" hangingPunct="0">
                <a:spcBef>
                  <a:spcPct val="0"/>
                </a:spcBef>
                <a:spcAft>
                  <a:spcPct val="0"/>
                </a:spcAft>
                <a:defRPr/>
              </a:pPr>
              <a:r>
                <a:rPr lang="en-US" sz="900" b="1" u="sng" kern="0" dirty="0">
                  <a:solidFill>
                    <a:prstClr val="white"/>
                  </a:solidFill>
                  <a:latin typeface="Arial Narrow"/>
                  <a:ea typeface="MS PGothic" panose="020B0600070205080204" pitchFamily="34" charset="-128"/>
                </a:rPr>
                <a:t>Eligibility for Randomization</a:t>
              </a:r>
            </a:p>
            <a:p>
              <a:pPr marL="88106" indent="-88106" defTabSz="342900" eaLnBrk="0" fontAlgn="base" hangingPunct="0">
                <a:spcBef>
                  <a:spcPts val="225"/>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No evidence of disease</a:t>
              </a:r>
            </a:p>
            <a:p>
              <a:pPr marL="88106" indent="-88106" defTabSz="342900" eaLnBrk="0" fontAlgn="base" hangingPunct="0">
                <a:spcBef>
                  <a:spcPts val="225"/>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ECOG PS 0 or 1</a:t>
              </a:r>
            </a:p>
            <a:p>
              <a:pPr marL="88106" indent="-88106" defTabSz="342900" eaLnBrk="0" fontAlgn="base" hangingPunct="0">
                <a:spcBef>
                  <a:spcPts val="225"/>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Adjuvant chemotherapy</a:t>
              </a:r>
            </a:p>
            <a:p>
              <a:pPr marL="213122" lvl="1" indent="-88106" defTabSz="342900" eaLnBrk="0" fontAlgn="base" hangingPunct="0">
                <a:spcBef>
                  <a:spcPct val="0"/>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Considered for stage IB</a:t>
              </a:r>
              <a:br>
                <a:rPr lang="en-US" sz="900" kern="0" dirty="0">
                  <a:solidFill>
                    <a:prstClr val="white"/>
                  </a:solidFill>
                  <a:latin typeface="Arial Narrow"/>
                  <a:ea typeface="MS PGothic" panose="020B0600070205080204" pitchFamily="34" charset="-128"/>
                </a:rPr>
              </a:br>
              <a:r>
                <a:rPr lang="en-US" sz="900" kern="0" dirty="0">
                  <a:solidFill>
                    <a:prstClr val="white"/>
                  </a:solidFill>
                  <a:latin typeface="Arial Narrow"/>
                  <a:ea typeface="MS PGothic" panose="020B0600070205080204" pitchFamily="34" charset="-128"/>
                </a:rPr>
                <a:t> (T ≥4 cm) disease</a:t>
              </a:r>
            </a:p>
            <a:p>
              <a:pPr marL="213122" lvl="1" indent="-88106" defTabSz="342900" eaLnBrk="0" fontAlgn="base" hangingPunct="0">
                <a:spcBef>
                  <a:spcPct val="0"/>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Strongly recommended for stage II and IIIA disease</a:t>
              </a:r>
            </a:p>
            <a:p>
              <a:pPr marL="213122" lvl="1" indent="-88106" defTabSz="342900" eaLnBrk="0" fontAlgn="base" hangingPunct="0">
                <a:spcBef>
                  <a:spcPct val="0"/>
                </a:spcBef>
                <a:spcAft>
                  <a:spcPct val="0"/>
                </a:spcAft>
                <a:buFont typeface="Arial" panose="020B0604020202020204" pitchFamily="34" charset="0"/>
                <a:buChar char="•"/>
                <a:defRPr/>
              </a:pPr>
              <a:r>
                <a:rPr lang="en-US" sz="900" kern="0" dirty="0">
                  <a:solidFill>
                    <a:prstClr val="white"/>
                  </a:solidFill>
                  <a:latin typeface="Arial Narrow"/>
                  <a:ea typeface="MS PGothic" panose="020B0600070205080204" pitchFamily="34" charset="-128"/>
                </a:rPr>
                <a:t>Limited to ≤4 cycles</a:t>
              </a:r>
            </a:p>
          </p:txBody>
        </p:sp>
        <p:cxnSp>
          <p:nvCxnSpPr>
            <p:cNvPr id="10" name="Straight Arrow Connector 9">
              <a:extLst>
                <a:ext uri="{FF2B5EF4-FFF2-40B4-BE49-F238E27FC236}">
                  <a16:creationId xmlns:a16="http://schemas.microsoft.com/office/drawing/2014/main" id="{BAD87533-8EA2-46C7-9A04-A1A246409486}"/>
                </a:ext>
              </a:extLst>
            </p:cNvPr>
            <p:cNvCxnSpPr>
              <a:cxnSpLocks/>
              <a:stCxn id="7" idx="3"/>
              <a:endCxn id="9" idx="1"/>
            </p:cNvCxnSpPr>
            <p:nvPr/>
          </p:nvCxnSpPr>
          <p:spPr>
            <a:xfrm>
              <a:off x="2500179" y="2045785"/>
              <a:ext cx="1248105" cy="184668"/>
            </a:xfrm>
            <a:prstGeom prst="straightConnector1">
              <a:avLst/>
            </a:prstGeom>
            <a:noFill/>
            <a:ln w="12700" cap="flat" cmpd="sng" algn="ctr">
              <a:solidFill>
                <a:sysClr val="windowText" lastClr="000000"/>
              </a:solidFill>
              <a:prstDash val="solid"/>
              <a:tailEnd type="triangle"/>
            </a:ln>
            <a:effectLst/>
          </p:spPr>
        </p:cxnSp>
        <p:cxnSp>
          <p:nvCxnSpPr>
            <p:cNvPr id="11" name="Connector: Elbow 12">
              <a:extLst>
                <a:ext uri="{FF2B5EF4-FFF2-40B4-BE49-F238E27FC236}">
                  <a16:creationId xmlns:a16="http://schemas.microsoft.com/office/drawing/2014/main" id="{A434001E-B3B4-44F3-8510-3996806D5E6F}"/>
                </a:ext>
              </a:extLst>
            </p:cNvPr>
            <p:cNvCxnSpPr>
              <a:cxnSpLocks/>
              <a:stCxn id="9" idx="3"/>
              <a:endCxn id="5" idx="1"/>
            </p:cNvCxnSpPr>
            <p:nvPr/>
          </p:nvCxnSpPr>
          <p:spPr>
            <a:xfrm flipV="1">
              <a:off x="5866171" y="1637959"/>
              <a:ext cx="735415" cy="592495"/>
            </a:xfrm>
            <a:prstGeom prst="bentConnector3">
              <a:avLst>
                <a:gd name="adj1" fmla="val 50000"/>
              </a:avLst>
            </a:prstGeom>
            <a:noFill/>
            <a:ln w="12700" cap="flat" cmpd="sng" algn="ctr">
              <a:solidFill>
                <a:sysClr val="windowText" lastClr="000000"/>
              </a:solidFill>
              <a:prstDash val="solid"/>
              <a:tailEnd type="triangle"/>
            </a:ln>
            <a:effectLst/>
          </p:spPr>
        </p:cxnSp>
        <p:cxnSp>
          <p:nvCxnSpPr>
            <p:cNvPr id="12" name="Connector: Elbow 14">
              <a:extLst>
                <a:ext uri="{FF2B5EF4-FFF2-40B4-BE49-F238E27FC236}">
                  <a16:creationId xmlns:a16="http://schemas.microsoft.com/office/drawing/2014/main" id="{21A2F393-7AE8-474E-A668-AD738B71EE96}"/>
                </a:ext>
              </a:extLst>
            </p:cNvPr>
            <p:cNvCxnSpPr>
              <a:cxnSpLocks/>
              <a:stCxn id="9" idx="3"/>
              <a:endCxn id="6" idx="1"/>
            </p:cNvCxnSpPr>
            <p:nvPr/>
          </p:nvCxnSpPr>
          <p:spPr>
            <a:xfrm>
              <a:off x="5866171" y="2230453"/>
              <a:ext cx="763523" cy="541636"/>
            </a:xfrm>
            <a:prstGeom prst="bentConnector3">
              <a:avLst>
                <a:gd name="adj1" fmla="val 50000"/>
              </a:avLst>
            </a:prstGeom>
            <a:noFill/>
            <a:ln w="12700" cap="flat" cmpd="sng" algn="ctr">
              <a:solidFill>
                <a:sysClr val="windowText" lastClr="000000"/>
              </a:solidFill>
              <a:prstDash val="solid"/>
              <a:tailEnd type="triangle"/>
            </a:ln>
            <a:effectLst/>
          </p:spPr>
        </p:cxnSp>
        <p:sp>
          <p:nvSpPr>
            <p:cNvPr id="13" name="Oval 12">
              <a:extLst>
                <a:ext uri="{FF2B5EF4-FFF2-40B4-BE49-F238E27FC236}">
                  <a16:creationId xmlns:a16="http://schemas.microsoft.com/office/drawing/2014/main" id="{A672074C-8D87-4E89-956C-C14420F30D6E}"/>
                </a:ext>
              </a:extLst>
            </p:cNvPr>
            <p:cNvSpPr/>
            <p:nvPr/>
          </p:nvSpPr>
          <p:spPr>
            <a:xfrm>
              <a:off x="5970604" y="1905341"/>
              <a:ext cx="571647" cy="649188"/>
            </a:xfrm>
            <a:prstGeom prst="ellipse">
              <a:avLst/>
            </a:prstGeom>
            <a:solidFill>
              <a:srgbClr val="56639D">
                <a:lumMod val="75000"/>
              </a:srgbClr>
            </a:solidFill>
          </p:spPr>
          <p:txBody>
            <a:bodyPr wrap="none" rtlCol="0" anchor="ctr">
              <a:spAutoFit/>
            </a:bodyPr>
            <a:lstStyle/>
            <a:p>
              <a:pPr algn="ctr" defTabSz="342900" eaLnBrk="0" fontAlgn="base" hangingPunct="0">
                <a:spcBef>
                  <a:spcPct val="0"/>
                </a:spcBef>
                <a:spcAft>
                  <a:spcPct val="0"/>
                </a:spcAft>
                <a:defRPr/>
              </a:pPr>
              <a:r>
                <a:rPr lang="en-US" sz="825" b="1" kern="0" dirty="0">
                  <a:solidFill>
                    <a:prstClr val="white"/>
                  </a:solidFill>
                  <a:latin typeface="Arial Narrow"/>
                  <a:ea typeface="MS PGothic" panose="020B0600070205080204" pitchFamily="34" charset="-128"/>
                </a:rPr>
                <a:t>R</a:t>
              </a:r>
              <a:br>
                <a:rPr lang="en-US" sz="825" b="1" kern="0" dirty="0">
                  <a:solidFill>
                    <a:prstClr val="white"/>
                  </a:solidFill>
                  <a:latin typeface="Arial Narrow"/>
                  <a:ea typeface="MS PGothic" panose="020B0600070205080204" pitchFamily="34" charset="-128"/>
                </a:rPr>
              </a:br>
              <a:r>
                <a:rPr lang="en-US" sz="825" kern="0" dirty="0">
                  <a:solidFill>
                    <a:prstClr val="white"/>
                  </a:solidFill>
                  <a:latin typeface="Arial Narrow"/>
                  <a:ea typeface="MS PGothic" panose="020B0600070205080204" pitchFamily="34" charset="-128"/>
                </a:rPr>
                <a:t>1:1</a:t>
              </a:r>
            </a:p>
          </p:txBody>
        </p:sp>
        <p:sp>
          <p:nvSpPr>
            <p:cNvPr id="14" name="TextBox 13">
              <a:extLst>
                <a:ext uri="{FF2B5EF4-FFF2-40B4-BE49-F238E27FC236}">
                  <a16:creationId xmlns:a16="http://schemas.microsoft.com/office/drawing/2014/main" id="{91239164-502B-48A3-A71F-C7AB83F277D8}"/>
                </a:ext>
              </a:extLst>
            </p:cNvPr>
            <p:cNvSpPr txBox="1"/>
            <p:nvPr/>
          </p:nvSpPr>
          <p:spPr>
            <a:xfrm>
              <a:off x="2539593" y="1521850"/>
              <a:ext cx="1120169" cy="657987"/>
            </a:xfrm>
            <a:prstGeom prst="rect">
              <a:avLst/>
            </a:prstGeom>
            <a:solidFill>
              <a:srgbClr val="56639D">
                <a:lumMod val="75000"/>
              </a:srgbClr>
            </a:solidFill>
          </p:spPr>
          <p:txBody>
            <a:bodyPr wrap="none" rtlCol="0" anchor="ctr">
              <a:noAutofit/>
            </a:bodyPr>
            <a:lstStyle/>
            <a:p>
              <a:pPr algn="ctr" defTabSz="342900" eaLnBrk="0" fontAlgn="base" hangingPunct="0">
                <a:spcBef>
                  <a:spcPct val="0"/>
                </a:spcBef>
                <a:spcAft>
                  <a:spcPct val="0"/>
                </a:spcAft>
                <a:defRPr/>
              </a:pPr>
              <a:r>
                <a:rPr lang="en-US" sz="825" b="1" kern="0" dirty="0">
                  <a:solidFill>
                    <a:prstClr val="white"/>
                  </a:solidFill>
                  <a:latin typeface="Arial Narrow"/>
                  <a:ea typeface="MS PGothic" panose="020B0600070205080204" pitchFamily="34" charset="-128"/>
                </a:rPr>
                <a:t>PD-L1 testing</a:t>
              </a:r>
              <a:br>
                <a:rPr lang="en-US" sz="825" kern="0" dirty="0">
                  <a:solidFill>
                    <a:prstClr val="white"/>
                  </a:solidFill>
                  <a:latin typeface="Arial Narrow"/>
                  <a:ea typeface="MS PGothic" panose="020B0600070205080204" pitchFamily="34" charset="-128"/>
                </a:rPr>
              </a:br>
              <a:r>
                <a:rPr lang="en-US" sz="750" kern="0" dirty="0">
                  <a:solidFill>
                    <a:prstClr val="white"/>
                  </a:solidFill>
                  <a:latin typeface="Arial Narrow"/>
                  <a:ea typeface="MS PGothic" panose="020B0600070205080204" pitchFamily="34" charset="-128"/>
                </a:rPr>
                <a:t>done centrally using </a:t>
              </a:r>
              <a:br>
                <a:rPr lang="en-US" sz="750" kern="0" dirty="0">
                  <a:solidFill>
                    <a:prstClr val="white"/>
                  </a:solidFill>
                  <a:latin typeface="Arial Narrow"/>
                  <a:ea typeface="MS PGothic" panose="020B0600070205080204" pitchFamily="34" charset="-128"/>
                </a:rPr>
              </a:br>
              <a:r>
                <a:rPr lang="en-US" sz="750" kern="0" dirty="0">
                  <a:solidFill>
                    <a:prstClr val="white"/>
                  </a:solidFill>
                  <a:latin typeface="Arial Narrow"/>
                  <a:ea typeface="MS PGothic" panose="020B0600070205080204" pitchFamily="34" charset="-128"/>
                </a:rPr>
                <a:t>PD-L1 IHC </a:t>
              </a:r>
              <a:br>
                <a:rPr lang="en-US" sz="750" kern="0" dirty="0">
                  <a:solidFill>
                    <a:prstClr val="white"/>
                  </a:solidFill>
                  <a:latin typeface="Arial Narrow"/>
                  <a:ea typeface="MS PGothic" panose="020B0600070205080204" pitchFamily="34" charset="-128"/>
                </a:rPr>
              </a:br>
              <a:r>
                <a:rPr lang="en-US" sz="750" kern="0" dirty="0">
                  <a:solidFill>
                    <a:prstClr val="white"/>
                  </a:solidFill>
                  <a:latin typeface="Arial Narrow"/>
                  <a:ea typeface="MS PGothic" panose="020B0600070205080204" pitchFamily="34" charset="-128"/>
                </a:rPr>
                <a:t>22C3 pharmDx </a:t>
              </a:r>
              <a:endParaRPr lang="en-US" sz="825" kern="0" dirty="0">
                <a:solidFill>
                  <a:prstClr val="white"/>
                </a:solidFill>
                <a:latin typeface="Arial Narrow"/>
                <a:ea typeface="MS PGothic" panose="020B0600070205080204" pitchFamily="34" charset="-128"/>
              </a:endParaRPr>
            </a:p>
          </p:txBody>
        </p:sp>
        <p:sp>
          <p:nvSpPr>
            <p:cNvPr id="15" name="TextBox 14">
              <a:extLst>
                <a:ext uri="{FF2B5EF4-FFF2-40B4-BE49-F238E27FC236}">
                  <a16:creationId xmlns:a16="http://schemas.microsoft.com/office/drawing/2014/main" id="{5D9340DE-0897-47DF-8C0A-519D56FEC130}"/>
                </a:ext>
              </a:extLst>
            </p:cNvPr>
            <p:cNvSpPr txBox="1"/>
            <p:nvPr/>
          </p:nvSpPr>
          <p:spPr>
            <a:xfrm>
              <a:off x="386157" y="3279923"/>
              <a:ext cx="2963918" cy="1251032"/>
            </a:xfrm>
            <a:prstGeom prst="rect">
              <a:avLst/>
            </a:prstGeom>
          </p:spPr>
          <p:txBody>
            <a:bodyPr wrap="none" rtlCol="0" anchor="t">
              <a:noAutofit/>
            </a:bodyPr>
            <a:lstStyle/>
            <a:p>
              <a:pPr defTabSz="342900" eaLnBrk="0" fontAlgn="base" hangingPunct="0">
                <a:spcBef>
                  <a:spcPct val="0"/>
                </a:spcBef>
                <a:spcAft>
                  <a:spcPct val="0"/>
                </a:spcAft>
              </a:pPr>
              <a:r>
                <a:rPr lang="en-US" sz="900" b="1" dirty="0">
                  <a:solidFill>
                    <a:prstClr val="black"/>
                  </a:solidFill>
                  <a:latin typeface="Arial Narrow"/>
                  <a:ea typeface="MS PGothic" panose="020B0600070205080204" pitchFamily="34" charset="-128"/>
                </a:rPr>
                <a:t>Stratification Factors</a:t>
              </a:r>
            </a:p>
            <a:p>
              <a:pPr marL="171450" indent="-86916" defTabSz="342900" eaLnBrk="0" fontAlgn="base" hangingPunct="0">
                <a:spcBef>
                  <a:spcPct val="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Disease stage (IB vs II vs IIIA)</a:t>
              </a:r>
            </a:p>
            <a:p>
              <a:pPr marL="171450" indent="-86916" defTabSz="342900" eaLnBrk="0" fontAlgn="base" hangingPunct="0">
                <a:spcBef>
                  <a:spcPts val="15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PD-L1 TPS (&lt;1% vs 1-49% vs ≥50%)</a:t>
              </a:r>
            </a:p>
            <a:p>
              <a:pPr marL="171450" indent="-86916" defTabSz="342900" eaLnBrk="0" fontAlgn="base" hangingPunct="0">
                <a:spcBef>
                  <a:spcPts val="15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Receipt of adjuvant chemotherapy (yes vs no)</a:t>
              </a:r>
            </a:p>
            <a:p>
              <a:pPr marL="171450" indent="-86916" defTabSz="342900" eaLnBrk="0" fontAlgn="base" hangingPunct="0">
                <a:spcBef>
                  <a:spcPts val="15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Geographic region (Asia vs Eastern Europe vs </a:t>
              </a:r>
              <a:br>
                <a:rPr lang="en-US" sz="900" dirty="0">
                  <a:solidFill>
                    <a:prstClr val="black"/>
                  </a:solidFill>
                  <a:latin typeface="Arial Narrow"/>
                  <a:ea typeface="MS PGothic" panose="020B0600070205080204" pitchFamily="34" charset="-128"/>
                </a:rPr>
              </a:br>
              <a:r>
                <a:rPr lang="en-US" sz="900" dirty="0">
                  <a:solidFill>
                    <a:prstClr val="black"/>
                  </a:solidFill>
                  <a:latin typeface="Arial Narrow"/>
                  <a:ea typeface="MS PGothic" panose="020B0600070205080204" pitchFamily="34" charset="-128"/>
                </a:rPr>
                <a:t>Western Europe vs rest of world) </a:t>
              </a:r>
            </a:p>
          </p:txBody>
        </p:sp>
        <p:sp>
          <p:nvSpPr>
            <p:cNvPr id="16" name="TextBox 15">
              <a:extLst>
                <a:ext uri="{FF2B5EF4-FFF2-40B4-BE49-F238E27FC236}">
                  <a16:creationId xmlns:a16="http://schemas.microsoft.com/office/drawing/2014/main" id="{A8D2AF6F-D28E-441D-85E5-CD222C6FEE56}"/>
                </a:ext>
              </a:extLst>
            </p:cNvPr>
            <p:cNvSpPr txBox="1"/>
            <p:nvPr/>
          </p:nvSpPr>
          <p:spPr>
            <a:xfrm>
              <a:off x="3623560" y="3279923"/>
              <a:ext cx="2194560" cy="750524"/>
            </a:xfrm>
            <a:prstGeom prst="rect">
              <a:avLst/>
            </a:prstGeom>
          </p:spPr>
          <p:txBody>
            <a:bodyPr wrap="none" rtlCol="0" anchor="t">
              <a:noAutofit/>
            </a:bodyPr>
            <a:lstStyle/>
            <a:p>
              <a:pPr defTabSz="342900" eaLnBrk="0" fontAlgn="base" hangingPunct="0">
                <a:spcBef>
                  <a:spcPct val="0"/>
                </a:spcBef>
                <a:spcAft>
                  <a:spcPct val="0"/>
                </a:spcAft>
              </a:pPr>
              <a:r>
                <a:rPr lang="en-US" sz="900" b="1" dirty="0">
                  <a:solidFill>
                    <a:prstClr val="black"/>
                  </a:solidFill>
                  <a:latin typeface="Arial Narrow"/>
                  <a:ea typeface="MS PGothic" panose="020B0600070205080204" pitchFamily="34" charset="-128"/>
                </a:rPr>
                <a:t>Dual Primary End Points</a:t>
              </a:r>
            </a:p>
            <a:p>
              <a:pPr marL="171450" indent="-86916" defTabSz="342900" eaLnBrk="0" fontAlgn="base" hangingPunct="0">
                <a:spcBef>
                  <a:spcPct val="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DFS in the overall population</a:t>
              </a:r>
            </a:p>
            <a:p>
              <a:pPr marL="171450" indent="-86916" defTabSz="342900" eaLnBrk="0" fontAlgn="base" hangingPunct="0">
                <a:spcBef>
                  <a:spcPts val="15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DFS in the PD-L1 TPS ≥50% </a:t>
              </a:r>
              <a:br>
                <a:rPr lang="en-US" sz="900" dirty="0">
                  <a:solidFill>
                    <a:prstClr val="black"/>
                  </a:solidFill>
                  <a:latin typeface="Arial Narrow"/>
                  <a:ea typeface="MS PGothic" panose="020B0600070205080204" pitchFamily="34" charset="-128"/>
                </a:rPr>
              </a:br>
              <a:r>
                <a:rPr lang="en-US" sz="900" dirty="0">
                  <a:solidFill>
                    <a:prstClr val="black"/>
                  </a:solidFill>
                  <a:latin typeface="Arial Narrow"/>
                  <a:ea typeface="MS PGothic" panose="020B0600070205080204" pitchFamily="34" charset="-128"/>
                </a:rPr>
                <a:t>population</a:t>
              </a:r>
            </a:p>
          </p:txBody>
        </p:sp>
        <p:cxnSp>
          <p:nvCxnSpPr>
            <p:cNvPr id="17" name="Straight Connector 16">
              <a:extLst>
                <a:ext uri="{FF2B5EF4-FFF2-40B4-BE49-F238E27FC236}">
                  <a16:creationId xmlns:a16="http://schemas.microsoft.com/office/drawing/2014/main" id="{39E51089-47E6-4D44-AD3C-0C2F8EB76401}"/>
                </a:ext>
              </a:extLst>
            </p:cNvPr>
            <p:cNvCxnSpPr>
              <a:cxnSpLocks/>
            </p:cNvCxnSpPr>
            <p:nvPr/>
          </p:nvCxnSpPr>
          <p:spPr>
            <a:xfrm>
              <a:off x="384104" y="3258839"/>
              <a:ext cx="8202168" cy="0"/>
            </a:xfrm>
            <a:prstGeom prst="line">
              <a:avLst/>
            </a:prstGeom>
            <a:noFill/>
            <a:ln w="25400" cap="flat" cmpd="sng" algn="ctr">
              <a:solidFill>
                <a:srgbClr val="1E325F"/>
              </a:solidFill>
              <a:prstDash val="solid"/>
            </a:ln>
            <a:effectLst/>
          </p:spPr>
        </p:cxnSp>
        <p:cxnSp>
          <p:nvCxnSpPr>
            <p:cNvPr id="18" name="Straight Connector 17">
              <a:extLst>
                <a:ext uri="{FF2B5EF4-FFF2-40B4-BE49-F238E27FC236}">
                  <a16:creationId xmlns:a16="http://schemas.microsoft.com/office/drawing/2014/main" id="{BD20827C-0C91-48E1-A1A3-1BD0FD1AAB46}"/>
                </a:ext>
              </a:extLst>
            </p:cNvPr>
            <p:cNvCxnSpPr/>
            <p:nvPr/>
          </p:nvCxnSpPr>
          <p:spPr>
            <a:xfrm>
              <a:off x="3594814" y="3258839"/>
              <a:ext cx="0" cy="1463040"/>
            </a:xfrm>
            <a:prstGeom prst="line">
              <a:avLst/>
            </a:prstGeom>
            <a:noFill/>
            <a:ln w="25400" cap="flat" cmpd="sng" algn="ctr">
              <a:solidFill>
                <a:srgbClr val="1E325F"/>
              </a:solidFill>
              <a:prstDash val="solid"/>
            </a:ln>
            <a:effectLst/>
          </p:spPr>
        </p:cxnSp>
        <p:sp>
          <p:nvSpPr>
            <p:cNvPr id="19" name="Subtitle 3">
              <a:extLst>
                <a:ext uri="{FF2B5EF4-FFF2-40B4-BE49-F238E27FC236}">
                  <a16:creationId xmlns:a16="http://schemas.microsoft.com/office/drawing/2014/main" id="{B5427B75-91D6-4612-AB30-EE32F63D2574}"/>
                </a:ext>
              </a:extLst>
            </p:cNvPr>
            <p:cNvSpPr txBox="1">
              <a:spLocks/>
            </p:cNvSpPr>
            <p:nvPr/>
          </p:nvSpPr>
          <p:spPr>
            <a:xfrm>
              <a:off x="359999" y="799002"/>
              <a:ext cx="8409765" cy="450000"/>
            </a:xfrm>
            <a:prstGeom prst="rect">
              <a:avLst/>
            </a:prstGeom>
          </p:spPr>
          <p:txBody>
            <a:bodyPr anchor="t">
              <a:noAutofit/>
            </a:bodyPr>
            <a:lstStyle>
              <a:lvl1pPr marL="0" indent="0" algn="l" defTabSz="457200" rtl="0" eaLnBrk="1" fontAlgn="base" hangingPunct="1">
                <a:spcBef>
                  <a:spcPct val="20000"/>
                </a:spcBef>
                <a:spcAft>
                  <a:spcPct val="0"/>
                </a:spcAft>
                <a:buClr>
                  <a:schemeClr val="tx1"/>
                </a:buClr>
                <a:buSzPct val="35000"/>
                <a:buFont typeface="Wingdings" panose="05000000000000000000" pitchFamily="2" charset="2"/>
                <a:buNone/>
                <a:defRPr sz="2000" kern="1200">
                  <a:solidFill>
                    <a:srgbClr val="04426B"/>
                  </a:solidFill>
                  <a:latin typeface="+mn-lt"/>
                  <a:ea typeface="MS PGothic" pitchFamily="34" charset="-128"/>
                  <a:cs typeface="Arial Narrow"/>
                </a:defRPr>
              </a:lvl1pPr>
              <a:lvl2pPr marL="457200" indent="0" algn="ctr" defTabSz="457200" rtl="0" eaLnBrk="1" fontAlgn="base" hangingPunct="1">
                <a:spcBef>
                  <a:spcPct val="20000"/>
                </a:spcBef>
                <a:spcAft>
                  <a:spcPct val="0"/>
                </a:spcAft>
                <a:buClr>
                  <a:schemeClr val="tx1"/>
                </a:buClr>
                <a:buSzPct val="35000"/>
                <a:buFont typeface="Wingdings" panose="05000000000000000000" pitchFamily="2" charset="2"/>
                <a:buNone/>
                <a:defRPr sz="1600" kern="1200">
                  <a:solidFill>
                    <a:schemeClr val="tx1">
                      <a:tint val="75000"/>
                    </a:schemeClr>
                  </a:solidFill>
                  <a:latin typeface="Arial Narrow"/>
                  <a:ea typeface="MS PGothic" pitchFamily="34" charset="-128"/>
                  <a:cs typeface="Arial Narrow"/>
                </a:defRPr>
              </a:lvl2pPr>
              <a:lvl3pPr marL="914400" indent="0" algn="ctr" defTabSz="457200" rtl="0" eaLnBrk="1" fontAlgn="base" hangingPunct="1">
                <a:spcBef>
                  <a:spcPct val="20000"/>
                </a:spcBef>
                <a:spcAft>
                  <a:spcPct val="0"/>
                </a:spcAft>
                <a:buClr>
                  <a:schemeClr val="tx1"/>
                </a:buClr>
                <a:buSzPct val="35000"/>
                <a:buFont typeface="Wingdings" panose="05000000000000000000" pitchFamily="2" charset="2"/>
                <a:buNone/>
                <a:defRPr sz="1600" kern="1200">
                  <a:solidFill>
                    <a:schemeClr val="tx1">
                      <a:tint val="75000"/>
                    </a:schemeClr>
                  </a:solidFill>
                  <a:latin typeface="Arial Narrow"/>
                  <a:ea typeface="MS PGothic" pitchFamily="34" charset="-128"/>
                  <a:cs typeface="Arial Narrow"/>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342900">
                <a:buClr>
                  <a:sysClr val="windowText" lastClr="000000"/>
                </a:buClr>
                <a:defRPr/>
              </a:pPr>
              <a:r>
                <a:rPr lang="en-US" sz="1500" dirty="0">
                  <a:latin typeface="Arial Narrow"/>
                </a:rPr>
                <a:t>Randomized, Triple-Blind, Phase 3 Trial</a:t>
              </a:r>
            </a:p>
          </p:txBody>
        </p:sp>
        <p:sp>
          <p:nvSpPr>
            <p:cNvPr id="20" name="TextBox 19">
              <a:extLst>
                <a:ext uri="{FF2B5EF4-FFF2-40B4-BE49-F238E27FC236}">
                  <a16:creationId xmlns:a16="http://schemas.microsoft.com/office/drawing/2014/main" id="{2DF8452B-7DB5-47FB-8A1D-5C22D03039D9}"/>
                </a:ext>
              </a:extLst>
            </p:cNvPr>
            <p:cNvSpPr txBox="1"/>
            <p:nvPr/>
          </p:nvSpPr>
          <p:spPr>
            <a:xfrm>
              <a:off x="5962713" y="3279923"/>
              <a:ext cx="2651760" cy="1059076"/>
            </a:xfrm>
            <a:prstGeom prst="rect">
              <a:avLst/>
            </a:prstGeom>
          </p:spPr>
          <p:txBody>
            <a:bodyPr wrap="none" rtlCol="0" anchor="t">
              <a:noAutofit/>
            </a:bodyPr>
            <a:lstStyle/>
            <a:p>
              <a:pPr defTabSz="342900" eaLnBrk="0" fontAlgn="base" hangingPunct="0">
                <a:spcBef>
                  <a:spcPts val="450"/>
                </a:spcBef>
                <a:spcAft>
                  <a:spcPct val="0"/>
                </a:spcAft>
              </a:pPr>
              <a:r>
                <a:rPr lang="en-US" sz="900" b="1" dirty="0">
                  <a:solidFill>
                    <a:prstClr val="black"/>
                  </a:solidFill>
                  <a:latin typeface="Arial Narrow"/>
                  <a:ea typeface="MS PGothic" panose="020B0600070205080204" pitchFamily="34" charset="-128"/>
                </a:rPr>
                <a:t>Secondary End Points</a:t>
              </a:r>
            </a:p>
            <a:p>
              <a:pPr marL="171450" indent="-86916" defTabSz="342900" eaLnBrk="0" fontAlgn="base" hangingPunct="0">
                <a:spcBef>
                  <a:spcPct val="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DFS in the PD-L1 TPS ≥1% population</a:t>
              </a:r>
            </a:p>
            <a:p>
              <a:pPr marL="171450" indent="-86916" defTabSz="342900" eaLnBrk="0" fontAlgn="base" hangingPunct="0">
                <a:spcBef>
                  <a:spcPts val="15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OS in the overall, PD-L1 TPS ≥50%, and </a:t>
              </a:r>
              <a:br>
                <a:rPr lang="en-US" sz="900" dirty="0">
                  <a:solidFill>
                    <a:prstClr val="black"/>
                  </a:solidFill>
                  <a:latin typeface="Arial Narrow"/>
                  <a:ea typeface="MS PGothic" panose="020B0600070205080204" pitchFamily="34" charset="-128"/>
                </a:rPr>
              </a:br>
              <a:r>
                <a:rPr lang="en-US" sz="900" dirty="0">
                  <a:solidFill>
                    <a:prstClr val="black"/>
                  </a:solidFill>
                  <a:latin typeface="Arial Narrow"/>
                  <a:ea typeface="MS PGothic" panose="020B0600070205080204" pitchFamily="34" charset="-128"/>
                </a:rPr>
                <a:t>PD-L1 TPS ≥1% populations</a:t>
              </a:r>
            </a:p>
            <a:p>
              <a:pPr marL="171450" indent="-86916" defTabSz="342900" eaLnBrk="0" fontAlgn="base" hangingPunct="0">
                <a:spcBef>
                  <a:spcPts val="15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Lung cancer-specific survival in the </a:t>
              </a:r>
              <a:br>
                <a:rPr lang="en-US" sz="900" dirty="0">
                  <a:solidFill>
                    <a:prstClr val="black"/>
                  </a:solidFill>
                  <a:latin typeface="Arial Narrow"/>
                  <a:ea typeface="MS PGothic" panose="020B0600070205080204" pitchFamily="34" charset="-128"/>
                </a:rPr>
              </a:br>
              <a:r>
                <a:rPr lang="en-US" sz="900" dirty="0">
                  <a:solidFill>
                    <a:prstClr val="black"/>
                  </a:solidFill>
                  <a:latin typeface="Arial Narrow"/>
                  <a:ea typeface="MS PGothic" panose="020B0600070205080204" pitchFamily="34" charset="-128"/>
                </a:rPr>
                <a:t>overall population</a:t>
              </a:r>
            </a:p>
            <a:p>
              <a:pPr marL="171450" indent="-86916" defTabSz="342900" eaLnBrk="0" fontAlgn="base" hangingPunct="0">
                <a:spcBef>
                  <a:spcPts val="150"/>
                </a:spcBef>
                <a:spcAft>
                  <a:spcPct val="0"/>
                </a:spcAft>
                <a:buFont typeface="Arial" panose="020B0604020202020204" pitchFamily="34" charset="0"/>
                <a:buChar char="•"/>
              </a:pPr>
              <a:r>
                <a:rPr lang="en-US" sz="900" dirty="0">
                  <a:solidFill>
                    <a:prstClr val="black"/>
                  </a:solidFill>
                  <a:latin typeface="Arial Narrow"/>
                  <a:ea typeface="MS PGothic" panose="020B0600070205080204" pitchFamily="34" charset="-128"/>
                </a:rPr>
                <a:t>Safety</a:t>
              </a:r>
            </a:p>
          </p:txBody>
        </p:sp>
      </p:grpSp>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24" name="Rectangle 23">
            <a:extLst>
              <a:ext uri="{FF2B5EF4-FFF2-40B4-BE49-F238E27FC236}">
                <a16:creationId xmlns:a16="http://schemas.microsoft.com/office/drawing/2014/main" id="{3304EB33-C790-4F61-9008-497EA92AD626}"/>
              </a:ext>
            </a:extLst>
          </p:cNvPr>
          <p:cNvSpPr/>
          <p:nvPr/>
        </p:nvSpPr>
        <p:spPr>
          <a:xfrm>
            <a:off x="5308182" y="4399060"/>
            <a:ext cx="2644338" cy="213585"/>
          </a:xfrm>
          <a:prstGeom prst="rect">
            <a:avLst/>
          </a:prstGeom>
        </p:spPr>
        <p:txBody>
          <a:bodyPr wrap="square">
            <a:spAutoFit/>
          </a:bodyPr>
          <a:lstStyle/>
          <a:p>
            <a:pPr algn="r"/>
            <a:r>
              <a:rPr lang="en-US" sz="788" dirty="0"/>
              <a:t>Paz-Ares </a:t>
            </a:r>
            <a:r>
              <a:rPr lang="en-US" sz="788" i="1" dirty="0"/>
              <a:t>et al.</a:t>
            </a:r>
            <a:r>
              <a:rPr lang="en-US" sz="788" dirty="0"/>
              <a:t> ESMO Plenary 2022</a:t>
            </a:r>
          </a:p>
        </p:txBody>
      </p:sp>
    </p:spTree>
    <p:extLst>
      <p:ext uri="{BB962C8B-B14F-4D97-AF65-F5344CB8AC3E}">
        <p14:creationId xmlns:p14="http://schemas.microsoft.com/office/powerpoint/2010/main" val="2757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72806" y="36877"/>
            <a:ext cx="6907877" cy="742950"/>
          </a:xfrm>
        </p:spPr>
        <p:txBody>
          <a:bodyPr/>
          <a:lstStyle/>
          <a:p>
            <a:pPr algn="ctr"/>
            <a:r>
              <a:rPr lang="en-US" altLang="en-US" sz="2400" dirty="0">
                <a:cs typeface="Arial" charset="0"/>
              </a:rPr>
              <a:t>Adjuvant </a:t>
            </a:r>
            <a:r>
              <a:rPr lang="en-US" altLang="en-US" sz="2400" dirty="0" err="1">
                <a:cs typeface="Arial" charset="0"/>
              </a:rPr>
              <a:t>pembrolizumab</a:t>
            </a:r>
            <a:r>
              <a:rPr lang="en-US" altLang="en-US" sz="2400" dirty="0">
                <a:cs typeface="Arial" charset="0"/>
              </a:rPr>
              <a:t> improves DFS in overall population</a:t>
            </a:r>
            <a:endParaRPr lang="en-US" altLang="en-US" sz="2400" dirty="0"/>
          </a:p>
        </p:txBody>
      </p:sp>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24" name="Rectangle 23">
            <a:extLst>
              <a:ext uri="{FF2B5EF4-FFF2-40B4-BE49-F238E27FC236}">
                <a16:creationId xmlns:a16="http://schemas.microsoft.com/office/drawing/2014/main" id="{3304EB33-C790-4F61-9008-497EA92AD626}"/>
              </a:ext>
            </a:extLst>
          </p:cNvPr>
          <p:cNvSpPr/>
          <p:nvPr/>
        </p:nvSpPr>
        <p:spPr>
          <a:xfrm>
            <a:off x="5308182" y="4399060"/>
            <a:ext cx="2644338" cy="213585"/>
          </a:xfrm>
          <a:prstGeom prst="rect">
            <a:avLst/>
          </a:prstGeom>
        </p:spPr>
        <p:txBody>
          <a:bodyPr wrap="square">
            <a:spAutoFit/>
          </a:bodyPr>
          <a:lstStyle/>
          <a:p>
            <a:pPr algn="r"/>
            <a:r>
              <a:rPr lang="en-US" sz="788" dirty="0"/>
              <a:t>Paz-Ares </a:t>
            </a:r>
            <a:r>
              <a:rPr lang="en-US" sz="788" i="1" dirty="0"/>
              <a:t>et al.</a:t>
            </a:r>
            <a:r>
              <a:rPr lang="en-US" sz="788" dirty="0"/>
              <a:t> ESMO Plenary 2022</a:t>
            </a:r>
          </a:p>
        </p:txBody>
      </p:sp>
      <p:sp>
        <p:nvSpPr>
          <p:cNvPr id="31" name="Titre 2">
            <a:extLst>
              <a:ext uri="{FF2B5EF4-FFF2-40B4-BE49-F238E27FC236}">
                <a16:creationId xmlns:a16="http://schemas.microsoft.com/office/drawing/2014/main" id="{5737C46A-AE83-3A49-AF59-9B3DB9825D36}"/>
              </a:ext>
            </a:extLst>
          </p:cNvPr>
          <p:cNvSpPr txBox="1">
            <a:spLocks/>
          </p:cNvSpPr>
          <p:nvPr/>
        </p:nvSpPr>
        <p:spPr>
          <a:xfrm>
            <a:off x="1645197" y="1248118"/>
            <a:ext cx="6307324" cy="324000"/>
          </a:xfrm>
          <a:prstGeom prst="rect">
            <a:avLst/>
          </a:prstGeom>
        </p:spPr>
        <p:txBody>
          <a:bodyPr anchor="t">
            <a:noAutofit/>
          </a:bodyPr>
          <a:lstStyle>
            <a:lvl1pPr algn="l" defTabSz="457200" rtl="0" eaLnBrk="1" fontAlgn="base" hangingPunct="1">
              <a:lnSpc>
                <a:spcPct val="80000"/>
              </a:lnSpc>
              <a:spcBef>
                <a:spcPct val="0"/>
              </a:spcBef>
              <a:spcAft>
                <a:spcPct val="0"/>
              </a:spcAft>
              <a:defRPr sz="2800" b="1" i="0" kern="1200" cap="all">
                <a:solidFill>
                  <a:srgbClr val="04426B"/>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defTabSz="342900">
              <a:defRPr/>
            </a:pPr>
            <a:r>
              <a:rPr lang="en-US" sz="2100" cap="none">
                <a:latin typeface="Arial Narrow"/>
              </a:rPr>
              <a:t>DFS, Overall Population</a:t>
            </a:r>
            <a:endParaRPr lang="en-US" sz="2100" cap="none" dirty="0">
              <a:latin typeface="Arial Narrow"/>
            </a:endParaRPr>
          </a:p>
        </p:txBody>
      </p:sp>
      <p:pic>
        <p:nvPicPr>
          <p:cNvPr id="32" name="Picture 31">
            <a:extLst>
              <a:ext uri="{FF2B5EF4-FFF2-40B4-BE49-F238E27FC236}">
                <a16:creationId xmlns:a16="http://schemas.microsoft.com/office/drawing/2014/main" id="{047B6966-BEAD-4D90-8CB5-EF16556F44FF}"/>
              </a:ext>
            </a:extLst>
          </p:cNvPr>
          <p:cNvPicPr>
            <a:picLocks noChangeAspect="1"/>
          </p:cNvPicPr>
          <p:nvPr/>
        </p:nvPicPr>
        <p:blipFill>
          <a:blip r:embed="rId4"/>
          <a:stretch>
            <a:fillRect/>
          </a:stretch>
        </p:blipFill>
        <p:spPr>
          <a:xfrm>
            <a:off x="1622728" y="1622353"/>
            <a:ext cx="4991339" cy="2731413"/>
          </a:xfrm>
          <a:prstGeom prst="rect">
            <a:avLst/>
          </a:prstGeom>
        </p:spPr>
      </p:pic>
      <p:graphicFrame>
        <p:nvGraphicFramePr>
          <p:cNvPr id="33" name="Table 32">
            <a:extLst>
              <a:ext uri="{FF2B5EF4-FFF2-40B4-BE49-F238E27FC236}">
                <a16:creationId xmlns:a16="http://schemas.microsoft.com/office/drawing/2014/main" id="{7A4E1D6A-EAD1-473F-BF0D-9782020E97A2}"/>
              </a:ext>
            </a:extLst>
          </p:cNvPr>
          <p:cNvGraphicFramePr>
            <a:graphicFrameLocks noGrp="1"/>
          </p:cNvGraphicFramePr>
          <p:nvPr>
            <p:extLst>
              <p:ext uri="{D42A27DB-BD31-4B8C-83A1-F6EECF244321}">
                <p14:modId xmlns:p14="http://schemas.microsoft.com/office/powerpoint/2010/main" val="792918010"/>
              </p:ext>
            </p:extLst>
          </p:nvPr>
        </p:nvGraphicFramePr>
        <p:xfrm>
          <a:off x="4118397" y="1592023"/>
          <a:ext cx="2263140" cy="644652"/>
        </p:xfrm>
        <a:graphic>
          <a:graphicData uri="http://schemas.openxmlformats.org/drawingml/2006/table">
            <a:tbl>
              <a:tblPr firstRow="1" bandRow="1"/>
              <a:tblGrid>
                <a:gridCol w="822960">
                  <a:extLst>
                    <a:ext uri="{9D8B030D-6E8A-4147-A177-3AD203B41FA5}">
                      <a16:colId xmlns:a16="http://schemas.microsoft.com/office/drawing/2014/main" val="20000"/>
                    </a:ext>
                  </a:extLst>
                </a:gridCol>
                <a:gridCol w="480060">
                  <a:extLst>
                    <a:ext uri="{9D8B030D-6E8A-4147-A177-3AD203B41FA5}">
                      <a16:colId xmlns:a16="http://schemas.microsoft.com/office/drawing/2014/main" val="20001"/>
                    </a:ext>
                  </a:extLst>
                </a:gridCol>
                <a:gridCol w="960120">
                  <a:extLst>
                    <a:ext uri="{9D8B030D-6E8A-4147-A177-3AD203B41FA5}">
                      <a16:colId xmlns:a16="http://schemas.microsoft.com/office/drawing/2014/main" val="2263025175"/>
                    </a:ext>
                  </a:extLst>
                </a:gridCol>
              </a:tblGrid>
              <a:tr h="28803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900" b="1" dirty="0">
                        <a:solidFill>
                          <a:schemeClr val="tx1"/>
                        </a:solidFill>
                        <a:latin typeface="Arial Narrow" panose="020B0606020202030204" pitchFamily="34" charset="0"/>
                        <a:cs typeface="Arial" panose="020B0604020202020204" pitchFamily="34" charset="0"/>
                      </a:endParaRPr>
                    </a:p>
                  </a:txBody>
                  <a:tcPr marL="68580" marR="68580" marT="34290" marB="34290" anchor="b">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900" b="1" i="0" dirty="0">
                          <a:solidFill>
                            <a:schemeClr val="tx1"/>
                          </a:solidFill>
                          <a:latin typeface="Arial Narrow" panose="020B0606020202030204" pitchFamily="34" charset="0"/>
                          <a:cs typeface="Arial" panose="020B0604020202020204" pitchFamily="34" charset="0"/>
                        </a:rPr>
                        <a:t>Pts w/ Event</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1" i="0" dirty="0">
                          <a:solidFill>
                            <a:schemeClr val="tx1"/>
                          </a:solidFill>
                          <a:latin typeface="Arial Narrow" panose="020B0606020202030204" pitchFamily="34" charset="0"/>
                          <a:cs typeface="Arial" panose="020B0604020202020204" pitchFamily="34" charset="0"/>
                        </a:rPr>
                        <a:t>Median, mo</a:t>
                      </a:r>
                      <a:br>
                        <a:rPr lang="en-US" sz="900" b="1" i="0" dirty="0">
                          <a:solidFill>
                            <a:schemeClr val="tx1"/>
                          </a:solidFill>
                          <a:latin typeface="Arial Narrow" panose="020B0606020202030204" pitchFamily="34" charset="0"/>
                          <a:cs typeface="Arial" panose="020B0604020202020204" pitchFamily="34" charset="0"/>
                        </a:rPr>
                      </a:br>
                      <a:r>
                        <a:rPr lang="en-US" sz="900" b="1" i="0" dirty="0">
                          <a:solidFill>
                            <a:schemeClr val="tx1"/>
                          </a:solidFill>
                          <a:latin typeface="Arial Narrow" panose="020B0606020202030204" pitchFamily="34" charset="0"/>
                          <a:cs typeface="Arial" panose="020B0604020202020204" pitchFamily="34" charset="0"/>
                        </a:rPr>
                        <a:t>(95% CI)</a:t>
                      </a:r>
                    </a:p>
                  </a:txBody>
                  <a:tcPr marL="68580" marR="68580" marT="34290" marB="34290" anchor="b">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extLst>
                  <a:ext uri="{0D108BD9-81ED-4DB2-BD59-A6C34878D82A}">
                    <a16:rowId xmlns:a16="http://schemas.microsoft.com/office/drawing/2014/main" val="10000"/>
                  </a:ext>
                </a:extLst>
              </a:tr>
              <a:tr h="1783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900" b="0" dirty="0">
                          <a:solidFill>
                            <a:srgbClr val="00877C"/>
                          </a:solidFill>
                          <a:latin typeface="Arial Narrow" panose="020B0606020202030204" pitchFamily="34" charset="0"/>
                          <a:cs typeface="Arial" panose="020B0604020202020204" pitchFamily="34" charset="0"/>
                        </a:rPr>
                        <a:t>Pembrolizumab</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35.9%</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53.6 (39.2-NR)</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extLst>
                  <a:ext uri="{0D108BD9-81ED-4DB2-BD59-A6C34878D82A}">
                    <a16:rowId xmlns:a16="http://schemas.microsoft.com/office/drawing/2014/main" val="10001"/>
                  </a:ext>
                </a:extLst>
              </a:tr>
              <a:tr h="178308">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l">
                        <a:lnSpc>
                          <a:spcPct val="80000"/>
                        </a:lnSpc>
                      </a:pPr>
                      <a:r>
                        <a:rPr lang="en-US" sz="900" b="0" dirty="0">
                          <a:solidFill>
                            <a:srgbClr val="66203A"/>
                          </a:solidFill>
                          <a:latin typeface="Arial Narrow" panose="020B0606020202030204" pitchFamily="34" charset="0"/>
                          <a:cs typeface="Arial" panose="020B0604020202020204" pitchFamily="34" charset="0"/>
                        </a:rPr>
                        <a:t>Placebo</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44.3%</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42.0 (31.3-NR)</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extLst>
                  <a:ext uri="{0D108BD9-81ED-4DB2-BD59-A6C34878D82A}">
                    <a16:rowId xmlns:a16="http://schemas.microsoft.com/office/drawing/2014/main" val="10002"/>
                  </a:ext>
                </a:extLst>
              </a:tr>
            </a:tbl>
          </a:graphicData>
        </a:graphic>
      </p:graphicFrame>
      <p:cxnSp>
        <p:nvCxnSpPr>
          <p:cNvPr id="34" name="Straight Connector 33">
            <a:extLst>
              <a:ext uri="{FF2B5EF4-FFF2-40B4-BE49-F238E27FC236}">
                <a16:creationId xmlns:a16="http://schemas.microsoft.com/office/drawing/2014/main" id="{E09803A3-81D7-4D7E-82C8-E8529F515B67}"/>
              </a:ext>
            </a:extLst>
          </p:cNvPr>
          <p:cNvCxnSpPr>
            <a:cxnSpLocks/>
          </p:cNvCxnSpPr>
          <p:nvPr/>
        </p:nvCxnSpPr>
        <p:spPr>
          <a:xfrm flipV="1">
            <a:off x="3267059" y="1841942"/>
            <a:ext cx="0" cy="1755886"/>
          </a:xfrm>
          <a:prstGeom prst="line">
            <a:avLst/>
          </a:prstGeom>
          <a:noFill/>
          <a:ln w="12700" cap="flat" cmpd="sng" algn="ctr">
            <a:solidFill>
              <a:srgbClr val="1E325F"/>
            </a:solidFill>
            <a:prstDash val="sysDash"/>
          </a:ln>
          <a:effectLst/>
        </p:spPr>
      </p:cxnSp>
      <p:sp>
        <p:nvSpPr>
          <p:cNvPr id="35" name="TextBox 34">
            <a:extLst>
              <a:ext uri="{FF2B5EF4-FFF2-40B4-BE49-F238E27FC236}">
                <a16:creationId xmlns:a16="http://schemas.microsoft.com/office/drawing/2014/main" id="{2836CAC2-4484-4062-AF0B-C6801368868D}"/>
              </a:ext>
            </a:extLst>
          </p:cNvPr>
          <p:cNvSpPr txBox="1"/>
          <p:nvPr/>
        </p:nvSpPr>
        <p:spPr>
          <a:xfrm>
            <a:off x="3237498" y="1803722"/>
            <a:ext cx="608944" cy="413846"/>
          </a:xfrm>
          <a:prstGeom prst="rect">
            <a:avLst/>
          </a:prstGeom>
        </p:spPr>
        <p:txBody>
          <a:bodyPr wrap="none" rtlCol="0" anchor="t">
            <a:noAutofit/>
          </a:bodyPr>
          <a:lstStyle/>
          <a:p>
            <a:pPr defTabSz="342900" eaLnBrk="0" fontAlgn="base" hangingPunct="0">
              <a:lnSpc>
                <a:spcPct val="90000"/>
              </a:lnSpc>
              <a:spcBef>
                <a:spcPct val="0"/>
              </a:spcBef>
              <a:spcAft>
                <a:spcPct val="0"/>
              </a:spcAft>
            </a:pPr>
            <a:r>
              <a:rPr lang="en-US" sz="900" b="1" dirty="0">
                <a:solidFill>
                  <a:prstClr val="black"/>
                </a:solidFill>
                <a:latin typeface="Arial Narrow"/>
                <a:ea typeface="MS PGothic" panose="020B0600070205080204" pitchFamily="34" charset="-128"/>
              </a:rPr>
              <a:t>18-mo rate</a:t>
            </a:r>
          </a:p>
          <a:p>
            <a:pPr defTabSz="342900" eaLnBrk="0" fontAlgn="base" hangingPunct="0">
              <a:lnSpc>
                <a:spcPct val="90000"/>
              </a:lnSpc>
              <a:spcBef>
                <a:spcPct val="0"/>
              </a:spcBef>
              <a:spcAft>
                <a:spcPct val="0"/>
              </a:spcAft>
            </a:pPr>
            <a:r>
              <a:rPr lang="en-US" sz="900" dirty="0">
                <a:solidFill>
                  <a:srgbClr val="00857C"/>
                </a:solidFill>
                <a:latin typeface="Arial Narrow"/>
                <a:ea typeface="MS PGothic" panose="020B0600070205080204" pitchFamily="34" charset="-128"/>
              </a:rPr>
              <a:t>73.4%</a:t>
            </a:r>
          </a:p>
          <a:p>
            <a:pPr defTabSz="342900" eaLnBrk="0" fontAlgn="base" hangingPunct="0">
              <a:lnSpc>
                <a:spcPct val="90000"/>
              </a:lnSpc>
              <a:spcBef>
                <a:spcPct val="0"/>
              </a:spcBef>
              <a:spcAft>
                <a:spcPct val="0"/>
              </a:spcAft>
            </a:pPr>
            <a:r>
              <a:rPr lang="en-US" sz="900" dirty="0">
                <a:solidFill>
                  <a:srgbClr val="600039"/>
                </a:solidFill>
                <a:latin typeface="Arial Narrow"/>
                <a:ea typeface="MS PGothic" panose="020B0600070205080204" pitchFamily="34" charset="-128"/>
              </a:rPr>
              <a:t>64.3%</a:t>
            </a:r>
          </a:p>
        </p:txBody>
      </p:sp>
      <p:sp>
        <p:nvSpPr>
          <p:cNvPr id="36" name="Rectangle: Rounded Corners 19">
            <a:extLst>
              <a:ext uri="{FF2B5EF4-FFF2-40B4-BE49-F238E27FC236}">
                <a16:creationId xmlns:a16="http://schemas.microsoft.com/office/drawing/2014/main" id="{5EC84947-50C5-4555-ACA5-AAC703D1244D}"/>
              </a:ext>
            </a:extLst>
          </p:cNvPr>
          <p:cNvSpPr/>
          <p:nvPr/>
        </p:nvSpPr>
        <p:spPr>
          <a:xfrm>
            <a:off x="6183815" y="2297472"/>
            <a:ext cx="1851660" cy="469382"/>
          </a:xfrm>
          <a:prstGeom prst="roundRect">
            <a:avLst/>
          </a:prstGeom>
          <a:noFill/>
          <a:ln w="38100" cap="flat" cmpd="sng" algn="ctr">
            <a:solidFill>
              <a:srgbClr val="56639D"/>
            </a:solidFill>
            <a:prstDash val="solid"/>
            <a:round/>
            <a:headEnd type="none" w="med" len="med"/>
            <a:tailEnd type="none" w="med" len="med"/>
          </a:ln>
          <a:effectLst/>
        </p:spPr>
        <p:txBody>
          <a:bodyPr rtlCol="0" anchor="ctr"/>
          <a:lstStyle/>
          <a:p>
            <a:pPr defTabSz="342900" eaLnBrk="0" fontAlgn="base" hangingPunct="0">
              <a:spcBef>
                <a:spcPct val="0"/>
              </a:spcBef>
              <a:spcAft>
                <a:spcPct val="0"/>
              </a:spcAft>
              <a:defRPr/>
            </a:pPr>
            <a:r>
              <a:rPr lang="it-IT" sz="1200" b="1" kern="600" spc="23" dirty="0">
                <a:solidFill>
                  <a:prstClr val="black"/>
                </a:solidFill>
                <a:latin typeface="Arial Narrow"/>
              </a:rPr>
              <a:t>HR 0.76 (95% CI, 0.63-0.91)</a:t>
            </a:r>
          </a:p>
          <a:p>
            <a:pPr defTabSz="342900" eaLnBrk="0" fontAlgn="base" hangingPunct="0">
              <a:spcBef>
                <a:spcPct val="0"/>
              </a:spcBef>
              <a:spcAft>
                <a:spcPct val="0"/>
              </a:spcAft>
              <a:defRPr/>
            </a:pPr>
            <a:r>
              <a:rPr lang="it-IT" sz="1200" b="1" i="1" kern="600" spc="23" dirty="0">
                <a:solidFill>
                  <a:prstClr val="black"/>
                </a:solidFill>
                <a:latin typeface="Arial Narrow"/>
              </a:rPr>
              <a:t>P</a:t>
            </a:r>
            <a:r>
              <a:rPr lang="it-IT" sz="1200" b="1" kern="600" spc="23" dirty="0">
                <a:solidFill>
                  <a:prstClr val="black"/>
                </a:solidFill>
                <a:latin typeface="Arial Narrow"/>
              </a:rPr>
              <a:t> = 0.0014</a:t>
            </a:r>
          </a:p>
        </p:txBody>
      </p:sp>
      <p:pic>
        <p:nvPicPr>
          <p:cNvPr id="2" name="Picture 1"/>
          <p:cNvPicPr>
            <a:picLocks noChangeAspect="1"/>
          </p:cNvPicPr>
          <p:nvPr/>
        </p:nvPicPr>
        <p:blipFill>
          <a:blip r:embed="rId5"/>
          <a:stretch>
            <a:fillRect/>
          </a:stretch>
        </p:blipFill>
        <p:spPr>
          <a:xfrm>
            <a:off x="1614488" y="1438275"/>
            <a:ext cx="5915025" cy="2271713"/>
          </a:xfrm>
          <a:prstGeom prst="rect">
            <a:avLst/>
          </a:prstGeom>
          <a:ln w="38100">
            <a:solidFill>
              <a:srgbClr val="C00000"/>
            </a:solidFill>
          </a:ln>
        </p:spPr>
      </p:pic>
      <p:sp>
        <p:nvSpPr>
          <p:cNvPr id="3" name="Rectangle 2"/>
          <p:cNvSpPr/>
          <p:nvPr/>
        </p:nvSpPr>
        <p:spPr bwMode="auto">
          <a:xfrm>
            <a:off x="4341244" y="3282576"/>
            <a:ext cx="2322662" cy="135866"/>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5" name="Rectangle 14"/>
          <p:cNvSpPr/>
          <p:nvPr/>
        </p:nvSpPr>
        <p:spPr bwMode="auto">
          <a:xfrm>
            <a:off x="1922760" y="3467848"/>
            <a:ext cx="5005379" cy="129981"/>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84437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94695" y="29581"/>
            <a:ext cx="6907877" cy="742950"/>
          </a:xfrm>
        </p:spPr>
        <p:txBody>
          <a:bodyPr/>
          <a:lstStyle/>
          <a:p>
            <a:pPr algn="ctr"/>
            <a:r>
              <a:rPr lang="en-US" altLang="en-US" sz="2400" dirty="0">
                <a:cs typeface="Arial" charset="0"/>
              </a:rPr>
              <a:t>Adjuvant </a:t>
            </a:r>
            <a:r>
              <a:rPr lang="en-US" altLang="en-US" sz="2400" dirty="0" err="1">
                <a:cs typeface="Arial" charset="0"/>
              </a:rPr>
              <a:t>pembrolizumab</a:t>
            </a:r>
            <a:r>
              <a:rPr lang="en-US" altLang="en-US" sz="2400" dirty="0">
                <a:cs typeface="Arial" charset="0"/>
              </a:rPr>
              <a:t> DFS benefit not driven by PD-L1 expression?</a:t>
            </a:r>
            <a:endParaRPr lang="en-US" altLang="en-US" sz="2400" dirty="0"/>
          </a:p>
        </p:txBody>
      </p:sp>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24" name="Rectangle 23">
            <a:extLst>
              <a:ext uri="{FF2B5EF4-FFF2-40B4-BE49-F238E27FC236}">
                <a16:creationId xmlns:a16="http://schemas.microsoft.com/office/drawing/2014/main" id="{3304EB33-C790-4F61-9008-497EA92AD626}"/>
              </a:ext>
            </a:extLst>
          </p:cNvPr>
          <p:cNvSpPr/>
          <p:nvPr/>
        </p:nvSpPr>
        <p:spPr>
          <a:xfrm>
            <a:off x="5308182" y="4399060"/>
            <a:ext cx="2644338" cy="213585"/>
          </a:xfrm>
          <a:prstGeom prst="rect">
            <a:avLst/>
          </a:prstGeom>
        </p:spPr>
        <p:txBody>
          <a:bodyPr wrap="square">
            <a:spAutoFit/>
          </a:bodyPr>
          <a:lstStyle/>
          <a:p>
            <a:pPr algn="r"/>
            <a:r>
              <a:rPr lang="en-US" sz="788" dirty="0"/>
              <a:t>Paz-Ares </a:t>
            </a:r>
            <a:r>
              <a:rPr lang="en-US" sz="788" i="1" dirty="0"/>
              <a:t>et al.</a:t>
            </a:r>
            <a:r>
              <a:rPr lang="en-US" sz="788" dirty="0"/>
              <a:t> ESMO Plenary 2022</a:t>
            </a:r>
          </a:p>
        </p:txBody>
      </p:sp>
      <p:pic>
        <p:nvPicPr>
          <p:cNvPr id="13" name="Picture 12">
            <a:extLst>
              <a:ext uri="{FF2B5EF4-FFF2-40B4-BE49-F238E27FC236}">
                <a16:creationId xmlns:a16="http://schemas.microsoft.com/office/drawing/2014/main" id="{1FF58421-C258-49A1-A364-29CDBEEF8BB8}"/>
              </a:ext>
            </a:extLst>
          </p:cNvPr>
          <p:cNvPicPr>
            <a:picLocks/>
          </p:cNvPicPr>
          <p:nvPr/>
        </p:nvPicPr>
        <p:blipFill>
          <a:blip r:embed="rId4"/>
          <a:stretch>
            <a:fillRect/>
          </a:stretch>
        </p:blipFill>
        <p:spPr>
          <a:xfrm>
            <a:off x="1724078" y="1611766"/>
            <a:ext cx="4992624" cy="2729484"/>
          </a:xfrm>
          <a:prstGeom prst="rect">
            <a:avLst/>
          </a:prstGeom>
        </p:spPr>
      </p:pic>
      <p:sp>
        <p:nvSpPr>
          <p:cNvPr id="14" name="Titre 2">
            <a:extLst>
              <a:ext uri="{FF2B5EF4-FFF2-40B4-BE49-F238E27FC236}">
                <a16:creationId xmlns:a16="http://schemas.microsoft.com/office/drawing/2014/main" id="{5737C46A-AE83-3A49-AF59-9B3DB9825D36}"/>
              </a:ext>
            </a:extLst>
          </p:cNvPr>
          <p:cNvSpPr txBox="1">
            <a:spLocks/>
          </p:cNvSpPr>
          <p:nvPr/>
        </p:nvSpPr>
        <p:spPr>
          <a:xfrm>
            <a:off x="1747190" y="1235035"/>
            <a:ext cx="6307324" cy="324000"/>
          </a:xfrm>
          <a:prstGeom prst="rect">
            <a:avLst/>
          </a:prstGeom>
        </p:spPr>
        <p:txBody>
          <a:bodyPr anchor="t">
            <a:noAutofit/>
          </a:bodyPr>
          <a:lstStyle>
            <a:lvl1pPr algn="l" defTabSz="457200" rtl="0" eaLnBrk="1" fontAlgn="base" hangingPunct="1">
              <a:lnSpc>
                <a:spcPct val="80000"/>
              </a:lnSpc>
              <a:spcBef>
                <a:spcPct val="0"/>
              </a:spcBef>
              <a:spcAft>
                <a:spcPct val="0"/>
              </a:spcAft>
              <a:defRPr sz="2800" b="1" i="0" kern="1200" cap="all">
                <a:solidFill>
                  <a:srgbClr val="04426B"/>
                </a:solidFill>
                <a:latin typeface="+mn-lt"/>
                <a:ea typeface="MS PGothic" pitchFamily="34" charset="-128"/>
                <a:cs typeface="Arial Narrow"/>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defTabSz="342900">
              <a:defRPr/>
            </a:pPr>
            <a:r>
              <a:rPr lang="fr-FR" sz="2100" cap="none">
                <a:latin typeface="Arial Narrow"/>
              </a:rPr>
              <a:t>DFS, PD-L1 TPS ≥50% Population</a:t>
            </a:r>
            <a:endParaRPr lang="fr-FR" sz="2100" cap="none" dirty="0">
              <a:latin typeface="Arial Narrow"/>
            </a:endParaRPr>
          </a:p>
        </p:txBody>
      </p:sp>
      <p:graphicFrame>
        <p:nvGraphicFramePr>
          <p:cNvPr id="15" name="Table 14">
            <a:extLst>
              <a:ext uri="{FF2B5EF4-FFF2-40B4-BE49-F238E27FC236}">
                <a16:creationId xmlns:a16="http://schemas.microsoft.com/office/drawing/2014/main" id="{7A4E1D6A-EAD1-473F-BF0D-9782020E97A2}"/>
              </a:ext>
            </a:extLst>
          </p:cNvPr>
          <p:cNvGraphicFramePr>
            <a:graphicFrameLocks noGrp="1"/>
          </p:cNvGraphicFramePr>
          <p:nvPr>
            <p:extLst>
              <p:ext uri="{D42A27DB-BD31-4B8C-83A1-F6EECF244321}">
                <p14:modId xmlns:p14="http://schemas.microsoft.com/office/powerpoint/2010/main" val="1711929262"/>
              </p:ext>
            </p:extLst>
          </p:nvPr>
        </p:nvGraphicFramePr>
        <p:xfrm>
          <a:off x="4220390" y="1578940"/>
          <a:ext cx="2263140" cy="644652"/>
        </p:xfrm>
        <a:graphic>
          <a:graphicData uri="http://schemas.openxmlformats.org/drawingml/2006/table">
            <a:tbl>
              <a:tblPr firstRow="1" bandRow="1"/>
              <a:tblGrid>
                <a:gridCol w="822960">
                  <a:extLst>
                    <a:ext uri="{9D8B030D-6E8A-4147-A177-3AD203B41FA5}">
                      <a16:colId xmlns:a16="http://schemas.microsoft.com/office/drawing/2014/main" val="20000"/>
                    </a:ext>
                  </a:extLst>
                </a:gridCol>
                <a:gridCol w="480060">
                  <a:extLst>
                    <a:ext uri="{9D8B030D-6E8A-4147-A177-3AD203B41FA5}">
                      <a16:colId xmlns:a16="http://schemas.microsoft.com/office/drawing/2014/main" val="20001"/>
                    </a:ext>
                  </a:extLst>
                </a:gridCol>
                <a:gridCol w="960120">
                  <a:extLst>
                    <a:ext uri="{9D8B030D-6E8A-4147-A177-3AD203B41FA5}">
                      <a16:colId xmlns:a16="http://schemas.microsoft.com/office/drawing/2014/main" val="2263025175"/>
                    </a:ext>
                  </a:extLst>
                </a:gridCol>
              </a:tblGrid>
              <a:tr h="28803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900" b="1" dirty="0">
                        <a:solidFill>
                          <a:schemeClr val="tx1"/>
                        </a:solidFill>
                        <a:latin typeface="Arial Narrow" panose="020B0606020202030204" pitchFamily="34" charset="0"/>
                        <a:cs typeface="Arial" panose="020B0604020202020204" pitchFamily="34" charset="0"/>
                      </a:endParaRPr>
                    </a:p>
                  </a:txBody>
                  <a:tcPr marL="68580" marR="68580" marT="34290" marB="34290" anchor="b">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900" b="1" i="0" dirty="0">
                          <a:solidFill>
                            <a:schemeClr val="tx1"/>
                          </a:solidFill>
                          <a:latin typeface="Arial Narrow" panose="020B0606020202030204" pitchFamily="34" charset="0"/>
                          <a:cs typeface="Arial" panose="020B0604020202020204" pitchFamily="34" charset="0"/>
                        </a:rPr>
                        <a:t>Pts w/ Event</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1" i="0" dirty="0">
                          <a:solidFill>
                            <a:schemeClr val="tx1"/>
                          </a:solidFill>
                          <a:latin typeface="Arial Narrow" panose="020B0606020202030204" pitchFamily="34" charset="0"/>
                          <a:cs typeface="Arial" panose="020B0604020202020204" pitchFamily="34" charset="0"/>
                        </a:rPr>
                        <a:t>Median, mo</a:t>
                      </a:r>
                      <a:br>
                        <a:rPr lang="en-US" sz="900" b="1" i="0" dirty="0">
                          <a:solidFill>
                            <a:schemeClr val="tx1"/>
                          </a:solidFill>
                          <a:latin typeface="Arial Narrow" panose="020B0606020202030204" pitchFamily="34" charset="0"/>
                          <a:cs typeface="Arial" panose="020B0604020202020204" pitchFamily="34" charset="0"/>
                        </a:rPr>
                      </a:br>
                      <a:r>
                        <a:rPr lang="en-US" sz="900" b="1" i="0" dirty="0">
                          <a:solidFill>
                            <a:schemeClr val="tx1"/>
                          </a:solidFill>
                          <a:latin typeface="Arial Narrow" panose="020B0606020202030204" pitchFamily="34" charset="0"/>
                          <a:cs typeface="Arial" panose="020B0604020202020204" pitchFamily="34" charset="0"/>
                        </a:rPr>
                        <a:t>(95% CI)</a:t>
                      </a:r>
                    </a:p>
                  </a:txBody>
                  <a:tcPr marL="68580" marR="68580" marT="34290" marB="34290" anchor="b">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39D">
                        <a:lumMod val="20000"/>
                        <a:lumOff val="80000"/>
                      </a:srgbClr>
                    </a:solidFill>
                  </a:tcPr>
                </a:tc>
                <a:extLst>
                  <a:ext uri="{0D108BD9-81ED-4DB2-BD59-A6C34878D82A}">
                    <a16:rowId xmlns:a16="http://schemas.microsoft.com/office/drawing/2014/main" val="10000"/>
                  </a:ext>
                </a:extLst>
              </a:tr>
              <a:tr h="1783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900" b="0" dirty="0">
                          <a:solidFill>
                            <a:srgbClr val="00877C"/>
                          </a:solidFill>
                          <a:latin typeface="Arial Narrow" panose="020B0606020202030204" pitchFamily="34" charset="0"/>
                          <a:cs typeface="Arial" panose="020B0604020202020204" pitchFamily="34" charset="0"/>
                        </a:rPr>
                        <a:t>Pembrolizumab</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32.1%</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NR (44.3-NR)</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extLst>
                  <a:ext uri="{0D108BD9-81ED-4DB2-BD59-A6C34878D82A}">
                    <a16:rowId xmlns:a16="http://schemas.microsoft.com/office/drawing/2014/main" val="10001"/>
                  </a:ext>
                </a:extLst>
              </a:tr>
              <a:tr h="178308">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l">
                        <a:lnSpc>
                          <a:spcPct val="80000"/>
                        </a:lnSpc>
                      </a:pPr>
                      <a:r>
                        <a:rPr lang="en-US" sz="900" b="0" dirty="0">
                          <a:solidFill>
                            <a:srgbClr val="66203A"/>
                          </a:solidFill>
                          <a:latin typeface="Arial Narrow" panose="020B0606020202030204" pitchFamily="34" charset="0"/>
                          <a:cs typeface="Arial" panose="020B0604020202020204" pitchFamily="34" charset="0"/>
                        </a:rPr>
                        <a:t>Placebo</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38.2%</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tc>
                  <a:txBody>
                    <a:bodyPr/>
                    <a:lstStyle>
                      <a:lvl1pPr marL="0" algn="l" defTabSz="1218072" rtl="0" eaLnBrk="1" latinLnBrk="0" hangingPunct="1">
                        <a:defRPr sz="2398" kern="1200">
                          <a:solidFill>
                            <a:schemeClr val="tx1"/>
                          </a:solidFill>
                          <a:latin typeface="Arial Narrow"/>
                        </a:defRPr>
                      </a:lvl1pPr>
                      <a:lvl2pPr marL="609036" algn="l" defTabSz="1218072" rtl="0" eaLnBrk="1" latinLnBrk="0" hangingPunct="1">
                        <a:defRPr sz="2398" kern="1200">
                          <a:solidFill>
                            <a:schemeClr val="tx1"/>
                          </a:solidFill>
                          <a:latin typeface="Arial Narrow"/>
                        </a:defRPr>
                      </a:lvl2pPr>
                      <a:lvl3pPr marL="1218072" algn="l" defTabSz="1218072" rtl="0" eaLnBrk="1" latinLnBrk="0" hangingPunct="1">
                        <a:defRPr sz="2398" kern="1200">
                          <a:solidFill>
                            <a:schemeClr val="tx1"/>
                          </a:solidFill>
                          <a:latin typeface="Arial Narrow"/>
                        </a:defRPr>
                      </a:lvl3pPr>
                      <a:lvl4pPr marL="1827108" algn="l" defTabSz="1218072" rtl="0" eaLnBrk="1" latinLnBrk="0" hangingPunct="1">
                        <a:defRPr sz="2398" kern="1200">
                          <a:solidFill>
                            <a:schemeClr val="tx1"/>
                          </a:solidFill>
                          <a:latin typeface="Arial Narrow"/>
                        </a:defRPr>
                      </a:lvl4pPr>
                      <a:lvl5pPr marL="2436144" algn="l" defTabSz="1218072" rtl="0" eaLnBrk="1" latinLnBrk="0" hangingPunct="1">
                        <a:defRPr sz="2398" kern="1200">
                          <a:solidFill>
                            <a:schemeClr val="tx1"/>
                          </a:solidFill>
                          <a:latin typeface="Arial Narrow"/>
                        </a:defRPr>
                      </a:lvl5pPr>
                      <a:lvl6pPr marL="3045181" algn="l" defTabSz="1218072" rtl="0" eaLnBrk="1" latinLnBrk="0" hangingPunct="1">
                        <a:defRPr sz="2398" kern="1200">
                          <a:solidFill>
                            <a:schemeClr val="tx1"/>
                          </a:solidFill>
                          <a:latin typeface="Arial Narrow"/>
                        </a:defRPr>
                      </a:lvl6pPr>
                      <a:lvl7pPr marL="3654217" algn="l" defTabSz="1218072" rtl="0" eaLnBrk="1" latinLnBrk="0" hangingPunct="1">
                        <a:defRPr sz="2398" kern="1200">
                          <a:solidFill>
                            <a:schemeClr val="tx1"/>
                          </a:solidFill>
                          <a:latin typeface="Arial Narrow"/>
                        </a:defRPr>
                      </a:lvl7pPr>
                      <a:lvl8pPr marL="4263253" algn="l" defTabSz="1218072" rtl="0" eaLnBrk="1" latinLnBrk="0" hangingPunct="1">
                        <a:defRPr sz="2398" kern="1200">
                          <a:solidFill>
                            <a:schemeClr val="tx1"/>
                          </a:solidFill>
                          <a:latin typeface="Arial Narrow"/>
                        </a:defRPr>
                      </a:lvl8pPr>
                      <a:lvl9pPr marL="4872289" algn="l" defTabSz="1218072" rtl="0" eaLnBrk="1" latinLnBrk="0" hangingPunct="1">
                        <a:defRPr sz="2398" kern="1200">
                          <a:solidFill>
                            <a:schemeClr val="tx1"/>
                          </a:solidFill>
                          <a:latin typeface="Arial Narrow"/>
                        </a:defRPr>
                      </a:lvl9pPr>
                    </a:lstStyle>
                    <a:p>
                      <a:pPr algn="ctr">
                        <a:lnSpc>
                          <a:spcPct val="80000"/>
                        </a:lnSpc>
                      </a:pPr>
                      <a:r>
                        <a:rPr lang="en-US" sz="900" b="0" dirty="0">
                          <a:solidFill>
                            <a:schemeClr val="tx1"/>
                          </a:solidFill>
                          <a:latin typeface="Arial Narrow" panose="020B0606020202030204" pitchFamily="34" charset="0"/>
                          <a:cs typeface="Arial" panose="020B0604020202020204" pitchFamily="34" charset="0"/>
                        </a:rPr>
                        <a:t>NR (35.8-NR)</a:t>
                      </a:r>
                    </a:p>
                  </a:txBody>
                  <a:tcPr marL="68580" marR="68580" marT="34290" marB="3429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CDFEC">
                        <a:alpha val="50196"/>
                      </a:srgbClr>
                    </a:solidFill>
                  </a:tcPr>
                </a:tc>
                <a:extLst>
                  <a:ext uri="{0D108BD9-81ED-4DB2-BD59-A6C34878D82A}">
                    <a16:rowId xmlns:a16="http://schemas.microsoft.com/office/drawing/2014/main" val="10002"/>
                  </a:ext>
                </a:extLst>
              </a:tr>
            </a:tbl>
          </a:graphicData>
        </a:graphic>
      </p:graphicFrame>
      <p:cxnSp>
        <p:nvCxnSpPr>
          <p:cNvPr id="16" name="Straight Connector 15">
            <a:extLst>
              <a:ext uri="{FF2B5EF4-FFF2-40B4-BE49-F238E27FC236}">
                <a16:creationId xmlns:a16="http://schemas.microsoft.com/office/drawing/2014/main" id="{E09803A3-81D7-4D7E-82C8-E8529F515B67}"/>
              </a:ext>
            </a:extLst>
          </p:cNvPr>
          <p:cNvCxnSpPr>
            <a:cxnSpLocks/>
          </p:cNvCxnSpPr>
          <p:nvPr/>
        </p:nvCxnSpPr>
        <p:spPr>
          <a:xfrm flipV="1">
            <a:off x="3369053" y="1828859"/>
            <a:ext cx="0" cy="1755886"/>
          </a:xfrm>
          <a:prstGeom prst="line">
            <a:avLst/>
          </a:prstGeom>
          <a:noFill/>
          <a:ln w="12700" cap="flat" cmpd="sng" algn="ctr">
            <a:solidFill>
              <a:srgbClr val="1E325F"/>
            </a:solidFill>
            <a:prstDash val="sysDash"/>
          </a:ln>
          <a:effectLst/>
        </p:spPr>
      </p:cxnSp>
      <p:sp>
        <p:nvSpPr>
          <p:cNvPr id="17" name="TextBox 16">
            <a:extLst>
              <a:ext uri="{FF2B5EF4-FFF2-40B4-BE49-F238E27FC236}">
                <a16:creationId xmlns:a16="http://schemas.microsoft.com/office/drawing/2014/main" id="{2836CAC2-4484-4062-AF0B-C6801368868D}"/>
              </a:ext>
            </a:extLst>
          </p:cNvPr>
          <p:cNvSpPr txBox="1"/>
          <p:nvPr/>
        </p:nvSpPr>
        <p:spPr>
          <a:xfrm>
            <a:off x="3339492" y="1790639"/>
            <a:ext cx="608944" cy="413846"/>
          </a:xfrm>
          <a:prstGeom prst="rect">
            <a:avLst/>
          </a:prstGeom>
        </p:spPr>
        <p:txBody>
          <a:bodyPr wrap="none" rtlCol="0" anchor="t">
            <a:noAutofit/>
          </a:bodyPr>
          <a:lstStyle/>
          <a:p>
            <a:pPr defTabSz="342900" eaLnBrk="0" fontAlgn="base" hangingPunct="0">
              <a:lnSpc>
                <a:spcPct val="90000"/>
              </a:lnSpc>
              <a:spcBef>
                <a:spcPct val="0"/>
              </a:spcBef>
              <a:spcAft>
                <a:spcPct val="0"/>
              </a:spcAft>
            </a:pPr>
            <a:r>
              <a:rPr lang="en-US" sz="900" b="1" dirty="0">
                <a:solidFill>
                  <a:prstClr val="black"/>
                </a:solidFill>
                <a:latin typeface="Arial Narrow"/>
                <a:ea typeface="MS PGothic" panose="020B0600070205080204" pitchFamily="34" charset="-128"/>
              </a:rPr>
              <a:t>18-mo rate</a:t>
            </a:r>
          </a:p>
          <a:p>
            <a:pPr defTabSz="342900" eaLnBrk="0" fontAlgn="base" hangingPunct="0">
              <a:lnSpc>
                <a:spcPct val="90000"/>
              </a:lnSpc>
              <a:spcBef>
                <a:spcPct val="0"/>
              </a:spcBef>
              <a:spcAft>
                <a:spcPct val="0"/>
              </a:spcAft>
            </a:pPr>
            <a:r>
              <a:rPr lang="en-US" sz="900" dirty="0">
                <a:solidFill>
                  <a:srgbClr val="00857C"/>
                </a:solidFill>
                <a:latin typeface="Arial Narrow"/>
                <a:ea typeface="MS PGothic" panose="020B0600070205080204" pitchFamily="34" charset="-128"/>
              </a:rPr>
              <a:t>71.7%</a:t>
            </a:r>
          </a:p>
          <a:p>
            <a:pPr defTabSz="342900" eaLnBrk="0" fontAlgn="base" hangingPunct="0">
              <a:lnSpc>
                <a:spcPct val="90000"/>
              </a:lnSpc>
              <a:spcBef>
                <a:spcPct val="0"/>
              </a:spcBef>
              <a:spcAft>
                <a:spcPct val="0"/>
              </a:spcAft>
            </a:pPr>
            <a:r>
              <a:rPr lang="en-US" sz="900" dirty="0">
                <a:solidFill>
                  <a:srgbClr val="600039"/>
                </a:solidFill>
                <a:latin typeface="Arial Narrow"/>
                <a:ea typeface="MS PGothic" panose="020B0600070205080204" pitchFamily="34" charset="-128"/>
              </a:rPr>
              <a:t>70.2%</a:t>
            </a:r>
          </a:p>
        </p:txBody>
      </p:sp>
      <p:sp>
        <p:nvSpPr>
          <p:cNvPr id="18" name="Rectangle: Rounded Corners 19">
            <a:extLst>
              <a:ext uri="{FF2B5EF4-FFF2-40B4-BE49-F238E27FC236}">
                <a16:creationId xmlns:a16="http://schemas.microsoft.com/office/drawing/2014/main" id="{5EC84947-50C5-4555-ACA5-AAC703D1244D}"/>
              </a:ext>
            </a:extLst>
          </p:cNvPr>
          <p:cNvSpPr/>
          <p:nvPr/>
        </p:nvSpPr>
        <p:spPr>
          <a:xfrm>
            <a:off x="6285808" y="2284389"/>
            <a:ext cx="1851660" cy="469382"/>
          </a:xfrm>
          <a:prstGeom prst="roundRect">
            <a:avLst/>
          </a:prstGeom>
          <a:noFill/>
          <a:ln w="38100" cap="flat" cmpd="sng" algn="ctr">
            <a:solidFill>
              <a:srgbClr val="56639D"/>
            </a:solidFill>
            <a:prstDash val="solid"/>
            <a:round/>
            <a:headEnd type="none" w="med" len="med"/>
            <a:tailEnd type="none" w="med" len="med"/>
          </a:ln>
          <a:effectLst/>
        </p:spPr>
        <p:txBody>
          <a:bodyPr rtlCol="0" anchor="ctr"/>
          <a:lstStyle/>
          <a:p>
            <a:pPr defTabSz="342900" eaLnBrk="0" fontAlgn="base" hangingPunct="0">
              <a:spcBef>
                <a:spcPct val="0"/>
              </a:spcBef>
              <a:spcAft>
                <a:spcPct val="0"/>
              </a:spcAft>
              <a:defRPr/>
            </a:pPr>
            <a:r>
              <a:rPr lang="it-IT" sz="1200" b="1" kern="600" spc="23" dirty="0">
                <a:solidFill>
                  <a:prstClr val="black"/>
                </a:solidFill>
                <a:latin typeface="Arial Narrow"/>
              </a:rPr>
              <a:t>HR 0.82 (95% CI, 0.57-1.18)</a:t>
            </a:r>
          </a:p>
          <a:p>
            <a:pPr defTabSz="342900" eaLnBrk="0" fontAlgn="base" hangingPunct="0">
              <a:spcBef>
                <a:spcPct val="0"/>
              </a:spcBef>
              <a:spcAft>
                <a:spcPct val="0"/>
              </a:spcAft>
              <a:defRPr/>
            </a:pPr>
            <a:r>
              <a:rPr lang="it-IT" sz="1200" b="1" i="1" kern="600" spc="23" dirty="0">
                <a:solidFill>
                  <a:prstClr val="black"/>
                </a:solidFill>
                <a:latin typeface="Arial Narrow"/>
              </a:rPr>
              <a:t>P</a:t>
            </a:r>
            <a:r>
              <a:rPr lang="it-IT" sz="1200" b="1" kern="600" spc="23" dirty="0">
                <a:solidFill>
                  <a:prstClr val="black"/>
                </a:solidFill>
                <a:latin typeface="Arial Narrow"/>
              </a:rPr>
              <a:t> = 0.14</a:t>
            </a:r>
          </a:p>
        </p:txBody>
      </p:sp>
    </p:spTree>
    <p:extLst>
      <p:ext uri="{BB962C8B-B14F-4D97-AF65-F5344CB8AC3E}">
        <p14:creationId xmlns:p14="http://schemas.microsoft.com/office/powerpoint/2010/main" val="147998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24" name="Rectangle 23">
            <a:extLst>
              <a:ext uri="{FF2B5EF4-FFF2-40B4-BE49-F238E27FC236}">
                <a16:creationId xmlns:a16="http://schemas.microsoft.com/office/drawing/2014/main" id="{3304EB33-C790-4F61-9008-497EA92AD626}"/>
              </a:ext>
            </a:extLst>
          </p:cNvPr>
          <p:cNvSpPr/>
          <p:nvPr/>
        </p:nvSpPr>
        <p:spPr>
          <a:xfrm>
            <a:off x="5607440" y="4450587"/>
            <a:ext cx="2644338" cy="213585"/>
          </a:xfrm>
          <a:prstGeom prst="rect">
            <a:avLst/>
          </a:prstGeom>
        </p:spPr>
        <p:txBody>
          <a:bodyPr wrap="square">
            <a:spAutoFit/>
          </a:bodyPr>
          <a:lstStyle/>
          <a:p>
            <a:pPr algn="r"/>
            <a:r>
              <a:rPr lang="en-US" sz="788" dirty="0"/>
              <a:t>Paz-Ares </a:t>
            </a:r>
            <a:r>
              <a:rPr lang="en-US" sz="788" i="1" dirty="0"/>
              <a:t>et al.</a:t>
            </a:r>
            <a:r>
              <a:rPr lang="en-US" sz="788" dirty="0"/>
              <a:t> ESMO Plenary 2022</a:t>
            </a:r>
          </a:p>
        </p:txBody>
      </p:sp>
      <p:pic>
        <p:nvPicPr>
          <p:cNvPr id="3" name="Picture 2"/>
          <p:cNvPicPr>
            <a:picLocks noChangeAspect="1"/>
          </p:cNvPicPr>
          <p:nvPr/>
        </p:nvPicPr>
        <p:blipFill>
          <a:blip r:embed="rId4"/>
          <a:stretch>
            <a:fillRect/>
          </a:stretch>
        </p:blipFill>
        <p:spPr>
          <a:xfrm>
            <a:off x="1228486" y="985224"/>
            <a:ext cx="7172396" cy="3560582"/>
          </a:xfrm>
          <a:prstGeom prst="rect">
            <a:avLst/>
          </a:prstGeom>
        </p:spPr>
      </p:pic>
      <p:sp>
        <p:nvSpPr>
          <p:cNvPr id="4" name="Oval 3"/>
          <p:cNvSpPr/>
          <p:nvPr/>
        </p:nvSpPr>
        <p:spPr bwMode="auto">
          <a:xfrm>
            <a:off x="6627322" y="2383978"/>
            <a:ext cx="766850" cy="381536"/>
          </a:xfrm>
          <a:prstGeom prst="ellipse">
            <a:avLst/>
          </a:prstGeom>
          <a:noFill/>
          <a:ln w="28575" cap="flat" cmpd="sng" algn="ctr">
            <a:solidFill>
              <a:srgbClr val="0070C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26" name="Oval 25"/>
          <p:cNvSpPr/>
          <p:nvPr/>
        </p:nvSpPr>
        <p:spPr bwMode="auto">
          <a:xfrm>
            <a:off x="6627322" y="2759163"/>
            <a:ext cx="766850" cy="381536"/>
          </a:xfrm>
          <a:prstGeom prst="ellipse">
            <a:avLst/>
          </a:prstGeom>
          <a:noFill/>
          <a:ln w="28575" cap="flat" cmpd="sng" algn="ctr">
            <a:solidFill>
              <a:srgbClr val="0070C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27" name="Oval 26"/>
          <p:cNvSpPr/>
          <p:nvPr/>
        </p:nvSpPr>
        <p:spPr bwMode="auto">
          <a:xfrm>
            <a:off x="6546184" y="3177215"/>
            <a:ext cx="766850" cy="381536"/>
          </a:xfrm>
          <a:prstGeom prst="ellipse">
            <a:avLst/>
          </a:prstGeom>
          <a:noFill/>
          <a:ln w="28575" cap="flat" cmpd="sng" algn="ctr">
            <a:solidFill>
              <a:srgbClr val="0070C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4" name="Rectangle 2"/>
          <p:cNvSpPr>
            <a:spLocks noGrp="1" noChangeArrowheads="1"/>
          </p:cNvSpPr>
          <p:nvPr>
            <p:ph type="title"/>
          </p:nvPr>
        </p:nvSpPr>
        <p:spPr>
          <a:xfrm>
            <a:off x="1394695" y="29581"/>
            <a:ext cx="6907877" cy="742950"/>
          </a:xfrm>
        </p:spPr>
        <p:txBody>
          <a:bodyPr/>
          <a:lstStyle/>
          <a:p>
            <a:pPr algn="ctr"/>
            <a:r>
              <a:rPr lang="en-US" altLang="en-US" sz="2400" dirty="0">
                <a:cs typeface="Arial" charset="0"/>
              </a:rPr>
              <a:t>Adjuvant </a:t>
            </a:r>
            <a:r>
              <a:rPr lang="en-US" altLang="en-US" sz="2400" dirty="0" err="1">
                <a:cs typeface="Arial" charset="0"/>
              </a:rPr>
              <a:t>pembrolizumab</a:t>
            </a:r>
            <a:r>
              <a:rPr lang="en-US" altLang="en-US" sz="2400" dirty="0">
                <a:cs typeface="Arial" charset="0"/>
              </a:rPr>
              <a:t> DFS benefit not driven by PD-L1 expression?</a:t>
            </a:r>
            <a:endParaRPr lang="en-US" altLang="en-US" sz="2400" dirty="0"/>
          </a:p>
        </p:txBody>
      </p:sp>
    </p:spTree>
    <p:extLst>
      <p:ext uri="{BB962C8B-B14F-4D97-AF65-F5344CB8AC3E}">
        <p14:creationId xmlns:p14="http://schemas.microsoft.com/office/powerpoint/2010/main" val="46448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6" grpId="0" animBg="1"/>
      <p:bldP spid="26" grpId="1" animBg="1"/>
      <p:bldP spid="27" grpId="0" animBg="1"/>
      <p:bldP spid="2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24" name="Rectangle 23">
            <a:extLst>
              <a:ext uri="{FF2B5EF4-FFF2-40B4-BE49-F238E27FC236}">
                <a16:creationId xmlns:a16="http://schemas.microsoft.com/office/drawing/2014/main" id="{3304EB33-C790-4F61-9008-497EA92AD626}"/>
              </a:ext>
            </a:extLst>
          </p:cNvPr>
          <p:cNvSpPr/>
          <p:nvPr/>
        </p:nvSpPr>
        <p:spPr>
          <a:xfrm>
            <a:off x="5607440" y="4450587"/>
            <a:ext cx="2644338" cy="213585"/>
          </a:xfrm>
          <a:prstGeom prst="rect">
            <a:avLst/>
          </a:prstGeom>
        </p:spPr>
        <p:txBody>
          <a:bodyPr wrap="square">
            <a:spAutoFit/>
          </a:bodyPr>
          <a:lstStyle/>
          <a:p>
            <a:pPr algn="r"/>
            <a:r>
              <a:rPr lang="en-US" sz="788" dirty="0"/>
              <a:t>Paz-Ares </a:t>
            </a:r>
            <a:r>
              <a:rPr lang="en-US" sz="788" i="1" dirty="0"/>
              <a:t>et al.</a:t>
            </a:r>
            <a:r>
              <a:rPr lang="en-US" sz="788" dirty="0"/>
              <a:t> ESMO Plenary 2022</a:t>
            </a:r>
          </a:p>
        </p:txBody>
      </p:sp>
      <p:sp>
        <p:nvSpPr>
          <p:cNvPr id="14" name="Rectangle 2"/>
          <p:cNvSpPr>
            <a:spLocks noGrp="1" noChangeArrowheads="1"/>
          </p:cNvSpPr>
          <p:nvPr>
            <p:ph type="title"/>
          </p:nvPr>
        </p:nvSpPr>
        <p:spPr>
          <a:xfrm>
            <a:off x="1414615" y="58156"/>
            <a:ext cx="6429071" cy="742950"/>
          </a:xfrm>
        </p:spPr>
        <p:txBody>
          <a:bodyPr/>
          <a:lstStyle/>
          <a:p>
            <a:pPr algn="ctr"/>
            <a:r>
              <a:rPr lang="en-US" altLang="en-US" sz="2400" dirty="0"/>
              <a:t>Did chemotherapy arm over-perform in the PD-L1 high subgroup?</a:t>
            </a:r>
          </a:p>
        </p:txBody>
      </p:sp>
      <p:pic>
        <p:nvPicPr>
          <p:cNvPr id="2" name="Picture 1"/>
          <p:cNvPicPr>
            <a:picLocks noChangeAspect="1"/>
          </p:cNvPicPr>
          <p:nvPr/>
        </p:nvPicPr>
        <p:blipFill>
          <a:blip r:embed="rId4"/>
          <a:stretch>
            <a:fillRect/>
          </a:stretch>
        </p:blipFill>
        <p:spPr>
          <a:xfrm>
            <a:off x="428777" y="998739"/>
            <a:ext cx="8600923" cy="3860257"/>
          </a:xfrm>
          <a:prstGeom prst="rect">
            <a:avLst/>
          </a:prstGeom>
        </p:spPr>
      </p:pic>
      <p:sp>
        <p:nvSpPr>
          <p:cNvPr id="16" name="Rectangle 15">
            <a:extLst>
              <a:ext uri="{FF2B5EF4-FFF2-40B4-BE49-F238E27FC236}">
                <a16:creationId xmlns:a16="http://schemas.microsoft.com/office/drawing/2014/main" id="{3304EB33-C790-4F61-9008-497EA92AD626}"/>
              </a:ext>
            </a:extLst>
          </p:cNvPr>
          <p:cNvSpPr/>
          <p:nvPr/>
        </p:nvSpPr>
        <p:spPr>
          <a:xfrm>
            <a:off x="878257" y="4852763"/>
            <a:ext cx="1407743" cy="213585"/>
          </a:xfrm>
          <a:prstGeom prst="rect">
            <a:avLst/>
          </a:prstGeom>
        </p:spPr>
        <p:txBody>
          <a:bodyPr wrap="square">
            <a:spAutoFit/>
          </a:bodyPr>
          <a:lstStyle/>
          <a:p>
            <a:r>
              <a:rPr lang="en-US" sz="788" dirty="0"/>
              <a:t>Peters </a:t>
            </a:r>
            <a:r>
              <a:rPr lang="en-US" sz="788" i="1" dirty="0"/>
              <a:t>et al.</a:t>
            </a:r>
            <a:r>
              <a:rPr lang="en-US" sz="788" dirty="0"/>
              <a:t> ESMO 2022</a:t>
            </a:r>
          </a:p>
        </p:txBody>
      </p:sp>
    </p:spTree>
    <p:extLst>
      <p:ext uri="{BB962C8B-B14F-4D97-AF65-F5344CB8AC3E}">
        <p14:creationId xmlns:p14="http://schemas.microsoft.com/office/powerpoint/2010/main" val="30937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sp>
        <p:nvSpPr>
          <p:cNvPr id="14" name="Rectangle 2"/>
          <p:cNvSpPr>
            <a:spLocks noGrp="1" noChangeArrowheads="1"/>
          </p:cNvSpPr>
          <p:nvPr>
            <p:ph type="title"/>
          </p:nvPr>
        </p:nvSpPr>
        <p:spPr>
          <a:xfrm>
            <a:off x="1414615" y="58156"/>
            <a:ext cx="6429071" cy="742950"/>
          </a:xfrm>
        </p:spPr>
        <p:txBody>
          <a:bodyPr/>
          <a:lstStyle/>
          <a:p>
            <a:pPr algn="ctr"/>
            <a:r>
              <a:rPr lang="en-US" altLang="en-US" sz="2400" dirty="0"/>
              <a:t>Did chemotherapy arm over-perform in the PD-L1 high subgroup?</a:t>
            </a:r>
          </a:p>
        </p:txBody>
      </p:sp>
      <p:sp>
        <p:nvSpPr>
          <p:cNvPr id="16" name="Rectangle 15">
            <a:extLst>
              <a:ext uri="{FF2B5EF4-FFF2-40B4-BE49-F238E27FC236}">
                <a16:creationId xmlns:a16="http://schemas.microsoft.com/office/drawing/2014/main" id="{3304EB33-C790-4F61-9008-497EA92AD626}"/>
              </a:ext>
            </a:extLst>
          </p:cNvPr>
          <p:cNvSpPr/>
          <p:nvPr/>
        </p:nvSpPr>
        <p:spPr>
          <a:xfrm>
            <a:off x="878257" y="4852763"/>
            <a:ext cx="1407743" cy="213585"/>
          </a:xfrm>
          <a:prstGeom prst="rect">
            <a:avLst/>
          </a:prstGeom>
        </p:spPr>
        <p:txBody>
          <a:bodyPr wrap="square">
            <a:spAutoFit/>
          </a:bodyPr>
          <a:lstStyle/>
          <a:p>
            <a:r>
              <a:rPr lang="en-US" sz="788" dirty="0"/>
              <a:t>Peters </a:t>
            </a:r>
            <a:r>
              <a:rPr lang="en-US" sz="788" i="1" dirty="0"/>
              <a:t>et al.</a:t>
            </a:r>
            <a:r>
              <a:rPr lang="en-US" sz="788" dirty="0"/>
              <a:t> ESMO 2022</a:t>
            </a:r>
          </a:p>
        </p:txBody>
      </p:sp>
      <p:pic>
        <p:nvPicPr>
          <p:cNvPr id="3" name="Picture 2"/>
          <p:cNvPicPr>
            <a:picLocks noChangeAspect="1"/>
          </p:cNvPicPr>
          <p:nvPr/>
        </p:nvPicPr>
        <p:blipFill>
          <a:blip r:embed="rId4"/>
          <a:stretch>
            <a:fillRect/>
          </a:stretch>
        </p:blipFill>
        <p:spPr>
          <a:xfrm>
            <a:off x="1042988" y="1086074"/>
            <a:ext cx="7304484" cy="3481719"/>
          </a:xfrm>
          <a:prstGeom prst="rect">
            <a:avLst/>
          </a:prstGeom>
        </p:spPr>
      </p:pic>
    </p:spTree>
    <p:extLst>
      <p:ext uri="{BB962C8B-B14F-4D97-AF65-F5344CB8AC3E}">
        <p14:creationId xmlns:p14="http://schemas.microsoft.com/office/powerpoint/2010/main" val="404963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46636" y="14989"/>
            <a:ext cx="7554451" cy="742950"/>
          </a:xfrm>
        </p:spPr>
        <p:txBody>
          <a:bodyPr/>
          <a:lstStyle/>
          <a:p>
            <a:pPr algn="ctr"/>
            <a:r>
              <a:rPr lang="en-US" altLang="en-US" sz="2400" dirty="0">
                <a:cs typeface="Arial" charset="0"/>
              </a:rPr>
              <a:t>Phase III Adjuvant immunotherapy - summary</a:t>
            </a:r>
            <a:endParaRPr lang="en-US" altLang="en-US" sz="2400" dirty="0"/>
          </a:p>
        </p:txBody>
      </p:sp>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graphicFrame>
        <p:nvGraphicFramePr>
          <p:cNvPr id="2" name="Table 1"/>
          <p:cNvGraphicFramePr>
            <a:graphicFrameLocks noGrp="1"/>
          </p:cNvGraphicFramePr>
          <p:nvPr>
            <p:extLst>
              <p:ext uri="{D42A27DB-BD31-4B8C-83A1-F6EECF244321}">
                <p14:modId xmlns:p14="http://schemas.microsoft.com/office/powerpoint/2010/main" val="3152425003"/>
              </p:ext>
            </p:extLst>
          </p:nvPr>
        </p:nvGraphicFramePr>
        <p:xfrm>
          <a:off x="1603665" y="990606"/>
          <a:ext cx="6095999" cy="3623310"/>
        </p:xfrm>
        <a:graphic>
          <a:graphicData uri="http://schemas.openxmlformats.org/drawingml/2006/table">
            <a:tbl>
              <a:tblPr firstRow="1" bandRow="1">
                <a:tableStyleId>{5C22544A-7EE6-4342-B048-85BDC9FD1C3A}</a:tableStyleId>
              </a:tblPr>
              <a:tblGrid>
                <a:gridCol w="1382423">
                  <a:extLst>
                    <a:ext uri="{9D8B030D-6E8A-4147-A177-3AD203B41FA5}">
                      <a16:colId xmlns:a16="http://schemas.microsoft.com/office/drawing/2014/main" val="4263039876"/>
                    </a:ext>
                  </a:extLst>
                </a:gridCol>
                <a:gridCol w="2681576">
                  <a:extLst>
                    <a:ext uri="{9D8B030D-6E8A-4147-A177-3AD203B41FA5}">
                      <a16:colId xmlns:a16="http://schemas.microsoft.com/office/drawing/2014/main" val="3202719496"/>
                    </a:ext>
                  </a:extLst>
                </a:gridCol>
                <a:gridCol w="2032000">
                  <a:extLst>
                    <a:ext uri="{9D8B030D-6E8A-4147-A177-3AD203B41FA5}">
                      <a16:colId xmlns:a16="http://schemas.microsoft.com/office/drawing/2014/main" val="2865059182"/>
                    </a:ext>
                  </a:extLst>
                </a:gridCol>
              </a:tblGrid>
              <a:tr h="278130">
                <a:tc>
                  <a:txBody>
                    <a:bodyPr/>
                    <a:lstStyle/>
                    <a:p>
                      <a:pPr algn="ctr"/>
                      <a:endParaRPr lang="en-US" sz="12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t>IMpower010</a:t>
                      </a:r>
                      <a:r>
                        <a:rPr lang="en-US" sz="1200" baseline="30000" dirty="0"/>
                        <a:t>1</a:t>
                      </a:r>
                      <a:endParaRPr lang="en-US" sz="12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PEARLS</a:t>
                      </a:r>
                      <a:r>
                        <a:rPr lang="en-US" sz="1200" baseline="30000" dirty="0"/>
                        <a:t>2</a:t>
                      </a:r>
                      <a:endParaRPr lang="en-US" sz="12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075482195"/>
                  </a:ext>
                </a:extLst>
              </a:tr>
              <a:tr h="556260">
                <a:tc>
                  <a:txBody>
                    <a:bodyPr/>
                    <a:lstStyle/>
                    <a:p>
                      <a:pPr algn="ctr"/>
                      <a:r>
                        <a:rPr lang="en-US" sz="1100" b="0" dirty="0"/>
                        <a:t>Design</a:t>
                      </a:r>
                    </a:p>
                    <a:p>
                      <a:pPr marL="285750" indent="-285750" algn="l">
                        <a:buFontTx/>
                        <a:buChar char="-"/>
                      </a:pPr>
                      <a:r>
                        <a:rPr lang="en-US" sz="1100" b="0" u="none" dirty="0"/>
                        <a:t>Stage</a:t>
                      </a:r>
                    </a:p>
                    <a:p>
                      <a:pPr marL="285750" indent="-285750" algn="l">
                        <a:buFontTx/>
                        <a:buChar char="-"/>
                      </a:pPr>
                      <a:r>
                        <a:rPr lang="en-US" sz="1100" b="0" u="none" dirty="0"/>
                        <a:t>Chemotherapy?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err="1"/>
                        <a:t>Atezolizumab</a:t>
                      </a:r>
                      <a:r>
                        <a:rPr lang="en-US" sz="1100" baseline="0" dirty="0"/>
                        <a:t> vs BSC</a:t>
                      </a:r>
                    </a:p>
                    <a:p>
                      <a:pPr marL="285750" indent="-285750" algn="ctr">
                        <a:buFontTx/>
                        <a:buChar char="-"/>
                      </a:pPr>
                      <a:r>
                        <a:rPr lang="en-US" sz="1100" baseline="0" dirty="0"/>
                        <a:t>IB-IIIA (AJCC 7</a:t>
                      </a:r>
                      <a:r>
                        <a:rPr lang="en-US" sz="1100" baseline="30000" dirty="0"/>
                        <a:t>th</a:t>
                      </a:r>
                      <a:r>
                        <a:rPr lang="en-US" sz="1100" baseline="0" dirty="0"/>
                        <a:t>)</a:t>
                      </a:r>
                    </a:p>
                    <a:p>
                      <a:pPr marL="285750" indent="-285750" algn="ctr">
                        <a:buFontTx/>
                        <a:buChar char="-"/>
                      </a:pPr>
                      <a:r>
                        <a:rPr lang="en-US" sz="1100" baseline="0" dirty="0"/>
                        <a:t>Yes</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err="1"/>
                        <a:t>Pembrolizumab</a:t>
                      </a:r>
                      <a:r>
                        <a:rPr lang="en-US" sz="1100" dirty="0"/>
                        <a:t> vs Placebo</a:t>
                      </a:r>
                    </a:p>
                    <a:p>
                      <a:pPr marL="285750" indent="-285750" algn="ctr">
                        <a:buFontTx/>
                        <a:buChar char="-"/>
                      </a:pPr>
                      <a:r>
                        <a:rPr lang="en-US" sz="1100" dirty="0"/>
                        <a:t>IB-IIIA (AJCC 7</a:t>
                      </a:r>
                      <a:r>
                        <a:rPr lang="en-US" sz="1100" baseline="30000" dirty="0"/>
                        <a:t>th</a:t>
                      </a:r>
                      <a:r>
                        <a:rPr lang="en-US" sz="1100" dirty="0"/>
                        <a:t>)</a:t>
                      </a:r>
                    </a:p>
                    <a:p>
                      <a:pPr marL="285750" indent="-285750" algn="ctr">
                        <a:buFontTx/>
                        <a:buChar char="-"/>
                      </a:pPr>
                      <a:r>
                        <a:rPr lang="en-US" sz="1100" dirty="0"/>
                        <a:t>Advised for</a:t>
                      </a:r>
                      <a:r>
                        <a:rPr lang="en-US" sz="1100" baseline="0" dirty="0"/>
                        <a:t> II/IIIA</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832412275"/>
                  </a:ext>
                </a:extLst>
              </a:tr>
              <a:tr h="548640">
                <a:tc>
                  <a:txBody>
                    <a:bodyPr/>
                    <a:lstStyle/>
                    <a:p>
                      <a:pPr algn="ctr"/>
                      <a:r>
                        <a:rPr lang="en-US" sz="1100" b="0" dirty="0">
                          <a:latin typeface="+mn-lt"/>
                        </a:rPr>
                        <a:t>Primary Endpoint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mn-lt"/>
                        </a:rPr>
                        <a:t>Hierarchical</a:t>
                      </a:r>
                      <a:r>
                        <a:rPr lang="en-US" sz="1100" baseline="0" dirty="0">
                          <a:latin typeface="+mn-lt"/>
                        </a:rPr>
                        <a:t> DFS:</a:t>
                      </a:r>
                    </a:p>
                    <a:p>
                      <a:pPr algn="ctr"/>
                      <a:r>
                        <a:rPr lang="en-US" sz="1100" baseline="0" dirty="0">
                          <a:latin typeface="+mn-lt"/>
                        </a:rPr>
                        <a:t>PD-L1 TC </a:t>
                      </a:r>
                      <a:r>
                        <a:rPr lang="en-US" sz="1100" baseline="0" dirty="0">
                          <a:latin typeface="+mn-lt"/>
                          <a:cs typeface="Arial" panose="020B0604020202020204" pitchFamily="34" charset="0"/>
                        </a:rPr>
                        <a:t>≥1% stage II/IIIA </a:t>
                      </a:r>
                      <a:r>
                        <a:rPr lang="en-US" sz="1100" baseline="0" dirty="0">
                          <a:latin typeface="+mn-lt"/>
                          <a:cs typeface="Arial" panose="020B0604020202020204" pitchFamily="34" charset="0"/>
                          <a:sym typeface="Wingdings" panose="05000000000000000000" pitchFamily="2" charset="2"/>
                        </a:rPr>
                        <a:t> all-randomized stage II/IIIA  ITT population</a:t>
                      </a:r>
                      <a:endParaRPr lang="en-US" sz="1100"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Split </a:t>
                      </a:r>
                      <a:r>
                        <a:rPr lang="el-GR" sz="1100" dirty="0"/>
                        <a:t>α</a:t>
                      </a:r>
                      <a:r>
                        <a:rPr lang="en-US" sz="1100" dirty="0"/>
                        <a:t> allocation:</a:t>
                      </a:r>
                    </a:p>
                    <a:p>
                      <a:pPr marL="285750" indent="-285750" algn="ctr">
                        <a:buFontTx/>
                        <a:buChar char="-"/>
                      </a:pPr>
                      <a:r>
                        <a:rPr lang="en-US" sz="1100" dirty="0"/>
                        <a:t>DFS in overall population</a:t>
                      </a:r>
                    </a:p>
                    <a:p>
                      <a:pPr marL="285750" indent="-285750" algn="ctr">
                        <a:buFontTx/>
                        <a:buChar char="-"/>
                      </a:pPr>
                      <a:r>
                        <a:rPr lang="en-US" sz="1100" dirty="0"/>
                        <a:t>DFS in PD-L1 TS </a:t>
                      </a:r>
                      <a:r>
                        <a:rPr lang="en-US" sz="1100" baseline="0" dirty="0">
                          <a:latin typeface="+mn-lt"/>
                          <a:cs typeface="Arial" panose="020B0604020202020204" pitchFamily="34" charset="0"/>
                        </a:rPr>
                        <a:t>≥50%</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48557934"/>
                  </a:ext>
                </a:extLst>
              </a:tr>
              <a:tr h="278130">
                <a:tc>
                  <a:txBody>
                    <a:bodyPr/>
                    <a:lstStyle/>
                    <a:p>
                      <a:pPr algn="ctr"/>
                      <a:r>
                        <a:rPr lang="en-US" sz="1100" b="0" dirty="0"/>
                        <a:t>% Stage</a:t>
                      </a:r>
                      <a:r>
                        <a:rPr lang="en-US" sz="1100" b="0" baseline="0" dirty="0"/>
                        <a:t> IIIA</a:t>
                      </a:r>
                      <a:endParaRPr lang="en-US" sz="1100" b="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41.1%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28.8%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9689590"/>
                  </a:ext>
                </a:extLst>
              </a:tr>
              <a:tr h="868680">
                <a:tc>
                  <a:txBody>
                    <a:bodyPr/>
                    <a:lstStyle/>
                    <a:p>
                      <a:pPr algn="ctr"/>
                      <a:r>
                        <a:rPr lang="en-US" sz="1100" b="0" dirty="0"/>
                        <a:t>DFS HR (95% CI)</a:t>
                      </a:r>
                    </a:p>
                    <a:p>
                      <a:pPr marL="285750" indent="-285750" algn="l">
                        <a:buFontTx/>
                        <a:buChar char="-"/>
                      </a:pPr>
                      <a:r>
                        <a:rPr lang="en-US" sz="1100" b="0" dirty="0"/>
                        <a:t>PD-L1</a:t>
                      </a:r>
                      <a:r>
                        <a:rPr lang="en-US" sz="1100" b="0" baseline="30000" dirty="0"/>
                        <a:t>*</a:t>
                      </a:r>
                      <a:r>
                        <a:rPr lang="en-US" sz="1100" b="0" dirty="0"/>
                        <a:t> &lt;1%</a:t>
                      </a:r>
                    </a:p>
                    <a:p>
                      <a:pPr marL="285750" indent="-285750" algn="l">
                        <a:buFontTx/>
                        <a:buChar char="-"/>
                      </a:pPr>
                      <a:r>
                        <a:rPr lang="en-US" sz="1100" b="0" dirty="0"/>
                        <a:t>PD-L1</a:t>
                      </a:r>
                      <a:r>
                        <a:rPr lang="en-US" sz="1100" b="0" baseline="30000" dirty="0"/>
                        <a:t>*</a:t>
                      </a:r>
                      <a:r>
                        <a:rPr lang="en-US" sz="1100" b="0" dirty="0"/>
                        <a:t> </a:t>
                      </a:r>
                      <a:r>
                        <a:rPr lang="en-US" sz="1100" b="0" baseline="0" dirty="0">
                          <a:latin typeface="+mn-lt"/>
                          <a:cs typeface="Arial" panose="020B0604020202020204" pitchFamily="34" charset="0"/>
                        </a:rPr>
                        <a:t>≥1%</a:t>
                      </a:r>
                    </a:p>
                    <a:p>
                      <a:pPr marL="285750" indent="-285750" algn="l">
                        <a:buFontTx/>
                        <a:buChar char="-"/>
                      </a:pPr>
                      <a:r>
                        <a:rPr lang="en-US" sz="1100" b="0" baseline="0" dirty="0">
                          <a:latin typeface="+mn-lt"/>
                          <a:cs typeface="Arial" panose="020B0604020202020204" pitchFamily="34" charset="0"/>
                        </a:rPr>
                        <a:t>PD-L1</a:t>
                      </a:r>
                      <a:r>
                        <a:rPr lang="en-US" sz="1100" b="0" baseline="30000" dirty="0"/>
                        <a:t>*</a:t>
                      </a:r>
                      <a:r>
                        <a:rPr lang="en-US" sz="1100" b="0" baseline="0" dirty="0">
                          <a:latin typeface="+mn-lt"/>
                          <a:cs typeface="Arial" panose="020B0604020202020204" pitchFamily="34" charset="0"/>
                        </a:rPr>
                        <a:t> 1-49%</a:t>
                      </a:r>
                    </a:p>
                    <a:p>
                      <a:pPr marL="285750" marR="0" lvl="0" indent="-285750" algn="l" defTabSz="1218072" rtl="0" eaLnBrk="1" fontAlgn="auto" latinLnBrk="0" hangingPunct="1">
                        <a:lnSpc>
                          <a:spcPct val="100000"/>
                        </a:lnSpc>
                        <a:spcBef>
                          <a:spcPts val="0"/>
                        </a:spcBef>
                        <a:spcAft>
                          <a:spcPts val="0"/>
                        </a:spcAft>
                        <a:buClrTx/>
                        <a:buSzTx/>
                        <a:buFontTx/>
                        <a:buChar char="-"/>
                        <a:tabLst/>
                        <a:defRPr/>
                      </a:pPr>
                      <a:r>
                        <a:rPr lang="en-US" sz="1100" b="0" baseline="0" dirty="0">
                          <a:latin typeface="+mn-lt"/>
                          <a:cs typeface="Arial" panose="020B0604020202020204" pitchFamily="34" charset="0"/>
                        </a:rPr>
                        <a:t>PD-L1</a:t>
                      </a:r>
                      <a:r>
                        <a:rPr lang="en-US" sz="1100" b="0" baseline="30000" dirty="0"/>
                        <a:t>*</a:t>
                      </a:r>
                      <a:r>
                        <a:rPr lang="en-US" sz="1100" b="0" baseline="0" dirty="0">
                          <a:latin typeface="+mn-lt"/>
                          <a:cs typeface="Arial" panose="020B0604020202020204" pitchFamily="34" charset="0"/>
                        </a:rPr>
                        <a:t> ≥50%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0.79 (0.64-0.96)</a:t>
                      </a:r>
                      <a:r>
                        <a:rPr lang="en-US" sz="1100" baseline="0" dirty="0"/>
                        <a:t> - </a:t>
                      </a:r>
                      <a:r>
                        <a:rPr lang="en-US" sz="1100" b="1" u="sng" baseline="0" dirty="0"/>
                        <a:t>Stage II/IIIA</a:t>
                      </a:r>
                    </a:p>
                    <a:p>
                      <a:pPr marL="285750" indent="-285750" algn="ctr">
                        <a:buFontTx/>
                        <a:buChar char="-"/>
                      </a:pPr>
                      <a:r>
                        <a:rPr lang="en-US" sz="1100" b="0" u="none" baseline="0" dirty="0"/>
                        <a:t>0.97 (0.72-1.31)</a:t>
                      </a:r>
                    </a:p>
                    <a:p>
                      <a:pPr marL="285750" indent="-285750" algn="ctr">
                        <a:buFontTx/>
                        <a:buChar char="-"/>
                      </a:pPr>
                      <a:r>
                        <a:rPr lang="en-US" sz="1100" b="0" u="none" baseline="0" dirty="0"/>
                        <a:t>0.66 (0.49-0.87)</a:t>
                      </a:r>
                    </a:p>
                    <a:p>
                      <a:pPr marL="285750" indent="-285750" algn="ctr">
                        <a:buFontTx/>
                        <a:buChar char="-"/>
                      </a:pPr>
                      <a:r>
                        <a:rPr lang="en-US" sz="1100" b="0" u="none" baseline="0" dirty="0"/>
                        <a:t>0.87 (0.60-1.26)</a:t>
                      </a:r>
                    </a:p>
                    <a:p>
                      <a:pPr marL="285750" indent="-285750" algn="ctr">
                        <a:buFontTx/>
                        <a:buChar char="-"/>
                      </a:pPr>
                      <a:r>
                        <a:rPr lang="en-US" sz="1100" b="0" u="none" baseline="0" dirty="0"/>
                        <a:t>0.43 (0.27-0.68)</a:t>
                      </a:r>
                      <a:endParaRPr lang="en-US" sz="1100" b="0" u="none"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0.76 (0.63-0.91) -</a:t>
                      </a:r>
                      <a:r>
                        <a:rPr lang="en-US" sz="1100" baseline="0" dirty="0"/>
                        <a:t> </a:t>
                      </a:r>
                      <a:r>
                        <a:rPr lang="en-US" sz="1100" b="1" u="sng" baseline="0" dirty="0"/>
                        <a:t>Overall Pop</a:t>
                      </a:r>
                    </a:p>
                    <a:p>
                      <a:pPr marL="285750" indent="-285750" algn="ctr">
                        <a:buFontTx/>
                        <a:buChar char="-"/>
                      </a:pPr>
                      <a:r>
                        <a:rPr lang="en-US" sz="1100" b="0" u="none" baseline="0" dirty="0"/>
                        <a:t>0.78 (0.58-1.03)</a:t>
                      </a:r>
                    </a:p>
                    <a:p>
                      <a:pPr marL="285750" indent="-285750" algn="ctr">
                        <a:buFontTx/>
                        <a:buChar char="-"/>
                      </a:pPr>
                      <a:r>
                        <a:rPr lang="en-US" sz="1100" b="0" u="none" baseline="0" dirty="0"/>
                        <a:t>N/A</a:t>
                      </a:r>
                    </a:p>
                    <a:p>
                      <a:pPr marL="285750" indent="-285750" algn="ctr">
                        <a:buFontTx/>
                        <a:buChar char="-"/>
                      </a:pPr>
                      <a:r>
                        <a:rPr lang="en-US" sz="1100" b="0" u="none" baseline="0" dirty="0"/>
                        <a:t>0.67 (0.48-0.92)</a:t>
                      </a:r>
                    </a:p>
                    <a:p>
                      <a:pPr marL="285750" indent="-285750" algn="ctr">
                        <a:buFontTx/>
                        <a:buChar char="-"/>
                      </a:pPr>
                      <a:r>
                        <a:rPr lang="en-US" sz="1100" b="0" u="none" baseline="0" dirty="0"/>
                        <a:t>0.82 (0.57-1.18)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807105673"/>
                  </a:ext>
                </a:extLst>
              </a:tr>
              <a:tr h="278130">
                <a:tc>
                  <a:txBody>
                    <a:bodyPr/>
                    <a:lstStyle/>
                    <a:p>
                      <a:pPr algn="ctr"/>
                      <a:r>
                        <a:rPr lang="en-US" sz="1100" b="0" baseline="0" dirty="0">
                          <a:latin typeface="+mn-lt"/>
                          <a:cs typeface="Arial" panose="020B0604020202020204" pitchFamily="34" charset="0"/>
                        </a:rPr>
                        <a:t>% ≥G3 AEs (G5)</a:t>
                      </a:r>
                      <a:endParaRPr lang="en-US" sz="1100" b="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23%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34%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39273479"/>
                  </a:ext>
                </a:extLst>
              </a:tr>
              <a:tr h="388620">
                <a:tc>
                  <a:txBody>
                    <a:bodyPr/>
                    <a:lstStyle/>
                    <a:p>
                      <a:pPr algn="ctr"/>
                      <a:r>
                        <a:rPr lang="en-US" sz="1100" b="0" dirty="0"/>
                        <a:t>FDA approved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PD-L1+ (</a:t>
                      </a:r>
                      <a:r>
                        <a:rPr lang="en-US" sz="1100" baseline="0" dirty="0">
                          <a:latin typeface="+mn-lt"/>
                        </a:rPr>
                        <a:t>TC </a:t>
                      </a:r>
                      <a:r>
                        <a:rPr lang="en-US" sz="1100" baseline="0" dirty="0">
                          <a:latin typeface="+mn-lt"/>
                          <a:cs typeface="Arial" panose="020B0604020202020204" pitchFamily="34" charset="0"/>
                        </a:rPr>
                        <a:t>≥1%) Stage II/IIIA</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Stage IB-IIIA NSCLC</a:t>
                      </a:r>
                    </a:p>
                    <a:p>
                      <a:pPr algn="ctr"/>
                      <a:r>
                        <a:rPr lang="en-US" sz="1100" dirty="0"/>
                        <a:t>(irrespective of PD-L1 status)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5061876"/>
                  </a:ext>
                </a:extLst>
              </a:tr>
            </a:tbl>
          </a:graphicData>
        </a:graphic>
      </p:graphicFrame>
      <p:sp>
        <p:nvSpPr>
          <p:cNvPr id="6" name="TextBox 5"/>
          <p:cNvSpPr txBox="1"/>
          <p:nvPr/>
        </p:nvSpPr>
        <p:spPr>
          <a:xfrm>
            <a:off x="1603664" y="4182055"/>
            <a:ext cx="5449166" cy="346249"/>
          </a:xfrm>
          <a:prstGeom prst="rect">
            <a:avLst/>
          </a:prstGeom>
          <a:noFill/>
        </p:spPr>
        <p:txBody>
          <a:bodyPr wrap="square" rtlCol="0">
            <a:spAutoFit/>
          </a:bodyPr>
          <a:lstStyle/>
          <a:p>
            <a:r>
              <a:rPr lang="en-US" sz="825" baseline="30000" dirty="0"/>
              <a:t>*</a:t>
            </a:r>
            <a:r>
              <a:rPr lang="en-US" sz="825" dirty="0"/>
              <a:t>IHC per SP263 in IMpower010 and 22C3 in PEARLS</a:t>
            </a:r>
          </a:p>
          <a:p>
            <a:r>
              <a:rPr lang="en-US" sz="825" dirty="0"/>
              <a:t>AE: adverse event; BSC: best supportive care; DFS: disease free survival; G: grade; HR: hazard ratio</a:t>
            </a:r>
          </a:p>
        </p:txBody>
      </p:sp>
      <p:sp>
        <p:nvSpPr>
          <p:cNvPr id="7" name="TextBox 6"/>
          <p:cNvSpPr txBox="1"/>
          <p:nvPr/>
        </p:nvSpPr>
        <p:spPr>
          <a:xfrm>
            <a:off x="1603664" y="4522935"/>
            <a:ext cx="5176404" cy="213585"/>
          </a:xfrm>
          <a:prstGeom prst="rect">
            <a:avLst/>
          </a:prstGeom>
          <a:noFill/>
        </p:spPr>
        <p:txBody>
          <a:bodyPr wrap="square" rtlCol="0">
            <a:spAutoFit/>
          </a:bodyPr>
          <a:lstStyle/>
          <a:p>
            <a:r>
              <a:rPr lang="en-US" sz="788" dirty="0"/>
              <a:t>1 - </a:t>
            </a:r>
            <a:r>
              <a:rPr lang="en-US" sz="788" dirty="0" err="1"/>
              <a:t>Felip</a:t>
            </a:r>
            <a:r>
              <a:rPr lang="en-US" sz="788" dirty="0"/>
              <a:t> </a:t>
            </a:r>
            <a:r>
              <a:rPr lang="en-US" sz="788" i="1" dirty="0"/>
              <a:t>et al. </a:t>
            </a:r>
            <a:r>
              <a:rPr lang="en-US" sz="788" dirty="0"/>
              <a:t>Lancet 2021; 2 – O’Brien </a:t>
            </a:r>
            <a:r>
              <a:rPr lang="en-US" sz="788" i="1" dirty="0"/>
              <a:t>et al.</a:t>
            </a:r>
            <a:r>
              <a:rPr lang="en-US" sz="788" dirty="0"/>
              <a:t> Lancet </a:t>
            </a:r>
            <a:r>
              <a:rPr lang="en-US" sz="788" dirty="0" err="1"/>
              <a:t>Oncol</a:t>
            </a:r>
            <a:r>
              <a:rPr lang="en-US" sz="788" dirty="0"/>
              <a:t> 2022</a:t>
            </a:r>
          </a:p>
        </p:txBody>
      </p:sp>
    </p:spTree>
    <p:extLst>
      <p:ext uri="{BB962C8B-B14F-4D97-AF65-F5344CB8AC3E}">
        <p14:creationId xmlns:p14="http://schemas.microsoft.com/office/powerpoint/2010/main" val="14885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ADBB77-2E8F-4619-D0D7-A1F558E4838F}"/>
              </a:ext>
            </a:extLst>
          </p:cNvPr>
          <p:cNvSpPr txBox="1"/>
          <p:nvPr/>
        </p:nvSpPr>
        <p:spPr>
          <a:xfrm>
            <a:off x="3200400" y="2345531"/>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extBox 1">
            <a:extLst>
              <a:ext uri="{FF2B5EF4-FFF2-40B4-BE49-F238E27FC236}">
                <a16:creationId xmlns:a16="http://schemas.microsoft.com/office/drawing/2014/main" id="{78EA0A60-B52E-C10D-C033-DA12363A3BE5}"/>
              </a:ext>
            </a:extLst>
          </p:cNvPr>
          <p:cNvSpPr txBox="1"/>
          <p:nvPr/>
        </p:nvSpPr>
        <p:spPr>
          <a:xfrm>
            <a:off x="174061" y="40982"/>
            <a:ext cx="3351926" cy="1223412"/>
          </a:xfrm>
          <a:prstGeom prst="rect">
            <a:avLst/>
          </a:prstGeom>
          <a:noFill/>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err="1">
                <a:ln>
                  <a:noFill/>
                </a:ln>
                <a:solidFill>
                  <a:prstClr val="black"/>
                </a:solidFill>
                <a:effectLst/>
                <a:uLnTx/>
                <a:uFillTx/>
                <a:latin typeface="Montserrat-Light"/>
                <a:ea typeface="ＭＳ Ｐゴシック" charset="0"/>
                <a:cs typeface="+mn-cs"/>
              </a:rPr>
              <a:t>OncLive</a:t>
            </a:r>
            <a:r>
              <a:rPr kumimoji="0" lang="en-US" sz="2175" b="0" i="0" u="none" strike="noStrike" kern="1200" cap="none" spc="0" normalizeH="0" baseline="30000" noProof="0">
                <a:ln>
                  <a:noFill/>
                </a:ln>
                <a:solidFill>
                  <a:prstClr val="black"/>
                </a:solidFill>
                <a:effectLst/>
                <a:uLnTx/>
                <a:uFillTx/>
                <a:latin typeface="Montserrat-Light"/>
                <a:ea typeface="ＭＳ Ｐゴシック" charset="0"/>
                <a:cs typeface="+mn-cs"/>
              </a:rPr>
              <a:t>®</a:t>
            </a:r>
            <a:r>
              <a:rPr kumimoji="0" lang="en-US" sz="675" b="0" i="0" u="none" strike="noStrike" kern="1200" cap="none" spc="0" normalizeH="0" baseline="0" noProof="0">
                <a:ln>
                  <a:noFill/>
                </a:ln>
                <a:solidFill>
                  <a:prstClr val="black"/>
                </a:solidFill>
                <a:effectLst/>
                <a:uLnTx/>
                <a:uFillTx/>
                <a:latin typeface="Montserrat-Light"/>
                <a:ea typeface="ＭＳ Ｐゴシック" charset="0"/>
                <a:cs typeface="+mn-cs"/>
              </a:rPr>
              <a:t> </a:t>
            </a:r>
            <a:r>
              <a:rPr kumimoji="0" lang="en-US" sz="2175" b="0" i="0" u="none" strike="noStrike" kern="1200" cap="none" spc="0" normalizeH="0" baseline="0" noProof="0">
                <a:ln>
                  <a:noFill/>
                </a:ln>
                <a:solidFill>
                  <a:prstClr val="black"/>
                </a:solidFill>
                <a:effectLst/>
                <a:uLnTx/>
                <a:uFillTx/>
                <a:latin typeface="Montserrat-Light"/>
                <a:ea typeface="ＭＳ Ｐゴシック" charset="0"/>
                <a:cs typeface="+mn-cs"/>
              </a:rPr>
              <a:t>is launching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a:ln>
                  <a:noFill/>
                </a:ln>
                <a:solidFill>
                  <a:prstClr val="black"/>
                </a:solidFill>
                <a:effectLst/>
                <a:uLnTx/>
                <a:uFillTx/>
                <a:latin typeface="Montserrat-Light"/>
                <a:ea typeface="ＭＳ Ｐゴシック" charset="0"/>
                <a:cs typeface="+mn-cs"/>
              </a:rPr>
              <a:t>a new app called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C30052"/>
                </a:solidFill>
                <a:effectLst/>
                <a:uLnTx/>
                <a:uFillTx/>
                <a:latin typeface="Montserrat ExtraBold" panose="020B0604020202020204" pitchFamily="2" charset="0"/>
                <a:ea typeface="ＭＳ Ｐゴシック" charset="0"/>
                <a:cs typeface="Arial" panose="020B0604020202020204" pitchFamily="34" charset="0"/>
              </a:rPr>
              <a:t>Meet MY MSL</a:t>
            </a:r>
            <a:r>
              <a:rPr kumimoji="0" lang="en-US" sz="2775" b="0" i="0" u="none" strike="noStrike" kern="1200" cap="none" spc="0" normalizeH="0" baseline="0" noProof="0">
                <a:ln>
                  <a:noFill/>
                </a:ln>
                <a:solidFill>
                  <a:prstClr val="black"/>
                </a:solidFill>
                <a:effectLst/>
                <a:uLnTx/>
                <a:uFillTx/>
                <a:latin typeface="Montserrat-Light"/>
                <a:ea typeface="ＭＳ Ｐゴシック" charset="0"/>
                <a:cs typeface="+mn-cs"/>
              </a:rPr>
              <a:t>!</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pic>
        <p:nvPicPr>
          <p:cNvPr id="14" name="Picture 14">
            <a:extLst>
              <a:ext uri="{FF2B5EF4-FFF2-40B4-BE49-F238E27FC236}">
                <a16:creationId xmlns:a16="http://schemas.microsoft.com/office/drawing/2014/main" id="{932214A6-86E9-EFEF-D663-41FDB0321FC2}"/>
              </a:ext>
            </a:extLst>
          </p:cNvPr>
          <p:cNvPicPr>
            <a:picLocks noChangeAspect="1"/>
          </p:cNvPicPr>
          <p:nvPr/>
        </p:nvPicPr>
        <p:blipFill>
          <a:blip r:embed="rId2"/>
          <a:stretch>
            <a:fillRect/>
          </a:stretch>
        </p:blipFill>
        <p:spPr>
          <a:xfrm>
            <a:off x="603347" y="1268039"/>
            <a:ext cx="1375158" cy="1926010"/>
          </a:xfrm>
          <a:prstGeom prst="rect">
            <a:avLst/>
          </a:prstGeom>
        </p:spPr>
      </p:pic>
      <p:sp>
        <p:nvSpPr>
          <p:cNvPr id="15" name="TextBox 1">
            <a:extLst>
              <a:ext uri="{FF2B5EF4-FFF2-40B4-BE49-F238E27FC236}">
                <a16:creationId xmlns:a16="http://schemas.microsoft.com/office/drawing/2014/main" id="{74A48CAC-55C0-8355-0FDA-7B1119AB10B4}"/>
              </a:ext>
            </a:extLst>
          </p:cNvPr>
          <p:cNvSpPr txBox="1"/>
          <p:nvPr/>
        </p:nvSpPr>
        <p:spPr>
          <a:xfrm>
            <a:off x="2450029" y="4493547"/>
            <a:ext cx="4570952" cy="300082"/>
          </a:xfrm>
          <a:prstGeom prst="rect">
            <a:avLst/>
          </a:prstGeom>
          <a:noFill/>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C30052"/>
                </a:solidFill>
                <a:effectLst/>
                <a:uLnTx/>
                <a:uFillTx/>
                <a:latin typeface="Montserrat-Bold"/>
                <a:ea typeface="ＭＳ Ｐゴシック" charset="0"/>
                <a:cs typeface="+mn-cs"/>
              </a:rPr>
              <a:t>Find any MSL from any company for any tumor</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pic>
        <p:nvPicPr>
          <p:cNvPr id="16" name="Picture 16" descr="Graphical user interface, application&#10;&#10;Description automatically generated">
            <a:extLst>
              <a:ext uri="{FF2B5EF4-FFF2-40B4-BE49-F238E27FC236}">
                <a16:creationId xmlns:a16="http://schemas.microsoft.com/office/drawing/2014/main" id="{56A9C81A-4B77-02F0-FCB3-CC93D0A8F4D7}"/>
              </a:ext>
            </a:extLst>
          </p:cNvPr>
          <p:cNvPicPr>
            <a:picLocks noChangeAspect="1"/>
          </p:cNvPicPr>
          <p:nvPr/>
        </p:nvPicPr>
        <p:blipFill>
          <a:blip r:embed="rId3"/>
          <a:stretch>
            <a:fillRect/>
          </a:stretch>
        </p:blipFill>
        <p:spPr>
          <a:xfrm>
            <a:off x="6214101" y="93774"/>
            <a:ext cx="2742779" cy="3846786"/>
          </a:xfrm>
          <a:prstGeom prst="rect">
            <a:avLst/>
          </a:prstGeom>
        </p:spPr>
      </p:pic>
      <p:sp>
        <p:nvSpPr>
          <p:cNvPr id="17" name="TextBox 1">
            <a:extLst>
              <a:ext uri="{FF2B5EF4-FFF2-40B4-BE49-F238E27FC236}">
                <a16:creationId xmlns:a16="http://schemas.microsoft.com/office/drawing/2014/main" id="{CE691531-8D8F-57B8-18DA-F1E043638188}"/>
              </a:ext>
            </a:extLst>
          </p:cNvPr>
          <p:cNvSpPr txBox="1"/>
          <p:nvPr/>
        </p:nvSpPr>
        <p:spPr>
          <a:xfrm>
            <a:off x="2264131" y="1672226"/>
            <a:ext cx="3560374" cy="877163"/>
          </a:xfrm>
          <a:prstGeom prst="rect">
            <a:avLst/>
          </a:prstGeom>
          <a:noFill/>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Visit </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hlinkClick r:id="rId4"/>
              </a:rPr>
              <a:t>https://cloud.email.onclive.com/referrals</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 to be one of the first health care professionals to gain access to </a:t>
            </a:r>
            <a:r>
              <a:rPr kumimoji="0" lang="en-US" sz="135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18" name="TextBox 1">
            <a:extLst>
              <a:ext uri="{FF2B5EF4-FFF2-40B4-BE49-F238E27FC236}">
                <a16:creationId xmlns:a16="http://schemas.microsoft.com/office/drawing/2014/main" id="{91EFDA58-D3EF-1211-5A50-A37CAC8ACE35}"/>
              </a:ext>
            </a:extLst>
          </p:cNvPr>
          <p:cNvSpPr txBox="1"/>
          <p:nvPr/>
        </p:nvSpPr>
        <p:spPr>
          <a:xfrm>
            <a:off x="600598" y="3300615"/>
            <a:ext cx="5126198" cy="830997"/>
          </a:xfrm>
          <a:prstGeom prst="rect">
            <a:avLst/>
          </a:prstGeom>
          <a:noFill/>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has been created to provide oncologists the opportunity to initiate direct contact with the Medical Science Liaison (MSL) in their area of expertise. It has never been easier to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meet</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locate</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and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contact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the MSL you need.</a:t>
            </a:r>
            <a:endParaRPr kumimoji="0" lang="en-US" sz="1200" b="0" i="0" u="none" strike="noStrike" kern="1200" cap="none" spc="0" normalizeH="0" baseline="0" noProof="0">
              <a:ln>
                <a:noFill/>
              </a:ln>
              <a:solidFill>
                <a:prstClr val="black"/>
              </a:solidFill>
              <a:effectLst/>
              <a:uLnTx/>
              <a:uFillTx/>
              <a:latin typeface="Montserrat Light" panose="020B0604020202020204" pitchFamily="2"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7678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7868" y="1992055"/>
            <a:ext cx="8715375" cy="742950"/>
          </a:xfrm>
        </p:spPr>
        <p:txBody>
          <a:bodyPr/>
          <a:lstStyle/>
          <a:p>
            <a:pPr algn="ctr"/>
            <a:r>
              <a:rPr lang="en-US" altLang="en-US" sz="3600" dirty="0" err="1">
                <a:cs typeface="Arial" charset="0"/>
              </a:rPr>
              <a:t>Neoadjuvant</a:t>
            </a:r>
            <a:r>
              <a:rPr lang="en-US" altLang="en-US" sz="3600" dirty="0">
                <a:cs typeface="Arial" charset="0"/>
              </a:rPr>
              <a:t> Chemo-immunotherapy</a:t>
            </a:r>
            <a:endParaRPr lang="en-US" altLang="en-US" sz="3600" dirty="0"/>
          </a:p>
        </p:txBody>
      </p:sp>
      <p:grpSp>
        <p:nvGrpSpPr>
          <p:cNvPr id="2" name="Group 1"/>
          <p:cNvGrpSpPr/>
          <p:nvPr/>
        </p:nvGrpSpPr>
        <p:grpSpPr>
          <a:xfrm>
            <a:off x="7699664" y="4634791"/>
            <a:ext cx="1278333" cy="313190"/>
            <a:chOff x="10266218" y="6143295"/>
            <a:chExt cx="1704444" cy="417587"/>
          </a:xfrm>
        </p:grpSpPr>
        <p:pic>
          <p:nvPicPr>
            <p:cNvPr id="6" name="Picture 5"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7"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Tree>
    <p:extLst>
      <p:ext uri="{BB962C8B-B14F-4D97-AF65-F5344CB8AC3E}">
        <p14:creationId xmlns:p14="http://schemas.microsoft.com/office/powerpoint/2010/main" val="36561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239117" y="97012"/>
            <a:ext cx="7608074" cy="742950"/>
          </a:xfrm>
        </p:spPr>
        <p:txBody>
          <a:bodyPr/>
          <a:lstStyle/>
          <a:p>
            <a:pPr algn="ctr"/>
            <a:r>
              <a:rPr lang="en-US" altLang="en-US" sz="3600" dirty="0">
                <a:cs typeface="Arial" charset="0"/>
              </a:rPr>
              <a:t>Phase III </a:t>
            </a:r>
            <a:r>
              <a:rPr lang="en-US" altLang="en-US" sz="3600" dirty="0" err="1">
                <a:cs typeface="Arial" charset="0"/>
              </a:rPr>
              <a:t>CheckMate</a:t>
            </a:r>
            <a:r>
              <a:rPr lang="en-US" altLang="en-US" sz="3600" dirty="0">
                <a:cs typeface="Arial" charset="0"/>
              </a:rPr>
              <a:t> 816 Trial</a:t>
            </a:r>
            <a:endParaRPr lang="en-US" altLang="en-US" sz="3600" dirty="0"/>
          </a:p>
        </p:txBody>
      </p:sp>
      <p:pic>
        <p:nvPicPr>
          <p:cNvPr id="3" name="Picture 2"/>
          <p:cNvPicPr>
            <a:picLocks noChangeAspect="1"/>
          </p:cNvPicPr>
          <p:nvPr/>
        </p:nvPicPr>
        <p:blipFill>
          <a:blip r:embed="rId3"/>
          <a:stretch>
            <a:fillRect/>
          </a:stretch>
        </p:blipFill>
        <p:spPr>
          <a:xfrm>
            <a:off x="1184564" y="901837"/>
            <a:ext cx="7606513" cy="4060904"/>
          </a:xfrm>
          <a:prstGeom prst="rect">
            <a:avLst/>
          </a:prstGeom>
        </p:spPr>
      </p:pic>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3" name="TextBox 12">
            <a:extLst>
              <a:ext uri="{FF2B5EF4-FFF2-40B4-BE49-F238E27FC236}">
                <a16:creationId xmlns:a16="http://schemas.microsoft.com/office/drawing/2014/main" id="{25613F14-01C1-4D45-81F4-6D82D78D74D2}"/>
              </a:ext>
            </a:extLst>
          </p:cNvPr>
          <p:cNvSpPr txBox="1"/>
          <p:nvPr/>
        </p:nvSpPr>
        <p:spPr>
          <a:xfrm>
            <a:off x="7317799" y="4943258"/>
            <a:ext cx="1592103" cy="213585"/>
          </a:xfrm>
          <a:prstGeom prst="rect">
            <a:avLst/>
          </a:prstGeom>
          <a:noFill/>
        </p:spPr>
        <p:txBody>
          <a:bodyPr wrap="none" rtlCol="0">
            <a:spAutoFit/>
          </a:bodyPr>
          <a:lstStyle/>
          <a:p>
            <a:r>
              <a:rPr lang="en-US" sz="788" dirty="0"/>
              <a:t>Forde </a:t>
            </a:r>
            <a:r>
              <a:rPr lang="en-US" sz="788" i="1" dirty="0"/>
              <a:t>et al. </a:t>
            </a:r>
            <a:r>
              <a:rPr lang="en-US" sz="788" dirty="0"/>
              <a:t>N </a:t>
            </a:r>
            <a:r>
              <a:rPr lang="en-US" sz="788" dirty="0" err="1"/>
              <a:t>Engl</a:t>
            </a:r>
            <a:r>
              <a:rPr lang="en-US" sz="788" dirty="0"/>
              <a:t> J Med 2022</a:t>
            </a:r>
          </a:p>
        </p:txBody>
      </p:sp>
    </p:spTree>
    <p:extLst>
      <p:ext uri="{BB962C8B-B14F-4D97-AF65-F5344CB8AC3E}">
        <p14:creationId xmlns:p14="http://schemas.microsoft.com/office/powerpoint/2010/main" val="294407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239117" y="51726"/>
            <a:ext cx="7608074" cy="742950"/>
          </a:xfrm>
        </p:spPr>
        <p:txBody>
          <a:bodyPr/>
          <a:lstStyle/>
          <a:p>
            <a:pPr algn="ctr"/>
            <a:r>
              <a:rPr lang="en-US" altLang="en-US" sz="2400" dirty="0" err="1">
                <a:cs typeface="Arial" charset="0"/>
              </a:rPr>
              <a:t>Noeadjuvant</a:t>
            </a:r>
            <a:r>
              <a:rPr lang="en-US" altLang="en-US" sz="2400" dirty="0">
                <a:cs typeface="Arial" charset="0"/>
              </a:rPr>
              <a:t> </a:t>
            </a:r>
            <a:r>
              <a:rPr lang="en-US" altLang="en-US" sz="2400" dirty="0" err="1">
                <a:cs typeface="Arial" charset="0"/>
              </a:rPr>
              <a:t>nivo</a:t>
            </a:r>
            <a:r>
              <a:rPr lang="en-US" altLang="en-US" sz="2400" dirty="0">
                <a:cs typeface="Arial" charset="0"/>
              </a:rPr>
              <a:t>-chemo is feasible with 83% of patients undergoing surgery, majority R0 resection </a:t>
            </a:r>
            <a:endParaRPr lang="en-US" altLang="en-US" sz="2400" dirty="0"/>
          </a:p>
        </p:txBody>
      </p:sp>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3" name="Picture 2"/>
          <p:cNvPicPr>
            <a:picLocks noChangeAspect="1"/>
          </p:cNvPicPr>
          <p:nvPr/>
        </p:nvPicPr>
        <p:blipFill>
          <a:blip r:embed="rId3"/>
          <a:stretch>
            <a:fillRect/>
          </a:stretch>
        </p:blipFill>
        <p:spPr>
          <a:xfrm>
            <a:off x="763438" y="993426"/>
            <a:ext cx="8037525" cy="4021444"/>
          </a:xfrm>
          <a:prstGeom prst="rect">
            <a:avLst/>
          </a:prstGeom>
        </p:spPr>
      </p:pic>
      <p:sp>
        <p:nvSpPr>
          <p:cNvPr id="13" name="TextBox 12">
            <a:extLst>
              <a:ext uri="{FF2B5EF4-FFF2-40B4-BE49-F238E27FC236}">
                <a16:creationId xmlns:a16="http://schemas.microsoft.com/office/drawing/2014/main" id="{25613F14-01C1-4D45-81F4-6D82D78D74D2}"/>
              </a:ext>
            </a:extLst>
          </p:cNvPr>
          <p:cNvSpPr txBox="1"/>
          <p:nvPr/>
        </p:nvSpPr>
        <p:spPr>
          <a:xfrm>
            <a:off x="7740246" y="4942295"/>
            <a:ext cx="1258678" cy="213585"/>
          </a:xfrm>
          <a:prstGeom prst="rect">
            <a:avLst/>
          </a:prstGeom>
          <a:noFill/>
          <a:ln>
            <a:noFill/>
          </a:ln>
        </p:spPr>
        <p:txBody>
          <a:bodyPr wrap="none" rtlCol="0">
            <a:spAutoFit/>
          </a:bodyPr>
          <a:lstStyle/>
          <a:p>
            <a:r>
              <a:rPr lang="en-US" sz="788" dirty="0"/>
              <a:t>Forde </a:t>
            </a:r>
            <a:r>
              <a:rPr lang="en-US" sz="788" i="1" dirty="0"/>
              <a:t>et al. </a:t>
            </a:r>
            <a:r>
              <a:rPr lang="en-US" sz="788" dirty="0"/>
              <a:t>NEJM 2022</a:t>
            </a:r>
          </a:p>
        </p:txBody>
      </p:sp>
      <p:sp>
        <p:nvSpPr>
          <p:cNvPr id="7" name="Rectangle 6"/>
          <p:cNvSpPr/>
          <p:nvPr/>
        </p:nvSpPr>
        <p:spPr bwMode="auto">
          <a:xfrm>
            <a:off x="1800225" y="2344453"/>
            <a:ext cx="6164407" cy="331384"/>
          </a:xfrm>
          <a:prstGeom prst="rect">
            <a:avLst/>
          </a:prstGeom>
          <a:solidFill>
            <a:srgbClr val="FFFF00">
              <a:alpha val="18000"/>
            </a:srgbClr>
          </a:solidFill>
          <a:ln w="381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0" name="Rectangle 9"/>
          <p:cNvSpPr/>
          <p:nvPr/>
        </p:nvSpPr>
        <p:spPr bwMode="auto">
          <a:xfrm>
            <a:off x="1800225" y="3104068"/>
            <a:ext cx="6164407" cy="163657"/>
          </a:xfrm>
          <a:prstGeom prst="rect">
            <a:avLst/>
          </a:prstGeom>
          <a:solidFill>
            <a:srgbClr val="FFFF00">
              <a:alpha val="18000"/>
            </a:srgbClr>
          </a:solidFill>
          <a:ln w="381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402899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185730" y="28259"/>
            <a:ext cx="7608074" cy="742950"/>
          </a:xfrm>
        </p:spPr>
        <p:txBody>
          <a:bodyPr/>
          <a:lstStyle/>
          <a:p>
            <a:pPr algn="ctr"/>
            <a:r>
              <a:rPr lang="en-US" altLang="en-US" sz="2400" dirty="0" err="1">
                <a:cs typeface="Arial" charset="0"/>
              </a:rPr>
              <a:t>Neoadjuvant</a:t>
            </a:r>
            <a:r>
              <a:rPr lang="en-US" altLang="en-US" sz="2400" dirty="0">
                <a:cs typeface="Arial" charset="0"/>
              </a:rPr>
              <a:t> </a:t>
            </a:r>
            <a:r>
              <a:rPr lang="en-US" altLang="en-US" sz="2400" dirty="0" err="1">
                <a:cs typeface="Arial" charset="0"/>
              </a:rPr>
              <a:t>nivo</a:t>
            </a:r>
            <a:r>
              <a:rPr lang="en-US" altLang="en-US" sz="2400" dirty="0">
                <a:cs typeface="Arial" charset="0"/>
              </a:rPr>
              <a:t>-chemo improves </a:t>
            </a:r>
            <a:r>
              <a:rPr lang="en-US" altLang="en-US" sz="2400" dirty="0" err="1">
                <a:cs typeface="Arial" charset="0"/>
              </a:rPr>
              <a:t>pCR</a:t>
            </a:r>
            <a:r>
              <a:rPr lang="en-US" altLang="en-US" sz="2400" dirty="0">
                <a:cs typeface="Arial" charset="0"/>
              </a:rPr>
              <a:t> rates compared to chemotherapy</a:t>
            </a:r>
            <a:endParaRPr lang="en-US" altLang="en-US" sz="2400" dirty="0"/>
          </a:p>
        </p:txBody>
      </p:sp>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3" name="TextBox 12">
            <a:extLst>
              <a:ext uri="{FF2B5EF4-FFF2-40B4-BE49-F238E27FC236}">
                <a16:creationId xmlns:a16="http://schemas.microsoft.com/office/drawing/2014/main" id="{25613F14-01C1-4D45-81F4-6D82D78D74D2}"/>
              </a:ext>
            </a:extLst>
          </p:cNvPr>
          <p:cNvSpPr txBox="1"/>
          <p:nvPr/>
        </p:nvSpPr>
        <p:spPr>
          <a:xfrm>
            <a:off x="7607428" y="4869719"/>
            <a:ext cx="1290738" cy="213585"/>
          </a:xfrm>
          <a:prstGeom prst="rect">
            <a:avLst/>
          </a:prstGeom>
          <a:noFill/>
        </p:spPr>
        <p:txBody>
          <a:bodyPr wrap="none" rtlCol="0">
            <a:spAutoFit/>
          </a:bodyPr>
          <a:lstStyle/>
          <a:p>
            <a:r>
              <a:rPr lang="en-US" sz="788" dirty="0"/>
              <a:t>Spicer </a:t>
            </a:r>
            <a:r>
              <a:rPr lang="en-US" sz="788" i="1" dirty="0"/>
              <a:t>et al. </a:t>
            </a:r>
            <a:r>
              <a:rPr lang="en-US" sz="788" dirty="0"/>
              <a:t>ASCO 2021</a:t>
            </a:r>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6" name="Picture 5"/>
          <p:cNvPicPr>
            <a:picLocks noChangeAspect="1"/>
          </p:cNvPicPr>
          <p:nvPr/>
        </p:nvPicPr>
        <p:blipFill>
          <a:blip r:embed="rId3"/>
          <a:stretch>
            <a:fillRect/>
          </a:stretch>
        </p:blipFill>
        <p:spPr>
          <a:xfrm>
            <a:off x="270366" y="1483418"/>
            <a:ext cx="3523040" cy="3138620"/>
          </a:xfrm>
          <a:prstGeom prst="rect">
            <a:avLst/>
          </a:prstGeom>
        </p:spPr>
      </p:pic>
      <p:pic>
        <p:nvPicPr>
          <p:cNvPr id="7" name="Picture 6"/>
          <p:cNvPicPr>
            <a:picLocks noChangeAspect="1"/>
          </p:cNvPicPr>
          <p:nvPr/>
        </p:nvPicPr>
        <p:blipFill>
          <a:blip r:embed="rId4"/>
          <a:stretch>
            <a:fillRect/>
          </a:stretch>
        </p:blipFill>
        <p:spPr>
          <a:xfrm>
            <a:off x="4100208" y="984363"/>
            <a:ext cx="4693596" cy="4136729"/>
          </a:xfrm>
          <a:prstGeom prst="rect">
            <a:avLst/>
          </a:prstGeom>
        </p:spPr>
      </p:pic>
      <p:sp>
        <p:nvSpPr>
          <p:cNvPr id="17" name="TextBox 16">
            <a:extLst>
              <a:ext uri="{FF2B5EF4-FFF2-40B4-BE49-F238E27FC236}">
                <a16:creationId xmlns:a16="http://schemas.microsoft.com/office/drawing/2014/main" id="{25613F14-01C1-4D45-81F4-6D82D78D74D2}"/>
              </a:ext>
            </a:extLst>
          </p:cNvPr>
          <p:cNvSpPr txBox="1"/>
          <p:nvPr/>
        </p:nvSpPr>
        <p:spPr>
          <a:xfrm>
            <a:off x="901129" y="4884809"/>
            <a:ext cx="1592103" cy="213585"/>
          </a:xfrm>
          <a:prstGeom prst="rect">
            <a:avLst/>
          </a:prstGeom>
          <a:noFill/>
        </p:spPr>
        <p:txBody>
          <a:bodyPr wrap="none" rtlCol="0">
            <a:spAutoFit/>
          </a:bodyPr>
          <a:lstStyle/>
          <a:p>
            <a:r>
              <a:rPr lang="en-US" sz="788" dirty="0"/>
              <a:t>Forde </a:t>
            </a:r>
            <a:r>
              <a:rPr lang="en-US" sz="788" i="1" dirty="0"/>
              <a:t>et al. </a:t>
            </a:r>
            <a:r>
              <a:rPr lang="en-US" sz="788" dirty="0"/>
              <a:t>N </a:t>
            </a:r>
            <a:r>
              <a:rPr lang="en-US" sz="788" dirty="0" err="1"/>
              <a:t>Engl</a:t>
            </a:r>
            <a:r>
              <a:rPr lang="en-US" sz="788" dirty="0"/>
              <a:t> J Med 2022</a:t>
            </a:r>
          </a:p>
        </p:txBody>
      </p:sp>
    </p:spTree>
    <p:extLst>
      <p:ext uri="{BB962C8B-B14F-4D97-AF65-F5344CB8AC3E}">
        <p14:creationId xmlns:p14="http://schemas.microsoft.com/office/powerpoint/2010/main" val="126671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12399"/>
          <a:stretch/>
        </p:blipFill>
        <p:spPr>
          <a:xfrm>
            <a:off x="928687" y="870890"/>
            <a:ext cx="7961366" cy="3796361"/>
          </a:xfrm>
          <a:prstGeom prst="rect">
            <a:avLst/>
          </a:prstGeom>
        </p:spPr>
      </p:pic>
      <p:pic>
        <p:nvPicPr>
          <p:cNvPr id="13" name="Picture 12"/>
          <p:cNvPicPr>
            <a:picLocks noChangeAspect="1"/>
          </p:cNvPicPr>
          <p:nvPr/>
        </p:nvPicPr>
        <p:blipFill rotWithShape="1">
          <a:blip r:embed="rId3"/>
          <a:srcRect t="92252"/>
          <a:stretch/>
        </p:blipFill>
        <p:spPr>
          <a:xfrm>
            <a:off x="1062470" y="4653661"/>
            <a:ext cx="7961366" cy="335756"/>
          </a:xfrm>
          <a:prstGeom prst="rect">
            <a:avLst/>
          </a:prstGeom>
        </p:spPr>
      </p:pic>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239117" y="45256"/>
            <a:ext cx="7608074" cy="742950"/>
          </a:xfrm>
        </p:spPr>
        <p:txBody>
          <a:bodyPr/>
          <a:lstStyle/>
          <a:p>
            <a:pPr algn="ctr"/>
            <a:r>
              <a:rPr lang="en-US" altLang="en-US" sz="2400" dirty="0" err="1">
                <a:cs typeface="Arial" charset="0"/>
              </a:rPr>
              <a:t>Neoadjuvant</a:t>
            </a:r>
            <a:r>
              <a:rPr lang="en-US" altLang="en-US" sz="2400" dirty="0">
                <a:cs typeface="Arial" charset="0"/>
              </a:rPr>
              <a:t> </a:t>
            </a:r>
            <a:r>
              <a:rPr lang="en-US" altLang="en-US" sz="2400" dirty="0" err="1">
                <a:cs typeface="Arial" charset="0"/>
              </a:rPr>
              <a:t>nivo</a:t>
            </a:r>
            <a:r>
              <a:rPr lang="en-US" altLang="en-US" sz="2400" dirty="0">
                <a:cs typeface="Arial" charset="0"/>
              </a:rPr>
              <a:t>-chemo improves EFS compared to chemotherapy</a:t>
            </a:r>
            <a:endParaRPr lang="en-US" altLang="en-US" sz="2400" dirty="0"/>
          </a:p>
        </p:txBody>
      </p:sp>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7" name="TextBox 16">
            <a:extLst>
              <a:ext uri="{FF2B5EF4-FFF2-40B4-BE49-F238E27FC236}">
                <a16:creationId xmlns:a16="http://schemas.microsoft.com/office/drawing/2014/main" id="{25613F14-01C1-4D45-81F4-6D82D78D74D2}"/>
              </a:ext>
            </a:extLst>
          </p:cNvPr>
          <p:cNvSpPr txBox="1"/>
          <p:nvPr/>
        </p:nvSpPr>
        <p:spPr>
          <a:xfrm>
            <a:off x="7142005" y="4950001"/>
            <a:ext cx="1252266" cy="213585"/>
          </a:xfrm>
          <a:prstGeom prst="rect">
            <a:avLst/>
          </a:prstGeom>
          <a:noFill/>
        </p:spPr>
        <p:txBody>
          <a:bodyPr wrap="none" rtlCol="0">
            <a:spAutoFit/>
          </a:bodyPr>
          <a:lstStyle/>
          <a:p>
            <a:r>
              <a:rPr lang="en-US" sz="788" dirty="0"/>
              <a:t>Forde </a:t>
            </a:r>
            <a:r>
              <a:rPr lang="en-US" sz="788" i="1" dirty="0"/>
              <a:t>et al. </a:t>
            </a:r>
            <a:r>
              <a:rPr lang="en-US" sz="788" dirty="0"/>
              <a:t>ELCC 2022</a:t>
            </a:r>
          </a:p>
        </p:txBody>
      </p:sp>
      <p:sp>
        <p:nvSpPr>
          <p:cNvPr id="8" name="Rectangle 7"/>
          <p:cNvSpPr/>
          <p:nvPr/>
        </p:nvSpPr>
        <p:spPr bwMode="auto">
          <a:xfrm>
            <a:off x="8463225" y="4797135"/>
            <a:ext cx="54724" cy="8767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6" name="Picture 5"/>
          <p:cNvPicPr>
            <a:picLocks noChangeAspect="1"/>
          </p:cNvPicPr>
          <p:nvPr/>
        </p:nvPicPr>
        <p:blipFill>
          <a:blip r:embed="rId4"/>
          <a:stretch>
            <a:fillRect/>
          </a:stretch>
        </p:blipFill>
        <p:spPr>
          <a:xfrm>
            <a:off x="1993414" y="1593991"/>
            <a:ext cx="5641739" cy="2588931"/>
          </a:xfrm>
          <a:prstGeom prst="rect">
            <a:avLst/>
          </a:prstGeom>
          <a:ln w="57150">
            <a:solidFill>
              <a:schemeClr val="accent2">
                <a:lumMod val="75000"/>
              </a:schemeClr>
            </a:solidFill>
          </a:ln>
        </p:spPr>
      </p:pic>
      <p:sp>
        <p:nvSpPr>
          <p:cNvPr id="7" name="Rectangle 6"/>
          <p:cNvSpPr/>
          <p:nvPr/>
        </p:nvSpPr>
        <p:spPr bwMode="auto">
          <a:xfrm>
            <a:off x="2519772" y="3966254"/>
            <a:ext cx="4370151" cy="189689"/>
          </a:xfrm>
          <a:prstGeom prst="rect">
            <a:avLst/>
          </a:prstGeom>
          <a:solidFill>
            <a:srgbClr val="FFFF00">
              <a:alpha val="27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35852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1957"/>
          <a:stretch/>
        </p:blipFill>
        <p:spPr>
          <a:xfrm>
            <a:off x="896107" y="875540"/>
            <a:ext cx="7784714" cy="4190596"/>
          </a:xfrm>
          <a:prstGeom prst="rect">
            <a:avLst/>
          </a:prstGeom>
        </p:spPr>
      </p:pic>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Rectangle 7"/>
          <p:cNvSpPr/>
          <p:nvPr/>
        </p:nvSpPr>
        <p:spPr bwMode="auto">
          <a:xfrm>
            <a:off x="8463225" y="4797135"/>
            <a:ext cx="54724" cy="8767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7" name="TextBox 16">
            <a:extLst>
              <a:ext uri="{FF2B5EF4-FFF2-40B4-BE49-F238E27FC236}">
                <a16:creationId xmlns:a16="http://schemas.microsoft.com/office/drawing/2014/main" id="{25613F14-01C1-4D45-81F4-6D82D78D74D2}"/>
              </a:ext>
            </a:extLst>
          </p:cNvPr>
          <p:cNvSpPr txBox="1"/>
          <p:nvPr/>
        </p:nvSpPr>
        <p:spPr>
          <a:xfrm>
            <a:off x="832777" y="4938407"/>
            <a:ext cx="1889937" cy="213585"/>
          </a:xfrm>
          <a:prstGeom prst="rect">
            <a:avLst/>
          </a:prstGeom>
          <a:solidFill>
            <a:schemeClr val="bg1"/>
          </a:solidFill>
        </p:spPr>
        <p:txBody>
          <a:bodyPr wrap="square" rtlCol="0">
            <a:spAutoFit/>
          </a:bodyPr>
          <a:lstStyle/>
          <a:p>
            <a:r>
              <a:rPr lang="en-US" sz="788" dirty="0"/>
              <a:t>Forde </a:t>
            </a:r>
            <a:r>
              <a:rPr lang="en-US" sz="788" i="1" dirty="0"/>
              <a:t>et al </a:t>
            </a:r>
            <a:r>
              <a:rPr lang="en-US" sz="788" dirty="0"/>
              <a:t>ELCC 2023</a:t>
            </a:r>
          </a:p>
        </p:txBody>
      </p:sp>
      <p:sp>
        <p:nvSpPr>
          <p:cNvPr id="7" name="Rectangle 6"/>
          <p:cNvSpPr/>
          <p:nvPr/>
        </p:nvSpPr>
        <p:spPr bwMode="auto">
          <a:xfrm>
            <a:off x="8397402" y="4884809"/>
            <a:ext cx="93184" cy="17534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3" name="Oval 2"/>
          <p:cNvSpPr/>
          <p:nvPr/>
        </p:nvSpPr>
        <p:spPr bwMode="auto">
          <a:xfrm>
            <a:off x="5621965" y="2550207"/>
            <a:ext cx="915023" cy="196928"/>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6" name="Oval 15"/>
          <p:cNvSpPr/>
          <p:nvPr/>
        </p:nvSpPr>
        <p:spPr bwMode="auto">
          <a:xfrm>
            <a:off x="5781454" y="3043018"/>
            <a:ext cx="661877" cy="211664"/>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8" name="Oval 17"/>
          <p:cNvSpPr/>
          <p:nvPr/>
        </p:nvSpPr>
        <p:spPr bwMode="auto">
          <a:xfrm>
            <a:off x="5637915" y="3306209"/>
            <a:ext cx="821366" cy="149097"/>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9" name="Oval 18"/>
          <p:cNvSpPr/>
          <p:nvPr/>
        </p:nvSpPr>
        <p:spPr bwMode="auto">
          <a:xfrm>
            <a:off x="4920216" y="3738623"/>
            <a:ext cx="1810194" cy="498175"/>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20" name="Picture 19"/>
          <p:cNvPicPr>
            <a:picLocks noChangeAspect="1"/>
          </p:cNvPicPr>
          <p:nvPr/>
        </p:nvPicPr>
        <p:blipFill rotWithShape="1">
          <a:blip r:embed="rId3"/>
          <a:srcRect l="-1" t="95581" r="77389" b="-987"/>
          <a:stretch/>
        </p:blipFill>
        <p:spPr>
          <a:xfrm>
            <a:off x="962752" y="4709463"/>
            <a:ext cx="1759962" cy="231258"/>
          </a:xfrm>
          <a:prstGeom prst="rect">
            <a:avLst/>
          </a:prstGeom>
        </p:spPr>
      </p:pic>
      <p:sp>
        <p:nvSpPr>
          <p:cNvPr id="21" name="Rectangle 2"/>
          <p:cNvSpPr txBox="1">
            <a:spLocks noChangeArrowheads="1"/>
          </p:cNvSpPr>
          <p:nvPr/>
        </p:nvSpPr>
        <p:spPr bwMode="auto">
          <a:xfrm>
            <a:off x="1239117" y="45256"/>
            <a:ext cx="7608074" cy="7429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altLang="en-US" sz="2400" kern="0" dirty="0" err="1">
                <a:cs typeface="Arial" charset="0"/>
              </a:rPr>
              <a:t>Neoadjuvant</a:t>
            </a:r>
            <a:r>
              <a:rPr lang="en-US" altLang="en-US" sz="2400" kern="0" dirty="0">
                <a:cs typeface="Arial" charset="0"/>
              </a:rPr>
              <a:t> </a:t>
            </a:r>
            <a:r>
              <a:rPr lang="en-US" altLang="en-US" sz="2400" kern="0" dirty="0" err="1">
                <a:cs typeface="Arial" charset="0"/>
              </a:rPr>
              <a:t>nivo</a:t>
            </a:r>
            <a:r>
              <a:rPr lang="en-US" altLang="en-US" sz="2400" kern="0" dirty="0">
                <a:cs typeface="Arial" charset="0"/>
              </a:rPr>
              <a:t>-chemo improves EFS compared to chemotherapy</a:t>
            </a:r>
            <a:endParaRPr lang="en-US" altLang="en-US" sz="2400" kern="0" dirty="0"/>
          </a:p>
        </p:txBody>
      </p:sp>
    </p:spTree>
    <p:extLst>
      <p:ext uri="{BB962C8B-B14F-4D97-AF65-F5344CB8AC3E}">
        <p14:creationId xmlns:p14="http://schemas.microsoft.com/office/powerpoint/2010/main" val="144703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6" grpId="1"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42838" y="1414922"/>
            <a:ext cx="4023021" cy="3059032"/>
            <a:chOff x="6455759" y="2020326"/>
            <a:chExt cx="5364028" cy="4078709"/>
          </a:xfrm>
        </p:grpSpPr>
        <p:pic>
          <p:nvPicPr>
            <p:cNvPr id="6" name="Picture 5"/>
            <p:cNvPicPr>
              <a:picLocks noChangeAspect="1"/>
            </p:cNvPicPr>
            <p:nvPr/>
          </p:nvPicPr>
          <p:blipFill>
            <a:blip r:embed="rId3"/>
            <a:stretch>
              <a:fillRect/>
            </a:stretch>
          </p:blipFill>
          <p:spPr>
            <a:xfrm>
              <a:off x="6482438" y="2020326"/>
              <a:ext cx="5337349" cy="4078709"/>
            </a:xfrm>
            <a:prstGeom prst="rect">
              <a:avLst/>
            </a:prstGeom>
          </p:spPr>
        </p:pic>
        <p:sp>
          <p:nvSpPr>
            <p:cNvPr id="9" name="Rectangle 8"/>
            <p:cNvSpPr/>
            <p:nvPr/>
          </p:nvSpPr>
          <p:spPr bwMode="auto">
            <a:xfrm>
              <a:off x="6455759" y="2088707"/>
              <a:ext cx="72211" cy="2815031"/>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grpSp>
      <p:sp>
        <p:nvSpPr>
          <p:cNvPr id="4098" name="Rectangle 2"/>
          <p:cNvSpPr>
            <a:spLocks noGrp="1" noChangeArrowheads="1"/>
          </p:cNvSpPr>
          <p:nvPr>
            <p:ph type="title"/>
          </p:nvPr>
        </p:nvSpPr>
        <p:spPr>
          <a:xfrm>
            <a:off x="1115206" y="48724"/>
            <a:ext cx="7754909" cy="742950"/>
          </a:xfrm>
        </p:spPr>
        <p:txBody>
          <a:bodyPr/>
          <a:lstStyle/>
          <a:p>
            <a:pPr algn="ctr"/>
            <a:r>
              <a:rPr lang="en-US" altLang="en-US" sz="2400" dirty="0">
                <a:cs typeface="Arial" charset="0"/>
              </a:rPr>
              <a:t>Pathologic response as surrogate for improved clinical outcomes?</a:t>
            </a:r>
            <a:endParaRPr lang="en-US" altLang="en-US" sz="2400" dirty="0"/>
          </a:p>
        </p:txBody>
      </p:sp>
      <p:pic>
        <p:nvPicPr>
          <p:cNvPr id="3" name="Picture 2"/>
          <p:cNvPicPr>
            <a:picLocks noChangeAspect="1"/>
          </p:cNvPicPr>
          <p:nvPr/>
        </p:nvPicPr>
        <p:blipFill rotWithShape="1">
          <a:blip r:embed="rId4"/>
          <a:srcRect l="16150" t="11013" r="12386" b="21890"/>
          <a:stretch/>
        </p:blipFill>
        <p:spPr>
          <a:xfrm>
            <a:off x="126107" y="1421625"/>
            <a:ext cx="4670889" cy="2462027"/>
          </a:xfrm>
          <a:prstGeom prst="rect">
            <a:avLst/>
          </a:prstGeom>
        </p:spPr>
      </p:pic>
      <p:sp>
        <p:nvSpPr>
          <p:cNvPr id="12" name="TextBox 11"/>
          <p:cNvSpPr txBox="1"/>
          <p:nvPr/>
        </p:nvSpPr>
        <p:spPr>
          <a:xfrm>
            <a:off x="742629" y="1034048"/>
            <a:ext cx="3397828" cy="253916"/>
          </a:xfrm>
          <a:prstGeom prst="rect">
            <a:avLst/>
          </a:prstGeom>
          <a:noFill/>
        </p:spPr>
        <p:txBody>
          <a:bodyPr wrap="square" rtlCol="0">
            <a:spAutoFit/>
          </a:bodyPr>
          <a:lstStyle/>
          <a:p>
            <a:pPr algn="ctr"/>
            <a:r>
              <a:rPr lang="en-US" sz="1050" b="1" u="sng" dirty="0"/>
              <a:t>EFS by PCR Status</a:t>
            </a:r>
          </a:p>
        </p:txBody>
      </p:sp>
      <p:sp>
        <p:nvSpPr>
          <p:cNvPr id="15" name="TextBox 14">
            <a:extLst>
              <a:ext uri="{FF2B5EF4-FFF2-40B4-BE49-F238E27FC236}">
                <a16:creationId xmlns:a16="http://schemas.microsoft.com/office/drawing/2014/main" id="{25613F14-01C1-4D45-81F4-6D82D78D74D2}"/>
              </a:ext>
            </a:extLst>
          </p:cNvPr>
          <p:cNvSpPr txBox="1"/>
          <p:nvPr/>
        </p:nvSpPr>
        <p:spPr>
          <a:xfrm>
            <a:off x="1977947" y="3899010"/>
            <a:ext cx="2744662" cy="213585"/>
          </a:xfrm>
          <a:prstGeom prst="rect">
            <a:avLst/>
          </a:prstGeom>
          <a:noFill/>
        </p:spPr>
        <p:txBody>
          <a:bodyPr wrap="none" rtlCol="0">
            <a:spAutoFit/>
          </a:bodyPr>
          <a:lstStyle/>
          <a:p>
            <a:r>
              <a:rPr lang="en-US" sz="788" dirty="0"/>
              <a:t>Girard </a:t>
            </a:r>
            <a:r>
              <a:rPr lang="en-US" sz="788" i="1" dirty="0"/>
              <a:t>et al. </a:t>
            </a:r>
            <a:r>
              <a:rPr lang="en-US" sz="788" dirty="0"/>
              <a:t>AACR 2022; Forde </a:t>
            </a:r>
            <a:r>
              <a:rPr lang="en-US" sz="788" i="1" dirty="0"/>
              <a:t>et al. </a:t>
            </a:r>
            <a:r>
              <a:rPr lang="en-US" sz="788" dirty="0"/>
              <a:t>N </a:t>
            </a:r>
            <a:r>
              <a:rPr lang="en-US" sz="788" dirty="0" err="1"/>
              <a:t>Engl</a:t>
            </a:r>
            <a:r>
              <a:rPr lang="en-US" sz="788" dirty="0"/>
              <a:t> J Med 2022</a:t>
            </a:r>
          </a:p>
        </p:txBody>
      </p:sp>
      <p:sp>
        <p:nvSpPr>
          <p:cNvPr id="16" name="TextBox 15">
            <a:extLst>
              <a:ext uri="{FF2B5EF4-FFF2-40B4-BE49-F238E27FC236}">
                <a16:creationId xmlns:a16="http://schemas.microsoft.com/office/drawing/2014/main" id="{25613F14-01C1-4D45-81F4-6D82D78D74D2}"/>
              </a:ext>
            </a:extLst>
          </p:cNvPr>
          <p:cNvSpPr txBox="1"/>
          <p:nvPr/>
        </p:nvSpPr>
        <p:spPr>
          <a:xfrm>
            <a:off x="7466846" y="4437185"/>
            <a:ext cx="1454244" cy="213585"/>
          </a:xfrm>
          <a:prstGeom prst="rect">
            <a:avLst/>
          </a:prstGeom>
          <a:noFill/>
        </p:spPr>
        <p:txBody>
          <a:bodyPr wrap="none" rtlCol="0">
            <a:spAutoFit/>
          </a:bodyPr>
          <a:lstStyle/>
          <a:p>
            <a:r>
              <a:rPr lang="en-US" sz="788" dirty="0" err="1"/>
              <a:t>Provencio</a:t>
            </a:r>
            <a:r>
              <a:rPr lang="en-US" sz="788" dirty="0"/>
              <a:t> </a:t>
            </a:r>
            <a:r>
              <a:rPr lang="en-US" sz="788" i="1" dirty="0"/>
              <a:t>et al. </a:t>
            </a:r>
            <a:r>
              <a:rPr lang="en-US" sz="788" dirty="0"/>
              <a:t>ASCO 2022</a:t>
            </a:r>
          </a:p>
        </p:txBody>
      </p:sp>
      <p:sp>
        <p:nvSpPr>
          <p:cNvPr id="18" name="TextBox 17"/>
          <p:cNvSpPr txBox="1"/>
          <p:nvPr/>
        </p:nvSpPr>
        <p:spPr>
          <a:xfrm>
            <a:off x="4619678" y="930174"/>
            <a:ext cx="4354694" cy="415498"/>
          </a:xfrm>
          <a:prstGeom prst="rect">
            <a:avLst/>
          </a:prstGeom>
          <a:noFill/>
        </p:spPr>
        <p:txBody>
          <a:bodyPr wrap="square" rtlCol="0">
            <a:spAutoFit/>
          </a:bodyPr>
          <a:lstStyle/>
          <a:p>
            <a:pPr algn="ctr"/>
            <a:r>
              <a:rPr lang="en-US" sz="1050" b="1" u="sng" dirty="0"/>
              <a:t>EFS according to % residual viable tumor (RVT) in patients treated with </a:t>
            </a:r>
            <a:r>
              <a:rPr lang="en-US" sz="1050" b="1" u="sng" dirty="0" err="1"/>
              <a:t>nivo</a:t>
            </a:r>
            <a:r>
              <a:rPr lang="en-US" sz="1050" b="1" u="sng" dirty="0"/>
              <a:t>-chemo</a:t>
            </a:r>
          </a:p>
        </p:txBody>
      </p:sp>
      <p:grpSp>
        <p:nvGrpSpPr>
          <p:cNvPr id="19" name="Group 18"/>
          <p:cNvGrpSpPr/>
          <p:nvPr/>
        </p:nvGrpSpPr>
        <p:grpSpPr>
          <a:xfrm>
            <a:off x="7699664" y="4634791"/>
            <a:ext cx="1278333" cy="313190"/>
            <a:chOff x="10266218" y="6143295"/>
            <a:chExt cx="1704444" cy="417587"/>
          </a:xfrm>
        </p:grpSpPr>
        <p:pic>
          <p:nvPicPr>
            <p:cNvPr id="20" name="Picture 19"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5"/>
            <a:stretch>
              <a:fillRect/>
            </a:stretch>
          </p:blipFill>
          <p:spPr>
            <a:xfrm>
              <a:off x="10266218" y="6261944"/>
              <a:ext cx="320516" cy="180291"/>
            </a:xfrm>
            <a:prstGeom prst="rect">
              <a:avLst/>
            </a:prstGeom>
          </p:spPr>
        </p:pic>
        <p:sp>
          <p:nvSpPr>
            <p:cNvPr id="21"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Tree>
    <p:extLst>
      <p:ext uri="{BB962C8B-B14F-4D97-AF65-F5344CB8AC3E}">
        <p14:creationId xmlns:p14="http://schemas.microsoft.com/office/powerpoint/2010/main" val="873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711264" y="4797136"/>
            <a:ext cx="1244009" cy="259648"/>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3" name="Picture 2"/>
          <p:cNvPicPr>
            <a:picLocks noChangeAspect="1"/>
          </p:cNvPicPr>
          <p:nvPr/>
        </p:nvPicPr>
        <p:blipFill>
          <a:blip r:embed="rId3"/>
          <a:stretch>
            <a:fillRect/>
          </a:stretch>
        </p:blipFill>
        <p:spPr>
          <a:xfrm>
            <a:off x="996803" y="910436"/>
            <a:ext cx="7781751" cy="4235446"/>
          </a:xfrm>
          <a:prstGeom prst="rect">
            <a:avLst/>
          </a:prstGeom>
        </p:spPr>
      </p:pic>
      <p:sp>
        <p:nvSpPr>
          <p:cNvPr id="4098" name="Rectangle 2"/>
          <p:cNvSpPr>
            <a:spLocks noGrp="1" noChangeArrowheads="1"/>
          </p:cNvSpPr>
          <p:nvPr>
            <p:ph type="title"/>
          </p:nvPr>
        </p:nvSpPr>
        <p:spPr>
          <a:xfrm>
            <a:off x="847799" y="68779"/>
            <a:ext cx="8176706" cy="742950"/>
          </a:xfrm>
        </p:spPr>
        <p:txBody>
          <a:bodyPr/>
          <a:lstStyle/>
          <a:p>
            <a:pPr algn="ctr"/>
            <a:r>
              <a:rPr lang="en-US" altLang="en-US" sz="2400" dirty="0">
                <a:cs typeface="Arial" charset="0"/>
              </a:rPr>
              <a:t>Overall survival immature but trending toward benefit</a:t>
            </a:r>
            <a:endParaRPr lang="en-US" altLang="en-US" sz="2400" dirty="0"/>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Rectangle 7"/>
          <p:cNvSpPr/>
          <p:nvPr/>
        </p:nvSpPr>
        <p:spPr bwMode="auto">
          <a:xfrm>
            <a:off x="8463225" y="4797135"/>
            <a:ext cx="54724" cy="8767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10"/>
          <p:cNvSpPr/>
          <p:nvPr/>
        </p:nvSpPr>
        <p:spPr bwMode="auto">
          <a:xfrm>
            <a:off x="8397402" y="4709463"/>
            <a:ext cx="120546"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7" name="TextBox 16">
            <a:extLst>
              <a:ext uri="{FF2B5EF4-FFF2-40B4-BE49-F238E27FC236}">
                <a16:creationId xmlns:a16="http://schemas.microsoft.com/office/drawing/2014/main" id="{25613F14-01C1-4D45-81F4-6D82D78D74D2}"/>
              </a:ext>
            </a:extLst>
          </p:cNvPr>
          <p:cNvSpPr txBox="1"/>
          <p:nvPr/>
        </p:nvSpPr>
        <p:spPr>
          <a:xfrm>
            <a:off x="7256384" y="4961565"/>
            <a:ext cx="1252266" cy="213585"/>
          </a:xfrm>
          <a:prstGeom prst="rect">
            <a:avLst/>
          </a:prstGeom>
          <a:noFill/>
        </p:spPr>
        <p:txBody>
          <a:bodyPr wrap="none" rtlCol="0">
            <a:spAutoFit/>
          </a:bodyPr>
          <a:lstStyle/>
          <a:p>
            <a:r>
              <a:rPr lang="en-US" sz="788" dirty="0"/>
              <a:t>Forde </a:t>
            </a:r>
            <a:r>
              <a:rPr lang="en-US" sz="788" i="1" dirty="0"/>
              <a:t>et al. </a:t>
            </a:r>
            <a:r>
              <a:rPr lang="en-US" sz="788" dirty="0"/>
              <a:t>ELCC 2023</a:t>
            </a:r>
          </a:p>
        </p:txBody>
      </p:sp>
    </p:spTree>
    <p:extLst>
      <p:ext uri="{BB962C8B-B14F-4D97-AF65-F5344CB8AC3E}">
        <p14:creationId xmlns:p14="http://schemas.microsoft.com/office/powerpoint/2010/main" val="54780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239117" y="60149"/>
            <a:ext cx="7608074" cy="742950"/>
          </a:xfrm>
        </p:spPr>
        <p:txBody>
          <a:bodyPr/>
          <a:lstStyle/>
          <a:p>
            <a:pPr algn="ctr"/>
            <a:r>
              <a:rPr lang="en-US" altLang="en-US" sz="2400" dirty="0" err="1">
                <a:cs typeface="Arial" charset="0"/>
              </a:rPr>
              <a:t>Neoadjuvant</a:t>
            </a:r>
            <a:r>
              <a:rPr lang="en-US" altLang="en-US" sz="2400" dirty="0">
                <a:cs typeface="Arial" charset="0"/>
              </a:rPr>
              <a:t> </a:t>
            </a:r>
            <a:r>
              <a:rPr lang="en-US" altLang="en-US" sz="2400" dirty="0" err="1">
                <a:cs typeface="Arial" charset="0"/>
              </a:rPr>
              <a:t>nivo</a:t>
            </a:r>
            <a:r>
              <a:rPr lang="en-US" altLang="en-US" sz="2400" dirty="0">
                <a:cs typeface="Arial" charset="0"/>
              </a:rPr>
              <a:t>-chemo is safe without increased adverse-events compared to chemotherapy</a:t>
            </a:r>
            <a:endParaRPr lang="en-US" altLang="en-US" sz="2400" dirty="0"/>
          </a:p>
        </p:txBody>
      </p:sp>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7" name="TextBox 16">
            <a:extLst>
              <a:ext uri="{FF2B5EF4-FFF2-40B4-BE49-F238E27FC236}">
                <a16:creationId xmlns:a16="http://schemas.microsoft.com/office/drawing/2014/main" id="{25613F14-01C1-4D45-81F4-6D82D78D74D2}"/>
              </a:ext>
            </a:extLst>
          </p:cNvPr>
          <p:cNvSpPr txBox="1"/>
          <p:nvPr/>
        </p:nvSpPr>
        <p:spPr>
          <a:xfrm>
            <a:off x="6186366" y="4752821"/>
            <a:ext cx="2744662" cy="213585"/>
          </a:xfrm>
          <a:prstGeom prst="rect">
            <a:avLst/>
          </a:prstGeom>
          <a:noFill/>
        </p:spPr>
        <p:txBody>
          <a:bodyPr wrap="none" rtlCol="0">
            <a:spAutoFit/>
          </a:bodyPr>
          <a:lstStyle/>
          <a:p>
            <a:r>
              <a:rPr lang="en-US" sz="788" dirty="0"/>
              <a:t>Girard </a:t>
            </a:r>
            <a:r>
              <a:rPr lang="en-US" sz="788" i="1" dirty="0"/>
              <a:t>et al. </a:t>
            </a:r>
            <a:r>
              <a:rPr lang="en-US" sz="788" dirty="0"/>
              <a:t>AACR 2022; Forde </a:t>
            </a:r>
            <a:r>
              <a:rPr lang="en-US" sz="788" i="1" dirty="0"/>
              <a:t>et al. </a:t>
            </a:r>
            <a:r>
              <a:rPr lang="en-US" sz="788" dirty="0"/>
              <a:t>N </a:t>
            </a:r>
            <a:r>
              <a:rPr lang="en-US" sz="788" dirty="0" err="1"/>
              <a:t>Engl</a:t>
            </a:r>
            <a:r>
              <a:rPr lang="en-US" sz="788" dirty="0"/>
              <a:t> J Med 2022</a:t>
            </a:r>
          </a:p>
        </p:txBody>
      </p:sp>
      <p:pic>
        <p:nvPicPr>
          <p:cNvPr id="6" name="Picture 5"/>
          <p:cNvPicPr>
            <a:picLocks noChangeAspect="1"/>
          </p:cNvPicPr>
          <p:nvPr/>
        </p:nvPicPr>
        <p:blipFill>
          <a:blip r:embed="rId3"/>
          <a:stretch>
            <a:fillRect/>
          </a:stretch>
        </p:blipFill>
        <p:spPr>
          <a:xfrm>
            <a:off x="1124372" y="1076281"/>
            <a:ext cx="7237979" cy="3633182"/>
          </a:xfrm>
          <a:prstGeom prst="rect">
            <a:avLst/>
          </a:prstGeom>
        </p:spPr>
      </p:pic>
      <p:sp>
        <p:nvSpPr>
          <p:cNvPr id="7" name="Rectangle 6"/>
          <p:cNvSpPr/>
          <p:nvPr/>
        </p:nvSpPr>
        <p:spPr bwMode="auto">
          <a:xfrm>
            <a:off x="8257223" y="4511152"/>
            <a:ext cx="206001" cy="198311"/>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302909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28625" y="1984261"/>
            <a:ext cx="8715375" cy="742950"/>
          </a:xfrm>
        </p:spPr>
        <p:txBody>
          <a:bodyPr/>
          <a:lstStyle/>
          <a:p>
            <a:pPr algn="ctr"/>
            <a:r>
              <a:rPr lang="en-US" altLang="en-US" sz="3600" dirty="0" err="1">
                <a:cs typeface="Arial" charset="0"/>
              </a:rPr>
              <a:t>Peri</a:t>
            </a:r>
            <a:r>
              <a:rPr lang="en-US" altLang="en-US" sz="3600" dirty="0">
                <a:cs typeface="Arial" charset="0"/>
              </a:rPr>
              <a:t>-operative </a:t>
            </a:r>
            <a:br>
              <a:rPr lang="en-US" altLang="en-US" sz="3600" dirty="0">
                <a:cs typeface="Arial" charset="0"/>
              </a:rPr>
            </a:br>
            <a:r>
              <a:rPr lang="en-US" altLang="en-US" sz="3600" dirty="0">
                <a:cs typeface="Arial" charset="0"/>
              </a:rPr>
              <a:t>Chemo-immunotherapy</a:t>
            </a:r>
            <a:endParaRPr lang="en-US" altLang="en-US" sz="3600" dirty="0"/>
          </a:p>
        </p:txBody>
      </p:sp>
      <p:grpSp>
        <p:nvGrpSpPr>
          <p:cNvPr id="2" name="Group 1"/>
          <p:cNvGrpSpPr/>
          <p:nvPr/>
        </p:nvGrpSpPr>
        <p:grpSpPr>
          <a:xfrm>
            <a:off x="7699664" y="4634791"/>
            <a:ext cx="1278333" cy="313190"/>
            <a:chOff x="10266218" y="6143295"/>
            <a:chExt cx="1704444" cy="417587"/>
          </a:xfrm>
        </p:grpSpPr>
        <p:pic>
          <p:nvPicPr>
            <p:cNvPr id="6" name="Picture 5"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7"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Tree>
    <p:extLst>
      <p:ext uri="{BB962C8B-B14F-4D97-AF65-F5344CB8AC3E}">
        <p14:creationId xmlns:p14="http://schemas.microsoft.com/office/powerpoint/2010/main" val="36648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139642-898F-422D-30D4-49E2FF0F308A}"/>
              </a:ext>
            </a:extLst>
          </p:cNvPr>
          <p:cNvSpPr txBox="1"/>
          <p:nvPr/>
        </p:nvSpPr>
        <p:spPr>
          <a:xfrm>
            <a:off x="3200400" y="2345531"/>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a:extLst>
              <a:ext uri="{FF2B5EF4-FFF2-40B4-BE49-F238E27FC236}">
                <a16:creationId xmlns:a16="http://schemas.microsoft.com/office/drawing/2014/main" id="{55AB7173-7A81-A71D-8533-5BCDB4943FE0}"/>
              </a:ext>
            </a:extLst>
          </p:cNvPr>
          <p:cNvPicPr>
            <a:picLocks noChangeAspect="1"/>
          </p:cNvPicPr>
          <p:nvPr/>
        </p:nvPicPr>
        <p:blipFill>
          <a:blip r:embed="rId2"/>
          <a:stretch>
            <a:fillRect/>
          </a:stretch>
        </p:blipFill>
        <p:spPr>
          <a:xfrm>
            <a:off x="702" y="-2381"/>
            <a:ext cx="9142596" cy="5153025"/>
          </a:xfrm>
          <a:prstGeom prst="rect">
            <a:avLst/>
          </a:prstGeom>
        </p:spPr>
      </p:pic>
    </p:spTree>
    <p:extLst>
      <p:ext uri="{BB962C8B-B14F-4D97-AF65-F5344CB8AC3E}">
        <p14:creationId xmlns:p14="http://schemas.microsoft.com/office/powerpoint/2010/main" val="1704621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239117" y="97012"/>
            <a:ext cx="7608074" cy="742950"/>
          </a:xfrm>
        </p:spPr>
        <p:txBody>
          <a:bodyPr/>
          <a:lstStyle/>
          <a:p>
            <a:pPr algn="ctr"/>
            <a:r>
              <a:rPr lang="en-US" altLang="en-US" sz="3600" dirty="0">
                <a:cs typeface="Arial" charset="0"/>
              </a:rPr>
              <a:t>Phase III AEGEAN Trial</a:t>
            </a:r>
            <a:endParaRPr lang="en-US" altLang="en-US" sz="3600" dirty="0"/>
          </a:p>
        </p:txBody>
      </p:sp>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2" name="Picture 1"/>
          <p:cNvPicPr>
            <a:picLocks noChangeAspect="1"/>
          </p:cNvPicPr>
          <p:nvPr/>
        </p:nvPicPr>
        <p:blipFill rotWithShape="1">
          <a:blip r:embed="rId3"/>
          <a:srcRect t="1499"/>
          <a:stretch/>
        </p:blipFill>
        <p:spPr>
          <a:xfrm>
            <a:off x="829219" y="991209"/>
            <a:ext cx="8306807" cy="3959546"/>
          </a:xfrm>
          <a:prstGeom prst="rect">
            <a:avLst/>
          </a:prstGeom>
        </p:spPr>
      </p:pic>
      <p:sp>
        <p:nvSpPr>
          <p:cNvPr id="13" name="TextBox 12">
            <a:extLst>
              <a:ext uri="{FF2B5EF4-FFF2-40B4-BE49-F238E27FC236}">
                <a16:creationId xmlns:a16="http://schemas.microsoft.com/office/drawing/2014/main" id="{25613F14-01C1-4D45-81F4-6D82D78D74D2}"/>
              </a:ext>
            </a:extLst>
          </p:cNvPr>
          <p:cNvSpPr txBox="1"/>
          <p:nvPr/>
        </p:nvSpPr>
        <p:spPr>
          <a:xfrm>
            <a:off x="7704648" y="4955444"/>
            <a:ext cx="1428596" cy="213585"/>
          </a:xfrm>
          <a:prstGeom prst="rect">
            <a:avLst/>
          </a:prstGeom>
          <a:noFill/>
        </p:spPr>
        <p:txBody>
          <a:bodyPr wrap="none" rtlCol="0">
            <a:spAutoFit/>
          </a:bodyPr>
          <a:lstStyle/>
          <a:p>
            <a:r>
              <a:rPr lang="en-US" sz="788" dirty="0" err="1"/>
              <a:t>Heymach</a:t>
            </a:r>
            <a:r>
              <a:rPr lang="en-US" sz="788" dirty="0"/>
              <a:t> </a:t>
            </a:r>
            <a:r>
              <a:rPr lang="en-US" sz="788" i="1" dirty="0"/>
              <a:t>et al. </a:t>
            </a:r>
            <a:r>
              <a:rPr lang="en-US" sz="788" dirty="0"/>
              <a:t>AACR 2023</a:t>
            </a:r>
          </a:p>
        </p:txBody>
      </p:sp>
    </p:spTree>
    <p:extLst>
      <p:ext uri="{BB962C8B-B14F-4D97-AF65-F5344CB8AC3E}">
        <p14:creationId xmlns:p14="http://schemas.microsoft.com/office/powerpoint/2010/main" val="76306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17798" y="4709463"/>
            <a:ext cx="1706707" cy="350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239117" y="51726"/>
            <a:ext cx="7608074" cy="742950"/>
          </a:xfrm>
        </p:spPr>
        <p:txBody>
          <a:bodyPr/>
          <a:lstStyle/>
          <a:p>
            <a:pPr algn="ctr"/>
            <a:r>
              <a:rPr lang="en-US" altLang="en-US" sz="2400" dirty="0" err="1">
                <a:cs typeface="Arial" charset="0"/>
              </a:rPr>
              <a:t>Peri</a:t>
            </a:r>
            <a:r>
              <a:rPr lang="en-US" altLang="en-US" sz="2400" dirty="0">
                <a:cs typeface="Arial" charset="0"/>
              </a:rPr>
              <a:t>-operative </a:t>
            </a:r>
            <a:r>
              <a:rPr lang="en-US" altLang="en-US" sz="2400" dirty="0" err="1">
                <a:cs typeface="Arial" charset="0"/>
              </a:rPr>
              <a:t>durva</a:t>
            </a:r>
            <a:r>
              <a:rPr lang="en-US" altLang="en-US" sz="2400" dirty="0">
                <a:cs typeface="Arial" charset="0"/>
              </a:rPr>
              <a:t>-chemo is feasible with 80% of patients undergoing surgery, nearly all R0 </a:t>
            </a:r>
            <a:endParaRPr lang="en-US" altLang="en-US" sz="2400" dirty="0"/>
          </a:p>
        </p:txBody>
      </p:sp>
      <p:sp>
        <p:nvSpPr>
          <p:cNvPr id="5" name="Rectangle 4"/>
          <p:cNvSpPr/>
          <p:nvPr/>
        </p:nvSpPr>
        <p:spPr bwMode="auto">
          <a:xfrm>
            <a:off x="8517948" y="4709463"/>
            <a:ext cx="140277" cy="2337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3" name="TextBox 12">
            <a:extLst>
              <a:ext uri="{FF2B5EF4-FFF2-40B4-BE49-F238E27FC236}">
                <a16:creationId xmlns:a16="http://schemas.microsoft.com/office/drawing/2014/main" id="{25613F14-01C1-4D45-81F4-6D82D78D74D2}"/>
              </a:ext>
            </a:extLst>
          </p:cNvPr>
          <p:cNvSpPr txBox="1"/>
          <p:nvPr/>
        </p:nvSpPr>
        <p:spPr>
          <a:xfrm>
            <a:off x="7711100" y="4893644"/>
            <a:ext cx="1428596" cy="213585"/>
          </a:xfrm>
          <a:prstGeom prst="rect">
            <a:avLst/>
          </a:prstGeom>
          <a:noFill/>
        </p:spPr>
        <p:txBody>
          <a:bodyPr wrap="none" rtlCol="0">
            <a:spAutoFit/>
          </a:bodyPr>
          <a:lstStyle/>
          <a:p>
            <a:r>
              <a:rPr lang="en-US" sz="788" dirty="0" err="1"/>
              <a:t>Heymach</a:t>
            </a:r>
            <a:r>
              <a:rPr lang="en-US" sz="788" dirty="0"/>
              <a:t> </a:t>
            </a:r>
            <a:r>
              <a:rPr lang="en-US" sz="788" i="1" dirty="0"/>
              <a:t>et al. </a:t>
            </a:r>
            <a:r>
              <a:rPr lang="en-US" sz="788" dirty="0"/>
              <a:t>AACR 2023</a:t>
            </a:r>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6" name="Picture 5"/>
          <p:cNvPicPr>
            <a:picLocks noChangeAspect="1"/>
          </p:cNvPicPr>
          <p:nvPr/>
        </p:nvPicPr>
        <p:blipFill>
          <a:blip r:embed="rId3"/>
          <a:stretch>
            <a:fillRect/>
          </a:stretch>
        </p:blipFill>
        <p:spPr>
          <a:xfrm>
            <a:off x="1657175" y="876642"/>
            <a:ext cx="5950253" cy="4269239"/>
          </a:xfrm>
          <a:prstGeom prst="rect">
            <a:avLst/>
          </a:prstGeom>
        </p:spPr>
      </p:pic>
    </p:spTree>
    <p:extLst>
      <p:ext uri="{BB962C8B-B14F-4D97-AF65-F5344CB8AC3E}">
        <p14:creationId xmlns:p14="http://schemas.microsoft.com/office/powerpoint/2010/main" val="262877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39117" y="45256"/>
            <a:ext cx="7608074" cy="742950"/>
          </a:xfrm>
        </p:spPr>
        <p:txBody>
          <a:bodyPr/>
          <a:lstStyle/>
          <a:p>
            <a:pPr algn="ctr"/>
            <a:r>
              <a:rPr lang="en-US" altLang="en-US" sz="2400" dirty="0" err="1">
                <a:cs typeface="Arial" charset="0"/>
              </a:rPr>
              <a:t>Peri</a:t>
            </a:r>
            <a:r>
              <a:rPr lang="en-US" altLang="en-US" sz="2400" dirty="0">
                <a:cs typeface="Arial" charset="0"/>
              </a:rPr>
              <a:t>-operative </a:t>
            </a:r>
            <a:r>
              <a:rPr lang="en-US" altLang="en-US" sz="2400" dirty="0" err="1">
                <a:cs typeface="Arial" charset="0"/>
              </a:rPr>
              <a:t>durva</a:t>
            </a:r>
            <a:r>
              <a:rPr lang="en-US" altLang="en-US" sz="2400" dirty="0">
                <a:cs typeface="Arial" charset="0"/>
              </a:rPr>
              <a:t>-chemo improves </a:t>
            </a:r>
            <a:r>
              <a:rPr lang="en-US" altLang="en-US" sz="2400" dirty="0" err="1">
                <a:cs typeface="Arial" charset="0"/>
              </a:rPr>
              <a:t>pCR</a:t>
            </a:r>
            <a:r>
              <a:rPr lang="en-US" altLang="en-US" sz="2400" dirty="0">
                <a:cs typeface="Arial" charset="0"/>
              </a:rPr>
              <a:t> rate compared to chemotherapy</a:t>
            </a:r>
            <a:endParaRPr lang="en-US" altLang="en-US" sz="2400" dirty="0"/>
          </a:p>
        </p:txBody>
      </p:sp>
      <p:sp>
        <p:nvSpPr>
          <p:cNvPr id="13" name="TextBox 12">
            <a:extLst>
              <a:ext uri="{FF2B5EF4-FFF2-40B4-BE49-F238E27FC236}">
                <a16:creationId xmlns:a16="http://schemas.microsoft.com/office/drawing/2014/main" id="{25613F14-01C1-4D45-81F4-6D82D78D74D2}"/>
              </a:ext>
            </a:extLst>
          </p:cNvPr>
          <p:cNvSpPr txBox="1"/>
          <p:nvPr/>
        </p:nvSpPr>
        <p:spPr>
          <a:xfrm>
            <a:off x="7534527" y="4452407"/>
            <a:ext cx="1428596" cy="213585"/>
          </a:xfrm>
          <a:prstGeom prst="rect">
            <a:avLst/>
          </a:prstGeom>
          <a:noFill/>
        </p:spPr>
        <p:txBody>
          <a:bodyPr wrap="none" rtlCol="0">
            <a:spAutoFit/>
          </a:bodyPr>
          <a:lstStyle/>
          <a:p>
            <a:r>
              <a:rPr lang="en-US" sz="788" dirty="0" err="1"/>
              <a:t>Heymach</a:t>
            </a:r>
            <a:r>
              <a:rPr lang="en-US" sz="788" dirty="0"/>
              <a:t> </a:t>
            </a:r>
            <a:r>
              <a:rPr lang="en-US" sz="788" i="1" dirty="0"/>
              <a:t>et al. </a:t>
            </a:r>
            <a:r>
              <a:rPr lang="en-US" sz="788" dirty="0"/>
              <a:t>AACR 2023</a:t>
            </a:r>
          </a:p>
        </p:txBody>
      </p:sp>
      <p:pic>
        <p:nvPicPr>
          <p:cNvPr id="8" name="Picture 7"/>
          <p:cNvPicPr>
            <a:picLocks noChangeAspect="1"/>
          </p:cNvPicPr>
          <p:nvPr/>
        </p:nvPicPr>
        <p:blipFill>
          <a:blip r:embed="rId3"/>
          <a:stretch>
            <a:fillRect/>
          </a:stretch>
        </p:blipFill>
        <p:spPr>
          <a:xfrm>
            <a:off x="348156" y="1024143"/>
            <a:ext cx="8561989" cy="3428264"/>
          </a:xfrm>
          <a:prstGeom prst="rect">
            <a:avLst/>
          </a:prstGeom>
        </p:spPr>
      </p:pic>
      <p:grpSp>
        <p:nvGrpSpPr>
          <p:cNvPr id="11" name="Group 10"/>
          <p:cNvGrpSpPr/>
          <p:nvPr/>
        </p:nvGrpSpPr>
        <p:grpSpPr>
          <a:xfrm>
            <a:off x="7699664" y="4634791"/>
            <a:ext cx="1278333" cy="313190"/>
            <a:chOff x="10266218" y="6143295"/>
            <a:chExt cx="1704444" cy="417587"/>
          </a:xfrm>
          <a:noFill/>
        </p:grpSpPr>
        <p:pic>
          <p:nvPicPr>
            <p:cNvPr id="12" name="Picture 1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4"/>
            <a:stretch>
              <a:fillRect/>
            </a:stretch>
          </p:blipFill>
          <p:spPr>
            <a:xfrm>
              <a:off x="10266218" y="6261944"/>
              <a:ext cx="320516" cy="180291"/>
            </a:xfrm>
            <a:prstGeom prst="rect">
              <a:avLst/>
            </a:prstGeom>
            <a:grpFill/>
          </p:spPr>
        </p:pic>
        <p:sp>
          <p:nvSpPr>
            <p:cNvPr id="14"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grp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Tree>
    <p:extLst>
      <p:ext uri="{BB962C8B-B14F-4D97-AF65-F5344CB8AC3E}">
        <p14:creationId xmlns:p14="http://schemas.microsoft.com/office/powerpoint/2010/main" val="237121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432158" y="4826905"/>
            <a:ext cx="1477986" cy="23923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2" name="Picture 1"/>
          <p:cNvPicPr>
            <a:picLocks noChangeAspect="1"/>
          </p:cNvPicPr>
          <p:nvPr/>
        </p:nvPicPr>
        <p:blipFill>
          <a:blip r:embed="rId3"/>
          <a:stretch>
            <a:fillRect/>
          </a:stretch>
        </p:blipFill>
        <p:spPr>
          <a:xfrm>
            <a:off x="458269" y="1089677"/>
            <a:ext cx="8388922" cy="3856844"/>
          </a:xfrm>
          <a:prstGeom prst="rect">
            <a:avLst/>
          </a:prstGeom>
        </p:spPr>
      </p:pic>
      <p:sp>
        <p:nvSpPr>
          <p:cNvPr id="13" name="TextBox 12">
            <a:extLst>
              <a:ext uri="{FF2B5EF4-FFF2-40B4-BE49-F238E27FC236}">
                <a16:creationId xmlns:a16="http://schemas.microsoft.com/office/drawing/2014/main" id="{25613F14-01C1-4D45-81F4-6D82D78D74D2}"/>
              </a:ext>
            </a:extLst>
          </p:cNvPr>
          <p:cNvSpPr txBox="1"/>
          <p:nvPr/>
        </p:nvSpPr>
        <p:spPr>
          <a:xfrm>
            <a:off x="7659490" y="4875700"/>
            <a:ext cx="1428596" cy="213585"/>
          </a:xfrm>
          <a:prstGeom prst="rect">
            <a:avLst/>
          </a:prstGeom>
          <a:noFill/>
        </p:spPr>
        <p:txBody>
          <a:bodyPr wrap="none" rtlCol="0">
            <a:spAutoFit/>
          </a:bodyPr>
          <a:lstStyle/>
          <a:p>
            <a:r>
              <a:rPr lang="en-US" sz="788" dirty="0" err="1"/>
              <a:t>Heymach</a:t>
            </a:r>
            <a:r>
              <a:rPr lang="en-US" sz="788" dirty="0"/>
              <a:t> </a:t>
            </a:r>
            <a:r>
              <a:rPr lang="en-US" sz="788" i="1" dirty="0"/>
              <a:t>et al. </a:t>
            </a:r>
            <a:r>
              <a:rPr lang="en-US" sz="788" dirty="0"/>
              <a:t>AACR 2023</a:t>
            </a:r>
          </a:p>
        </p:txBody>
      </p:sp>
      <p:sp>
        <p:nvSpPr>
          <p:cNvPr id="4" name="Rectangle 3"/>
          <p:cNvSpPr/>
          <p:nvPr/>
        </p:nvSpPr>
        <p:spPr bwMode="auto">
          <a:xfrm>
            <a:off x="395315" y="4875700"/>
            <a:ext cx="4445157" cy="12664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5" name="Oval 4"/>
          <p:cNvSpPr/>
          <p:nvPr/>
        </p:nvSpPr>
        <p:spPr bwMode="auto">
          <a:xfrm>
            <a:off x="5426765" y="2679983"/>
            <a:ext cx="1407381" cy="363772"/>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6" name="Oval 15"/>
          <p:cNvSpPr/>
          <p:nvPr/>
        </p:nvSpPr>
        <p:spPr bwMode="auto">
          <a:xfrm>
            <a:off x="5344269" y="3735519"/>
            <a:ext cx="1799978" cy="459188"/>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2"/>
          <p:cNvSpPr>
            <a:spLocks noGrp="1" noChangeArrowheads="1"/>
          </p:cNvSpPr>
          <p:nvPr>
            <p:ph type="title"/>
          </p:nvPr>
        </p:nvSpPr>
        <p:spPr>
          <a:xfrm>
            <a:off x="1239117" y="45256"/>
            <a:ext cx="7608074" cy="742950"/>
          </a:xfrm>
        </p:spPr>
        <p:txBody>
          <a:bodyPr/>
          <a:lstStyle/>
          <a:p>
            <a:pPr algn="ctr"/>
            <a:r>
              <a:rPr lang="en-US" altLang="en-US" sz="2400" dirty="0" err="1">
                <a:cs typeface="Arial" charset="0"/>
              </a:rPr>
              <a:t>Peri</a:t>
            </a:r>
            <a:r>
              <a:rPr lang="en-US" altLang="en-US" sz="2400" dirty="0">
                <a:cs typeface="Arial" charset="0"/>
              </a:rPr>
              <a:t>-operative </a:t>
            </a:r>
            <a:r>
              <a:rPr lang="en-US" altLang="en-US" sz="2400" dirty="0" err="1">
                <a:cs typeface="Arial" charset="0"/>
              </a:rPr>
              <a:t>durva</a:t>
            </a:r>
            <a:r>
              <a:rPr lang="en-US" altLang="en-US" sz="2400" dirty="0">
                <a:cs typeface="Arial" charset="0"/>
              </a:rPr>
              <a:t>-chemo improves </a:t>
            </a:r>
            <a:r>
              <a:rPr lang="en-US" altLang="en-US" sz="2400" dirty="0" err="1">
                <a:cs typeface="Arial" charset="0"/>
              </a:rPr>
              <a:t>pCR</a:t>
            </a:r>
            <a:r>
              <a:rPr lang="en-US" altLang="en-US" sz="2400" dirty="0">
                <a:cs typeface="Arial" charset="0"/>
              </a:rPr>
              <a:t> rate compared to chemotherapy</a:t>
            </a:r>
            <a:endParaRPr lang="en-US" altLang="en-US" sz="2400" dirty="0"/>
          </a:p>
        </p:txBody>
      </p:sp>
    </p:spTree>
    <p:extLst>
      <p:ext uri="{BB962C8B-B14F-4D97-AF65-F5344CB8AC3E}">
        <p14:creationId xmlns:p14="http://schemas.microsoft.com/office/powerpoint/2010/main" val="236155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432158" y="4826905"/>
            <a:ext cx="1477986" cy="23923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4098" name="Rectangle 2"/>
          <p:cNvSpPr>
            <a:spLocks noGrp="1" noChangeArrowheads="1"/>
          </p:cNvSpPr>
          <p:nvPr>
            <p:ph type="title"/>
          </p:nvPr>
        </p:nvSpPr>
        <p:spPr>
          <a:xfrm>
            <a:off x="1206457" y="38785"/>
            <a:ext cx="7608074" cy="742950"/>
          </a:xfrm>
        </p:spPr>
        <p:txBody>
          <a:bodyPr/>
          <a:lstStyle/>
          <a:p>
            <a:pPr algn="ctr"/>
            <a:r>
              <a:rPr lang="en-US" altLang="en-US" sz="2400" dirty="0" err="1">
                <a:cs typeface="Arial" charset="0"/>
              </a:rPr>
              <a:t>Peri</a:t>
            </a:r>
            <a:r>
              <a:rPr lang="en-US" altLang="en-US" sz="2400" dirty="0">
                <a:cs typeface="Arial" charset="0"/>
              </a:rPr>
              <a:t>-operative </a:t>
            </a:r>
            <a:r>
              <a:rPr lang="en-US" altLang="en-US" sz="2400" dirty="0" err="1">
                <a:cs typeface="Arial" charset="0"/>
              </a:rPr>
              <a:t>durva</a:t>
            </a:r>
            <a:r>
              <a:rPr lang="en-US" altLang="en-US" sz="2400" dirty="0">
                <a:cs typeface="Arial" charset="0"/>
              </a:rPr>
              <a:t>-chemo improves EFS compared to chemotherapy</a:t>
            </a:r>
            <a:endParaRPr lang="en-US" altLang="en-US" sz="2400" dirty="0"/>
          </a:p>
        </p:txBody>
      </p:sp>
      <p:sp>
        <p:nvSpPr>
          <p:cNvPr id="4" name="Rectangle 3"/>
          <p:cNvSpPr/>
          <p:nvPr/>
        </p:nvSpPr>
        <p:spPr bwMode="auto">
          <a:xfrm>
            <a:off x="395315" y="4875700"/>
            <a:ext cx="4445157" cy="12664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6" name="Picture 5"/>
          <p:cNvPicPr>
            <a:picLocks noChangeAspect="1"/>
          </p:cNvPicPr>
          <p:nvPr/>
        </p:nvPicPr>
        <p:blipFill>
          <a:blip r:embed="rId3"/>
          <a:stretch>
            <a:fillRect/>
          </a:stretch>
        </p:blipFill>
        <p:spPr>
          <a:xfrm>
            <a:off x="395316" y="1059401"/>
            <a:ext cx="8419216" cy="4006736"/>
          </a:xfrm>
          <a:prstGeom prst="rect">
            <a:avLst/>
          </a:prstGeom>
        </p:spPr>
      </p:pic>
      <p:sp>
        <p:nvSpPr>
          <p:cNvPr id="13" name="TextBox 12">
            <a:extLst>
              <a:ext uri="{FF2B5EF4-FFF2-40B4-BE49-F238E27FC236}">
                <a16:creationId xmlns:a16="http://schemas.microsoft.com/office/drawing/2014/main" id="{25613F14-01C1-4D45-81F4-6D82D78D74D2}"/>
              </a:ext>
            </a:extLst>
          </p:cNvPr>
          <p:cNvSpPr txBox="1"/>
          <p:nvPr/>
        </p:nvSpPr>
        <p:spPr>
          <a:xfrm>
            <a:off x="7534527" y="4526749"/>
            <a:ext cx="1428596" cy="213585"/>
          </a:xfrm>
          <a:prstGeom prst="rect">
            <a:avLst/>
          </a:prstGeom>
          <a:noFill/>
        </p:spPr>
        <p:txBody>
          <a:bodyPr wrap="none" rtlCol="0">
            <a:spAutoFit/>
          </a:bodyPr>
          <a:lstStyle/>
          <a:p>
            <a:r>
              <a:rPr lang="en-US" sz="788" dirty="0" err="1"/>
              <a:t>Heymach</a:t>
            </a:r>
            <a:r>
              <a:rPr lang="en-US" sz="788" dirty="0"/>
              <a:t> </a:t>
            </a:r>
            <a:r>
              <a:rPr lang="en-US" sz="788" i="1" dirty="0"/>
              <a:t>et al. </a:t>
            </a:r>
            <a:r>
              <a:rPr lang="en-US" sz="788" dirty="0"/>
              <a:t>AACR 2023</a:t>
            </a:r>
          </a:p>
        </p:txBody>
      </p:sp>
    </p:spTree>
    <p:extLst>
      <p:ext uri="{BB962C8B-B14F-4D97-AF65-F5344CB8AC3E}">
        <p14:creationId xmlns:p14="http://schemas.microsoft.com/office/powerpoint/2010/main" val="15918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6001" y="987197"/>
            <a:ext cx="8766299" cy="4015145"/>
          </a:xfrm>
          <a:prstGeom prst="rect">
            <a:avLst/>
          </a:prstGeom>
        </p:spPr>
      </p:pic>
      <p:sp>
        <p:nvSpPr>
          <p:cNvPr id="4" name="Rectangle 3"/>
          <p:cNvSpPr/>
          <p:nvPr/>
        </p:nvSpPr>
        <p:spPr bwMode="auto">
          <a:xfrm>
            <a:off x="395315" y="4875700"/>
            <a:ext cx="4445157" cy="12664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3" name="TextBox 12">
            <a:extLst>
              <a:ext uri="{FF2B5EF4-FFF2-40B4-BE49-F238E27FC236}">
                <a16:creationId xmlns:a16="http://schemas.microsoft.com/office/drawing/2014/main" id="{25613F14-01C1-4D45-81F4-6D82D78D74D2}"/>
              </a:ext>
            </a:extLst>
          </p:cNvPr>
          <p:cNvSpPr txBox="1"/>
          <p:nvPr/>
        </p:nvSpPr>
        <p:spPr>
          <a:xfrm>
            <a:off x="7636682" y="4843802"/>
            <a:ext cx="1428596" cy="213585"/>
          </a:xfrm>
          <a:prstGeom prst="rect">
            <a:avLst/>
          </a:prstGeom>
          <a:solidFill>
            <a:schemeClr val="bg1"/>
          </a:solidFill>
        </p:spPr>
        <p:txBody>
          <a:bodyPr wrap="none" rtlCol="0">
            <a:spAutoFit/>
          </a:bodyPr>
          <a:lstStyle/>
          <a:p>
            <a:r>
              <a:rPr lang="en-US" sz="788" dirty="0" err="1"/>
              <a:t>Heymach</a:t>
            </a:r>
            <a:r>
              <a:rPr lang="en-US" sz="788" dirty="0"/>
              <a:t> </a:t>
            </a:r>
            <a:r>
              <a:rPr lang="en-US" sz="788" i="1" dirty="0"/>
              <a:t>et al. </a:t>
            </a:r>
            <a:r>
              <a:rPr lang="en-US" sz="788" dirty="0"/>
              <a:t>AACR 2023</a:t>
            </a:r>
          </a:p>
        </p:txBody>
      </p:sp>
      <p:sp>
        <p:nvSpPr>
          <p:cNvPr id="5" name="TextBox 4"/>
          <p:cNvSpPr txBox="1"/>
          <p:nvPr/>
        </p:nvSpPr>
        <p:spPr>
          <a:xfrm>
            <a:off x="246001" y="4526749"/>
            <a:ext cx="2826415" cy="369332"/>
          </a:xfrm>
          <a:prstGeom prst="rect">
            <a:avLst/>
          </a:prstGeom>
          <a:noFill/>
        </p:spPr>
        <p:txBody>
          <a:bodyPr wrap="none" rtlCol="0">
            <a:spAutoFit/>
          </a:bodyPr>
          <a:lstStyle/>
          <a:p>
            <a:r>
              <a:rPr lang="en-US" sz="900" dirty="0"/>
              <a:t>Median EFS follow-up in censored patients: 11.7mo</a:t>
            </a:r>
          </a:p>
          <a:p>
            <a:r>
              <a:rPr lang="en-US" sz="900" dirty="0"/>
              <a:t>EFS maturity: 31.9%</a:t>
            </a:r>
          </a:p>
        </p:txBody>
      </p:sp>
      <p:sp>
        <p:nvSpPr>
          <p:cNvPr id="7" name="Rectangle 6"/>
          <p:cNvSpPr/>
          <p:nvPr/>
        </p:nvSpPr>
        <p:spPr bwMode="auto">
          <a:xfrm>
            <a:off x="246001" y="4875700"/>
            <a:ext cx="4267217" cy="19043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Oval 7"/>
          <p:cNvSpPr/>
          <p:nvPr/>
        </p:nvSpPr>
        <p:spPr bwMode="auto">
          <a:xfrm>
            <a:off x="5414555" y="2660673"/>
            <a:ext cx="1482634" cy="365760"/>
          </a:xfrm>
          <a:prstGeom prst="ellipse">
            <a:avLst/>
          </a:prstGeom>
          <a:noFill/>
          <a:ln w="28575"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9" name="Rectangle 8"/>
          <p:cNvSpPr/>
          <p:nvPr/>
        </p:nvSpPr>
        <p:spPr bwMode="auto">
          <a:xfrm>
            <a:off x="5708469" y="3046027"/>
            <a:ext cx="1221377" cy="1480722"/>
          </a:xfrm>
          <a:prstGeom prst="rect">
            <a:avLst/>
          </a:prstGeom>
          <a:noFill/>
          <a:ln w="38100" cap="flat" cmpd="sng" algn="ctr">
            <a:solidFill>
              <a:srgbClr val="0070C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2"/>
          <p:cNvSpPr>
            <a:spLocks noGrp="1" noChangeArrowheads="1"/>
          </p:cNvSpPr>
          <p:nvPr>
            <p:ph type="title"/>
          </p:nvPr>
        </p:nvSpPr>
        <p:spPr>
          <a:xfrm>
            <a:off x="1206457" y="38785"/>
            <a:ext cx="7608074" cy="742950"/>
          </a:xfrm>
        </p:spPr>
        <p:txBody>
          <a:bodyPr/>
          <a:lstStyle/>
          <a:p>
            <a:pPr algn="ctr"/>
            <a:r>
              <a:rPr lang="en-US" altLang="en-US" sz="2400" dirty="0" err="1">
                <a:cs typeface="Arial" charset="0"/>
              </a:rPr>
              <a:t>Peri</a:t>
            </a:r>
            <a:r>
              <a:rPr lang="en-US" altLang="en-US" sz="2400" dirty="0">
                <a:cs typeface="Arial" charset="0"/>
              </a:rPr>
              <a:t>-operative </a:t>
            </a:r>
            <a:r>
              <a:rPr lang="en-US" altLang="en-US" sz="2400" dirty="0" err="1">
                <a:cs typeface="Arial" charset="0"/>
              </a:rPr>
              <a:t>durva</a:t>
            </a:r>
            <a:r>
              <a:rPr lang="en-US" altLang="en-US" sz="2400" dirty="0">
                <a:cs typeface="Arial" charset="0"/>
              </a:rPr>
              <a:t>-chemo improves EFS compared to chemotherapy</a:t>
            </a:r>
            <a:endParaRPr lang="en-US" altLang="en-US" sz="2400" dirty="0"/>
          </a:p>
        </p:txBody>
      </p:sp>
    </p:spTree>
    <p:extLst>
      <p:ext uri="{BB962C8B-B14F-4D97-AF65-F5344CB8AC3E}">
        <p14:creationId xmlns:p14="http://schemas.microsoft.com/office/powerpoint/2010/main" val="156796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9250" y="916832"/>
            <a:ext cx="8535189" cy="4085510"/>
          </a:xfrm>
          <a:prstGeom prst="rect">
            <a:avLst/>
          </a:prstGeom>
        </p:spPr>
      </p:pic>
      <p:sp>
        <p:nvSpPr>
          <p:cNvPr id="4098" name="Rectangle 2"/>
          <p:cNvSpPr>
            <a:spLocks noGrp="1" noChangeArrowheads="1"/>
          </p:cNvSpPr>
          <p:nvPr>
            <p:ph type="title"/>
          </p:nvPr>
        </p:nvSpPr>
        <p:spPr>
          <a:xfrm>
            <a:off x="1213237" y="44068"/>
            <a:ext cx="7608074" cy="742950"/>
          </a:xfrm>
        </p:spPr>
        <p:txBody>
          <a:bodyPr/>
          <a:lstStyle/>
          <a:p>
            <a:pPr algn="ctr"/>
            <a:r>
              <a:rPr lang="en-US" altLang="en-US" sz="2400" dirty="0" err="1">
                <a:cs typeface="Arial" charset="0"/>
              </a:rPr>
              <a:t>Peri</a:t>
            </a:r>
            <a:r>
              <a:rPr lang="en-US" altLang="en-US" sz="2400" dirty="0">
                <a:cs typeface="Arial" charset="0"/>
              </a:rPr>
              <a:t>-operative </a:t>
            </a:r>
            <a:r>
              <a:rPr lang="en-US" altLang="en-US" sz="2400" dirty="0" err="1">
                <a:cs typeface="Arial" charset="0"/>
              </a:rPr>
              <a:t>durva</a:t>
            </a:r>
            <a:r>
              <a:rPr lang="en-US" altLang="en-US" sz="2400" dirty="0">
                <a:cs typeface="Arial" charset="0"/>
              </a:rPr>
              <a:t>-chemo is safe, without increased treatment-related adverse events</a:t>
            </a:r>
            <a:endParaRPr lang="en-US" altLang="en-US" sz="2400" dirty="0"/>
          </a:p>
        </p:txBody>
      </p:sp>
      <p:sp>
        <p:nvSpPr>
          <p:cNvPr id="4" name="Rectangle 3"/>
          <p:cNvSpPr/>
          <p:nvPr/>
        </p:nvSpPr>
        <p:spPr bwMode="auto">
          <a:xfrm>
            <a:off x="395315" y="4875700"/>
            <a:ext cx="4445157" cy="12664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3" name="TextBox 12">
            <a:extLst>
              <a:ext uri="{FF2B5EF4-FFF2-40B4-BE49-F238E27FC236}">
                <a16:creationId xmlns:a16="http://schemas.microsoft.com/office/drawing/2014/main" id="{25613F14-01C1-4D45-81F4-6D82D78D74D2}"/>
              </a:ext>
            </a:extLst>
          </p:cNvPr>
          <p:cNvSpPr txBox="1"/>
          <p:nvPr/>
        </p:nvSpPr>
        <p:spPr>
          <a:xfrm>
            <a:off x="7617087" y="4915649"/>
            <a:ext cx="1428596" cy="213585"/>
          </a:xfrm>
          <a:prstGeom prst="rect">
            <a:avLst/>
          </a:prstGeom>
          <a:noFill/>
        </p:spPr>
        <p:txBody>
          <a:bodyPr wrap="none" rtlCol="0">
            <a:spAutoFit/>
          </a:bodyPr>
          <a:lstStyle/>
          <a:p>
            <a:r>
              <a:rPr lang="en-US" sz="788" dirty="0" err="1"/>
              <a:t>Heymach</a:t>
            </a:r>
            <a:r>
              <a:rPr lang="en-US" sz="788" dirty="0"/>
              <a:t> </a:t>
            </a:r>
            <a:r>
              <a:rPr lang="en-US" sz="788" i="1" dirty="0"/>
              <a:t>et al. </a:t>
            </a:r>
            <a:r>
              <a:rPr lang="en-US" sz="788" dirty="0"/>
              <a:t>AACR 2023</a:t>
            </a:r>
          </a:p>
        </p:txBody>
      </p:sp>
      <p:sp>
        <p:nvSpPr>
          <p:cNvPr id="7" name="Rectangle 6"/>
          <p:cNvSpPr/>
          <p:nvPr/>
        </p:nvSpPr>
        <p:spPr bwMode="auto">
          <a:xfrm>
            <a:off x="246001" y="4875700"/>
            <a:ext cx="4267217" cy="19043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6" name="Rectangle 5"/>
          <p:cNvSpPr/>
          <p:nvPr/>
        </p:nvSpPr>
        <p:spPr bwMode="auto">
          <a:xfrm>
            <a:off x="470263" y="2144689"/>
            <a:ext cx="8445137" cy="261257"/>
          </a:xfrm>
          <a:prstGeom prst="rect">
            <a:avLst/>
          </a:prstGeom>
          <a:solidFill>
            <a:srgbClr val="FFFF00">
              <a:alpha val="22000"/>
            </a:srgbClr>
          </a:solid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2" name="Rectangle 11"/>
          <p:cNvSpPr/>
          <p:nvPr/>
        </p:nvSpPr>
        <p:spPr bwMode="auto">
          <a:xfrm>
            <a:off x="473528" y="3408522"/>
            <a:ext cx="8445137" cy="261257"/>
          </a:xfrm>
          <a:prstGeom prst="rect">
            <a:avLst/>
          </a:prstGeom>
          <a:solidFill>
            <a:srgbClr val="FFFF00">
              <a:alpha val="22000"/>
            </a:srgbClr>
          </a:solid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267020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46636" y="14989"/>
            <a:ext cx="7554451" cy="742950"/>
          </a:xfrm>
        </p:spPr>
        <p:txBody>
          <a:bodyPr/>
          <a:lstStyle/>
          <a:p>
            <a:pPr algn="ctr"/>
            <a:r>
              <a:rPr lang="en-US" altLang="en-US" sz="2400" dirty="0">
                <a:cs typeface="Arial" charset="0"/>
              </a:rPr>
              <a:t>Phase III </a:t>
            </a:r>
            <a:r>
              <a:rPr lang="en-US" altLang="en-US" sz="2400" dirty="0" err="1">
                <a:cs typeface="Arial" charset="0"/>
              </a:rPr>
              <a:t>Neodjuvant</a:t>
            </a:r>
            <a:r>
              <a:rPr lang="en-US" altLang="en-US" sz="2400" dirty="0">
                <a:cs typeface="Arial" charset="0"/>
              </a:rPr>
              <a:t>/Perioperative chemo-immunotherapy studies - summary</a:t>
            </a:r>
            <a:endParaRPr lang="en-US" altLang="en-US" sz="2400" dirty="0"/>
          </a:p>
        </p:txBody>
      </p:sp>
      <p:grpSp>
        <p:nvGrpSpPr>
          <p:cNvPr id="21" name="Group 20"/>
          <p:cNvGrpSpPr/>
          <p:nvPr/>
        </p:nvGrpSpPr>
        <p:grpSpPr>
          <a:xfrm>
            <a:off x="7699664" y="4634791"/>
            <a:ext cx="1278333" cy="313190"/>
            <a:chOff x="10266218" y="6143295"/>
            <a:chExt cx="1704444" cy="417587"/>
          </a:xfrm>
        </p:grpSpPr>
        <p:pic>
          <p:nvPicPr>
            <p:cNvPr id="22" name="Picture 21"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3"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marL="342900" indent="-323850" algn="l" defTabSz="685800">
                <a:spcBef>
                  <a:spcPts val="480"/>
                </a:spcBef>
                <a:defRPr/>
              </a:pPr>
              <a:r>
                <a:rPr lang="en-US" sz="675" dirty="0">
                  <a:solidFill>
                    <a:prstClr val="black"/>
                  </a:solidFill>
                  <a:latin typeface="Arial"/>
                </a:rPr>
                <a:t>@</a:t>
              </a:r>
              <a:r>
                <a:rPr lang="en-US" sz="675" dirty="0" err="1">
                  <a:solidFill>
                    <a:prstClr val="black"/>
                  </a:solidFill>
                  <a:latin typeface="Arial"/>
                </a:rPr>
                <a:t>Joshua_Reuss</a:t>
              </a:r>
              <a:endParaRPr lang="en-US" sz="675" dirty="0">
                <a:solidFill>
                  <a:prstClr val="black"/>
                </a:solidFill>
                <a:latin typeface="Arial"/>
              </a:endParaRPr>
            </a:p>
          </p:txBody>
        </p:sp>
      </p:grpSp>
      <p:graphicFrame>
        <p:nvGraphicFramePr>
          <p:cNvPr id="2" name="Table 1"/>
          <p:cNvGraphicFramePr>
            <a:graphicFrameLocks noGrp="1"/>
          </p:cNvGraphicFramePr>
          <p:nvPr>
            <p:extLst>
              <p:ext uri="{D42A27DB-BD31-4B8C-83A1-F6EECF244321}">
                <p14:modId xmlns:p14="http://schemas.microsoft.com/office/powerpoint/2010/main" val="1571802546"/>
              </p:ext>
            </p:extLst>
          </p:nvPr>
        </p:nvGraphicFramePr>
        <p:xfrm>
          <a:off x="1444336" y="879106"/>
          <a:ext cx="6927459" cy="3901440"/>
        </p:xfrm>
        <a:graphic>
          <a:graphicData uri="http://schemas.openxmlformats.org/drawingml/2006/table">
            <a:tbl>
              <a:tblPr firstRow="1" bandRow="1">
                <a:tableStyleId>{5C22544A-7EE6-4342-B048-85BDC9FD1C3A}</a:tableStyleId>
              </a:tblPr>
              <a:tblGrid>
                <a:gridCol w="1678715">
                  <a:extLst>
                    <a:ext uri="{9D8B030D-6E8A-4147-A177-3AD203B41FA5}">
                      <a16:colId xmlns:a16="http://schemas.microsoft.com/office/drawing/2014/main" val="4263039876"/>
                    </a:ext>
                  </a:extLst>
                </a:gridCol>
                <a:gridCol w="2624372">
                  <a:extLst>
                    <a:ext uri="{9D8B030D-6E8A-4147-A177-3AD203B41FA5}">
                      <a16:colId xmlns:a16="http://schemas.microsoft.com/office/drawing/2014/main" val="2865059182"/>
                    </a:ext>
                  </a:extLst>
                </a:gridCol>
                <a:gridCol w="2624372">
                  <a:extLst>
                    <a:ext uri="{9D8B030D-6E8A-4147-A177-3AD203B41FA5}">
                      <a16:colId xmlns:a16="http://schemas.microsoft.com/office/drawing/2014/main" val="3073464250"/>
                    </a:ext>
                  </a:extLst>
                </a:gridCol>
              </a:tblGrid>
              <a:tr h="278130">
                <a:tc>
                  <a:txBody>
                    <a:bodyPr/>
                    <a:lstStyle/>
                    <a:p>
                      <a:pPr algn="ctr"/>
                      <a:endParaRPr lang="en-US" sz="12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err="1"/>
                        <a:t>CheckMate</a:t>
                      </a:r>
                      <a:r>
                        <a:rPr lang="en-US" sz="1200" baseline="0" dirty="0"/>
                        <a:t> 816</a:t>
                      </a:r>
                      <a:r>
                        <a:rPr lang="en-US" sz="1200" strike="noStrike" baseline="30000" dirty="0"/>
                        <a:t>1</a:t>
                      </a:r>
                      <a:endParaRPr lang="en-US" sz="12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sz="1200" strike="noStrike" baseline="0" dirty="0"/>
                        <a:t>AEGEAN</a:t>
                      </a:r>
                      <a:r>
                        <a:rPr lang="en-US" sz="1200" strike="noStrike" baseline="30000" dirty="0"/>
                        <a:t>2</a:t>
                      </a:r>
                      <a:endParaRPr lang="en-US" sz="12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075482195"/>
                  </a:ext>
                </a:extLst>
              </a:tr>
              <a:tr h="708660">
                <a:tc>
                  <a:txBody>
                    <a:bodyPr/>
                    <a:lstStyle/>
                    <a:p>
                      <a:pPr algn="ctr"/>
                      <a:r>
                        <a:rPr lang="en-US" sz="1100" b="0" dirty="0"/>
                        <a:t>Design</a:t>
                      </a:r>
                    </a:p>
                    <a:p>
                      <a:pPr marL="285750" indent="-285750" algn="l">
                        <a:buFontTx/>
                        <a:buChar char="-"/>
                      </a:pPr>
                      <a:r>
                        <a:rPr lang="en-US" sz="1100" b="0" u="none" dirty="0"/>
                        <a:t>Stage</a:t>
                      </a:r>
                    </a:p>
                    <a:p>
                      <a:pPr marL="285750" indent="-285750" algn="l">
                        <a:buFontTx/>
                        <a:buChar char="-"/>
                      </a:pPr>
                      <a:r>
                        <a:rPr lang="en-US" sz="1100" b="0" u="none" dirty="0"/>
                        <a:t>Placebo?</a:t>
                      </a:r>
                    </a:p>
                    <a:p>
                      <a:pPr marL="285750" indent="-285750" algn="l">
                        <a:buFontTx/>
                        <a:buChar char="-"/>
                      </a:pPr>
                      <a:r>
                        <a:rPr lang="en-US" sz="1100" b="0" u="none" dirty="0" err="1"/>
                        <a:t>Adj</a:t>
                      </a:r>
                      <a:r>
                        <a:rPr lang="en-US" sz="1100" b="0" u="none" dirty="0"/>
                        <a:t> IO?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Tx/>
                        <a:buNone/>
                      </a:pPr>
                      <a:r>
                        <a:rPr lang="en-US" sz="1100" dirty="0" err="1"/>
                        <a:t>Neoadj</a:t>
                      </a:r>
                      <a:r>
                        <a:rPr lang="en-US" sz="1100" dirty="0"/>
                        <a:t> </a:t>
                      </a:r>
                      <a:r>
                        <a:rPr lang="en-US" sz="1100" dirty="0" err="1"/>
                        <a:t>Nivo</a:t>
                      </a:r>
                      <a:r>
                        <a:rPr lang="en-US" sz="1100" dirty="0"/>
                        <a:t>-chemo vs chemo</a:t>
                      </a:r>
                    </a:p>
                    <a:p>
                      <a:pPr marL="285750" indent="-285750" algn="ctr">
                        <a:buFontTx/>
                        <a:buChar char="-"/>
                      </a:pPr>
                      <a:r>
                        <a:rPr lang="en-US" sz="1100" dirty="0"/>
                        <a:t>IB-IIIA (AJCC 7</a:t>
                      </a:r>
                      <a:r>
                        <a:rPr lang="en-US" sz="1100" baseline="30000" dirty="0"/>
                        <a:t>th</a:t>
                      </a:r>
                      <a:r>
                        <a:rPr lang="en-US" sz="1100" baseline="0" dirty="0"/>
                        <a:t>)</a:t>
                      </a:r>
                    </a:p>
                    <a:p>
                      <a:pPr marL="285750" indent="-285750" algn="ctr">
                        <a:buFontTx/>
                        <a:buChar char="-"/>
                      </a:pPr>
                      <a:r>
                        <a:rPr lang="en-US" sz="1100" baseline="0" dirty="0"/>
                        <a:t>No</a:t>
                      </a:r>
                    </a:p>
                    <a:p>
                      <a:pPr marL="285750" indent="-285750" algn="ctr">
                        <a:buFontTx/>
                        <a:buChar char="-"/>
                      </a:pPr>
                      <a:r>
                        <a:rPr lang="en-US" sz="1100" baseline="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indent="0" algn="ctr">
                        <a:buFontTx/>
                        <a:buNone/>
                      </a:pPr>
                      <a:r>
                        <a:rPr lang="en-US" sz="1100" dirty="0" err="1"/>
                        <a:t>Peri</a:t>
                      </a:r>
                      <a:r>
                        <a:rPr lang="en-US" sz="1100" dirty="0"/>
                        <a:t>-op </a:t>
                      </a:r>
                      <a:r>
                        <a:rPr lang="en-US" sz="1100" dirty="0" err="1"/>
                        <a:t>Durva</a:t>
                      </a:r>
                      <a:r>
                        <a:rPr lang="en-US" sz="1100" dirty="0"/>
                        <a:t>-chemo vs placebo-chemo</a:t>
                      </a:r>
                    </a:p>
                    <a:p>
                      <a:pPr marL="285750" indent="-285750" algn="ctr">
                        <a:buFontTx/>
                        <a:buChar char="-"/>
                      </a:pPr>
                      <a:r>
                        <a:rPr lang="en-US" sz="1100" dirty="0"/>
                        <a:t>II-IIIB (AJCC 8</a:t>
                      </a:r>
                      <a:r>
                        <a:rPr lang="en-US" sz="1100" baseline="30000" dirty="0"/>
                        <a:t>th</a:t>
                      </a:r>
                      <a:r>
                        <a:rPr lang="en-US" sz="1100" baseline="0" dirty="0"/>
                        <a:t>)</a:t>
                      </a:r>
                    </a:p>
                    <a:p>
                      <a:pPr marL="285750" indent="-285750" algn="ctr">
                        <a:buFontTx/>
                        <a:buChar char="-"/>
                      </a:pPr>
                      <a:r>
                        <a:rPr lang="en-US" sz="1100" baseline="0" dirty="0"/>
                        <a:t>Yes</a:t>
                      </a:r>
                    </a:p>
                    <a:p>
                      <a:pPr marL="285750" indent="-285750" algn="ctr">
                        <a:buFontTx/>
                        <a:buChar char="-"/>
                      </a:pPr>
                      <a:r>
                        <a:rPr lang="en-US" sz="1100" baseline="0" dirty="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832412275"/>
                  </a:ext>
                </a:extLst>
              </a:tr>
              <a:tr h="548640">
                <a:tc>
                  <a:txBody>
                    <a:bodyPr/>
                    <a:lstStyle/>
                    <a:p>
                      <a:pPr algn="ctr"/>
                      <a:r>
                        <a:rPr lang="en-US" sz="1100" b="0" dirty="0">
                          <a:latin typeface="+mn-lt"/>
                        </a:rPr>
                        <a:t>% Stage III</a:t>
                      </a:r>
                      <a:r>
                        <a:rPr lang="en-US" sz="1100" b="0" baseline="30000" dirty="0">
                          <a:latin typeface="+mn-lt"/>
                        </a:rPr>
                        <a:t>#</a:t>
                      </a:r>
                      <a:endParaRPr lang="en-US" sz="1100" b="0" dirty="0">
                        <a:latin typeface="+mn-lt"/>
                      </a:endParaRPr>
                    </a:p>
                    <a:p>
                      <a:pPr marL="285750" indent="-285750" algn="l">
                        <a:buFontTx/>
                        <a:buChar char="-"/>
                      </a:pPr>
                      <a:r>
                        <a:rPr lang="en-US" sz="1100" b="0" dirty="0">
                          <a:latin typeface="+mn-lt"/>
                        </a:rPr>
                        <a:t>IIIA</a:t>
                      </a:r>
                    </a:p>
                    <a:p>
                      <a:pPr marL="285750" indent="-285750" algn="l">
                        <a:buFontTx/>
                        <a:buChar char="-"/>
                      </a:pPr>
                      <a:r>
                        <a:rPr lang="en-US" sz="1100" b="0" dirty="0">
                          <a:latin typeface="+mn-lt"/>
                        </a:rPr>
                        <a:t>IIIB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Tx/>
                        <a:buNone/>
                      </a:pPr>
                      <a:r>
                        <a:rPr lang="en-US" sz="1100" dirty="0"/>
                        <a:t>64%</a:t>
                      </a:r>
                      <a:endParaRPr lang="en-US" sz="1100" baseline="0" dirty="0"/>
                    </a:p>
                    <a:p>
                      <a:pPr marL="285750" indent="-285750" algn="ctr">
                        <a:buFontTx/>
                        <a:buChar char="-"/>
                      </a:pPr>
                      <a:r>
                        <a:rPr lang="en-US" sz="1100" baseline="0" dirty="0"/>
                        <a:t>64%</a:t>
                      </a:r>
                    </a:p>
                    <a:p>
                      <a:pPr marL="285750" indent="-285750" algn="ctr">
                        <a:buFontTx/>
                        <a:buChar char="-"/>
                      </a:pPr>
                      <a:r>
                        <a:rPr lang="en-US" sz="1100" baseline="0" dirty="0"/>
                        <a:t>0%</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ctr">
                        <a:buFontTx/>
                        <a:buNone/>
                      </a:pPr>
                      <a:r>
                        <a:rPr lang="en-US" sz="1100" dirty="0"/>
                        <a:t>71%</a:t>
                      </a:r>
                      <a:endParaRPr lang="en-US" sz="1100" baseline="0" dirty="0"/>
                    </a:p>
                    <a:p>
                      <a:pPr marL="285750" indent="-285750" algn="ctr">
                        <a:buFontTx/>
                        <a:buChar char="-"/>
                      </a:pPr>
                      <a:r>
                        <a:rPr lang="en-US" sz="1100" baseline="0" dirty="0"/>
                        <a:t>46%</a:t>
                      </a:r>
                    </a:p>
                    <a:p>
                      <a:pPr marL="285750" indent="-285750" algn="ctr">
                        <a:buFontTx/>
                        <a:buChar char="-"/>
                      </a:pPr>
                      <a:r>
                        <a:rPr lang="en-US" sz="1100" baseline="0" dirty="0"/>
                        <a:t>25%</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8557934"/>
                  </a:ext>
                </a:extLst>
              </a:tr>
              <a:tr h="278130">
                <a:tc>
                  <a:txBody>
                    <a:bodyPr/>
                    <a:lstStyle/>
                    <a:p>
                      <a:pPr algn="ctr"/>
                      <a:r>
                        <a:rPr lang="en-US" sz="1100" b="0" dirty="0" err="1"/>
                        <a:t>pCR</a:t>
                      </a:r>
                      <a:r>
                        <a:rPr lang="en-US" sz="1100" b="0" dirty="0"/>
                        <a:t> rate (95%</a:t>
                      </a:r>
                      <a:r>
                        <a:rPr lang="en-US" sz="1100" b="0" baseline="0" dirty="0"/>
                        <a:t> CI)</a:t>
                      </a:r>
                      <a:endParaRPr lang="en-US" sz="1100" b="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24% </a:t>
                      </a:r>
                      <a:r>
                        <a:rPr lang="en-US" sz="1100"/>
                        <a:t>(18.0</a:t>
                      </a:r>
                      <a:r>
                        <a:rPr lang="en-US" sz="1100" baseline="0"/>
                        <a:t> - </a:t>
                      </a:r>
                      <a:r>
                        <a:rPr lang="en-US" sz="1100"/>
                        <a:t>31.0</a:t>
                      </a:r>
                      <a:r>
                        <a:rPr lang="en-US" sz="11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dirty="0"/>
                        <a:t>17% (13.5 – 21.5)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99689590"/>
                  </a:ext>
                </a:extLst>
              </a:tr>
              <a:tr h="278130">
                <a:tc>
                  <a:txBody>
                    <a:bodyPr/>
                    <a:lstStyle/>
                    <a:p>
                      <a:pPr algn="ctr"/>
                      <a:r>
                        <a:rPr lang="en-US" sz="1100" b="0" dirty="0"/>
                        <a:t>Median f/u</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41.4mo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dirty="0"/>
                        <a:t>11.7mo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07677244"/>
                  </a:ext>
                </a:extLst>
              </a:tr>
              <a:tr h="868680">
                <a:tc>
                  <a:txBody>
                    <a:bodyPr/>
                    <a:lstStyle/>
                    <a:p>
                      <a:pPr algn="ctr"/>
                      <a:r>
                        <a:rPr lang="en-US" sz="1100" b="0" dirty="0"/>
                        <a:t>EFS HR (95% CI)</a:t>
                      </a:r>
                    </a:p>
                    <a:p>
                      <a:pPr marL="285750" indent="-285750" algn="l">
                        <a:buFontTx/>
                        <a:buChar char="-"/>
                      </a:pPr>
                      <a:r>
                        <a:rPr lang="en-US" sz="1100" b="0" dirty="0"/>
                        <a:t>PD-L1</a:t>
                      </a:r>
                      <a:r>
                        <a:rPr lang="en-US" sz="1100" b="0" baseline="30000" dirty="0"/>
                        <a:t>*</a:t>
                      </a:r>
                      <a:r>
                        <a:rPr lang="en-US" sz="1100" b="0" dirty="0"/>
                        <a:t> &lt;1%</a:t>
                      </a:r>
                    </a:p>
                    <a:p>
                      <a:pPr marL="285750" indent="-285750" algn="l">
                        <a:buFontTx/>
                        <a:buChar char="-"/>
                      </a:pPr>
                      <a:r>
                        <a:rPr lang="en-US" sz="1100" b="0" dirty="0"/>
                        <a:t>PD-L1</a:t>
                      </a:r>
                      <a:r>
                        <a:rPr lang="en-US" sz="1100" b="0" baseline="30000" dirty="0"/>
                        <a:t>*</a:t>
                      </a:r>
                      <a:r>
                        <a:rPr lang="en-US" sz="1100" b="0" dirty="0"/>
                        <a:t> </a:t>
                      </a:r>
                      <a:r>
                        <a:rPr lang="en-US" sz="1100" b="0" baseline="0" dirty="0">
                          <a:latin typeface="+mn-lt"/>
                          <a:cs typeface="Arial" panose="020B0604020202020204" pitchFamily="34" charset="0"/>
                        </a:rPr>
                        <a:t>≥1%</a:t>
                      </a:r>
                    </a:p>
                    <a:p>
                      <a:pPr marL="285750" indent="-285750" algn="l">
                        <a:buFontTx/>
                        <a:buChar char="-"/>
                      </a:pPr>
                      <a:r>
                        <a:rPr lang="en-US" sz="1100" b="0" baseline="0" dirty="0">
                          <a:latin typeface="+mn-lt"/>
                          <a:cs typeface="Arial" panose="020B0604020202020204" pitchFamily="34" charset="0"/>
                        </a:rPr>
                        <a:t>PD-L1</a:t>
                      </a:r>
                      <a:r>
                        <a:rPr lang="en-US" sz="1100" b="0" baseline="30000" dirty="0"/>
                        <a:t>*</a:t>
                      </a:r>
                      <a:r>
                        <a:rPr lang="en-US" sz="1100" b="0" baseline="0" dirty="0">
                          <a:latin typeface="+mn-lt"/>
                          <a:cs typeface="Arial" panose="020B0604020202020204" pitchFamily="34" charset="0"/>
                        </a:rPr>
                        <a:t> 1-49%</a:t>
                      </a:r>
                    </a:p>
                    <a:p>
                      <a:pPr marL="285750" marR="0" lvl="0" indent="-285750" algn="l" defTabSz="1218072" rtl="0" eaLnBrk="1" fontAlgn="auto" latinLnBrk="0" hangingPunct="1">
                        <a:lnSpc>
                          <a:spcPct val="100000"/>
                        </a:lnSpc>
                        <a:spcBef>
                          <a:spcPts val="0"/>
                        </a:spcBef>
                        <a:spcAft>
                          <a:spcPts val="0"/>
                        </a:spcAft>
                        <a:buClrTx/>
                        <a:buSzTx/>
                        <a:buFontTx/>
                        <a:buChar char="-"/>
                        <a:tabLst/>
                        <a:defRPr/>
                      </a:pPr>
                      <a:r>
                        <a:rPr lang="en-US" sz="1100" b="0" baseline="0" dirty="0">
                          <a:latin typeface="+mn-lt"/>
                          <a:cs typeface="Arial" panose="020B0604020202020204" pitchFamily="34" charset="0"/>
                        </a:rPr>
                        <a:t>PD-L1</a:t>
                      </a:r>
                      <a:r>
                        <a:rPr lang="en-US" sz="1100" b="0" baseline="30000" dirty="0"/>
                        <a:t>*</a:t>
                      </a:r>
                      <a:r>
                        <a:rPr lang="en-US" sz="1100" b="0" baseline="0" dirty="0">
                          <a:latin typeface="+mn-lt"/>
                          <a:cs typeface="Arial" panose="020B0604020202020204" pitchFamily="34" charset="0"/>
                        </a:rPr>
                        <a:t> ≥50%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Tx/>
                        <a:buNone/>
                      </a:pPr>
                      <a:r>
                        <a:rPr lang="en-US" sz="1100" b="0" u="none" baseline="0" dirty="0"/>
                        <a:t>0.68 (0.49-0.93) – </a:t>
                      </a:r>
                      <a:r>
                        <a:rPr lang="en-US" sz="1100" b="1" u="sng" baseline="0" dirty="0"/>
                        <a:t>ITT</a:t>
                      </a:r>
                    </a:p>
                    <a:p>
                      <a:pPr marL="285750" indent="-285750" algn="ctr">
                        <a:buFontTx/>
                        <a:buChar char="-"/>
                      </a:pPr>
                      <a:r>
                        <a:rPr lang="en-US" sz="1100" b="0" u="none" baseline="0" dirty="0"/>
                        <a:t>0.87 (?)</a:t>
                      </a:r>
                    </a:p>
                    <a:p>
                      <a:pPr marL="285750" indent="-285750" algn="ctr">
                        <a:buFontTx/>
                        <a:buChar char="-"/>
                      </a:pPr>
                      <a:r>
                        <a:rPr lang="en-US" sz="1100" b="0" u="none" baseline="0" dirty="0"/>
                        <a:t>0.46 (?)</a:t>
                      </a:r>
                    </a:p>
                    <a:p>
                      <a:pPr marL="285750" indent="-285750" algn="ctr">
                        <a:buFontTx/>
                        <a:buChar char="-"/>
                      </a:pPr>
                      <a:r>
                        <a:rPr lang="en-US" sz="1100" b="0" u="none" baseline="0" dirty="0"/>
                        <a:t>0.63 (?)</a:t>
                      </a:r>
                    </a:p>
                    <a:p>
                      <a:pPr marL="285750" indent="-285750" algn="ctr">
                        <a:buFontTx/>
                        <a:buChar char="-"/>
                      </a:pPr>
                      <a:r>
                        <a:rPr lang="en-US" sz="1100" b="0" u="none" baseline="0" dirty="0"/>
                        <a:t>0.29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indent="0" algn="ctr">
                        <a:buFontTx/>
                        <a:buNone/>
                      </a:pPr>
                      <a:r>
                        <a:rPr lang="en-US" sz="1100" b="0" u="none" baseline="0" dirty="0"/>
                        <a:t>0.68 (0.53-0.88) – </a:t>
                      </a:r>
                      <a:r>
                        <a:rPr lang="en-US" sz="1100" b="1" u="sng" baseline="0" dirty="0"/>
                        <a:t>ITT</a:t>
                      </a:r>
                    </a:p>
                    <a:p>
                      <a:pPr marL="285750" indent="-285750" algn="ctr">
                        <a:buFontTx/>
                        <a:buChar char="-"/>
                      </a:pPr>
                      <a:r>
                        <a:rPr lang="en-US" sz="1100" b="0" u="none" baseline="0" dirty="0"/>
                        <a:t>0.76 (0.49-1.17)</a:t>
                      </a:r>
                    </a:p>
                    <a:p>
                      <a:pPr marL="285750" indent="-285750" algn="ctr">
                        <a:buFontTx/>
                        <a:buChar char="-"/>
                      </a:pPr>
                      <a:r>
                        <a:rPr lang="en-US" sz="1100" b="0" u="none" baseline="0" dirty="0"/>
                        <a:t>Unknown</a:t>
                      </a:r>
                    </a:p>
                    <a:p>
                      <a:pPr marL="285750" indent="-285750" algn="ctr">
                        <a:buFontTx/>
                        <a:buChar char="-"/>
                      </a:pPr>
                      <a:r>
                        <a:rPr lang="en-US" sz="1100" b="0" u="none" baseline="0" dirty="0"/>
                        <a:t>0.70 (0.46-1.05)</a:t>
                      </a:r>
                    </a:p>
                    <a:p>
                      <a:pPr marL="285750" indent="-285750" algn="ctr">
                        <a:buFontTx/>
                        <a:buChar char="-"/>
                      </a:pPr>
                      <a:r>
                        <a:rPr lang="en-US" sz="1100" b="0" u="none" baseline="0" dirty="0"/>
                        <a:t>0.60 (0.35-1.01)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807105673"/>
                  </a:ext>
                </a:extLst>
              </a:tr>
              <a:tr h="278130">
                <a:tc>
                  <a:txBody>
                    <a:bodyPr/>
                    <a:lstStyle/>
                    <a:p>
                      <a:pPr algn="ctr"/>
                      <a:r>
                        <a:rPr lang="en-US" sz="1100" b="0" baseline="0" dirty="0">
                          <a:latin typeface="+mn-lt"/>
                          <a:cs typeface="Arial" panose="020B0604020202020204" pitchFamily="34" charset="0"/>
                        </a:rPr>
                        <a:t>% ≥G3 AEs (G5)</a:t>
                      </a:r>
                      <a:endParaRPr lang="en-US" sz="1100" b="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t>41% (0%)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dirty="0"/>
                        <a:t>32% (1.8%)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39273479"/>
                  </a:ext>
                </a:extLst>
              </a:tr>
              <a:tr h="388620">
                <a:tc>
                  <a:txBody>
                    <a:bodyPr/>
                    <a:lstStyle/>
                    <a:p>
                      <a:pPr algn="ctr"/>
                      <a:r>
                        <a:rPr lang="en-US" sz="1100" b="0" dirty="0"/>
                        <a:t>FDA approved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err="1"/>
                        <a:t>Resectable</a:t>
                      </a:r>
                      <a:r>
                        <a:rPr lang="en-US" sz="1100" dirty="0"/>
                        <a:t> NSCLC </a:t>
                      </a:r>
                    </a:p>
                    <a:p>
                      <a:pPr algn="ctr"/>
                      <a:r>
                        <a:rPr lang="en-US" sz="1100" dirty="0"/>
                        <a:t>tumor</a:t>
                      </a:r>
                      <a:r>
                        <a:rPr lang="en-US" sz="1100" baseline="0" dirty="0"/>
                        <a:t> </a:t>
                      </a:r>
                      <a:r>
                        <a:rPr lang="en-US" sz="1100" b="0" baseline="0" dirty="0">
                          <a:latin typeface="+mn-lt"/>
                          <a:cs typeface="Arial" panose="020B0604020202020204" pitchFamily="34" charset="0"/>
                        </a:rPr>
                        <a:t>≥4cm or node positive</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dirty="0"/>
                        <a:t>TBA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675061876"/>
                  </a:ext>
                </a:extLst>
              </a:tr>
            </a:tbl>
          </a:graphicData>
        </a:graphic>
      </p:graphicFrame>
      <p:sp>
        <p:nvSpPr>
          <p:cNvPr id="6" name="TextBox 5"/>
          <p:cNvSpPr txBox="1"/>
          <p:nvPr/>
        </p:nvSpPr>
        <p:spPr>
          <a:xfrm>
            <a:off x="772207" y="4528805"/>
            <a:ext cx="8055644" cy="346249"/>
          </a:xfrm>
          <a:prstGeom prst="rect">
            <a:avLst/>
          </a:prstGeom>
          <a:noFill/>
        </p:spPr>
        <p:txBody>
          <a:bodyPr wrap="square" rtlCol="0">
            <a:spAutoFit/>
          </a:bodyPr>
          <a:lstStyle/>
          <a:p>
            <a:r>
              <a:rPr lang="en-US" sz="825" baseline="30000" dirty="0"/>
              <a:t>#</a:t>
            </a:r>
            <a:r>
              <a:rPr lang="en-US" sz="825" dirty="0" err="1"/>
              <a:t>CheckMate</a:t>
            </a:r>
            <a:r>
              <a:rPr lang="en-US" sz="825" dirty="0"/>
              <a:t> 816 – AJCC 7</a:t>
            </a:r>
            <a:r>
              <a:rPr lang="en-US" sz="825" baseline="30000" dirty="0"/>
              <a:t>th</a:t>
            </a:r>
            <a:r>
              <a:rPr lang="en-US" sz="825" dirty="0"/>
              <a:t>, AEGEAN – AJCC 8</a:t>
            </a:r>
            <a:r>
              <a:rPr lang="en-US" sz="825" baseline="30000" dirty="0"/>
              <a:t>th</a:t>
            </a:r>
            <a:r>
              <a:rPr lang="en-US" sz="825" dirty="0"/>
              <a:t>; </a:t>
            </a:r>
            <a:r>
              <a:rPr lang="en-US" sz="825" baseline="30000" dirty="0"/>
              <a:t>*</a:t>
            </a:r>
            <a:r>
              <a:rPr lang="en-US" sz="825" dirty="0"/>
              <a:t>IHC per 28-8 in </a:t>
            </a:r>
            <a:r>
              <a:rPr lang="en-US" sz="825" dirty="0" err="1"/>
              <a:t>CheckMate</a:t>
            </a:r>
            <a:r>
              <a:rPr lang="en-US" sz="825" dirty="0"/>
              <a:t> 816, per SP263 in AEGEAN</a:t>
            </a:r>
          </a:p>
          <a:p>
            <a:r>
              <a:rPr lang="en-US" sz="825" dirty="0"/>
              <a:t>AE: adverse event; BSC: best supportive care; DFS: disease-free survival; EFS: event-free survival; G: grade; HR: hazard ratio; ITT: intention-to treat</a:t>
            </a:r>
          </a:p>
        </p:txBody>
      </p:sp>
      <p:sp>
        <p:nvSpPr>
          <p:cNvPr id="7" name="TextBox 6"/>
          <p:cNvSpPr txBox="1"/>
          <p:nvPr/>
        </p:nvSpPr>
        <p:spPr>
          <a:xfrm>
            <a:off x="772207" y="4785936"/>
            <a:ext cx="5176404" cy="213585"/>
          </a:xfrm>
          <a:prstGeom prst="rect">
            <a:avLst/>
          </a:prstGeom>
          <a:noFill/>
        </p:spPr>
        <p:txBody>
          <a:bodyPr wrap="square" rtlCol="0">
            <a:spAutoFit/>
          </a:bodyPr>
          <a:lstStyle/>
          <a:p>
            <a:r>
              <a:rPr lang="en-US" sz="788" dirty="0"/>
              <a:t>1 - Forde </a:t>
            </a:r>
            <a:r>
              <a:rPr lang="en-US" sz="788" i="1" dirty="0"/>
              <a:t>et al.</a:t>
            </a:r>
            <a:r>
              <a:rPr lang="en-US" sz="788" dirty="0"/>
              <a:t> N </a:t>
            </a:r>
            <a:r>
              <a:rPr lang="en-US" sz="788" dirty="0" err="1"/>
              <a:t>Engl</a:t>
            </a:r>
            <a:r>
              <a:rPr lang="en-US" sz="788" dirty="0"/>
              <a:t> J Med 2022, Forde </a:t>
            </a:r>
            <a:r>
              <a:rPr lang="en-US" sz="788" i="1" dirty="0"/>
              <a:t>et al. </a:t>
            </a:r>
            <a:r>
              <a:rPr lang="en-US" sz="788" dirty="0"/>
              <a:t>ELCC 2023; 2 – </a:t>
            </a:r>
            <a:r>
              <a:rPr lang="en-US" sz="788" dirty="0" err="1"/>
              <a:t>Heymach</a:t>
            </a:r>
            <a:r>
              <a:rPr lang="en-US" sz="788" dirty="0"/>
              <a:t> </a:t>
            </a:r>
            <a:r>
              <a:rPr lang="en-US" sz="788" i="1" dirty="0"/>
              <a:t>et al. </a:t>
            </a:r>
            <a:r>
              <a:rPr lang="en-US" sz="788" dirty="0"/>
              <a:t>AACR 2023.</a:t>
            </a:r>
          </a:p>
        </p:txBody>
      </p:sp>
    </p:spTree>
    <p:extLst>
      <p:ext uri="{BB962C8B-B14F-4D97-AF65-F5344CB8AC3E}">
        <p14:creationId xmlns:p14="http://schemas.microsoft.com/office/powerpoint/2010/main" val="24068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34CF69D-187A-CA59-AED9-65BE21611761}"/>
              </a:ext>
            </a:extLst>
          </p:cNvPr>
          <p:cNvPicPr>
            <a:picLocks noChangeAspect="1"/>
          </p:cNvPicPr>
          <p:nvPr/>
        </p:nvPicPr>
        <p:blipFill>
          <a:blip r:embed="rId3"/>
          <a:stretch>
            <a:fillRect/>
          </a:stretch>
        </p:blipFill>
        <p:spPr>
          <a:xfrm>
            <a:off x="159826" y="1229233"/>
            <a:ext cx="4519748" cy="1572938"/>
          </a:xfrm>
          <a:prstGeom prst="rect">
            <a:avLst/>
          </a:prstGeom>
          <a:ln w="28575">
            <a:solidFill>
              <a:schemeClr val="accent3"/>
            </a:solidFill>
          </a:ln>
        </p:spPr>
      </p:pic>
      <p:sp>
        <p:nvSpPr>
          <p:cNvPr id="23" name="TextBox 22">
            <a:extLst>
              <a:ext uri="{FF2B5EF4-FFF2-40B4-BE49-F238E27FC236}">
                <a16:creationId xmlns:a16="http://schemas.microsoft.com/office/drawing/2014/main" id="{FB9A0732-61CD-CFE2-584B-9B59EDE03038}"/>
              </a:ext>
            </a:extLst>
          </p:cNvPr>
          <p:cNvSpPr txBox="1"/>
          <p:nvPr/>
        </p:nvSpPr>
        <p:spPr>
          <a:xfrm>
            <a:off x="90503" y="4911553"/>
            <a:ext cx="1358064" cy="230832"/>
          </a:xfrm>
          <a:prstGeom prst="rect">
            <a:avLst/>
          </a:prstGeom>
          <a:solidFill>
            <a:schemeClr val="bg1"/>
          </a:solidFill>
        </p:spPr>
        <p:txBody>
          <a:bodyPr wrap="none" rtlCol="0">
            <a:spAutoFit/>
          </a:bodyPr>
          <a:lstStyle/>
          <a:p>
            <a:r>
              <a:rPr lang="en-US" sz="900" dirty="0"/>
              <a:t>Primary Endpoint: EFS</a:t>
            </a:r>
          </a:p>
        </p:txBody>
      </p:sp>
      <p:sp>
        <p:nvSpPr>
          <p:cNvPr id="4098" name="Rectangle 2"/>
          <p:cNvSpPr>
            <a:spLocks noGrp="1" noChangeArrowheads="1"/>
          </p:cNvSpPr>
          <p:nvPr>
            <p:ph type="title"/>
          </p:nvPr>
        </p:nvSpPr>
        <p:spPr>
          <a:xfrm>
            <a:off x="1169176" y="189180"/>
            <a:ext cx="7396028" cy="471779"/>
          </a:xfrm>
        </p:spPr>
        <p:txBody>
          <a:bodyPr/>
          <a:lstStyle/>
          <a:p>
            <a:pPr algn="ctr"/>
            <a:r>
              <a:rPr lang="en-US" altLang="en-US" sz="2400" dirty="0">
                <a:solidFill>
                  <a:srgbClr val="003767"/>
                </a:solidFill>
                <a:cs typeface="Arial" charset="0"/>
              </a:rPr>
              <a:t>Additional Phase 3 Peri-operative chemo-immunotherapy studies in </a:t>
            </a:r>
            <a:r>
              <a:rPr lang="en-US" altLang="en-US" sz="2400" dirty="0" err="1">
                <a:solidFill>
                  <a:srgbClr val="003767"/>
                </a:solidFill>
                <a:cs typeface="Arial" charset="0"/>
              </a:rPr>
              <a:t>resectable</a:t>
            </a:r>
            <a:r>
              <a:rPr lang="en-US" altLang="en-US" sz="2400" dirty="0">
                <a:solidFill>
                  <a:srgbClr val="003767"/>
                </a:solidFill>
                <a:cs typeface="Arial" charset="0"/>
              </a:rPr>
              <a:t> NSCLC</a:t>
            </a:r>
            <a:endParaRPr lang="en-US" altLang="en-US" sz="2400" dirty="0">
              <a:solidFill>
                <a:srgbClr val="003767"/>
              </a:solidFill>
            </a:endParaRPr>
          </a:p>
        </p:txBody>
      </p:sp>
      <p:grpSp>
        <p:nvGrpSpPr>
          <p:cNvPr id="2" name="Group 1"/>
          <p:cNvGrpSpPr/>
          <p:nvPr/>
        </p:nvGrpSpPr>
        <p:grpSpPr>
          <a:xfrm>
            <a:off x="7696772" y="4632885"/>
            <a:ext cx="1277150" cy="312900"/>
            <a:chOff x="10266218" y="6143295"/>
            <a:chExt cx="1704444" cy="417587"/>
          </a:xfrm>
        </p:grpSpPr>
        <p:pic>
          <p:nvPicPr>
            <p:cNvPr id="6" name="Picture 5"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4"/>
            <a:stretch>
              <a:fillRect/>
            </a:stretch>
          </p:blipFill>
          <p:spPr>
            <a:xfrm>
              <a:off x="10266218" y="6261944"/>
              <a:ext cx="320516" cy="180291"/>
            </a:xfrm>
            <a:prstGeom prst="rect">
              <a:avLst/>
            </a:prstGeom>
          </p:spPr>
        </p:pic>
        <p:sp>
          <p:nvSpPr>
            <p:cNvPr id="7"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06" tIns="34244" rIns="68506" bIns="34244"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4" dirty="0">
                  <a:solidFill>
                    <a:schemeClr val="tx1"/>
                  </a:solidFill>
                  <a:latin typeface="+mn-lt"/>
                </a:rPr>
                <a:t>@</a:t>
              </a:r>
              <a:r>
                <a:rPr lang="en-US" sz="674" dirty="0" err="1">
                  <a:solidFill>
                    <a:schemeClr val="tx1"/>
                  </a:solidFill>
                  <a:latin typeface="+mn-lt"/>
                </a:rPr>
                <a:t>Joshua_Reuss</a:t>
              </a:r>
              <a:endParaRPr lang="en-US" sz="674" dirty="0">
                <a:solidFill>
                  <a:schemeClr val="tx1"/>
                </a:solidFill>
                <a:latin typeface="+mn-lt"/>
              </a:endParaRPr>
            </a:p>
          </p:txBody>
        </p:sp>
      </p:grpSp>
      <p:sp>
        <p:nvSpPr>
          <p:cNvPr id="5" name="Rectangle 4">
            <a:extLst>
              <a:ext uri="{FF2B5EF4-FFF2-40B4-BE49-F238E27FC236}">
                <a16:creationId xmlns:a16="http://schemas.microsoft.com/office/drawing/2014/main" id="{51F1351F-CFC2-49CE-8733-202E52653B03}"/>
              </a:ext>
            </a:extLst>
          </p:cNvPr>
          <p:cNvSpPr/>
          <p:nvPr/>
        </p:nvSpPr>
        <p:spPr bwMode="auto">
          <a:xfrm>
            <a:off x="237212" y="1545754"/>
            <a:ext cx="187011" cy="198004"/>
          </a:xfrm>
          <a:prstGeom prst="rect">
            <a:avLst/>
          </a:prstGeom>
          <a:solidFill>
            <a:schemeClr val="bg1"/>
          </a:solidFill>
          <a:ln w="9525" cap="flat" cmpd="sng" algn="ctr">
            <a:noFill/>
            <a:prstDash val="solid"/>
            <a:round/>
            <a:headEnd type="none" w="med" len="med"/>
            <a:tailEnd type="none" w="med" len="med"/>
          </a:ln>
          <a:effectLst/>
        </p:spPr>
        <p:txBody>
          <a:bodyPr vert="horz" wrap="square" lIns="68516" tIns="34259" rIns="68516" bIns="34259" numCol="1" rtlCol="0" anchor="t" anchorCtr="0" compatLnSpc="1">
            <a:prstTxWarp prst="textNoShape">
              <a:avLst/>
            </a:prstTxWarp>
          </a:bodyPr>
          <a:lstStyle/>
          <a:p>
            <a:pPr defTabSz="685166" eaLnBrk="0" hangingPunct="0"/>
            <a:endParaRPr lang="en-US" sz="1799">
              <a:latin typeface="Times" pitchFamily="18" charset="0"/>
            </a:endParaRPr>
          </a:p>
        </p:txBody>
      </p:sp>
      <p:sp>
        <p:nvSpPr>
          <p:cNvPr id="4" name="TextBox 3">
            <a:extLst>
              <a:ext uri="{FF2B5EF4-FFF2-40B4-BE49-F238E27FC236}">
                <a16:creationId xmlns:a16="http://schemas.microsoft.com/office/drawing/2014/main" id="{40FBAEFF-0B26-13A8-B6B2-B88C8EBC7FA8}"/>
              </a:ext>
            </a:extLst>
          </p:cNvPr>
          <p:cNvSpPr txBox="1"/>
          <p:nvPr/>
        </p:nvSpPr>
        <p:spPr>
          <a:xfrm>
            <a:off x="1654438" y="909052"/>
            <a:ext cx="1156086" cy="253916"/>
          </a:xfrm>
          <a:prstGeom prst="rect">
            <a:avLst/>
          </a:prstGeom>
          <a:noFill/>
        </p:spPr>
        <p:txBody>
          <a:bodyPr wrap="none" rtlCol="0">
            <a:spAutoFit/>
          </a:bodyPr>
          <a:lstStyle/>
          <a:p>
            <a:r>
              <a:rPr lang="en-US" sz="1050" b="1" u="sng" dirty="0"/>
              <a:t>KEYNOTE-671</a:t>
            </a:r>
            <a:r>
              <a:rPr lang="en-US" sz="1050" b="1" u="sng" baseline="30000" dirty="0"/>
              <a:t>1</a:t>
            </a:r>
            <a:endParaRPr lang="en-US" sz="1050" b="1" u="sng" dirty="0"/>
          </a:p>
        </p:txBody>
      </p:sp>
      <p:sp>
        <p:nvSpPr>
          <p:cNvPr id="15" name="TextBox 14">
            <a:extLst>
              <a:ext uri="{FF2B5EF4-FFF2-40B4-BE49-F238E27FC236}">
                <a16:creationId xmlns:a16="http://schemas.microsoft.com/office/drawing/2014/main" id="{9B966D06-EC6D-4AD1-B293-D0AFCDB03313}"/>
              </a:ext>
            </a:extLst>
          </p:cNvPr>
          <p:cNvSpPr txBox="1"/>
          <p:nvPr/>
        </p:nvSpPr>
        <p:spPr>
          <a:xfrm>
            <a:off x="179470" y="2865220"/>
            <a:ext cx="1588897" cy="230832"/>
          </a:xfrm>
          <a:prstGeom prst="rect">
            <a:avLst/>
          </a:prstGeom>
          <a:solidFill>
            <a:schemeClr val="bg1"/>
          </a:solidFill>
        </p:spPr>
        <p:txBody>
          <a:bodyPr wrap="none" rtlCol="0">
            <a:spAutoFit/>
          </a:bodyPr>
          <a:lstStyle/>
          <a:p>
            <a:r>
              <a:rPr lang="en-US" sz="900" dirty="0"/>
              <a:t>Primary Endpoint: EFS, OS</a:t>
            </a:r>
          </a:p>
        </p:txBody>
      </p:sp>
      <p:sp>
        <p:nvSpPr>
          <p:cNvPr id="16" name="TextBox 15">
            <a:extLst>
              <a:ext uri="{FF2B5EF4-FFF2-40B4-BE49-F238E27FC236}">
                <a16:creationId xmlns:a16="http://schemas.microsoft.com/office/drawing/2014/main" id="{B8E73D5F-DE08-B9E1-C2A0-A5A6D9B6BD76}"/>
              </a:ext>
            </a:extLst>
          </p:cNvPr>
          <p:cNvSpPr txBox="1"/>
          <p:nvPr/>
        </p:nvSpPr>
        <p:spPr>
          <a:xfrm>
            <a:off x="6401240" y="1466672"/>
            <a:ext cx="1217000" cy="253916"/>
          </a:xfrm>
          <a:prstGeom prst="rect">
            <a:avLst/>
          </a:prstGeom>
          <a:noFill/>
        </p:spPr>
        <p:txBody>
          <a:bodyPr wrap="none" rtlCol="0">
            <a:spAutoFit/>
          </a:bodyPr>
          <a:lstStyle/>
          <a:p>
            <a:r>
              <a:rPr lang="en-US" sz="1050" b="1" u="sng" dirty="0" err="1"/>
              <a:t>CheckMate</a:t>
            </a:r>
            <a:r>
              <a:rPr lang="en-US" sz="1050" b="1" u="sng" dirty="0"/>
              <a:t> 77T</a:t>
            </a:r>
            <a:r>
              <a:rPr lang="en-US" sz="1050" b="1" u="sng" baseline="30000" dirty="0"/>
              <a:t>3</a:t>
            </a:r>
            <a:endParaRPr lang="en-US" sz="1050" b="1" u="sng" dirty="0"/>
          </a:p>
        </p:txBody>
      </p:sp>
      <p:pic>
        <p:nvPicPr>
          <p:cNvPr id="18" name="Picture 17">
            <a:extLst>
              <a:ext uri="{FF2B5EF4-FFF2-40B4-BE49-F238E27FC236}">
                <a16:creationId xmlns:a16="http://schemas.microsoft.com/office/drawing/2014/main" id="{D76793F8-9725-F5C8-3617-CD10AD67D0CB}"/>
              </a:ext>
            </a:extLst>
          </p:cNvPr>
          <p:cNvPicPr>
            <a:picLocks noChangeAspect="1"/>
          </p:cNvPicPr>
          <p:nvPr/>
        </p:nvPicPr>
        <p:blipFill>
          <a:blip r:embed="rId5"/>
          <a:stretch>
            <a:fillRect/>
          </a:stretch>
        </p:blipFill>
        <p:spPr>
          <a:xfrm>
            <a:off x="5023101" y="1832576"/>
            <a:ext cx="3883688" cy="2084750"/>
          </a:xfrm>
          <a:prstGeom prst="rect">
            <a:avLst/>
          </a:prstGeom>
          <a:ln w="28575">
            <a:solidFill>
              <a:schemeClr val="accent3"/>
            </a:solidFill>
          </a:ln>
        </p:spPr>
      </p:pic>
      <p:sp>
        <p:nvSpPr>
          <p:cNvPr id="19" name="TextBox 18">
            <a:extLst>
              <a:ext uri="{FF2B5EF4-FFF2-40B4-BE49-F238E27FC236}">
                <a16:creationId xmlns:a16="http://schemas.microsoft.com/office/drawing/2014/main" id="{8EB7A48B-1931-4FA9-3BF7-0F83BAA83945}"/>
              </a:ext>
            </a:extLst>
          </p:cNvPr>
          <p:cNvSpPr txBox="1"/>
          <p:nvPr/>
        </p:nvSpPr>
        <p:spPr>
          <a:xfrm>
            <a:off x="5023101" y="3937425"/>
            <a:ext cx="1588897" cy="230832"/>
          </a:xfrm>
          <a:prstGeom prst="rect">
            <a:avLst/>
          </a:prstGeom>
          <a:solidFill>
            <a:schemeClr val="bg1"/>
          </a:solidFill>
        </p:spPr>
        <p:txBody>
          <a:bodyPr wrap="none" rtlCol="0">
            <a:spAutoFit/>
          </a:bodyPr>
          <a:lstStyle/>
          <a:p>
            <a:r>
              <a:rPr lang="en-US" sz="900" dirty="0"/>
              <a:t>Primary Endpoint: EFS, OS</a:t>
            </a:r>
          </a:p>
        </p:txBody>
      </p:sp>
      <p:sp>
        <p:nvSpPr>
          <p:cNvPr id="20" name="TextBox 19">
            <a:extLst>
              <a:ext uri="{FF2B5EF4-FFF2-40B4-BE49-F238E27FC236}">
                <a16:creationId xmlns:a16="http://schemas.microsoft.com/office/drawing/2014/main" id="{94830CF1-3735-0123-D2AE-F75185766ABA}"/>
              </a:ext>
            </a:extLst>
          </p:cNvPr>
          <p:cNvSpPr txBox="1"/>
          <p:nvPr/>
        </p:nvSpPr>
        <p:spPr>
          <a:xfrm>
            <a:off x="1763524" y="3033469"/>
            <a:ext cx="1005403" cy="253916"/>
          </a:xfrm>
          <a:prstGeom prst="rect">
            <a:avLst/>
          </a:prstGeom>
          <a:noFill/>
        </p:spPr>
        <p:txBody>
          <a:bodyPr wrap="none" rtlCol="0">
            <a:spAutoFit/>
          </a:bodyPr>
          <a:lstStyle/>
          <a:p>
            <a:r>
              <a:rPr lang="en-US" sz="1050" b="1" u="sng" dirty="0"/>
              <a:t>IMpower030</a:t>
            </a:r>
            <a:r>
              <a:rPr lang="en-US" sz="1050" b="1" u="sng" baseline="30000" dirty="0"/>
              <a:t>2</a:t>
            </a:r>
            <a:endParaRPr lang="en-US" sz="1050" b="1" u="sng" dirty="0"/>
          </a:p>
        </p:txBody>
      </p:sp>
      <p:sp>
        <p:nvSpPr>
          <p:cNvPr id="26" name="Rectangle 25">
            <a:extLst>
              <a:ext uri="{FF2B5EF4-FFF2-40B4-BE49-F238E27FC236}">
                <a16:creationId xmlns:a16="http://schemas.microsoft.com/office/drawing/2014/main" id="{C6F3FECA-EDFB-E3C2-33AC-ABF4C1D8E0E6}"/>
              </a:ext>
            </a:extLst>
          </p:cNvPr>
          <p:cNvSpPr/>
          <p:nvPr/>
        </p:nvSpPr>
        <p:spPr bwMode="auto">
          <a:xfrm>
            <a:off x="1394101" y="1545754"/>
            <a:ext cx="1904087" cy="746538"/>
          </a:xfrm>
          <a:prstGeom prst="rect">
            <a:avLst/>
          </a:prstGeom>
          <a:solidFill>
            <a:schemeClr val="bg1"/>
          </a:solidFill>
          <a:ln w="381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24" name="Picture 23">
            <a:extLst>
              <a:ext uri="{FF2B5EF4-FFF2-40B4-BE49-F238E27FC236}">
                <a16:creationId xmlns:a16="http://schemas.microsoft.com/office/drawing/2014/main" id="{85FAC97B-42FE-B292-AB6D-46F425A31C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610" t="18973" r="3984" b="16610"/>
          <a:stretch/>
        </p:blipFill>
        <p:spPr>
          <a:xfrm>
            <a:off x="1666696" y="1697866"/>
            <a:ext cx="573953" cy="465605"/>
          </a:xfrm>
          <a:prstGeom prst="rect">
            <a:avLst/>
          </a:prstGeom>
        </p:spPr>
      </p:pic>
      <p:sp>
        <p:nvSpPr>
          <p:cNvPr id="25" name="TextBox 24">
            <a:extLst>
              <a:ext uri="{FF2B5EF4-FFF2-40B4-BE49-F238E27FC236}">
                <a16:creationId xmlns:a16="http://schemas.microsoft.com/office/drawing/2014/main" id="{86244F8F-3915-97F8-1668-4BAC5392102A}"/>
              </a:ext>
            </a:extLst>
          </p:cNvPr>
          <p:cNvSpPr txBox="1"/>
          <p:nvPr/>
        </p:nvSpPr>
        <p:spPr>
          <a:xfrm>
            <a:off x="2347762" y="1674456"/>
            <a:ext cx="1099352" cy="507831"/>
          </a:xfrm>
          <a:prstGeom prst="rect">
            <a:avLst/>
          </a:prstGeom>
          <a:noFill/>
        </p:spPr>
        <p:txBody>
          <a:bodyPr wrap="square" rtlCol="0">
            <a:spAutoFit/>
          </a:bodyPr>
          <a:lstStyle/>
          <a:p>
            <a:r>
              <a:rPr lang="en-US" sz="2700" b="1" dirty="0">
                <a:solidFill>
                  <a:schemeClr val="tx2">
                    <a:lumMod val="90000"/>
                    <a:lumOff val="10000"/>
                  </a:schemeClr>
                </a:solidFill>
              </a:rPr>
              <a:t>EFS</a:t>
            </a:r>
            <a:endParaRPr lang="en-US" sz="2100" b="1" dirty="0">
              <a:solidFill>
                <a:schemeClr val="tx2">
                  <a:lumMod val="90000"/>
                  <a:lumOff val="10000"/>
                </a:schemeClr>
              </a:solidFill>
            </a:endParaRPr>
          </a:p>
        </p:txBody>
      </p:sp>
      <p:sp>
        <p:nvSpPr>
          <p:cNvPr id="21" name="TextBox 20"/>
          <p:cNvSpPr txBox="1"/>
          <p:nvPr/>
        </p:nvSpPr>
        <p:spPr>
          <a:xfrm>
            <a:off x="2240649" y="4911554"/>
            <a:ext cx="5176404" cy="213585"/>
          </a:xfrm>
          <a:prstGeom prst="rect">
            <a:avLst/>
          </a:prstGeom>
          <a:noFill/>
        </p:spPr>
        <p:txBody>
          <a:bodyPr wrap="square" rtlCol="0">
            <a:spAutoFit/>
          </a:bodyPr>
          <a:lstStyle/>
          <a:p>
            <a:r>
              <a:rPr lang="en-US" sz="788" dirty="0"/>
              <a:t>1 - </a:t>
            </a:r>
            <a:r>
              <a:rPr lang="en-US" sz="788" dirty="0" err="1"/>
              <a:t>Tsuboi</a:t>
            </a:r>
            <a:r>
              <a:rPr lang="en-US" sz="788" dirty="0"/>
              <a:t> </a:t>
            </a:r>
            <a:r>
              <a:rPr lang="en-US" sz="788" i="1" dirty="0"/>
              <a:t>et al.</a:t>
            </a:r>
            <a:r>
              <a:rPr lang="en-US" sz="788" dirty="0"/>
              <a:t> ESMO 2020; 2 - Peters </a:t>
            </a:r>
            <a:r>
              <a:rPr lang="en-US" sz="788" i="1" dirty="0"/>
              <a:t>et al. </a:t>
            </a:r>
            <a:r>
              <a:rPr lang="en-US" sz="788" dirty="0"/>
              <a:t>ELCC 2019; 3 – </a:t>
            </a:r>
            <a:r>
              <a:rPr lang="en-US" sz="788" dirty="0" err="1"/>
              <a:t>Cascone</a:t>
            </a:r>
            <a:r>
              <a:rPr lang="en-US" sz="788" dirty="0"/>
              <a:t> </a:t>
            </a:r>
            <a:r>
              <a:rPr lang="en-US" sz="788" i="1" dirty="0"/>
              <a:t>et al. </a:t>
            </a:r>
            <a:r>
              <a:rPr lang="en-US" sz="788" dirty="0"/>
              <a:t>ASCO 2020.</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5086" b="17180"/>
          <a:stretch/>
        </p:blipFill>
        <p:spPr>
          <a:xfrm>
            <a:off x="187228" y="3328252"/>
            <a:ext cx="4441922" cy="1570363"/>
          </a:xfrm>
          <a:prstGeom prst="rect">
            <a:avLst/>
          </a:prstGeom>
          <a:ln w="28575">
            <a:solidFill>
              <a:schemeClr val="accent3"/>
            </a:solidFill>
          </a:ln>
        </p:spPr>
      </p:pic>
    </p:spTree>
    <p:extLst>
      <p:ext uri="{BB962C8B-B14F-4D97-AF65-F5344CB8AC3E}">
        <p14:creationId xmlns:p14="http://schemas.microsoft.com/office/powerpoint/2010/main" val="135787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0785" y="42112"/>
            <a:ext cx="8176706" cy="742950"/>
          </a:xfrm>
        </p:spPr>
        <p:txBody>
          <a:bodyPr/>
          <a:lstStyle/>
          <a:p>
            <a:pPr algn="ctr"/>
            <a:r>
              <a:rPr lang="en-US" altLang="en-US" sz="2400" dirty="0">
                <a:cs typeface="Arial" charset="0"/>
              </a:rPr>
              <a:t>Critical questions that remain…</a:t>
            </a:r>
            <a:endParaRPr lang="en-US" altLang="en-US" sz="2400" dirty="0"/>
          </a:p>
        </p:txBody>
      </p:sp>
      <p:grpSp>
        <p:nvGrpSpPr>
          <p:cNvPr id="12" name="Group 11"/>
          <p:cNvGrpSpPr/>
          <p:nvPr/>
        </p:nvGrpSpPr>
        <p:grpSpPr>
          <a:xfrm>
            <a:off x="7699664" y="4634791"/>
            <a:ext cx="1278333" cy="313190"/>
            <a:chOff x="10266218" y="6143295"/>
            <a:chExt cx="1704444" cy="417587"/>
          </a:xfrm>
        </p:grpSpPr>
        <p:pic>
          <p:nvPicPr>
            <p:cNvPr id="13" name="Picture 1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14"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
        <p:nvSpPr>
          <p:cNvPr id="15" name="Text Placeholder 2">
            <a:extLst>
              <a:ext uri="{FF2B5EF4-FFF2-40B4-BE49-F238E27FC236}">
                <a16:creationId xmlns:a16="http://schemas.microsoft.com/office/drawing/2014/main" id="{DD5D270D-D0F9-4349-8095-02AD6EF5ACCE}"/>
              </a:ext>
            </a:extLst>
          </p:cNvPr>
          <p:cNvSpPr txBox="1">
            <a:spLocks/>
          </p:cNvSpPr>
          <p:nvPr/>
        </p:nvSpPr>
        <p:spPr bwMode="auto">
          <a:xfrm>
            <a:off x="988961" y="991857"/>
            <a:ext cx="8217581" cy="260775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500" kern="0" dirty="0">
                <a:solidFill>
                  <a:srgbClr val="002E51"/>
                </a:solidFill>
              </a:rPr>
              <a:t>Which approach (</a:t>
            </a:r>
            <a:r>
              <a:rPr lang="en-US" sz="1500" kern="0" dirty="0" err="1">
                <a:solidFill>
                  <a:srgbClr val="002E51"/>
                </a:solidFill>
              </a:rPr>
              <a:t>neoadjuvant</a:t>
            </a:r>
            <a:r>
              <a:rPr lang="en-US" sz="1500" kern="0" dirty="0">
                <a:solidFill>
                  <a:srgbClr val="002E51"/>
                </a:solidFill>
              </a:rPr>
              <a:t>/adjuvant/</a:t>
            </a:r>
            <a:r>
              <a:rPr lang="en-US" sz="1500" kern="0" dirty="0" err="1">
                <a:solidFill>
                  <a:srgbClr val="002E51"/>
                </a:solidFill>
              </a:rPr>
              <a:t>peri</a:t>
            </a:r>
            <a:r>
              <a:rPr lang="en-US" sz="1500" kern="0" dirty="0">
                <a:solidFill>
                  <a:srgbClr val="002E51"/>
                </a:solidFill>
              </a:rPr>
              <a:t>-operative) will “win out”?</a:t>
            </a:r>
          </a:p>
          <a:p>
            <a:pPr lvl="1"/>
            <a:r>
              <a:rPr lang="en-US" sz="1200" kern="0" dirty="0">
                <a:solidFill>
                  <a:schemeClr val="tx1">
                    <a:lumMod val="85000"/>
                    <a:lumOff val="15000"/>
                  </a:schemeClr>
                </a:solidFill>
              </a:rPr>
              <a:t>Pre-operative N2, high tumor burden, PD-L1 low/</a:t>
            </a:r>
            <a:r>
              <a:rPr lang="en-US" sz="1200" kern="0" dirty="0" err="1">
                <a:solidFill>
                  <a:schemeClr val="tx1">
                    <a:lumMod val="85000"/>
                    <a:lumOff val="15000"/>
                  </a:schemeClr>
                </a:solidFill>
              </a:rPr>
              <a:t>neg</a:t>
            </a:r>
            <a:r>
              <a:rPr lang="en-US" sz="1200" kern="0" dirty="0">
                <a:solidFill>
                  <a:schemeClr val="tx1">
                    <a:lumMod val="85000"/>
                    <a:lumOff val="15000"/>
                  </a:schemeClr>
                </a:solidFill>
              </a:rPr>
              <a:t>, post-surgical upstaging, patient/provider preference</a:t>
            </a:r>
          </a:p>
          <a:p>
            <a:pPr lvl="1"/>
            <a:endParaRPr lang="en-US" sz="1050" kern="0" dirty="0">
              <a:solidFill>
                <a:srgbClr val="002E51"/>
              </a:solidFill>
            </a:endParaRPr>
          </a:p>
          <a:p>
            <a:r>
              <a:rPr lang="en-US" sz="1500" kern="0" dirty="0">
                <a:solidFill>
                  <a:srgbClr val="002E51"/>
                </a:solidFill>
              </a:rPr>
              <a:t>Will the observed EFS/DFS benefits translate into an OS benefit?</a:t>
            </a:r>
          </a:p>
          <a:p>
            <a:endParaRPr lang="en-US" sz="1500" kern="0" dirty="0">
              <a:solidFill>
                <a:srgbClr val="002E51"/>
              </a:solidFill>
            </a:endParaRPr>
          </a:p>
          <a:p>
            <a:r>
              <a:rPr lang="en-US" sz="1500" kern="0" dirty="0">
                <a:solidFill>
                  <a:srgbClr val="002E51"/>
                </a:solidFill>
              </a:rPr>
              <a:t>For those who receive </a:t>
            </a:r>
            <a:r>
              <a:rPr lang="en-US" sz="1500" kern="0" dirty="0" err="1">
                <a:solidFill>
                  <a:srgbClr val="002E51"/>
                </a:solidFill>
              </a:rPr>
              <a:t>neoadjuvant</a:t>
            </a:r>
            <a:r>
              <a:rPr lang="en-US" sz="1500" kern="0" dirty="0">
                <a:solidFill>
                  <a:srgbClr val="002E51"/>
                </a:solidFill>
              </a:rPr>
              <a:t>, who need additional adjuvant IO post-surgery?</a:t>
            </a:r>
          </a:p>
          <a:p>
            <a:pPr lvl="1"/>
            <a:r>
              <a:rPr lang="en-US" sz="1200" kern="0" dirty="0">
                <a:solidFill>
                  <a:schemeClr val="tx1">
                    <a:lumMod val="85000"/>
                    <a:lumOff val="15000"/>
                  </a:schemeClr>
                </a:solidFill>
              </a:rPr>
              <a:t>No </a:t>
            </a:r>
            <a:r>
              <a:rPr lang="en-US" sz="1200" kern="0" dirty="0" err="1">
                <a:solidFill>
                  <a:schemeClr val="tx1">
                    <a:lumMod val="85000"/>
                    <a:lumOff val="15000"/>
                  </a:schemeClr>
                </a:solidFill>
              </a:rPr>
              <a:t>pCR</a:t>
            </a:r>
            <a:r>
              <a:rPr lang="en-US" sz="1200" kern="0" dirty="0">
                <a:solidFill>
                  <a:schemeClr val="tx1">
                    <a:lumMod val="85000"/>
                    <a:lumOff val="15000"/>
                  </a:schemeClr>
                </a:solidFill>
              </a:rPr>
              <a:t>?</a:t>
            </a:r>
          </a:p>
          <a:p>
            <a:pPr lvl="1"/>
            <a:r>
              <a:rPr lang="en-US" sz="1200" kern="0" dirty="0">
                <a:solidFill>
                  <a:schemeClr val="tx1">
                    <a:lumMod val="85000"/>
                    <a:lumOff val="15000"/>
                  </a:schemeClr>
                </a:solidFill>
              </a:rPr>
              <a:t>Detectable MRD?</a:t>
            </a:r>
          </a:p>
          <a:p>
            <a:pPr lvl="1"/>
            <a:r>
              <a:rPr lang="en-US" sz="1200" kern="0" dirty="0">
                <a:solidFill>
                  <a:schemeClr val="tx1">
                    <a:lumMod val="85000"/>
                    <a:lumOff val="15000"/>
                  </a:schemeClr>
                </a:solidFill>
              </a:rPr>
              <a:t>Aggressive molecular markers (</a:t>
            </a:r>
            <a:r>
              <a:rPr lang="en-US" sz="1200" i="1" kern="0" dirty="0">
                <a:solidFill>
                  <a:schemeClr val="tx1">
                    <a:lumMod val="85000"/>
                    <a:lumOff val="15000"/>
                  </a:schemeClr>
                </a:solidFill>
              </a:rPr>
              <a:t>STK11, KEAP1, SMARCA4)</a:t>
            </a:r>
          </a:p>
          <a:p>
            <a:pPr lvl="1"/>
            <a:endParaRPr lang="en-US" sz="1500" kern="0" dirty="0">
              <a:solidFill>
                <a:srgbClr val="002E51"/>
              </a:solidFill>
            </a:endParaRPr>
          </a:p>
          <a:p>
            <a:r>
              <a:rPr lang="en-US" sz="1500" kern="0" dirty="0">
                <a:solidFill>
                  <a:srgbClr val="002E51"/>
                </a:solidFill>
              </a:rPr>
              <a:t>~20% of patients who receive </a:t>
            </a:r>
            <a:r>
              <a:rPr lang="en-US" sz="1500" kern="0" dirty="0" err="1">
                <a:solidFill>
                  <a:srgbClr val="002E51"/>
                </a:solidFill>
              </a:rPr>
              <a:t>neoadjuvant</a:t>
            </a:r>
            <a:r>
              <a:rPr lang="en-US" sz="1500" kern="0" dirty="0">
                <a:solidFill>
                  <a:srgbClr val="002E51"/>
                </a:solidFill>
              </a:rPr>
              <a:t> </a:t>
            </a:r>
            <a:r>
              <a:rPr lang="en-US" sz="1500" u="sng" kern="0" dirty="0">
                <a:solidFill>
                  <a:srgbClr val="002E51"/>
                </a:solidFill>
              </a:rPr>
              <a:t>DO NOT </a:t>
            </a:r>
            <a:r>
              <a:rPr lang="en-US" sz="1500" kern="0" dirty="0">
                <a:solidFill>
                  <a:srgbClr val="002E51"/>
                </a:solidFill>
              </a:rPr>
              <a:t>get surgery, who are these patients and how were they subsequently treated?</a:t>
            </a:r>
          </a:p>
          <a:p>
            <a:endParaRPr lang="en-US" sz="1500" kern="0" dirty="0">
              <a:solidFill>
                <a:srgbClr val="002E51"/>
              </a:solidFill>
            </a:endParaRPr>
          </a:p>
          <a:p>
            <a:r>
              <a:rPr lang="en-US" sz="1500" kern="0" dirty="0">
                <a:solidFill>
                  <a:srgbClr val="002E51"/>
                </a:solidFill>
              </a:rPr>
              <a:t>How will we optimally integrate rapid/efficient NGS testing in the </a:t>
            </a:r>
            <a:r>
              <a:rPr lang="en-US" sz="1500" kern="0" dirty="0" err="1">
                <a:solidFill>
                  <a:srgbClr val="002E51"/>
                </a:solidFill>
              </a:rPr>
              <a:t>neoadjuvant</a:t>
            </a:r>
            <a:r>
              <a:rPr lang="en-US" sz="1500" kern="0" dirty="0">
                <a:solidFill>
                  <a:srgbClr val="002E51"/>
                </a:solidFill>
              </a:rPr>
              <a:t> setting?</a:t>
            </a:r>
          </a:p>
          <a:p>
            <a:pPr marL="0" indent="0">
              <a:buNone/>
            </a:pPr>
            <a:endParaRPr lang="en-US" sz="1500" kern="0" dirty="0">
              <a:solidFill>
                <a:srgbClr val="002E51"/>
              </a:solidFill>
            </a:endParaRPr>
          </a:p>
          <a:p>
            <a:r>
              <a:rPr lang="en-US" sz="1500" kern="0" dirty="0">
                <a:solidFill>
                  <a:srgbClr val="002E51"/>
                </a:solidFill>
              </a:rPr>
              <a:t>If patients experience recurrence, what next? </a:t>
            </a:r>
          </a:p>
          <a:p>
            <a:endParaRPr lang="en-US" sz="1800" kern="0" dirty="0">
              <a:solidFill>
                <a:srgbClr val="002E51"/>
              </a:solidFill>
            </a:endParaRPr>
          </a:p>
          <a:p>
            <a:endParaRPr lang="en-US" sz="825" kern="0" dirty="0">
              <a:solidFill>
                <a:srgbClr val="002E51"/>
              </a:solidFill>
            </a:endParaRPr>
          </a:p>
          <a:p>
            <a:endParaRPr lang="en-US" sz="825" kern="0" dirty="0">
              <a:solidFill>
                <a:srgbClr val="002E51"/>
              </a:solidFill>
            </a:endParaRPr>
          </a:p>
          <a:p>
            <a:endParaRPr lang="en-US" sz="825" kern="0" dirty="0">
              <a:solidFill>
                <a:srgbClr val="002E51"/>
              </a:solidFill>
            </a:endParaRPr>
          </a:p>
        </p:txBody>
      </p:sp>
    </p:spTree>
    <p:extLst>
      <p:ext uri="{BB962C8B-B14F-4D97-AF65-F5344CB8AC3E}">
        <p14:creationId xmlns:p14="http://schemas.microsoft.com/office/powerpoint/2010/main" val="56197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Effect transition="in" filter="fade">
                                      <p:cBhvr>
                                        <p:cTn id="15" dur="500"/>
                                        <p:tgtEl>
                                          <p:spTgt spid="1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xEl>
                                              <p:pRg st="5" end="5"/>
                                            </p:txEl>
                                          </p:spTgt>
                                        </p:tgtEl>
                                        <p:attrNameLst>
                                          <p:attrName>style.visibility</p:attrName>
                                        </p:attrNameLst>
                                      </p:cBhvr>
                                      <p:to>
                                        <p:strVal val="visible"/>
                                      </p:to>
                                    </p:set>
                                    <p:animEffect transition="in" filter="fade">
                                      <p:cBhvr>
                                        <p:cTn id="20" dur="500"/>
                                        <p:tgtEl>
                                          <p:spTgt spid="15">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animEffect transition="in" filter="fade">
                                      <p:cBhvr>
                                        <p:cTn id="23" dur="500"/>
                                        <p:tgtEl>
                                          <p:spTgt spid="15">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7" end="7"/>
                                            </p:txEl>
                                          </p:spTgt>
                                        </p:tgtEl>
                                        <p:attrNameLst>
                                          <p:attrName>style.visibility</p:attrName>
                                        </p:attrNameLst>
                                      </p:cBhvr>
                                      <p:to>
                                        <p:strVal val="visible"/>
                                      </p:to>
                                    </p:set>
                                    <p:animEffect transition="in" filter="fade">
                                      <p:cBhvr>
                                        <p:cTn id="26" dur="500"/>
                                        <p:tgtEl>
                                          <p:spTgt spid="15">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xEl>
                                              <p:pRg st="8" end="8"/>
                                            </p:txEl>
                                          </p:spTgt>
                                        </p:tgtEl>
                                        <p:attrNameLst>
                                          <p:attrName>style.visibility</p:attrName>
                                        </p:attrNameLst>
                                      </p:cBhvr>
                                      <p:to>
                                        <p:strVal val="visible"/>
                                      </p:to>
                                    </p:set>
                                    <p:animEffect transition="in" filter="fade">
                                      <p:cBhvr>
                                        <p:cTn id="29" dur="500"/>
                                        <p:tgtEl>
                                          <p:spTgt spid="1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xEl>
                                              <p:pRg st="10" end="10"/>
                                            </p:txEl>
                                          </p:spTgt>
                                        </p:tgtEl>
                                        <p:attrNameLst>
                                          <p:attrName>style.visibility</p:attrName>
                                        </p:attrNameLst>
                                      </p:cBhvr>
                                      <p:to>
                                        <p:strVal val="visible"/>
                                      </p:to>
                                    </p:set>
                                    <p:animEffect transition="in" filter="fade">
                                      <p:cBhvr>
                                        <p:cTn id="34" dur="500"/>
                                        <p:tgtEl>
                                          <p:spTgt spid="15">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xEl>
                                              <p:pRg st="12" end="12"/>
                                            </p:txEl>
                                          </p:spTgt>
                                        </p:tgtEl>
                                        <p:attrNameLst>
                                          <p:attrName>style.visibility</p:attrName>
                                        </p:attrNameLst>
                                      </p:cBhvr>
                                      <p:to>
                                        <p:strVal val="visible"/>
                                      </p:to>
                                    </p:set>
                                    <p:animEffect transition="in" filter="fade">
                                      <p:cBhvr>
                                        <p:cTn id="39" dur="500"/>
                                        <p:tgtEl>
                                          <p:spTgt spid="15">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xEl>
                                              <p:pRg st="14" end="14"/>
                                            </p:txEl>
                                          </p:spTgt>
                                        </p:tgtEl>
                                        <p:attrNameLst>
                                          <p:attrName>style.visibility</p:attrName>
                                        </p:attrNameLst>
                                      </p:cBhvr>
                                      <p:to>
                                        <p:strVal val="visible"/>
                                      </p:to>
                                    </p:set>
                                    <p:animEffect transition="in" filter="fade">
                                      <p:cBhvr>
                                        <p:cTn id="44" dur="500"/>
                                        <p:tgtEl>
                                          <p:spTgt spid="1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con&#10;&#10;Description automatically generated">
            <a:extLst>
              <a:ext uri="{FF2B5EF4-FFF2-40B4-BE49-F238E27FC236}">
                <a16:creationId xmlns:a16="http://schemas.microsoft.com/office/drawing/2014/main" id="{73B2592D-6F5D-7219-E878-382247F30791}"/>
              </a:ext>
            </a:extLst>
          </p:cNvPr>
          <p:cNvPicPr>
            <a:picLocks noChangeAspect="1"/>
          </p:cNvPicPr>
          <p:nvPr/>
        </p:nvPicPr>
        <p:blipFill>
          <a:blip r:embed="rId2"/>
          <a:stretch>
            <a:fillRect/>
          </a:stretch>
        </p:blipFill>
        <p:spPr>
          <a:xfrm>
            <a:off x="1511" y="-3129"/>
            <a:ext cx="9503007" cy="4301028"/>
          </a:xfrm>
          <a:prstGeom prst="rect">
            <a:avLst/>
          </a:prstGeom>
        </p:spPr>
      </p:pic>
    </p:spTree>
    <p:extLst>
      <p:ext uri="{BB962C8B-B14F-4D97-AF65-F5344CB8AC3E}">
        <p14:creationId xmlns:p14="http://schemas.microsoft.com/office/powerpoint/2010/main" val="2170044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0785" y="42112"/>
            <a:ext cx="8176706" cy="742950"/>
          </a:xfrm>
        </p:spPr>
        <p:txBody>
          <a:bodyPr/>
          <a:lstStyle/>
          <a:p>
            <a:pPr algn="ctr"/>
            <a:r>
              <a:rPr lang="en-US" altLang="en-US" sz="2400" dirty="0">
                <a:cs typeface="Arial" charset="0"/>
              </a:rPr>
              <a:t>Role for </a:t>
            </a:r>
            <a:r>
              <a:rPr lang="en-US" altLang="en-US" sz="2400" dirty="0" err="1">
                <a:cs typeface="Arial" charset="0"/>
              </a:rPr>
              <a:t>ctDNA</a:t>
            </a:r>
            <a:r>
              <a:rPr lang="en-US" altLang="en-US" sz="2400" dirty="0">
                <a:cs typeface="Arial" charset="0"/>
              </a:rPr>
              <a:t> in assessing “MRD”?</a:t>
            </a:r>
            <a:endParaRPr lang="en-US" altLang="en-US" sz="2400" dirty="0"/>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Rectangle 7"/>
          <p:cNvSpPr/>
          <p:nvPr/>
        </p:nvSpPr>
        <p:spPr bwMode="auto">
          <a:xfrm>
            <a:off x="8463225" y="4797135"/>
            <a:ext cx="54724" cy="8767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10"/>
          <p:cNvSpPr/>
          <p:nvPr/>
        </p:nvSpPr>
        <p:spPr bwMode="auto">
          <a:xfrm>
            <a:off x="8397402" y="4709463"/>
            <a:ext cx="120546"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3" name="Picture 2"/>
          <p:cNvPicPr>
            <a:picLocks noChangeAspect="1"/>
          </p:cNvPicPr>
          <p:nvPr/>
        </p:nvPicPr>
        <p:blipFill rotWithShape="1">
          <a:blip r:embed="rId3"/>
          <a:srcRect r="27596"/>
          <a:stretch/>
        </p:blipFill>
        <p:spPr>
          <a:xfrm>
            <a:off x="297885" y="1338731"/>
            <a:ext cx="4283843" cy="2495423"/>
          </a:xfrm>
          <a:prstGeom prst="rect">
            <a:avLst/>
          </a:prstGeom>
        </p:spPr>
      </p:pic>
      <p:pic>
        <p:nvPicPr>
          <p:cNvPr id="16" name="Picture 15"/>
          <p:cNvPicPr>
            <a:picLocks noChangeAspect="1"/>
          </p:cNvPicPr>
          <p:nvPr/>
        </p:nvPicPr>
        <p:blipFill rotWithShape="1">
          <a:blip r:embed="rId3"/>
          <a:srcRect l="72340" t="32858" b="41218"/>
          <a:stretch/>
        </p:blipFill>
        <p:spPr>
          <a:xfrm>
            <a:off x="640785" y="3856985"/>
            <a:ext cx="1636527" cy="646920"/>
          </a:xfrm>
          <a:prstGeom prst="rect">
            <a:avLst/>
          </a:prstGeom>
        </p:spPr>
      </p:pic>
      <p:sp>
        <p:nvSpPr>
          <p:cNvPr id="4" name="Rectangle 3"/>
          <p:cNvSpPr/>
          <p:nvPr/>
        </p:nvSpPr>
        <p:spPr bwMode="auto">
          <a:xfrm>
            <a:off x="3896249" y="1442926"/>
            <a:ext cx="761162" cy="45971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pic>
        <p:nvPicPr>
          <p:cNvPr id="17" name="Picture 16"/>
          <p:cNvPicPr>
            <a:picLocks noChangeAspect="1"/>
          </p:cNvPicPr>
          <p:nvPr/>
        </p:nvPicPr>
        <p:blipFill rotWithShape="1">
          <a:blip r:embed="rId3"/>
          <a:srcRect l="72340" t="60020" b="13347"/>
          <a:stretch/>
        </p:blipFill>
        <p:spPr>
          <a:xfrm>
            <a:off x="2439806" y="3871317"/>
            <a:ext cx="1636527" cy="664619"/>
          </a:xfrm>
          <a:prstGeom prst="rect">
            <a:avLst/>
          </a:prstGeom>
        </p:spPr>
      </p:pic>
      <p:sp>
        <p:nvSpPr>
          <p:cNvPr id="18" name="Title 1">
            <a:extLst>
              <a:ext uri="{FF2B5EF4-FFF2-40B4-BE49-F238E27FC236}">
                <a16:creationId xmlns:a16="http://schemas.microsoft.com/office/drawing/2014/main" id="{26757EF5-211D-4ECC-BEDE-CBF05B86E5DF}"/>
              </a:ext>
            </a:extLst>
          </p:cNvPr>
          <p:cNvSpPr txBox="1">
            <a:spLocks/>
          </p:cNvSpPr>
          <p:nvPr/>
        </p:nvSpPr>
        <p:spPr bwMode="auto">
          <a:xfrm>
            <a:off x="766925" y="892096"/>
            <a:ext cx="3345761" cy="39738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500" i="1" u="sng" kern="0" dirty="0" err="1"/>
              <a:t>ctDNA</a:t>
            </a:r>
            <a:r>
              <a:rPr lang="en-US" sz="1500" i="1" u="sng" kern="0" dirty="0"/>
              <a:t> assessment in IMpower010</a:t>
            </a:r>
          </a:p>
        </p:txBody>
      </p:sp>
      <p:pic>
        <p:nvPicPr>
          <p:cNvPr id="5" name="Picture 4"/>
          <p:cNvPicPr>
            <a:picLocks noChangeAspect="1"/>
          </p:cNvPicPr>
          <p:nvPr/>
        </p:nvPicPr>
        <p:blipFill>
          <a:blip r:embed="rId4"/>
          <a:stretch>
            <a:fillRect/>
          </a:stretch>
        </p:blipFill>
        <p:spPr>
          <a:xfrm>
            <a:off x="4600575" y="1313095"/>
            <a:ext cx="4233270" cy="3420869"/>
          </a:xfrm>
          <a:prstGeom prst="rect">
            <a:avLst/>
          </a:prstGeom>
        </p:spPr>
      </p:pic>
      <p:sp>
        <p:nvSpPr>
          <p:cNvPr id="6" name="Rectangle 5"/>
          <p:cNvSpPr/>
          <p:nvPr/>
        </p:nvSpPr>
        <p:spPr bwMode="auto">
          <a:xfrm>
            <a:off x="7390590" y="4840972"/>
            <a:ext cx="1524811" cy="18817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9" name="Title 1">
            <a:extLst>
              <a:ext uri="{FF2B5EF4-FFF2-40B4-BE49-F238E27FC236}">
                <a16:creationId xmlns:a16="http://schemas.microsoft.com/office/drawing/2014/main" id="{26757EF5-211D-4ECC-BEDE-CBF05B86E5DF}"/>
              </a:ext>
            </a:extLst>
          </p:cNvPr>
          <p:cNvSpPr txBox="1">
            <a:spLocks/>
          </p:cNvSpPr>
          <p:nvPr/>
        </p:nvSpPr>
        <p:spPr bwMode="auto">
          <a:xfrm>
            <a:off x="5309743" y="892070"/>
            <a:ext cx="3345761" cy="39738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500" i="1" u="sng" kern="0" dirty="0" err="1"/>
              <a:t>ctDNA</a:t>
            </a:r>
            <a:r>
              <a:rPr lang="en-US" sz="1500" i="1" u="sng" kern="0" dirty="0"/>
              <a:t> clearance in </a:t>
            </a:r>
            <a:r>
              <a:rPr lang="en-US" sz="1500" i="1" u="sng" kern="0" dirty="0" err="1"/>
              <a:t>CheckMate</a:t>
            </a:r>
            <a:r>
              <a:rPr lang="en-US" sz="1500" i="1" u="sng" kern="0" dirty="0"/>
              <a:t> 816</a:t>
            </a:r>
          </a:p>
        </p:txBody>
      </p:sp>
      <p:pic>
        <p:nvPicPr>
          <p:cNvPr id="7" name="Picture 6"/>
          <p:cNvPicPr>
            <a:picLocks noChangeAspect="1"/>
          </p:cNvPicPr>
          <p:nvPr/>
        </p:nvPicPr>
        <p:blipFill>
          <a:blip r:embed="rId5"/>
          <a:stretch>
            <a:fillRect/>
          </a:stretch>
        </p:blipFill>
        <p:spPr>
          <a:xfrm>
            <a:off x="5560192" y="1614741"/>
            <a:ext cx="3095312" cy="2458893"/>
          </a:xfrm>
          <a:prstGeom prst="rect">
            <a:avLst/>
          </a:prstGeom>
          <a:ln w="28575">
            <a:solidFill>
              <a:srgbClr val="002060"/>
            </a:solidFill>
          </a:ln>
        </p:spPr>
      </p:pic>
      <p:sp>
        <p:nvSpPr>
          <p:cNvPr id="20" name="TextBox 19">
            <a:extLst>
              <a:ext uri="{FF2B5EF4-FFF2-40B4-BE49-F238E27FC236}">
                <a16:creationId xmlns:a16="http://schemas.microsoft.com/office/drawing/2014/main" id="{25613F14-01C1-4D45-81F4-6D82D78D74D2}"/>
              </a:ext>
            </a:extLst>
          </p:cNvPr>
          <p:cNvSpPr txBox="1"/>
          <p:nvPr/>
        </p:nvSpPr>
        <p:spPr>
          <a:xfrm>
            <a:off x="7390590" y="4789591"/>
            <a:ext cx="1592103" cy="213585"/>
          </a:xfrm>
          <a:prstGeom prst="rect">
            <a:avLst/>
          </a:prstGeom>
          <a:noFill/>
        </p:spPr>
        <p:txBody>
          <a:bodyPr wrap="none" rtlCol="0">
            <a:spAutoFit/>
          </a:bodyPr>
          <a:lstStyle/>
          <a:p>
            <a:r>
              <a:rPr lang="en-US" sz="788" dirty="0"/>
              <a:t>Forde </a:t>
            </a:r>
            <a:r>
              <a:rPr lang="en-US" sz="788" i="1" dirty="0"/>
              <a:t>et al. </a:t>
            </a:r>
            <a:r>
              <a:rPr lang="en-US" sz="788" dirty="0"/>
              <a:t>N </a:t>
            </a:r>
            <a:r>
              <a:rPr lang="en-US" sz="788" dirty="0" err="1"/>
              <a:t>Engl</a:t>
            </a:r>
            <a:r>
              <a:rPr lang="en-US" sz="788" dirty="0"/>
              <a:t> J Med 2022</a:t>
            </a:r>
          </a:p>
        </p:txBody>
      </p:sp>
      <p:sp>
        <p:nvSpPr>
          <p:cNvPr id="21" name="TextBox 20">
            <a:extLst>
              <a:ext uri="{FF2B5EF4-FFF2-40B4-BE49-F238E27FC236}">
                <a16:creationId xmlns:a16="http://schemas.microsoft.com/office/drawing/2014/main" id="{25613F14-01C1-4D45-81F4-6D82D78D74D2}"/>
              </a:ext>
            </a:extLst>
          </p:cNvPr>
          <p:cNvSpPr txBox="1"/>
          <p:nvPr/>
        </p:nvSpPr>
        <p:spPr>
          <a:xfrm>
            <a:off x="2886683" y="4745754"/>
            <a:ext cx="1382110" cy="213585"/>
          </a:xfrm>
          <a:prstGeom prst="rect">
            <a:avLst/>
          </a:prstGeom>
          <a:noFill/>
        </p:spPr>
        <p:txBody>
          <a:bodyPr wrap="none" rtlCol="0">
            <a:spAutoFit/>
          </a:bodyPr>
          <a:lstStyle/>
          <a:p>
            <a:r>
              <a:rPr lang="en-US" sz="788" dirty="0"/>
              <a:t>Zhou </a:t>
            </a:r>
            <a:r>
              <a:rPr lang="en-US" sz="788" i="1" dirty="0"/>
              <a:t>et al. </a:t>
            </a:r>
            <a:r>
              <a:rPr lang="en-US" sz="788" dirty="0"/>
              <a:t>ESMO IO 2021</a:t>
            </a:r>
          </a:p>
        </p:txBody>
      </p:sp>
    </p:spTree>
    <p:extLst>
      <p:ext uri="{BB962C8B-B14F-4D97-AF65-F5344CB8AC3E}">
        <p14:creationId xmlns:p14="http://schemas.microsoft.com/office/powerpoint/2010/main" val="41160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22794" y="29776"/>
            <a:ext cx="7493074" cy="742950"/>
          </a:xfrm>
        </p:spPr>
        <p:txBody>
          <a:bodyPr/>
          <a:lstStyle/>
          <a:p>
            <a:pPr algn="ctr"/>
            <a:r>
              <a:rPr lang="en-US" altLang="en-US" sz="2400" dirty="0">
                <a:cs typeface="Arial" charset="0"/>
              </a:rPr>
              <a:t>Will there be a benefit of adjuvant immunotherapy in those who receive </a:t>
            </a:r>
            <a:r>
              <a:rPr lang="en-US" altLang="en-US" sz="2400" dirty="0" err="1">
                <a:cs typeface="Arial" charset="0"/>
              </a:rPr>
              <a:t>neoadjuvant</a:t>
            </a:r>
            <a:r>
              <a:rPr lang="en-US" altLang="en-US" sz="2400" dirty="0">
                <a:cs typeface="Arial" charset="0"/>
              </a:rPr>
              <a:t>?</a:t>
            </a:r>
            <a:endParaRPr lang="en-US" altLang="en-US" sz="2400" dirty="0"/>
          </a:p>
        </p:txBody>
      </p:sp>
      <p:sp>
        <p:nvSpPr>
          <p:cNvPr id="4" name="Rectangle 3"/>
          <p:cNvSpPr/>
          <p:nvPr/>
        </p:nvSpPr>
        <p:spPr bwMode="auto">
          <a:xfrm>
            <a:off x="3896249" y="1442926"/>
            <a:ext cx="761162" cy="45971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8" name="Title 1">
            <a:extLst>
              <a:ext uri="{FF2B5EF4-FFF2-40B4-BE49-F238E27FC236}">
                <a16:creationId xmlns:a16="http://schemas.microsoft.com/office/drawing/2014/main" id="{26757EF5-211D-4ECC-BEDE-CBF05B86E5DF}"/>
              </a:ext>
            </a:extLst>
          </p:cNvPr>
          <p:cNvSpPr txBox="1">
            <a:spLocks/>
          </p:cNvSpPr>
          <p:nvPr/>
        </p:nvSpPr>
        <p:spPr bwMode="auto">
          <a:xfrm>
            <a:off x="766924" y="892096"/>
            <a:ext cx="5372927" cy="39738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500" i="1" u="sng" kern="0" dirty="0"/>
              <a:t>Long-term follow-up from perioperative LCMC3 Study</a:t>
            </a:r>
          </a:p>
        </p:txBody>
      </p:sp>
      <p:sp>
        <p:nvSpPr>
          <p:cNvPr id="21" name="TextBox 20">
            <a:extLst>
              <a:ext uri="{FF2B5EF4-FFF2-40B4-BE49-F238E27FC236}">
                <a16:creationId xmlns:a16="http://schemas.microsoft.com/office/drawing/2014/main" id="{25613F14-01C1-4D45-81F4-6D82D78D74D2}"/>
              </a:ext>
            </a:extLst>
          </p:cNvPr>
          <p:cNvSpPr txBox="1"/>
          <p:nvPr/>
        </p:nvSpPr>
        <p:spPr>
          <a:xfrm>
            <a:off x="7651672" y="4185017"/>
            <a:ext cx="1375698" cy="213585"/>
          </a:xfrm>
          <a:prstGeom prst="rect">
            <a:avLst/>
          </a:prstGeom>
          <a:noFill/>
        </p:spPr>
        <p:txBody>
          <a:bodyPr wrap="none" rtlCol="0">
            <a:spAutoFit/>
          </a:bodyPr>
          <a:lstStyle/>
          <a:p>
            <a:r>
              <a:rPr lang="en-US" sz="788" dirty="0"/>
              <a:t>Carbone </a:t>
            </a:r>
            <a:r>
              <a:rPr lang="en-US" sz="788" i="1" dirty="0"/>
              <a:t>et al. </a:t>
            </a:r>
            <a:r>
              <a:rPr lang="en-US" sz="788" dirty="0"/>
              <a:t>ELCC 2023</a:t>
            </a:r>
          </a:p>
        </p:txBody>
      </p:sp>
      <p:pic>
        <p:nvPicPr>
          <p:cNvPr id="9" name="Picture 8"/>
          <p:cNvPicPr>
            <a:picLocks noChangeAspect="1"/>
          </p:cNvPicPr>
          <p:nvPr/>
        </p:nvPicPr>
        <p:blipFill>
          <a:blip r:embed="rId3"/>
          <a:stretch>
            <a:fillRect/>
          </a:stretch>
        </p:blipFill>
        <p:spPr>
          <a:xfrm>
            <a:off x="863971" y="1382969"/>
            <a:ext cx="7994885" cy="2780830"/>
          </a:xfrm>
          <a:prstGeom prst="rect">
            <a:avLst/>
          </a:prstGeom>
        </p:spPr>
      </p:pic>
      <p:grpSp>
        <p:nvGrpSpPr>
          <p:cNvPr id="22" name="Group 21"/>
          <p:cNvGrpSpPr/>
          <p:nvPr/>
        </p:nvGrpSpPr>
        <p:grpSpPr>
          <a:xfrm>
            <a:off x="7699664" y="4634791"/>
            <a:ext cx="1278333" cy="313190"/>
            <a:chOff x="10266218" y="6143295"/>
            <a:chExt cx="1704444" cy="417587"/>
          </a:xfrm>
        </p:grpSpPr>
        <p:pic>
          <p:nvPicPr>
            <p:cNvPr id="23" name="Picture 2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4"/>
            <a:stretch>
              <a:fillRect/>
            </a:stretch>
          </p:blipFill>
          <p:spPr>
            <a:xfrm>
              <a:off x="10266218" y="6261944"/>
              <a:ext cx="320516" cy="180291"/>
            </a:xfrm>
            <a:prstGeom prst="rect">
              <a:avLst/>
            </a:prstGeom>
          </p:spPr>
        </p:pic>
        <p:sp>
          <p:nvSpPr>
            <p:cNvPr id="24"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
        <p:nvSpPr>
          <p:cNvPr id="10" name="Rectangle 9"/>
          <p:cNvSpPr/>
          <p:nvPr/>
        </p:nvSpPr>
        <p:spPr bwMode="auto">
          <a:xfrm>
            <a:off x="7823767" y="4104241"/>
            <a:ext cx="1059284" cy="11645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Tree>
    <p:extLst>
      <p:ext uri="{BB962C8B-B14F-4D97-AF65-F5344CB8AC3E}">
        <p14:creationId xmlns:p14="http://schemas.microsoft.com/office/powerpoint/2010/main" val="85364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0785" y="42112"/>
            <a:ext cx="8337212" cy="742950"/>
          </a:xfrm>
        </p:spPr>
        <p:txBody>
          <a:bodyPr/>
          <a:lstStyle/>
          <a:p>
            <a:pPr algn="ctr"/>
            <a:r>
              <a:rPr lang="en-US" altLang="en-US" sz="2400" dirty="0">
                <a:cs typeface="Arial" charset="0"/>
              </a:rPr>
              <a:t>If patients experience recurrence, then what?</a:t>
            </a:r>
            <a:endParaRPr lang="en-US" altLang="en-US" sz="2400" dirty="0"/>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Rectangle 7"/>
          <p:cNvSpPr/>
          <p:nvPr/>
        </p:nvSpPr>
        <p:spPr bwMode="auto">
          <a:xfrm>
            <a:off x="8463225" y="4797135"/>
            <a:ext cx="54724" cy="8767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10"/>
          <p:cNvSpPr/>
          <p:nvPr/>
        </p:nvSpPr>
        <p:spPr bwMode="auto">
          <a:xfrm>
            <a:off x="8397402" y="4709463"/>
            <a:ext cx="120546"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grpSp>
        <p:nvGrpSpPr>
          <p:cNvPr id="22" name="Group 21"/>
          <p:cNvGrpSpPr/>
          <p:nvPr/>
        </p:nvGrpSpPr>
        <p:grpSpPr>
          <a:xfrm>
            <a:off x="7699664" y="4634791"/>
            <a:ext cx="1278333" cy="313190"/>
            <a:chOff x="10266218" y="6143295"/>
            <a:chExt cx="1704444" cy="417587"/>
          </a:xfrm>
        </p:grpSpPr>
        <p:pic>
          <p:nvPicPr>
            <p:cNvPr id="23" name="Picture 2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4"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
        <p:nvSpPr>
          <p:cNvPr id="16" name="Title 1">
            <a:extLst>
              <a:ext uri="{FF2B5EF4-FFF2-40B4-BE49-F238E27FC236}">
                <a16:creationId xmlns:a16="http://schemas.microsoft.com/office/drawing/2014/main" id="{26757EF5-211D-4ECC-BEDE-CBF05B86E5DF}"/>
              </a:ext>
            </a:extLst>
          </p:cNvPr>
          <p:cNvSpPr txBox="1">
            <a:spLocks/>
          </p:cNvSpPr>
          <p:nvPr/>
        </p:nvSpPr>
        <p:spPr bwMode="auto">
          <a:xfrm>
            <a:off x="5281417" y="1271219"/>
            <a:ext cx="3345761" cy="39738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500" i="1" kern="0" dirty="0"/>
              <a:t>IMpower010: PD-L1 </a:t>
            </a:r>
            <a:r>
              <a:rPr lang="en-US" sz="1500" i="1" kern="0" dirty="0">
                <a:latin typeface="Arial" panose="020B0604020202020204" pitchFamily="34" charset="0"/>
                <a:cs typeface="Arial" panose="020B0604020202020204" pitchFamily="34" charset="0"/>
              </a:rPr>
              <a:t>≥ 50%</a:t>
            </a:r>
            <a:endParaRPr lang="en-US" sz="1500" i="1" kern="0" dirty="0"/>
          </a:p>
        </p:txBody>
      </p:sp>
      <p:sp>
        <p:nvSpPr>
          <p:cNvPr id="17" name="Title 1">
            <a:extLst>
              <a:ext uri="{FF2B5EF4-FFF2-40B4-BE49-F238E27FC236}">
                <a16:creationId xmlns:a16="http://schemas.microsoft.com/office/drawing/2014/main" id="{26757EF5-211D-4ECC-BEDE-CBF05B86E5DF}"/>
              </a:ext>
            </a:extLst>
          </p:cNvPr>
          <p:cNvSpPr txBox="1">
            <a:spLocks/>
          </p:cNvSpPr>
          <p:nvPr/>
        </p:nvSpPr>
        <p:spPr bwMode="auto">
          <a:xfrm>
            <a:off x="925457" y="1271219"/>
            <a:ext cx="3345761" cy="39738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263" b="1">
                <a:solidFill>
                  <a:srgbClr val="112751"/>
                </a:solidFill>
                <a:latin typeface="+mj-lt"/>
                <a:ea typeface="+mj-ea"/>
                <a:cs typeface="+mj-cs"/>
              </a:defRPr>
            </a:lvl1pPr>
            <a:lvl2pPr algn="l" rtl="0" eaLnBrk="0" fontAlgn="base" hangingPunct="0">
              <a:spcBef>
                <a:spcPct val="0"/>
              </a:spcBef>
              <a:spcAft>
                <a:spcPct val="0"/>
              </a:spcAft>
              <a:defRPr sz="4263" b="1">
                <a:solidFill>
                  <a:srgbClr val="112751"/>
                </a:solidFill>
                <a:latin typeface="Arial" charset="0"/>
              </a:defRPr>
            </a:lvl2pPr>
            <a:lvl3pPr algn="l" rtl="0" eaLnBrk="0" fontAlgn="base" hangingPunct="0">
              <a:spcBef>
                <a:spcPct val="0"/>
              </a:spcBef>
              <a:spcAft>
                <a:spcPct val="0"/>
              </a:spcAft>
              <a:defRPr sz="4263" b="1">
                <a:solidFill>
                  <a:srgbClr val="112751"/>
                </a:solidFill>
                <a:latin typeface="Arial" charset="0"/>
              </a:defRPr>
            </a:lvl3pPr>
            <a:lvl4pPr algn="l" rtl="0" eaLnBrk="0" fontAlgn="base" hangingPunct="0">
              <a:spcBef>
                <a:spcPct val="0"/>
              </a:spcBef>
              <a:spcAft>
                <a:spcPct val="0"/>
              </a:spcAft>
              <a:defRPr sz="4263" b="1">
                <a:solidFill>
                  <a:srgbClr val="112751"/>
                </a:solidFill>
                <a:latin typeface="Arial" charset="0"/>
              </a:defRPr>
            </a:lvl4pPr>
            <a:lvl5pPr algn="l" rtl="0" eaLnBrk="0" fontAlgn="base" hangingPunct="0">
              <a:spcBef>
                <a:spcPct val="0"/>
              </a:spcBef>
              <a:spcAft>
                <a:spcPct val="0"/>
              </a:spcAft>
              <a:defRPr sz="4263" b="1">
                <a:solidFill>
                  <a:srgbClr val="112751"/>
                </a:solidFill>
                <a:latin typeface="Arial" charset="0"/>
              </a:defRPr>
            </a:lvl5pPr>
            <a:lvl6pPr marL="609036" algn="l" rtl="0" fontAlgn="base">
              <a:spcBef>
                <a:spcPct val="0"/>
              </a:spcBef>
              <a:spcAft>
                <a:spcPct val="0"/>
              </a:spcAft>
              <a:defRPr sz="4263" b="1">
                <a:solidFill>
                  <a:srgbClr val="112751"/>
                </a:solidFill>
                <a:latin typeface="Arial" charset="0"/>
              </a:defRPr>
            </a:lvl6pPr>
            <a:lvl7pPr marL="1218072" algn="l" rtl="0" fontAlgn="base">
              <a:spcBef>
                <a:spcPct val="0"/>
              </a:spcBef>
              <a:spcAft>
                <a:spcPct val="0"/>
              </a:spcAft>
              <a:defRPr sz="4263" b="1">
                <a:solidFill>
                  <a:srgbClr val="112751"/>
                </a:solidFill>
                <a:latin typeface="Arial" charset="0"/>
              </a:defRPr>
            </a:lvl7pPr>
            <a:lvl8pPr marL="1827108" algn="l" rtl="0" fontAlgn="base">
              <a:spcBef>
                <a:spcPct val="0"/>
              </a:spcBef>
              <a:spcAft>
                <a:spcPct val="0"/>
              </a:spcAft>
              <a:defRPr sz="4263" b="1">
                <a:solidFill>
                  <a:srgbClr val="112751"/>
                </a:solidFill>
                <a:latin typeface="Arial" charset="0"/>
              </a:defRPr>
            </a:lvl8pPr>
            <a:lvl9pPr marL="2436144" algn="l" rtl="0" fontAlgn="base">
              <a:spcBef>
                <a:spcPct val="0"/>
              </a:spcBef>
              <a:spcAft>
                <a:spcPct val="0"/>
              </a:spcAft>
              <a:defRPr sz="4263" b="1">
                <a:solidFill>
                  <a:srgbClr val="112751"/>
                </a:solidFill>
                <a:latin typeface="Arial" charset="0"/>
              </a:defRPr>
            </a:lvl9pPr>
          </a:lstStyle>
          <a:p>
            <a:pPr algn="ctr"/>
            <a:r>
              <a:rPr lang="en-US" sz="1500" i="1" kern="0" dirty="0" err="1"/>
              <a:t>CheckMate</a:t>
            </a:r>
            <a:r>
              <a:rPr lang="en-US" sz="1500" i="1" kern="0" dirty="0"/>
              <a:t> 816</a:t>
            </a:r>
          </a:p>
        </p:txBody>
      </p:sp>
      <p:sp>
        <p:nvSpPr>
          <p:cNvPr id="19" name="TextBox 18">
            <a:extLst>
              <a:ext uri="{FF2B5EF4-FFF2-40B4-BE49-F238E27FC236}">
                <a16:creationId xmlns:a16="http://schemas.microsoft.com/office/drawing/2014/main" id="{25613F14-01C1-4D45-81F4-6D82D78D74D2}"/>
              </a:ext>
            </a:extLst>
          </p:cNvPr>
          <p:cNvSpPr txBox="1"/>
          <p:nvPr/>
        </p:nvSpPr>
        <p:spPr>
          <a:xfrm>
            <a:off x="3768699" y="3949096"/>
            <a:ext cx="1252266" cy="213585"/>
          </a:xfrm>
          <a:prstGeom prst="rect">
            <a:avLst/>
          </a:prstGeom>
          <a:noFill/>
        </p:spPr>
        <p:txBody>
          <a:bodyPr wrap="none" rtlCol="0">
            <a:spAutoFit/>
          </a:bodyPr>
          <a:lstStyle/>
          <a:p>
            <a:r>
              <a:rPr lang="en-US" sz="788" dirty="0"/>
              <a:t>Forde </a:t>
            </a:r>
            <a:r>
              <a:rPr lang="en-US" sz="788" i="1" dirty="0"/>
              <a:t>et al. </a:t>
            </a:r>
            <a:r>
              <a:rPr lang="en-US" sz="788" dirty="0"/>
              <a:t>ELCC 2023</a:t>
            </a:r>
          </a:p>
        </p:txBody>
      </p:sp>
      <p:sp>
        <p:nvSpPr>
          <p:cNvPr id="20" name="TextBox 19">
            <a:extLst>
              <a:ext uri="{FF2B5EF4-FFF2-40B4-BE49-F238E27FC236}">
                <a16:creationId xmlns:a16="http://schemas.microsoft.com/office/drawing/2014/main" id="{25613F14-01C1-4D45-81F4-6D82D78D74D2}"/>
              </a:ext>
            </a:extLst>
          </p:cNvPr>
          <p:cNvSpPr txBox="1"/>
          <p:nvPr/>
        </p:nvSpPr>
        <p:spPr>
          <a:xfrm>
            <a:off x="7575916" y="3993480"/>
            <a:ext cx="1207382" cy="213585"/>
          </a:xfrm>
          <a:prstGeom prst="rect">
            <a:avLst/>
          </a:prstGeom>
          <a:noFill/>
        </p:spPr>
        <p:txBody>
          <a:bodyPr wrap="none" rtlCol="0">
            <a:spAutoFit/>
          </a:bodyPr>
          <a:lstStyle/>
          <a:p>
            <a:r>
              <a:rPr lang="en-US" sz="788" dirty="0" err="1"/>
              <a:t>Felip</a:t>
            </a:r>
            <a:r>
              <a:rPr lang="en-US" sz="788" dirty="0"/>
              <a:t> </a:t>
            </a:r>
            <a:r>
              <a:rPr lang="en-US" sz="788" i="1" dirty="0"/>
              <a:t>et al. </a:t>
            </a:r>
            <a:r>
              <a:rPr lang="en-US" sz="788" dirty="0"/>
              <a:t>ELCC 2022</a:t>
            </a:r>
          </a:p>
        </p:txBody>
      </p:sp>
      <p:grpSp>
        <p:nvGrpSpPr>
          <p:cNvPr id="10" name="Group 9"/>
          <p:cNvGrpSpPr/>
          <p:nvPr/>
        </p:nvGrpSpPr>
        <p:grpSpPr>
          <a:xfrm>
            <a:off x="129369" y="1863273"/>
            <a:ext cx="4840621" cy="2085823"/>
            <a:chOff x="112107" y="2396696"/>
            <a:chExt cx="6454161" cy="2781097"/>
          </a:xfrm>
        </p:grpSpPr>
        <p:pic>
          <p:nvPicPr>
            <p:cNvPr id="7" name="Picture 6"/>
            <p:cNvPicPr>
              <a:picLocks noChangeAspect="1"/>
            </p:cNvPicPr>
            <p:nvPr/>
          </p:nvPicPr>
          <p:blipFill rotWithShape="1">
            <a:blip r:embed="rId4"/>
            <a:srcRect r="50107"/>
            <a:stretch/>
          </p:blipFill>
          <p:spPr>
            <a:xfrm>
              <a:off x="112107" y="2396696"/>
              <a:ext cx="3352343" cy="2781097"/>
            </a:xfrm>
            <a:prstGeom prst="rect">
              <a:avLst/>
            </a:prstGeom>
          </p:spPr>
        </p:pic>
        <p:pic>
          <p:nvPicPr>
            <p:cNvPr id="21" name="Picture 20"/>
            <p:cNvPicPr>
              <a:picLocks noChangeAspect="1"/>
            </p:cNvPicPr>
            <p:nvPr/>
          </p:nvPicPr>
          <p:blipFill rotWithShape="1">
            <a:blip r:embed="rId4"/>
            <a:srcRect l="54176"/>
            <a:stretch/>
          </p:blipFill>
          <p:spPr>
            <a:xfrm>
              <a:off x="3487358" y="2396696"/>
              <a:ext cx="3078910" cy="2781097"/>
            </a:xfrm>
            <a:prstGeom prst="rect">
              <a:avLst/>
            </a:prstGeom>
          </p:spPr>
        </p:pic>
      </p:grpSp>
      <p:pic>
        <p:nvPicPr>
          <p:cNvPr id="9" name="Picture 8"/>
          <p:cNvPicPr>
            <a:picLocks noChangeAspect="1"/>
          </p:cNvPicPr>
          <p:nvPr/>
        </p:nvPicPr>
        <p:blipFill>
          <a:blip r:embed="rId5"/>
          <a:stretch>
            <a:fillRect/>
          </a:stretch>
        </p:blipFill>
        <p:spPr>
          <a:xfrm>
            <a:off x="5157307" y="1799904"/>
            <a:ext cx="3593981" cy="2212562"/>
          </a:xfrm>
          <a:prstGeom prst="rect">
            <a:avLst/>
          </a:prstGeom>
        </p:spPr>
      </p:pic>
      <p:pic>
        <p:nvPicPr>
          <p:cNvPr id="12" name="Picture 11"/>
          <p:cNvPicPr>
            <a:picLocks noChangeAspect="1"/>
          </p:cNvPicPr>
          <p:nvPr/>
        </p:nvPicPr>
        <p:blipFill>
          <a:blip r:embed="rId6"/>
          <a:stretch>
            <a:fillRect/>
          </a:stretch>
        </p:blipFill>
        <p:spPr>
          <a:xfrm>
            <a:off x="171561" y="1169532"/>
            <a:ext cx="8806436" cy="2373074"/>
          </a:xfrm>
          <a:prstGeom prst="rect">
            <a:avLst/>
          </a:prstGeom>
          <a:solidFill>
            <a:schemeClr val="bg1"/>
          </a:solidFill>
          <a:ln w="57150">
            <a:solidFill>
              <a:srgbClr val="C00000"/>
            </a:solidFill>
          </a:ln>
        </p:spPr>
      </p:pic>
    </p:spTree>
    <p:extLst>
      <p:ext uri="{BB962C8B-B14F-4D97-AF65-F5344CB8AC3E}">
        <p14:creationId xmlns:p14="http://schemas.microsoft.com/office/powerpoint/2010/main" val="303233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0785" y="42112"/>
            <a:ext cx="8337212" cy="742950"/>
          </a:xfrm>
        </p:spPr>
        <p:txBody>
          <a:bodyPr/>
          <a:lstStyle/>
          <a:p>
            <a:pPr algn="ctr"/>
            <a:r>
              <a:rPr lang="en-US" altLang="en-US" sz="2400" dirty="0">
                <a:cs typeface="Arial" charset="0"/>
              </a:rPr>
              <a:t>Conclusions</a:t>
            </a:r>
            <a:endParaRPr lang="en-US" altLang="en-US" sz="3300" dirty="0"/>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Rectangle 7"/>
          <p:cNvSpPr/>
          <p:nvPr/>
        </p:nvSpPr>
        <p:spPr bwMode="auto">
          <a:xfrm>
            <a:off x="8463225" y="4797135"/>
            <a:ext cx="54724" cy="8767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10"/>
          <p:cNvSpPr/>
          <p:nvPr/>
        </p:nvSpPr>
        <p:spPr bwMode="auto">
          <a:xfrm>
            <a:off x="8397402" y="4709463"/>
            <a:ext cx="120546"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grpSp>
        <p:nvGrpSpPr>
          <p:cNvPr id="22" name="Group 21"/>
          <p:cNvGrpSpPr/>
          <p:nvPr/>
        </p:nvGrpSpPr>
        <p:grpSpPr>
          <a:xfrm>
            <a:off x="7699664" y="4634791"/>
            <a:ext cx="1278333" cy="313190"/>
            <a:chOff x="10266218" y="6143295"/>
            <a:chExt cx="1704444" cy="417587"/>
          </a:xfrm>
        </p:grpSpPr>
        <p:pic>
          <p:nvPicPr>
            <p:cNvPr id="23" name="Picture 2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4"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sp>
        <p:nvSpPr>
          <p:cNvPr id="18" name="Text Placeholder 2">
            <a:extLst>
              <a:ext uri="{FF2B5EF4-FFF2-40B4-BE49-F238E27FC236}">
                <a16:creationId xmlns:a16="http://schemas.microsoft.com/office/drawing/2014/main" id="{DD5D270D-D0F9-4349-8095-02AD6EF5ACCE}"/>
              </a:ext>
            </a:extLst>
          </p:cNvPr>
          <p:cNvSpPr txBox="1">
            <a:spLocks/>
          </p:cNvSpPr>
          <p:nvPr/>
        </p:nvSpPr>
        <p:spPr bwMode="auto">
          <a:xfrm>
            <a:off x="1164468" y="1361556"/>
            <a:ext cx="7289845" cy="260775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650" kern="0" dirty="0">
                <a:solidFill>
                  <a:srgbClr val="002E51"/>
                </a:solidFill>
              </a:rPr>
              <a:t>The approvals of </a:t>
            </a:r>
            <a:r>
              <a:rPr lang="en-US" sz="1650" kern="0" dirty="0" err="1">
                <a:solidFill>
                  <a:srgbClr val="002E51"/>
                </a:solidFill>
              </a:rPr>
              <a:t>neoadjuvant</a:t>
            </a:r>
            <a:r>
              <a:rPr lang="en-US" sz="1650" kern="0" dirty="0">
                <a:solidFill>
                  <a:srgbClr val="002E51"/>
                </a:solidFill>
              </a:rPr>
              <a:t> </a:t>
            </a:r>
            <a:r>
              <a:rPr lang="en-US" sz="1650" kern="0" dirty="0" err="1">
                <a:solidFill>
                  <a:srgbClr val="002E51"/>
                </a:solidFill>
              </a:rPr>
              <a:t>nivo</a:t>
            </a:r>
            <a:r>
              <a:rPr lang="en-US" sz="1650" kern="0" dirty="0">
                <a:solidFill>
                  <a:srgbClr val="002E51"/>
                </a:solidFill>
              </a:rPr>
              <a:t>-chemo, adjuvant </a:t>
            </a:r>
            <a:r>
              <a:rPr lang="en-US" sz="1650" kern="0" dirty="0" err="1">
                <a:solidFill>
                  <a:srgbClr val="002E51"/>
                </a:solidFill>
              </a:rPr>
              <a:t>atezolizumab</a:t>
            </a:r>
            <a:r>
              <a:rPr lang="en-US" sz="1650" kern="0" dirty="0">
                <a:solidFill>
                  <a:srgbClr val="002E51"/>
                </a:solidFill>
              </a:rPr>
              <a:t>, and adjuvant </a:t>
            </a:r>
            <a:r>
              <a:rPr lang="en-US" sz="1650" kern="0" dirty="0" err="1">
                <a:solidFill>
                  <a:srgbClr val="002E51"/>
                </a:solidFill>
              </a:rPr>
              <a:t>pembrolizumab</a:t>
            </a:r>
            <a:r>
              <a:rPr lang="en-US" sz="1650" kern="0" dirty="0">
                <a:solidFill>
                  <a:srgbClr val="002E51"/>
                </a:solidFill>
              </a:rPr>
              <a:t> are monumental breakthroughs in the treatment of </a:t>
            </a:r>
            <a:r>
              <a:rPr lang="en-US" sz="1650" kern="0" dirty="0" err="1">
                <a:solidFill>
                  <a:srgbClr val="002E51"/>
                </a:solidFill>
              </a:rPr>
              <a:t>resectable</a:t>
            </a:r>
            <a:r>
              <a:rPr lang="en-US" sz="1650" kern="0" dirty="0">
                <a:solidFill>
                  <a:srgbClr val="002E51"/>
                </a:solidFill>
              </a:rPr>
              <a:t> NSCLC that will hopefully enhance </a:t>
            </a:r>
            <a:r>
              <a:rPr lang="en-US" sz="1650" i="1" u="sng" kern="0" dirty="0">
                <a:solidFill>
                  <a:srgbClr val="002E51"/>
                </a:solidFill>
              </a:rPr>
              <a:t>cure rates</a:t>
            </a:r>
            <a:r>
              <a:rPr lang="en-US" sz="1650" kern="0" dirty="0">
                <a:solidFill>
                  <a:srgbClr val="002E51"/>
                </a:solidFill>
              </a:rPr>
              <a:t>.</a:t>
            </a:r>
          </a:p>
          <a:p>
            <a:endParaRPr lang="en-US" sz="1650" kern="0" dirty="0">
              <a:solidFill>
                <a:srgbClr val="002E51"/>
              </a:solidFill>
            </a:endParaRPr>
          </a:p>
          <a:p>
            <a:r>
              <a:rPr lang="en-US" sz="1650" kern="0" dirty="0">
                <a:solidFill>
                  <a:srgbClr val="002E51"/>
                </a:solidFill>
              </a:rPr>
              <a:t>Efficient, rapid NGS testing at diagnosis will be </a:t>
            </a:r>
            <a:r>
              <a:rPr lang="en-US" sz="1650" b="1" i="1" u="sng" kern="0" dirty="0">
                <a:solidFill>
                  <a:srgbClr val="002E51"/>
                </a:solidFill>
              </a:rPr>
              <a:t>critical</a:t>
            </a:r>
            <a:r>
              <a:rPr lang="en-US" sz="1650" kern="0" dirty="0">
                <a:solidFill>
                  <a:srgbClr val="002E51"/>
                </a:solidFill>
              </a:rPr>
              <a:t> to tailoring the right treatment for our patients.</a:t>
            </a:r>
          </a:p>
          <a:p>
            <a:endParaRPr lang="en-US" sz="1650" kern="0" dirty="0">
              <a:solidFill>
                <a:srgbClr val="002E51"/>
              </a:solidFill>
            </a:endParaRPr>
          </a:p>
          <a:p>
            <a:r>
              <a:rPr lang="en-US" sz="1650" kern="0" dirty="0">
                <a:solidFill>
                  <a:srgbClr val="002E51"/>
                </a:solidFill>
              </a:rPr>
              <a:t>Many questions remain – optimal treatment duration? which approach for which patients? what to do for those who recur?</a:t>
            </a:r>
          </a:p>
          <a:p>
            <a:endParaRPr lang="en-US" sz="1800" kern="0" dirty="0">
              <a:solidFill>
                <a:srgbClr val="002E51"/>
              </a:solidFill>
            </a:endParaRPr>
          </a:p>
          <a:p>
            <a:endParaRPr lang="en-US" sz="1800" kern="0" dirty="0">
              <a:solidFill>
                <a:srgbClr val="002E51"/>
              </a:solidFill>
            </a:endParaRPr>
          </a:p>
          <a:p>
            <a:endParaRPr lang="en-US" sz="1800" kern="0" dirty="0">
              <a:solidFill>
                <a:srgbClr val="002E51"/>
              </a:solidFill>
            </a:endParaRPr>
          </a:p>
          <a:p>
            <a:endParaRPr lang="en-US" sz="825" kern="0" dirty="0">
              <a:solidFill>
                <a:srgbClr val="002E51"/>
              </a:solidFill>
            </a:endParaRPr>
          </a:p>
          <a:p>
            <a:endParaRPr lang="en-US" sz="825" kern="0" dirty="0">
              <a:solidFill>
                <a:srgbClr val="002E51"/>
              </a:solidFill>
            </a:endParaRPr>
          </a:p>
          <a:p>
            <a:endParaRPr lang="en-US" sz="825" kern="0" dirty="0">
              <a:solidFill>
                <a:srgbClr val="002E51"/>
              </a:solidFill>
            </a:endParaRPr>
          </a:p>
        </p:txBody>
      </p:sp>
    </p:spTree>
    <p:extLst>
      <p:ext uri="{BB962C8B-B14F-4D97-AF65-F5344CB8AC3E}">
        <p14:creationId xmlns:p14="http://schemas.microsoft.com/office/powerpoint/2010/main" val="144872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0544" y="71294"/>
            <a:ext cx="8337212" cy="742950"/>
          </a:xfrm>
        </p:spPr>
        <p:txBody>
          <a:bodyPr/>
          <a:lstStyle/>
          <a:p>
            <a:pPr algn="ctr"/>
            <a:r>
              <a:rPr lang="en-US" altLang="en-US" sz="4050" dirty="0">
                <a:cs typeface="Arial" charset="0"/>
              </a:rPr>
              <a:t>THANK YOU!</a:t>
            </a:r>
            <a:endParaRPr lang="en-US" altLang="en-US" sz="4050" dirty="0"/>
          </a:p>
        </p:txBody>
      </p:sp>
      <p:sp>
        <p:nvSpPr>
          <p:cNvPr id="2" name="Rectangle 1"/>
          <p:cNvSpPr/>
          <p:nvPr/>
        </p:nvSpPr>
        <p:spPr bwMode="auto">
          <a:xfrm>
            <a:off x="8171152" y="4709463"/>
            <a:ext cx="172145"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8" name="Rectangle 7"/>
          <p:cNvSpPr/>
          <p:nvPr/>
        </p:nvSpPr>
        <p:spPr bwMode="auto">
          <a:xfrm>
            <a:off x="8463225" y="4797135"/>
            <a:ext cx="54724" cy="8767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sp>
        <p:nvSpPr>
          <p:cNvPr id="11" name="Rectangle 10"/>
          <p:cNvSpPr/>
          <p:nvPr/>
        </p:nvSpPr>
        <p:spPr bwMode="auto">
          <a:xfrm>
            <a:off x="8397402" y="4709463"/>
            <a:ext cx="120546" cy="17534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latin typeface="Times" pitchFamily="18" charset="0"/>
            </a:endParaRPr>
          </a:p>
        </p:txBody>
      </p:sp>
      <p:grpSp>
        <p:nvGrpSpPr>
          <p:cNvPr id="22" name="Group 21"/>
          <p:cNvGrpSpPr/>
          <p:nvPr/>
        </p:nvGrpSpPr>
        <p:grpSpPr>
          <a:xfrm>
            <a:off x="7699664" y="4634791"/>
            <a:ext cx="1278333" cy="313190"/>
            <a:chOff x="10266218" y="6143295"/>
            <a:chExt cx="1704444" cy="417587"/>
          </a:xfrm>
        </p:grpSpPr>
        <p:pic>
          <p:nvPicPr>
            <p:cNvPr id="23" name="Picture 22" descr="Logo&#10;&#10;Description automatically generated">
              <a:extLst>
                <a:ext uri="{FF2B5EF4-FFF2-40B4-BE49-F238E27FC236}">
                  <a16:creationId xmlns:a16="http://schemas.microsoft.com/office/drawing/2014/main" id="{CEA3001F-D125-48EF-AFC5-E8F4FF7554A4}"/>
                </a:ext>
              </a:extLst>
            </p:cNvPr>
            <p:cNvPicPr>
              <a:picLocks noChangeAspect="1"/>
            </p:cNvPicPr>
            <p:nvPr/>
          </p:nvPicPr>
          <p:blipFill>
            <a:blip r:embed="rId3"/>
            <a:stretch>
              <a:fillRect/>
            </a:stretch>
          </p:blipFill>
          <p:spPr>
            <a:xfrm>
              <a:off x="10266218" y="6261944"/>
              <a:ext cx="320516" cy="180291"/>
            </a:xfrm>
            <a:prstGeom prst="rect">
              <a:avLst/>
            </a:prstGeom>
          </p:spPr>
        </p:pic>
        <p:sp>
          <p:nvSpPr>
            <p:cNvPr id="24" name="Subtitle 2">
              <a:extLst>
                <a:ext uri="{FF2B5EF4-FFF2-40B4-BE49-F238E27FC236}">
                  <a16:creationId xmlns:a16="http://schemas.microsoft.com/office/drawing/2014/main" id="{1C19CD08-74BC-40F5-B834-E0EE16CBD20F}"/>
                </a:ext>
              </a:extLst>
            </p:cNvPr>
            <p:cNvSpPr txBox="1">
              <a:spLocks/>
            </p:cNvSpPr>
            <p:nvPr/>
          </p:nvSpPr>
          <p:spPr>
            <a:xfrm>
              <a:off x="10431689" y="6143295"/>
              <a:ext cx="1538973" cy="41758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434343"/>
                </a:buClr>
                <a:buSzPts val="3200"/>
                <a:buFont typeface="Helvetica Neue"/>
                <a:buNone/>
                <a:defRPr sz="3200" b="0" i="0" u="none" strike="noStrike" cap="none">
                  <a:solidFill>
                    <a:srgbClr val="434343"/>
                  </a:solidFill>
                  <a:latin typeface="Helvetica Neue"/>
                  <a:ea typeface="Helvetica Neue"/>
                  <a:cs typeface="Helvetica Neue"/>
                  <a:sym typeface="Helvetica Neue"/>
                </a:defRPr>
              </a:lvl1pPr>
              <a:lvl2pPr marL="914400" marR="0" lvl="1" indent="-406400" algn="ctr" rtl="0">
                <a:lnSpc>
                  <a:spcPct val="100000"/>
                </a:lnSpc>
                <a:spcBef>
                  <a:spcPts val="560"/>
                </a:spcBef>
                <a:spcAft>
                  <a:spcPts val="0"/>
                </a:spcAft>
                <a:buClr>
                  <a:srgbClr val="888888"/>
                </a:buClr>
                <a:buSzPts val="2800"/>
                <a:buFont typeface="Helvetica Neue"/>
                <a:buNone/>
                <a:defRPr sz="2800" b="0" i="0" u="none" strike="noStrike" cap="none">
                  <a:solidFill>
                    <a:srgbClr val="888888"/>
                  </a:solidFill>
                  <a:latin typeface="Helvetica Neue"/>
                  <a:ea typeface="Helvetica Neue"/>
                  <a:cs typeface="Helvetica Neue"/>
                  <a:sym typeface="Helvetica Neue"/>
                </a:defRPr>
              </a:lvl2pPr>
              <a:lvl3pPr marL="1371600" marR="0" lvl="2" indent="-381000" algn="ctr" rtl="0">
                <a:lnSpc>
                  <a:spcPct val="100000"/>
                </a:lnSpc>
                <a:spcBef>
                  <a:spcPts val="480"/>
                </a:spcBef>
                <a:spcAft>
                  <a:spcPts val="0"/>
                </a:spcAft>
                <a:buClr>
                  <a:srgbClr val="888888"/>
                </a:buClr>
                <a:buSzPts val="2400"/>
                <a:buFont typeface="Helvetica Neue"/>
                <a:buNone/>
                <a:defRPr sz="2400" b="0" i="0" u="none" strike="noStrike" cap="none">
                  <a:solidFill>
                    <a:srgbClr val="888888"/>
                  </a:solidFill>
                  <a:latin typeface="Helvetica Neue"/>
                  <a:ea typeface="Helvetica Neue"/>
                  <a:cs typeface="Helvetica Neue"/>
                  <a:sym typeface="Helvetica Neue"/>
                </a:defRPr>
              </a:lvl3pPr>
              <a:lvl4pPr marL="1828800" marR="0" lvl="3"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4pPr>
              <a:lvl5pPr marL="2286000" marR="0" lvl="4"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5pPr>
              <a:lvl6pPr marL="2743200" marR="0" lvl="5"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6pPr>
              <a:lvl7pPr marL="3200400" marR="0" lvl="6"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7pPr>
              <a:lvl8pPr marL="3657600" marR="0" lvl="7"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8pPr>
              <a:lvl9pPr marL="4114800" marR="0" lvl="8" indent="-355600" algn="ctr" rtl="0">
                <a:lnSpc>
                  <a:spcPct val="100000"/>
                </a:lnSpc>
                <a:spcBef>
                  <a:spcPts val="400"/>
                </a:spcBef>
                <a:spcAft>
                  <a:spcPts val="0"/>
                </a:spcAft>
                <a:buClr>
                  <a:srgbClr val="888888"/>
                </a:buClr>
                <a:buSzPts val="2000"/>
                <a:buFont typeface="Helvetica Neue"/>
                <a:buNone/>
                <a:defRPr sz="2000" b="0" i="0" u="none" strike="noStrike" cap="none">
                  <a:solidFill>
                    <a:srgbClr val="888888"/>
                  </a:solidFill>
                  <a:latin typeface="Helvetica Neue"/>
                  <a:ea typeface="Helvetica Neue"/>
                  <a:cs typeface="Helvetica Neue"/>
                  <a:sym typeface="Helvetica Neue"/>
                </a:defRPr>
              </a:lvl9pPr>
            </a:lstStyle>
            <a:p>
              <a:pPr algn="l"/>
              <a:r>
                <a:rPr lang="en-US" sz="675" dirty="0">
                  <a:solidFill>
                    <a:schemeClr val="tx1"/>
                  </a:solidFill>
                  <a:latin typeface="+mn-lt"/>
                </a:rPr>
                <a:t>@</a:t>
              </a:r>
              <a:r>
                <a:rPr lang="en-US" sz="675" dirty="0" err="1">
                  <a:solidFill>
                    <a:schemeClr val="tx1"/>
                  </a:solidFill>
                  <a:latin typeface="+mn-lt"/>
                </a:rPr>
                <a:t>Joshua_Reuss</a:t>
              </a:r>
              <a:endParaRPr lang="en-US" sz="675" dirty="0">
                <a:solidFill>
                  <a:schemeClr val="tx1"/>
                </a:solidFill>
                <a:latin typeface="+mn-lt"/>
              </a:endParaRPr>
            </a:p>
          </p:txBody>
        </p:sp>
      </p:grpSp>
      <p:pic>
        <p:nvPicPr>
          <p:cNvPr id="12" name="Picture 11"/>
          <p:cNvPicPr>
            <a:picLocks noChangeAspect="1"/>
          </p:cNvPicPr>
          <p:nvPr/>
        </p:nvPicPr>
        <p:blipFill>
          <a:blip r:embed="rId4"/>
          <a:stretch>
            <a:fillRect/>
          </a:stretch>
        </p:blipFill>
        <p:spPr>
          <a:xfrm>
            <a:off x="4703810" y="1539683"/>
            <a:ext cx="3639487" cy="273233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69600" y="1740105"/>
            <a:ext cx="3108651" cy="2331488"/>
          </a:xfrm>
          <a:prstGeom prst="rect">
            <a:avLst/>
          </a:prstGeom>
        </p:spPr>
      </p:pic>
    </p:spTree>
    <p:extLst>
      <p:ext uri="{BB962C8B-B14F-4D97-AF65-F5344CB8AC3E}">
        <p14:creationId xmlns:p14="http://schemas.microsoft.com/office/powerpoint/2010/main" val="282694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8"/>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9"/>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10"/>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Thursday, April 27, 2023</a:t>
            </a:r>
          </a:p>
        </p:txBody>
      </p:sp>
      <p:pic>
        <p:nvPicPr>
          <p:cNvPr id="4" name="Picture 3">
            <a:extLst>
              <a:ext uri="{FF2B5EF4-FFF2-40B4-BE49-F238E27FC236}">
                <a16:creationId xmlns:a16="http://schemas.microsoft.com/office/drawing/2014/main" id="{20CE4292-98BF-5F5C-44CE-22071A278224}"/>
              </a:ext>
            </a:extLst>
          </p:cNvPr>
          <p:cNvPicPr>
            <a:picLocks noChangeAspect="1"/>
          </p:cNvPicPr>
          <p:nvPr/>
        </p:nvPicPr>
        <p:blipFill>
          <a:blip r:embed="rId12"/>
          <a:srcRect/>
          <a:stretch/>
        </p:blipFill>
        <p:spPr>
          <a:xfrm>
            <a:off x="7547958" y="4282893"/>
            <a:ext cx="1313411" cy="669727"/>
          </a:xfrm>
          <a:prstGeom prst="rect">
            <a:avLst/>
          </a:prstGeom>
        </p:spPr>
      </p:pic>
    </p:spTree>
    <p:extLst>
      <p:ext uri="{BB962C8B-B14F-4D97-AF65-F5344CB8AC3E}">
        <p14:creationId xmlns:p14="http://schemas.microsoft.com/office/powerpoint/2010/main" val="32885701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Julie R. Brahmer, MD, MSc, FASCO</a:t>
            </a:r>
          </a:p>
          <a:p>
            <a:r>
              <a:rPr lang="en-US" b="1" dirty="0">
                <a:solidFill>
                  <a:srgbClr val="002E51"/>
                </a:solidFill>
              </a:rPr>
              <a:t>Marilyn </a:t>
            </a:r>
            <a:r>
              <a:rPr lang="en-US" b="1" dirty="0" err="1">
                <a:solidFill>
                  <a:srgbClr val="002E51"/>
                </a:solidFill>
              </a:rPr>
              <a:t>Meyerhoff</a:t>
            </a:r>
            <a:r>
              <a:rPr lang="en-US" b="1" dirty="0">
                <a:solidFill>
                  <a:srgbClr val="002E51"/>
                </a:solidFill>
              </a:rPr>
              <a:t> Professor of Thoracic Oncology</a:t>
            </a:r>
          </a:p>
          <a:p>
            <a:r>
              <a:rPr lang="en-US" b="1" dirty="0">
                <a:solidFill>
                  <a:srgbClr val="002E51"/>
                </a:solidFill>
              </a:rPr>
              <a:t>Johns Hopkins Kimmel Cancer Center</a:t>
            </a:r>
          </a:p>
          <a:p>
            <a:r>
              <a:rPr lang="en-US" b="1" dirty="0">
                <a:solidFill>
                  <a:srgbClr val="002E51"/>
                </a:solidFill>
              </a:rPr>
              <a:t>Baltimore, Maryland</a:t>
            </a:r>
            <a:endParaRPr lang="en-US" dirty="0">
              <a:solidFill>
                <a:srgbClr val="002E51"/>
              </a:solidFill>
            </a:endParaRP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Rising Immunotherapies in Advanced NSCLC</a:t>
            </a:r>
          </a:p>
        </p:txBody>
      </p:sp>
      <p:pic>
        <p:nvPicPr>
          <p:cNvPr id="6" name="Picture 5">
            <a:extLst>
              <a:ext uri="{FF2B5EF4-FFF2-40B4-BE49-F238E27FC236}">
                <a16:creationId xmlns:a16="http://schemas.microsoft.com/office/drawing/2014/main" id="{EE5135E8-C0E1-138D-EA3C-3EA361AFCFFB}"/>
              </a:ext>
            </a:extLst>
          </p:cNvPr>
          <p:cNvPicPr>
            <a:picLocks noChangeAspect="1"/>
          </p:cNvPicPr>
          <p:nvPr/>
        </p:nvPicPr>
        <p:blipFill>
          <a:blip r:embed="rId4"/>
          <a:srcRect/>
          <a:stretch/>
        </p:blipFill>
        <p:spPr>
          <a:xfrm>
            <a:off x="7772400" y="4477800"/>
            <a:ext cx="1096112" cy="558923"/>
          </a:xfrm>
          <a:prstGeom prst="rect">
            <a:avLst/>
          </a:prstGeom>
        </p:spPr>
      </p:pic>
    </p:spTree>
    <p:extLst>
      <p:ext uri="{BB962C8B-B14F-4D97-AF65-F5344CB8AC3E}">
        <p14:creationId xmlns:p14="http://schemas.microsoft.com/office/powerpoint/2010/main" val="1563424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Standard of Care for Advanced NSCLC</a:t>
            </a:r>
          </a:p>
        </p:txBody>
      </p:sp>
      <p:pic>
        <p:nvPicPr>
          <p:cNvPr id="5" name="Picture 4">
            <a:extLst>
              <a:ext uri="{FF2B5EF4-FFF2-40B4-BE49-F238E27FC236}">
                <a16:creationId xmlns:a16="http://schemas.microsoft.com/office/drawing/2014/main" id="{45D72BAC-F135-4882-41F5-15736872AAEA}"/>
              </a:ext>
            </a:extLst>
          </p:cNvPr>
          <p:cNvPicPr>
            <a:picLocks noChangeAspect="1"/>
          </p:cNvPicPr>
          <p:nvPr/>
        </p:nvPicPr>
        <p:blipFill>
          <a:blip r:embed="rId2"/>
          <a:srcRect/>
          <a:stretch/>
        </p:blipFill>
        <p:spPr>
          <a:xfrm>
            <a:off x="7772400" y="4477800"/>
            <a:ext cx="1096112" cy="558923"/>
          </a:xfrm>
          <a:prstGeom prst="rect">
            <a:avLst/>
          </a:prstGeom>
        </p:spPr>
      </p:pic>
      <p:pic>
        <p:nvPicPr>
          <p:cNvPr id="3" name="Picture 2"/>
          <p:cNvPicPr>
            <a:picLocks noChangeAspect="1"/>
          </p:cNvPicPr>
          <p:nvPr/>
        </p:nvPicPr>
        <p:blipFill>
          <a:blip r:embed="rId3"/>
          <a:stretch>
            <a:fillRect/>
          </a:stretch>
        </p:blipFill>
        <p:spPr>
          <a:xfrm>
            <a:off x="83840" y="791108"/>
            <a:ext cx="4653701" cy="3422722"/>
          </a:xfrm>
          <a:prstGeom prst="rect">
            <a:avLst/>
          </a:prstGeom>
        </p:spPr>
      </p:pic>
      <p:sp>
        <p:nvSpPr>
          <p:cNvPr id="7" name="TextBox 6">
            <a:extLst>
              <a:ext uri="{FF2B5EF4-FFF2-40B4-BE49-F238E27FC236}">
                <a16:creationId xmlns:a16="http://schemas.microsoft.com/office/drawing/2014/main" id="{C907FD93-AE77-DD63-EC34-FF4470EE6E7D}"/>
              </a:ext>
            </a:extLst>
          </p:cNvPr>
          <p:cNvSpPr txBox="1"/>
          <p:nvPr/>
        </p:nvSpPr>
        <p:spPr bwMode="auto">
          <a:xfrm>
            <a:off x="1731818" y="4322628"/>
            <a:ext cx="5792803"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6669" rtl="0" eaLnBrk="1" fontAlgn="auto"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*Single-agent pembrolizumab also approved for 1-49% PD-L1</a:t>
            </a:r>
            <a:r>
              <a:rPr kumimoji="0" lang="en-US" sz="1100" b="0" i="0" u="none" strike="noStrike" kern="1200" cap="none" spc="0" normalizeH="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if poor PS or contraindications to combining w/CT. </a:t>
            </a:r>
            <a:r>
              <a:rPr kumimoji="0" lang="en-US" sz="11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Not an FDA-approved indication but included in guideline </a:t>
            </a:r>
            <a:r>
              <a:rPr lang="en-US" sz="1100" b="0" dirty="0">
                <a:solidFill>
                  <a:srgbClr val="000000"/>
                </a:solidFill>
                <a:latin typeface="Calibri" panose="020F0502020204030204" pitchFamily="34" charset="0"/>
              </a:rPr>
              <a:t>recommendations</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p>
          <a:p>
            <a:pPr marL="0" marR="0" lvl="0" indent="0" algn="l" defTabSz="916669" rtl="0" eaLnBrk="1" fontAlgn="auto" latinLnBrk="0" hangingPunct="1">
              <a:lnSpc>
                <a:spcPct val="100000"/>
              </a:lnSpc>
              <a:spcBef>
                <a:spcPct val="50000"/>
              </a:spcBef>
              <a:spcAft>
                <a:spcPct val="0"/>
              </a:spcAft>
              <a:buClrTx/>
              <a:buSzTx/>
              <a:buFontTx/>
              <a:buNone/>
              <a:tabLst/>
              <a:defRPr/>
            </a:pPr>
            <a:r>
              <a:rPr lang="en-US" sz="1100" dirty="0">
                <a:solidFill>
                  <a:srgbClr val="000000"/>
                </a:solidFill>
                <a:latin typeface="Calibri" panose="020F0502020204030204" pitchFamily="34" charset="0"/>
                <a:ea typeface="+mn-ea"/>
                <a:cs typeface="Arial" panose="020B0604020202020204" pitchFamily="34" charset="0"/>
              </a:rPr>
              <a:t>NCCN Guidelines 2023</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Rectangle 7"/>
          <p:cNvSpPr/>
          <p:nvPr/>
        </p:nvSpPr>
        <p:spPr>
          <a:xfrm>
            <a:off x="4685943" y="1673720"/>
            <a:ext cx="4565073" cy="2369880"/>
          </a:xfrm>
          <a:prstGeom prst="rect">
            <a:avLst/>
          </a:prstGeom>
        </p:spPr>
        <p:txBody>
          <a:bodyPr wrap="square">
            <a:spAutoFit/>
          </a:bodyPr>
          <a:lstStyle/>
          <a:p>
            <a:pPr marL="0" indent="0">
              <a:buNone/>
            </a:pPr>
            <a:r>
              <a:rPr lang="en-US" sz="1600" b="1" kern="0" dirty="0"/>
              <a:t>Multiple Options for ICI + chemotherapy</a:t>
            </a:r>
          </a:p>
          <a:p>
            <a:pPr marL="628650" lvl="1" indent="-171450">
              <a:buFont typeface="Arial" panose="020B0604020202020204" pitchFamily="34" charset="0"/>
              <a:buChar char="•"/>
            </a:pPr>
            <a:r>
              <a:rPr lang="en-US" sz="1200" kern="0" dirty="0"/>
              <a:t>Pembrolizumab/carboplatin or cisplatin/</a:t>
            </a:r>
            <a:r>
              <a:rPr lang="en-US" sz="1200" kern="0" dirty="0" err="1"/>
              <a:t>pemetrexed</a:t>
            </a:r>
            <a:r>
              <a:rPr lang="en-US" sz="1200" kern="0" dirty="0"/>
              <a:t> (NSQ)</a:t>
            </a:r>
          </a:p>
          <a:p>
            <a:pPr marL="628650" lvl="1" indent="-171450">
              <a:buFont typeface="Arial" panose="020B0604020202020204" pitchFamily="34" charset="0"/>
              <a:buChar char="•"/>
            </a:pPr>
            <a:r>
              <a:rPr lang="en-US" sz="1200" kern="0" dirty="0"/>
              <a:t>Cemiplimab/carboplatin or cisplatin/</a:t>
            </a:r>
            <a:r>
              <a:rPr lang="en-US" sz="1200" kern="0" dirty="0" err="1"/>
              <a:t>pemetrexed</a:t>
            </a:r>
            <a:r>
              <a:rPr lang="en-US" sz="1200" kern="0" dirty="0"/>
              <a:t> (NSQ)</a:t>
            </a:r>
          </a:p>
          <a:p>
            <a:pPr marL="628650" lvl="1" indent="-171450">
              <a:buFont typeface="Arial" panose="020B0604020202020204" pitchFamily="34" charset="0"/>
              <a:buChar char="•"/>
            </a:pPr>
            <a:r>
              <a:rPr lang="en-US" sz="1200" kern="0" dirty="0" err="1"/>
              <a:t>Atezolizumab</a:t>
            </a:r>
            <a:r>
              <a:rPr lang="en-US" sz="1200" kern="0" dirty="0"/>
              <a:t>/carboplatin/paclitaxel/bevacizumab (NSQ)</a:t>
            </a:r>
          </a:p>
          <a:p>
            <a:pPr marL="628650" lvl="1" indent="-171450">
              <a:buFont typeface="Arial" panose="020B0604020202020204" pitchFamily="34" charset="0"/>
              <a:buChar char="•"/>
            </a:pPr>
            <a:r>
              <a:rPr lang="en-US" sz="1200" kern="0" dirty="0" err="1"/>
              <a:t>Atezolizumab</a:t>
            </a:r>
            <a:r>
              <a:rPr lang="en-US" sz="1200" kern="0" dirty="0"/>
              <a:t>/carboplatin/nab-paclitaxel (NSQ)</a:t>
            </a:r>
          </a:p>
          <a:p>
            <a:pPr marL="628650" lvl="1" indent="-171450">
              <a:buFont typeface="Arial" panose="020B0604020202020204" pitchFamily="34" charset="0"/>
              <a:buChar char="•"/>
            </a:pPr>
            <a:r>
              <a:rPr lang="en-US" sz="1200" kern="0" dirty="0"/>
              <a:t>Cemiplimab/carboplatin or cisplatin/paclitaxel (SQ/NSQ)</a:t>
            </a:r>
          </a:p>
          <a:p>
            <a:pPr marL="628650" lvl="1" indent="-171450">
              <a:buFont typeface="Arial" panose="020B0604020202020204" pitchFamily="34" charset="0"/>
              <a:buChar char="•"/>
            </a:pPr>
            <a:r>
              <a:rPr lang="en-US" sz="1200" kern="0" dirty="0"/>
              <a:t>Pembrolizumab/carboplatin/</a:t>
            </a:r>
            <a:r>
              <a:rPr lang="en-US" sz="1200" kern="0" dirty="0" err="1"/>
              <a:t>taxane</a:t>
            </a:r>
            <a:r>
              <a:rPr lang="en-US" sz="1200" kern="0" dirty="0"/>
              <a:t> (SQ)</a:t>
            </a:r>
          </a:p>
          <a:p>
            <a:pPr marL="628650" lvl="1" indent="-171450">
              <a:buFont typeface="Arial" panose="020B0604020202020204" pitchFamily="34" charset="0"/>
              <a:buChar char="•"/>
            </a:pPr>
            <a:r>
              <a:rPr lang="en-US" sz="1200" kern="0" dirty="0" err="1"/>
              <a:t>Nivolumab</a:t>
            </a:r>
            <a:r>
              <a:rPr lang="en-US" sz="1200" kern="0" dirty="0"/>
              <a:t>/</a:t>
            </a:r>
            <a:r>
              <a:rPr lang="en-US" sz="1200" kern="0" dirty="0" err="1"/>
              <a:t>ipilimumab</a:t>
            </a:r>
            <a:r>
              <a:rPr lang="en-US" sz="1200" kern="0" dirty="0"/>
              <a:t> + 2 cycles of CT (SQ/NSQ)</a:t>
            </a:r>
          </a:p>
          <a:p>
            <a:pPr marL="628650" lvl="1" indent="-171450">
              <a:buFont typeface="Arial" panose="020B0604020202020204" pitchFamily="34" charset="0"/>
              <a:buChar char="•"/>
            </a:pPr>
            <a:r>
              <a:rPr lang="en-US" sz="1200" kern="0" dirty="0" err="1"/>
              <a:t>Durvalumab</a:t>
            </a:r>
            <a:r>
              <a:rPr lang="en-US" sz="1200" kern="0" dirty="0"/>
              <a:t>/</a:t>
            </a:r>
            <a:r>
              <a:rPr lang="en-US" sz="1200" kern="0" dirty="0" err="1"/>
              <a:t>tremilimumab</a:t>
            </a:r>
            <a:r>
              <a:rPr lang="en-US" sz="1200" kern="0" dirty="0"/>
              <a:t> + 4 cycles CT (SQ/NSQ)</a:t>
            </a:r>
          </a:p>
        </p:txBody>
      </p:sp>
    </p:spTree>
    <p:extLst>
      <p:ext uri="{BB962C8B-B14F-4D97-AF65-F5344CB8AC3E}">
        <p14:creationId xmlns:p14="http://schemas.microsoft.com/office/powerpoint/2010/main" val="3231096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1666" y="55417"/>
            <a:ext cx="8111280" cy="4149376"/>
          </a:xfrm>
          <a:prstGeom prst="rect">
            <a:avLst/>
          </a:prstGeom>
        </p:spPr>
      </p:pic>
      <p:sp>
        <p:nvSpPr>
          <p:cNvPr id="3" name="Text Box 11">
            <a:extLst>
              <a:ext uri="{FF2B5EF4-FFF2-40B4-BE49-F238E27FC236}">
                <a16:creationId xmlns:a16="http://schemas.microsoft.com/office/drawing/2014/main" id="{A0ECFD64-F71B-4B39-A88C-398876E06CE5}"/>
              </a:ext>
            </a:extLst>
          </p:cNvPr>
          <p:cNvSpPr txBox="1">
            <a:spLocks noChangeArrowheads="1"/>
          </p:cNvSpPr>
          <p:nvPr/>
        </p:nvSpPr>
        <p:spPr bwMode="auto">
          <a:xfrm>
            <a:off x="4103930" y="4464566"/>
            <a:ext cx="8010525" cy="2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6669" rtl="0" eaLnBrk="1" fontAlgn="auto" latinLnBrk="0" hangingPunct="1">
              <a:lnSpc>
                <a:spcPct val="90000"/>
              </a:lnSpc>
              <a:spcBef>
                <a:spcPts val="1000"/>
              </a:spcBef>
              <a:spcAft>
                <a:spcPts val="700"/>
              </a:spcAft>
              <a:buClr>
                <a:srgbClr val="FEFDDE"/>
              </a:buClr>
              <a:buSzTx/>
              <a:buFont typeface="Wingdings" panose="05000000000000000000" pitchFamily="2" charset="2"/>
              <a:buChar char="§"/>
              <a:tabLst/>
              <a:defRPr/>
            </a:pP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Ozguroglu. </a:t>
            </a:r>
            <a:r>
              <a:rPr lang="en-US" altLang="en-US" sz="1100" spc="-10" dirty="0">
                <a:solidFill>
                  <a:srgbClr val="455560"/>
                </a:solidFill>
                <a:latin typeface="Calibri" panose="020F0502020204030204" pitchFamily="34" charset="0"/>
              </a:rPr>
              <a:t>ESMO 2022</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 Abstr LBA54. Sezer. Lancet. 2021;397:592.</a:t>
            </a:r>
            <a:endPar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38944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981" y="659894"/>
            <a:ext cx="8993119" cy="2997706"/>
          </a:xfrm>
          <a:prstGeom prst="rect">
            <a:avLst/>
          </a:prstGeom>
        </p:spPr>
      </p:pic>
      <p:sp>
        <p:nvSpPr>
          <p:cNvPr id="3" name="Text Box 11">
            <a:extLst>
              <a:ext uri="{FF2B5EF4-FFF2-40B4-BE49-F238E27FC236}">
                <a16:creationId xmlns:a16="http://schemas.microsoft.com/office/drawing/2014/main" id="{E69AD159-E0BC-6492-EE70-5557389E1AC3}"/>
              </a:ext>
            </a:extLst>
          </p:cNvPr>
          <p:cNvSpPr txBox="1">
            <a:spLocks noChangeArrowheads="1"/>
          </p:cNvSpPr>
          <p:nvPr/>
        </p:nvSpPr>
        <p:spPr bwMode="auto">
          <a:xfrm>
            <a:off x="1924485" y="4319143"/>
            <a:ext cx="7815261"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6669">
              <a:spcBef>
                <a:spcPts val="0"/>
              </a:spcBef>
              <a:spcAft>
                <a:spcPts val="0"/>
              </a:spcAft>
              <a:buNone/>
              <a:defRPr/>
            </a:pP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Reck JCO. 2021;39:2339. </a:t>
            </a:r>
            <a:r>
              <a:rPr kumimoji="0" lang="en-US" altLang="en-US" sz="11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mn-cs"/>
              </a:rPr>
              <a:t>Jassem</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 J Thorac Oncol. 2021;16:1872. </a:t>
            </a:r>
            <a:r>
              <a:rPr kumimoji="0" lang="en-US" altLang="en-US" sz="11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mn-cs"/>
              </a:rPr>
              <a:t>Ozguroglu</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 </a:t>
            </a:r>
            <a:r>
              <a:rPr lang="en-US" altLang="en-US" sz="1100" spc="-10" dirty="0">
                <a:solidFill>
                  <a:srgbClr val="455560"/>
                </a:solidFill>
                <a:latin typeface="Calibri" panose="020F0502020204030204" pitchFamily="34" charset="0"/>
              </a:rPr>
              <a:t>ESMO 2022</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 Abstr LBA54. </a:t>
            </a:r>
          </a:p>
          <a:p>
            <a:pPr defTabSz="916669">
              <a:spcBef>
                <a:spcPts val="0"/>
              </a:spcBef>
              <a:spcAft>
                <a:spcPts val="0"/>
              </a:spcAft>
              <a:buNone/>
              <a:defRPr/>
            </a:pPr>
            <a:r>
              <a:rPr kumimoji="0" lang="da-DK"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Brahmer. JCO. 2022. </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 </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Reck. ESMO Open. 2021;6:100273. </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Paz-Ares. ASCO 2022. Abstr LBA9026.</a:t>
            </a:r>
            <a:endPar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03475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636D2A-D71F-98E1-8F12-BE29133DBD3B}"/>
              </a:ext>
            </a:extLst>
          </p:cNvPr>
          <p:cNvSpPr>
            <a:spLocks noGrp="1"/>
          </p:cNvSpPr>
          <p:nvPr>
            <p:ph type="title"/>
          </p:nvPr>
        </p:nvSpPr>
        <p:spPr/>
        <p:txBody>
          <a:bodyPr lIns="91440" tIns="45720" rIns="91440" bIns="45720" anchor="t"/>
          <a:lstStyle/>
          <a:p>
            <a:r>
              <a:rPr lang="en-US" dirty="0">
                <a:cs typeface="Arial"/>
              </a:rPr>
              <a:t>Program Co-Chair</a:t>
            </a:r>
            <a:endParaRPr lang="en-US" dirty="0"/>
          </a:p>
        </p:txBody>
      </p:sp>
      <p:sp>
        <p:nvSpPr>
          <p:cNvPr id="5" name="TextBox 4">
            <a:extLst>
              <a:ext uri="{FF2B5EF4-FFF2-40B4-BE49-F238E27FC236}">
                <a16:creationId xmlns:a16="http://schemas.microsoft.com/office/drawing/2014/main" id="{B15F004F-790E-C7BD-1F33-BB4A560D7879}"/>
              </a:ext>
            </a:extLst>
          </p:cNvPr>
          <p:cNvSpPr txBox="1"/>
          <p:nvPr/>
        </p:nvSpPr>
        <p:spPr>
          <a:xfrm>
            <a:off x="428282" y="1186594"/>
            <a:ext cx="8286087"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002E51"/>
                </a:solidFill>
                <a:latin typeface="Arial"/>
                <a:ea typeface="ＭＳ Ｐゴシック"/>
                <a:cs typeface="Arial"/>
              </a:rPr>
              <a:t>Benjamin Philip Levy, MD</a:t>
            </a:r>
            <a:endParaRPr lang="en-US"/>
          </a:p>
          <a:p>
            <a:pPr algn="ctr"/>
            <a:endParaRPr lang="en-US" sz="2800" b="1">
              <a:solidFill>
                <a:srgbClr val="002E51"/>
              </a:solidFill>
              <a:latin typeface="Arial"/>
              <a:ea typeface="ＭＳ Ｐゴシック"/>
              <a:cs typeface="Arial"/>
            </a:endParaRPr>
          </a:p>
          <a:p>
            <a:pPr algn="ctr"/>
            <a:r>
              <a:rPr lang="en-US" sz="2100">
                <a:solidFill>
                  <a:srgbClr val="003767"/>
                </a:solidFill>
                <a:latin typeface="Arial"/>
                <a:ea typeface="ＭＳ Ｐゴシック"/>
                <a:cs typeface="Arial"/>
              </a:rPr>
              <a:t>Clinical Director of Medical Oncology, Johns Hopkins Sidney Kimmel Cancer Center at Sibley Memorial Hospital</a:t>
            </a:r>
            <a:endParaRPr lang="en-US"/>
          </a:p>
          <a:p>
            <a:pPr algn="ctr"/>
            <a:r>
              <a:rPr lang="en-US" sz="2100">
                <a:solidFill>
                  <a:srgbClr val="003767"/>
                </a:solidFill>
                <a:latin typeface="Arial"/>
                <a:ea typeface="ＭＳ Ｐゴシック"/>
                <a:cs typeface="Arial"/>
              </a:rPr>
              <a:t>Associate Professor of Oncology</a:t>
            </a:r>
            <a:endParaRPr lang="en-US"/>
          </a:p>
          <a:p>
            <a:pPr algn="ctr"/>
            <a:r>
              <a:rPr lang="en-US" sz="2100">
                <a:solidFill>
                  <a:srgbClr val="003767"/>
                </a:solidFill>
                <a:latin typeface="Arial"/>
                <a:ea typeface="ＭＳ Ｐゴシック"/>
                <a:cs typeface="Arial"/>
              </a:rPr>
              <a:t>Washington, D.C.</a:t>
            </a:r>
          </a:p>
          <a:p>
            <a:pPr algn="ctr"/>
            <a:endParaRPr lang="en-US" sz="2100">
              <a:solidFill>
                <a:srgbClr val="003767"/>
              </a:solidFill>
              <a:latin typeface="Arial"/>
              <a:ea typeface="ＭＳ Ｐゴシック"/>
              <a:cs typeface="Arial"/>
            </a:endParaRPr>
          </a:p>
        </p:txBody>
      </p:sp>
    </p:spTree>
    <p:extLst>
      <p:ext uri="{BB962C8B-B14F-4D97-AF65-F5344CB8AC3E}">
        <p14:creationId xmlns:p14="http://schemas.microsoft.com/office/powerpoint/2010/main" val="8372389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704" y="242455"/>
            <a:ext cx="8230436" cy="4031888"/>
          </a:xfrm>
          <a:prstGeom prst="rect">
            <a:avLst/>
          </a:prstGeom>
        </p:spPr>
      </p:pic>
      <p:sp>
        <p:nvSpPr>
          <p:cNvPr id="3" name="Text Box 15">
            <a:extLst>
              <a:ext uri="{FF2B5EF4-FFF2-40B4-BE49-F238E27FC236}">
                <a16:creationId xmlns:a16="http://schemas.microsoft.com/office/drawing/2014/main" id="{4DDEFFDD-AD3F-635C-E130-D023588AE5FE}"/>
              </a:ext>
            </a:extLst>
          </p:cNvPr>
          <p:cNvSpPr txBox="1">
            <a:spLocks noChangeArrowheads="1"/>
          </p:cNvSpPr>
          <p:nvPr/>
        </p:nvSpPr>
        <p:spPr bwMode="auto">
          <a:xfrm>
            <a:off x="3717061" y="4389281"/>
            <a:ext cx="7853362" cy="261610"/>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kumimoji="0" lang="en-US" altLang="en-US" sz="1100" b="0" i="0" u="none" strike="noStrike" kern="1200" cap="none" spc="-10" normalizeH="0" baseline="0" noProof="0" dirty="0" err="1">
                <a:ln>
                  <a:noFill/>
                </a:ln>
                <a:solidFill>
                  <a:srgbClr val="455560"/>
                </a:solidFill>
                <a:effectLst/>
                <a:uLnTx/>
                <a:uFillTx/>
                <a:latin typeface="Calibri" panose="020F0502020204030204" pitchFamily="34" charset="0"/>
                <a:ea typeface="+mn-ea"/>
                <a:cs typeface="+mn-cs"/>
              </a:rPr>
              <a:t>Ozguroglu</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 </a:t>
            </a:r>
            <a:r>
              <a:rPr lang="en-US" altLang="en-US" sz="1100" b="0" spc="-10" dirty="0">
                <a:solidFill>
                  <a:srgbClr val="455560"/>
                </a:solidFill>
                <a:latin typeface="Calibri" panose="020F0502020204030204" pitchFamily="34" charset="0"/>
              </a:rPr>
              <a:t>ESMO 2022</a:t>
            </a:r>
            <a:r>
              <a:rPr kumimoji="0" lang="en-US" altLang="en-US" sz="1100" b="0" i="0" u="none" strike="noStrike" kern="1200" cap="none" spc="-10" normalizeH="0" baseline="0" noProof="0" dirty="0">
                <a:ln>
                  <a:noFill/>
                </a:ln>
                <a:solidFill>
                  <a:srgbClr val="455560"/>
                </a:solidFill>
                <a:effectLst/>
                <a:uLnTx/>
                <a:uFillTx/>
                <a:latin typeface="Calibri" panose="020F0502020204030204" pitchFamily="34" charset="0"/>
                <a:ea typeface="+mn-ea"/>
                <a:cs typeface="+mn-cs"/>
              </a:rPr>
              <a:t>. Abstr LBA54.</a:t>
            </a:r>
            <a:r>
              <a:rPr lang="en-US" altLang="en-US" sz="1100" b="0" dirty="0">
                <a:solidFill>
                  <a:srgbClr val="455560"/>
                </a:solidFill>
                <a:latin typeface="Calibri" panose="020F0502020204030204" pitchFamily="34" charset="0"/>
              </a:rPr>
              <a:t> </a:t>
            </a:r>
            <a:r>
              <a:rPr lang="en-US" altLang="en-US" sz="1100" b="0" dirty="0" err="1">
                <a:solidFill>
                  <a:srgbClr val="455560"/>
                </a:solidFill>
                <a:latin typeface="Calibri" panose="020F0502020204030204" pitchFamily="34" charset="0"/>
              </a:rPr>
              <a:t>Bersanelli</a:t>
            </a:r>
            <a:r>
              <a:rPr lang="en-US" altLang="en-US" sz="1100" b="0" dirty="0">
                <a:solidFill>
                  <a:srgbClr val="455560"/>
                </a:solidFill>
                <a:latin typeface="Calibri" panose="020F0502020204030204" pitchFamily="34" charset="0"/>
              </a:rPr>
              <a:t>. Lung Cancer. 2020;150:123.</a:t>
            </a:r>
            <a:endParaRPr kumimoji="0" lang="en-US" altLang="en-US" sz="11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94554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0999" y="265764"/>
            <a:ext cx="8603673" cy="3928049"/>
          </a:xfrm>
          <a:prstGeom prst="rect">
            <a:avLst/>
          </a:prstGeom>
        </p:spPr>
      </p:pic>
    </p:spTree>
    <p:extLst>
      <p:ext uri="{BB962C8B-B14F-4D97-AF65-F5344CB8AC3E}">
        <p14:creationId xmlns:p14="http://schemas.microsoft.com/office/powerpoint/2010/main" val="8129392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970" y="1167712"/>
            <a:ext cx="4767949" cy="2507532"/>
          </a:xfrm>
          <a:prstGeom prst="rect">
            <a:avLst/>
          </a:prstGeom>
        </p:spPr>
      </p:pic>
      <p:pic>
        <p:nvPicPr>
          <p:cNvPr id="3" name="Picture 2"/>
          <p:cNvPicPr>
            <a:picLocks noChangeAspect="1"/>
          </p:cNvPicPr>
          <p:nvPr/>
        </p:nvPicPr>
        <p:blipFill>
          <a:blip r:embed="rId3"/>
          <a:stretch>
            <a:fillRect/>
          </a:stretch>
        </p:blipFill>
        <p:spPr>
          <a:xfrm>
            <a:off x="5217381" y="897598"/>
            <a:ext cx="3264618" cy="1834661"/>
          </a:xfrm>
          <a:prstGeom prst="rect">
            <a:avLst/>
          </a:prstGeom>
        </p:spPr>
      </p:pic>
      <p:pic>
        <p:nvPicPr>
          <p:cNvPr id="5" name="Picture 4"/>
          <p:cNvPicPr>
            <a:picLocks noChangeAspect="1"/>
          </p:cNvPicPr>
          <p:nvPr/>
        </p:nvPicPr>
        <p:blipFill>
          <a:blip r:embed="rId4"/>
          <a:stretch>
            <a:fillRect/>
          </a:stretch>
        </p:blipFill>
        <p:spPr>
          <a:xfrm>
            <a:off x="5098635" y="2551696"/>
            <a:ext cx="3383364" cy="1901394"/>
          </a:xfrm>
          <a:prstGeom prst="rect">
            <a:avLst/>
          </a:prstGeom>
        </p:spPr>
      </p:pic>
      <p:sp>
        <p:nvSpPr>
          <p:cNvPr id="6" name="TextBox 5"/>
          <p:cNvSpPr txBox="1"/>
          <p:nvPr/>
        </p:nvSpPr>
        <p:spPr>
          <a:xfrm>
            <a:off x="4873919" y="4540976"/>
            <a:ext cx="3429000" cy="230832"/>
          </a:xfrm>
          <a:prstGeom prst="rect">
            <a:avLst/>
          </a:prstGeom>
          <a:noFill/>
        </p:spPr>
        <p:txBody>
          <a:bodyPr wrap="square" rtlCol="0">
            <a:spAutoFit/>
          </a:bodyPr>
          <a:lstStyle/>
          <a:p>
            <a:r>
              <a:rPr lang="en-US" sz="900" dirty="0" err="1"/>
              <a:t>Gogishvili</a:t>
            </a:r>
            <a:r>
              <a:rPr lang="en-US" sz="900" dirty="0"/>
              <a:t>, ESMO 2021, Nature Medicine; 25, August 2022</a:t>
            </a:r>
          </a:p>
        </p:txBody>
      </p:sp>
      <p:sp>
        <p:nvSpPr>
          <p:cNvPr id="7" name="Title 6"/>
          <p:cNvSpPr>
            <a:spLocks noGrp="1"/>
          </p:cNvSpPr>
          <p:nvPr>
            <p:ph type="title"/>
          </p:nvPr>
        </p:nvSpPr>
        <p:spPr/>
        <p:txBody>
          <a:bodyPr/>
          <a:lstStyle/>
          <a:p>
            <a:r>
              <a:rPr lang="en-US" b="1" dirty="0"/>
              <a:t>EMPOWER-Lung 3</a:t>
            </a:r>
          </a:p>
        </p:txBody>
      </p:sp>
    </p:spTree>
    <p:extLst>
      <p:ext uri="{BB962C8B-B14F-4D97-AF65-F5344CB8AC3E}">
        <p14:creationId xmlns:p14="http://schemas.microsoft.com/office/powerpoint/2010/main" val="32697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435" y="248850"/>
            <a:ext cx="7881938" cy="3919534"/>
          </a:xfrm>
          <a:prstGeom prst="rect">
            <a:avLst/>
          </a:prstGeom>
        </p:spPr>
      </p:pic>
      <p:sp>
        <p:nvSpPr>
          <p:cNvPr id="3" name="Rectangle 2"/>
          <p:cNvSpPr/>
          <p:nvPr/>
        </p:nvSpPr>
        <p:spPr>
          <a:xfrm>
            <a:off x="6384040" y="4599984"/>
            <a:ext cx="1593385" cy="261610"/>
          </a:xfrm>
          <a:prstGeom prst="rect">
            <a:avLst/>
          </a:prstGeom>
        </p:spPr>
        <p:txBody>
          <a:bodyPr wrap="none">
            <a:spAutoFit/>
          </a:bodyPr>
          <a:lstStyle/>
          <a:p>
            <a:r>
              <a:rPr lang="pt-BR" altLang="en-US" sz="1100" spc="-10" dirty="0">
                <a:solidFill>
                  <a:srgbClr val="455560"/>
                </a:solidFill>
                <a:latin typeface="Calibri" panose="020F0502020204030204" pitchFamily="34" charset="0"/>
              </a:rPr>
              <a:t>Gogishvili Nat Med. 2022</a:t>
            </a:r>
            <a:endParaRPr lang="en-US" sz="1100" dirty="0"/>
          </a:p>
        </p:txBody>
      </p:sp>
    </p:spTree>
    <p:extLst>
      <p:ext uri="{BB962C8B-B14F-4D97-AF65-F5344CB8AC3E}">
        <p14:creationId xmlns:p14="http://schemas.microsoft.com/office/powerpoint/2010/main" val="2792569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71692" y="28048"/>
            <a:ext cx="9215692" cy="5196626"/>
          </a:xfrm>
          <a:prstGeom prst="rect">
            <a:avLst/>
          </a:prstGeom>
        </p:spPr>
      </p:pic>
      <p:sp>
        <p:nvSpPr>
          <p:cNvPr id="4" name="Title 3"/>
          <p:cNvSpPr>
            <a:spLocks noGrp="1"/>
          </p:cNvSpPr>
          <p:nvPr>
            <p:ph type="title"/>
          </p:nvPr>
        </p:nvSpPr>
        <p:spPr>
          <a:xfrm>
            <a:off x="0" y="127465"/>
            <a:ext cx="9144000" cy="807256"/>
          </a:xfrm>
        </p:spPr>
        <p:txBody>
          <a:bodyPr/>
          <a:lstStyle/>
          <a:p>
            <a:r>
              <a:rPr lang="en-US" b="1" dirty="0"/>
              <a:t>How does another PD-1 Pathway and CTLA-4 Pathway Blockade Combination Fit in?  </a:t>
            </a:r>
            <a:br>
              <a:rPr lang="en-US" b="1" dirty="0"/>
            </a:br>
            <a:r>
              <a:rPr lang="en-US" b="1" dirty="0"/>
              <a:t>The Poseidon Story</a:t>
            </a:r>
          </a:p>
        </p:txBody>
      </p:sp>
      <p:pic>
        <p:nvPicPr>
          <p:cNvPr id="5" name="Picture 4">
            <a:extLst>
              <a:ext uri="{FF2B5EF4-FFF2-40B4-BE49-F238E27FC236}">
                <a16:creationId xmlns:a16="http://schemas.microsoft.com/office/drawing/2014/main" id="{45D72BAC-F135-4882-41F5-15736872AAEA}"/>
              </a:ext>
            </a:extLst>
          </p:cNvPr>
          <p:cNvPicPr>
            <a:picLocks noChangeAspect="1"/>
          </p:cNvPicPr>
          <p:nvPr/>
        </p:nvPicPr>
        <p:blipFill>
          <a:blip r:embed="rId3"/>
          <a:srcRect/>
          <a:stretch/>
        </p:blipFill>
        <p:spPr>
          <a:xfrm>
            <a:off x="7772400" y="4477800"/>
            <a:ext cx="1096112" cy="558923"/>
          </a:xfrm>
          <a:prstGeom prst="rect">
            <a:avLst/>
          </a:prstGeom>
        </p:spPr>
      </p:pic>
    </p:spTree>
    <p:extLst>
      <p:ext uri="{BB962C8B-B14F-4D97-AF65-F5344CB8AC3E}">
        <p14:creationId xmlns:p14="http://schemas.microsoft.com/office/powerpoint/2010/main" val="3069295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D5AAC8-DE7A-402C-ADB4-D122910CE50B}"/>
              </a:ext>
            </a:extLst>
          </p:cNvPr>
          <p:cNvSpPr txBox="1"/>
          <p:nvPr/>
        </p:nvSpPr>
        <p:spPr>
          <a:xfrm>
            <a:off x="136389" y="187736"/>
            <a:ext cx="8641556" cy="738664"/>
          </a:xfrm>
          <a:prstGeom prst="rect">
            <a:avLst/>
          </a:prstGeom>
          <a:noFill/>
        </p:spPr>
        <p:txBody>
          <a:bodyPr wrap="square" rtlCol="0">
            <a:spAutoFit/>
          </a:bodyPr>
          <a:lstStyle/>
          <a:p>
            <a:r>
              <a:rPr lang="en-GB" sz="2100" b="1" dirty="0">
                <a:latin typeface="Arial" panose="020B0604020202020204" pitchFamily="34" charset="0"/>
                <a:cs typeface="Arial" panose="020B0604020202020204" pitchFamily="34" charset="0"/>
              </a:rPr>
              <a:t>POSEIDON Study Design – Key Differences from other IO combo studies</a:t>
            </a:r>
          </a:p>
        </p:txBody>
      </p:sp>
      <p:cxnSp>
        <p:nvCxnSpPr>
          <p:cNvPr id="28" name="Straight Arrow Connector 27">
            <a:extLst>
              <a:ext uri="{FF2B5EF4-FFF2-40B4-BE49-F238E27FC236}">
                <a16:creationId xmlns:a16="http://schemas.microsoft.com/office/drawing/2014/main" id="{9F5A3AFB-7517-4AA5-A158-A76D959776B9}"/>
              </a:ext>
            </a:extLst>
          </p:cNvPr>
          <p:cNvCxnSpPr>
            <a:cxnSpLocks/>
            <a:stCxn id="32" idx="3"/>
            <a:endCxn id="34" idx="1"/>
          </p:cNvCxnSpPr>
          <p:nvPr/>
        </p:nvCxnSpPr>
        <p:spPr bwMode="auto">
          <a:xfrm>
            <a:off x="4570476" y="2785285"/>
            <a:ext cx="332712"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9" name="Straight Arrow Connector 28">
            <a:extLst>
              <a:ext uri="{FF2B5EF4-FFF2-40B4-BE49-F238E27FC236}">
                <a16:creationId xmlns:a16="http://schemas.microsoft.com/office/drawing/2014/main" id="{5809446F-41FF-463E-A607-233E8113FE35}"/>
              </a:ext>
            </a:extLst>
          </p:cNvPr>
          <p:cNvCxnSpPr>
            <a:cxnSpLocks/>
            <a:stCxn id="35" idx="3"/>
            <a:endCxn id="36" idx="1"/>
          </p:cNvCxnSpPr>
          <p:nvPr/>
        </p:nvCxnSpPr>
        <p:spPr bwMode="auto">
          <a:xfrm>
            <a:off x="4570477" y="3783462"/>
            <a:ext cx="332711" cy="5"/>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30" name="Straight Arrow Connector 29">
            <a:extLst>
              <a:ext uri="{FF2B5EF4-FFF2-40B4-BE49-F238E27FC236}">
                <a16:creationId xmlns:a16="http://schemas.microsoft.com/office/drawing/2014/main" id="{382F9849-19F4-4B80-8C1D-CDB67454165E}"/>
              </a:ext>
            </a:extLst>
          </p:cNvPr>
          <p:cNvCxnSpPr>
            <a:cxnSpLocks/>
            <a:stCxn id="31" idx="3"/>
            <a:endCxn id="33" idx="1"/>
          </p:cNvCxnSpPr>
          <p:nvPr/>
        </p:nvCxnSpPr>
        <p:spPr bwMode="auto">
          <a:xfrm>
            <a:off x="4570515" y="1787078"/>
            <a:ext cx="332674"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31" name="Rectangle 18">
            <a:extLst>
              <a:ext uri="{FF2B5EF4-FFF2-40B4-BE49-F238E27FC236}">
                <a16:creationId xmlns:a16="http://schemas.microsoft.com/office/drawing/2014/main" id="{1E592F8E-0127-4F0B-9321-F3DF10605DB4}"/>
              </a:ext>
            </a:extLst>
          </p:cNvPr>
          <p:cNvSpPr>
            <a:spLocks noChangeArrowheads="1"/>
          </p:cNvSpPr>
          <p:nvPr/>
        </p:nvSpPr>
        <p:spPr bwMode="auto">
          <a:xfrm>
            <a:off x="2761514" y="1382079"/>
            <a:ext cx="1809000" cy="809998"/>
          </a:xfrm>
          <a:prstGeom prst="rect">
            <a:avLst/>
          </a:prstGeom>
          <a:solidFill>
            <a:srgbClr val="1F3D7B"/>
          </a:solidFill>
          <a:ln>
            <a:noFill/>
            <a:headEnd/>
            <a:tailEnd/>
          </a:ln>
          <a:effectLst/>
          <a:scene3d>
            <a:camera prst="orthographicFront">
              <a:rot lat="0" lon="0" rev="0"/>
            </a:camera>
            <a:lightRig rig="contrasting" dir="t">
              <a:rot lat="0" lon="0" rev="7800000"/>
            </a:lightRig>
          </a:scene3d>
          <a:sp3d>
            <a:bevelT w="139700" h="139700"/>
          </a:sp3d>
        </p:spPr>
        <p:txBody>
          <a:bodyPr wrap="square" lIns="91440" tIns="45720" rIns="91440" bIns="45720" anchor="ctr">
            <a:noAutofit/>
          </a:bodyPr>
          <a:lstStyle/>
          <a:p>
            <a:pPr marL="0" lvl="2" algn="ctr" defTabSz="457178" eaLnBrk="0" hangingPunct="0">
              <a:tabLst>
                <a:tab pos="114294" algn="l"/>
              </a:tabLst>
              <a:defRPr/>
            </a:pPr>
            <a:r>
              <a:rPr lang="en-IN" altLang="zh-TW" sz="1050" b="1" kern="0" dirty="0">
                <a:solidFill>
                  <a:srgbClr val="FFFFFF"/>
                </a:solidFill>
                <a:latin typeface="Arial"/>
                <a:ea typeface="微軟正黑體" panose="020B0604030504040204" pitchFamily="34" charset="-120"/>
                <a:cs typeface="Calibri"/>
              </a:rPr>
              <a:t>Durvalumab 1500 mg + CT* q3w (4 cycles)</a:t>
            </a:r>
          </a:p>
        </p:txBody>
      </p:sp>
      <p:sp>
        <p:nvSpPr>
          <p:cNvPr id="32" name="Rectangle 31">
            <a:extLst>
              <a:ext uri="{FF2B5EF4-FFF2-40B4-BE49-F238E27FC236}">
                <a16:creationId xmlns:a16="http://schemas.microsoft.com/office/drawing/2014/main" id="{3B4DE6C4-1D6A-436A-8C36-091FFB185EE1}"/>
              </a:ext>
            </a:extLst>
          </p:cNvPr>
          <p:cNvSpPr>
            <a:spLocks noChangeArrowheads="1"/>
          </p:cNvSpPr>
          <p:nvPr/>
        </p:nvSpPr>
        <p:spPr bwMode="auto">
          <a:xfrm>
            <a:off x="2761476" y="2380286"/>
            <a:ext cx="1809000" cy="809998"/>
          </a:xfrm>
          <a:prstGeom prst="rect">
            <a:avLst/>
          </a:prstGeom>
          <a:solidFill>
            <a:srgbClr val="1798FF"/>
          </a:solidFill>
          <a:ln>
            <a:noFill/>
            <a:headEnd/>
            <a:tailEnd/>
          </a:ln>
          <a:effectLst/>
          <a:scene3d>
            <a:camera prst="orthographicFront">
              <a:rot lat="0" lon="0" rev="0"/>
            </a:camera>
            <a:lightRig rig="contrasting" dir="t">
              <a:rot lat="0" lon="0" rev="7800000"/>
            </a:lightRig>
          </a:scene3d>
          <a:sp3d>
            <a:bevelT w="139700" h="139700"/>
          </a:sp3d>
        </p:spPr>
        <p:txBody>
          <a:bodyPr wrap="square" lIns="91440" tIns="45720" rIns="91440" bIns="45720" anchor="ctr">
            <a:noAutofit/>
          </a:bodyPr>
          <a:lstStyle/>
          <a:p>
            <a:pPr marL="0" lvl="2" algn="ctr" defTabSz="457178" eaLnBrk="0" hangingPunct="0">
              <a:tabLst>
                <a:tab pos="114294" algn="l"/>
              </a:tabLst>
              <a:defRPr/>
            </a:pPr>
            <a:r>
              <a:rPr lang="en-US" altLang="zh-TW" sz="1050" b="1" kern="0" dirty="0">
                <a:solidFill>
                  <a:srgbClr val="FFFFFF"/>
                </a:solidFill>
                <a:latin typeface="Arial"/>
                <a:ea typeface="微軟正黑體" panose="020B0604030504040204" pitchFamily="34" charset="-120"/>
                <a:cs typeface="Calibri"/>
              </a:rPr>
              <a:t>Durvalumab 1500 mg + </a:t>
            </a:r>
            <a:r>
              <a:rPr lang="en-US" altLang="zh-TW" sz="1050" b="1" kern="0" dirty="0">
                <a:solidFill>
                  <a:srgbClr val="FFFFFF"/>
                </a:solidFill>
                <a:latin typeface="Arial" panose="020B0604020202020204" pitchFamily="34" charset="0"/>
                <a:ea typeface="微軟正黑體" panose="020B0604030504040204" pitchFamily="34" charset="-120"/>
                <a:cs typeface="Arial" panose="020B0604020202020204" pitchFamily="34" charset="0"/>
              </a:rPr>
              <a:t>tremelimumab</a:t>
            </a:r>
            <a:r>
              <a:rPr lang="en-US" sz="1050" b="1" kern="0" baseline="30000" dirty="0">
                <a:solidFill>
                  <a:srgbClr val="FFFFFF"/>
                </a:solidFill>
                <a:latin typeface="Arial"/>
              </a:rPr>
              <a:t> </a:t>
            </a:r>
            <a:r>
              <a:rPr lang="en-US" sz="1050" b="1" kern="0" dirty="0">
                <a:solidFill>
                  <a:srgbClr val="FFFFFF"/>
                </a:solidFill>
                <a:latin typeface="Arial"/>
              </a:rPr>
              <a:t>75 mg </a:t>
            </a:r>
            <a:r>
              <a:rPr lang="en-US" altLang="zh-TW" sz="1050" b="1" kern="0" dirty="0">
                <a:solidFill>
                  <a:srgbClr val="FFFFFF"/>
                </a:solidFill>
                <a:latin typeface="Arial"/>
                <a:ea typeface="微軟正黑體" panose="020B0604030504040204" pitchFamily="34" charset="-120"/>
                <a:cs typeface="Calibri"/>
              </a:rPr>
              <a:t>+ CT* q3w (4 cycles)</a:t>
            </a:r>
          </a:p>
        </p:txBody>
      </p:sp>
      <p:sp>
        <p:nvSpPr>
          <p:cNvPr id="33" name="Rectangle 32">
            <a:extLst>
              <a:ext uri="{FF2B5EF4-FFF2-40B4-BE49-F238E27FC236}">
                <a16:creationId xmlns:a16="http://schemas.microsoft.com/office/drawing/2014/main" id="{C7C14E70-5D84-4789-9C65-239BCEDE1DFF}"/>
              </a:ext>
            </a:extLst>
          </p:cNvPr>
          <p:cNvSpPr/>
          <p:nvPr/>
        </p:nvSpPr>
        <p:spPr>
          <a:xfrm>
            <a:off x="4903188" y="1382079"/>
            <a:ext cx="1809000" cy="809998"/>
          </a:xfrm>
          <a:prstGeom prst="rect">
            <a:avLst/>
          </a:prstGeom>
          <a:solidFill>
            <a:srgbClr val="1F3D7B"/>
          </a:solidFill>
          <a:ln w="9525" cap="flat" cmpd="sng" algn="ctr">
            <a:noFill/>
            <a:prstDash val="solid"/>
          </a:ln>
          <a:effectLst/>
        </p:spPr>
        <p:txBody>
          <a:bodyPr rtlCol="0" anchor="ctr"/>
          <a:lstStyle/>
          <a:p>
            <a:pPr algn="ctr" defTabSz="457189">
              <a:defRPr/>
            </a:pPr>
            <a:r>
              <a:rPr lang="en-US" sz="1050" b="1" kern="0" dirty="0">
                <a:solidFill>
                  <a:srgbClr val="FFFFFF"/>
                </a:solidFill>
                <a:latin typeface="Arial"/>
                <a:ea typeface="+mn-ea"/>
                <a:cs typeface="+mn-cs"/>
              </a:rPr>
              <a:t>Durvalumab 1500 mg q4w + pemetrexed</a:t>
            </a:r>
            <a:r>
              <a:rPr lang="en-IN" altLang="zh-TW" sz="1050" b="1" baseline="30000" dirty="0">
                <a:solidFill>
                  <a:srgbClr val="FFFFFF"/>
                </a:solidFill>
                <a:latin typeface="Arial"/>
                <a:ea typeface="PMingLiU" pitchFamily="18" charset="-120"/>
                <a:cs typeface="Calibri"/>
              </a:rPr>
              <a:t>†</a:t>
            </a:r>
            <a:endParaRPr lang="en-US" sz="788" b="1" kern="0" dirty="0">
              <a:solidFill>
                <a:srgbClr val="FFFFFF"/>
              </a:solidFill>
              <a:latin typeface="Arial"/>
              <a:ea typeface="+mn-ea"/>
              <a:cs typeface="+mn-cs"/>
            </a:endParaRPr>
          </a:p>
          <a:p>
            <a:pPr algn="ctr" defTabSz="457189" fontAlgn="auto">
              <a:spcBef>
                <a:spcPts val="0"/>
              </a:spcBef>
              <a:spcAft>
                <a:spcPts val="0"/>
              </a:spcAft>
              <a:defRPr/>
            </a:pPr>
            <a:r>
              <a:rPr lang="en-US" sz="788" b="1" kern="0" dirty="0">
                <a:solidFill>
                  <a:srgbClr val="FFFFFF"/>
                </a:solidFill>
                <a:latin typeface="Arial"/>
                <a:ea typeface="+mn-ea"/>
                <a:cs typeface="+mn-cs"/>
              </a:rPr>
              <a:t>until PD</a:t>
            </a:r>
          </a:p>
        </p:txBody>
      </p:sp>
      <p:sp>
        <p:nvSpPr>
          <p:cNvPr id="34" name="Rectangle 33">
            <a:extLst>
              <a:ext uri="{FF2B5EF4-FFF2-40B4-BE49-F238E27FC236}">
                <a16:creationId xmlns:a16="http://schemas.microsoft.com/office/drawing/2014/main" id="{4131FE65-BA82-4F62-8763-2B49724FFE24}"/>
              </a:ext>
            </a:extLst>
          </p:cNvPr>
          <p:cNvSpPr/>
          <p:nvPr/>
        </p:nvSpPr>
        <p:spPr>
          <a:xfrm>
            <a:off x="4903188" y="2380286"/>
            <a:ext cx="1809000" cy="809998"/>
          </a:xfrm>
          <a:prstGeom prst="rect">
            <a:avLst/>
          </a:prstGeom>
          <a:solidFill>
            <a:srgbClr val="1798FF"/>
          </a:solidFill>
          <a:ln w="9525" cap="flat" cmpd="sng" algn="ctr">
            <a:noFill/>
            <a:prstDash val="solid"/>
          </a:ln>
          <a:effectLst/>
        </p:spPr>
        <p:txBody>
          <a:bodyPr rtlCol="0" anchor="ctr"/>
          <a:lstStyle/>
          <a:p>
            <a:pPr algn="ctr" defTabSz="457189">
              <a:defRPr/>
            </a:pPr>
            <a:r>
              <a:rPr lang="en-US" sz="1050" b="1" kern="0" dirty="0">
                <a:solidFill>
                  <a:srgbClr val="FFFFFF"/>
                </a:solidFill>
                <a:latin typeface="Arial"/>
                <a:ea typeface="+mn-ea"/>
                <a:cs typeface="+mn-cs"/>
              </a:rPr>
              <a:t>Durvalumab 1500 mg q4w + tremelimumab 75 mg</a:t>
            </a:r>
            <a:r>
              <a:rPr lang="en-US" sz="1050" b="1" kern="0" baseline="30000" dirty="0">
                <a:solidFill>
                  <a:srgbClr val="FFFFFF"/>
                </a:solidFill>
                <a:latin typeface="Arial"/>
                <a:ea typeface="+mn-ea"/>
                <a:cs typeface="+mn-cs"/>
              </a:rPr>
              <a:t> </a:t>
            </a:r>
          </a:p>
          <a:p>
            <a:pPr algn="ctr" defTabSz="457189">
              <a:defRPr/>
            </a:pPr>
            <a:r>
              <a:rPr lang="en-US" sz="1050" b="1" kern="0" dirty="0">
                <a:solidFill>
                  <a:srgbClr val="FFFFFF"/>
                </a:solidFill>
                <a:latin typeface="Arial"/>
                <a:ea typeface="+mn-ea"/>
                <a:cs typeface="+mn-cs"/>
              </a:rPr>
              <a:t>(week 16 only)</a:t>
            </a:r>
            <a:r>
              <a:rPr lang="en-US" sz="1050" b="1" kern="0" baseline="30000" dirty="0">
                <a:solidFill>
                  <a:srgbClr val="FFFFFF"/>
                </a:solidFill>
                <a:latin typeface="Arial"/>
              </a:rPr>
              <a:t>‡</a:t>
            </a:r>
            <a:r>
              <a:rPr lang="en-US" sz="1050" b="1" kern="0" dirty="0">
                <a:solidFill>
                  <a:srgbClr val="FFFFFF"/>
                </a:solidFill>
                <a:latin typeface="Arial"/>
                <a:ea typeface="+mn-ea"/>
                <a:cs typeface="+mn-cs"/>
              </a:rPr>
              <a:t> </a:t>
            </a:r>
          </a:p>
          <a:p>
            <a:pPr algn="ctr" defTabSz="457189">
              <a:defRPr/>
            </a:pPr>
            <a:r>
              <a:rPr lang="en-US" sz="1050" b="1" kern="0" dirty="0">
                <a:solidFill>
                  <a:srgbClr val="FFFFFF"/>
                </a:solidFill>
                <a:latin typeface="Arial"/>
                <a:ea typeface="+mn-ea"/>
                <a:cs typeface="+mn-cs"/>
              </a:rPr>
              <a:t>+ pemetrexed</a:t>
            </a:r>
            <a:r>
              <a:rPr lang="en-IN" altLang="zh-TW" sz="1050" b="1" baseline="30000" dirty="0">
                <a:solidFill>
                  <a:srgbClr val="FFFFFF"/>
                </a:solidFill>
                <a:latin typeface="Arial"/>
                <a:ea typeface="PMingLiU" pitchFamily="18" charset="-120"/>
                <a:cs typeface="Calibri"/>
              </a:rPr>
              <a:t>†</a:t>
            </a:r>
            <a:endParaRPr lang="en-US" sz="1050" b="1" kern="0" baseline="30000" dirty="0">
              <a:solidFill>
                <a:srgbClr val="FFFFFF"/>
              </a:solidFill>
              <a:latin typeface="Arial"/>
              <a:ea typeface="+mn-ea"/>
              <a:cs typeface="+mn-cs"/>
            </a:endParaRPr>
          </a:p>
          <a:p>
            <a:pPr algn="ctr" defTabSz="457189" fontAlgn="auto">
              <a:spcBef>
                <a:spcPts val="0"/>
              </a:spcBef>
              <a:spcAft>
                <a:spcPts val="0"/>
              </a:spcAft>
              <a:defRPr/>
            </a:pPr>
            <a:r>
              <a:rPr lang="en-US" sz="788" b="1" kern="0" dirty="0">
                <a:solidFill>
                  <a:srgbClr val="FFFFFF"/>
                </a:solidFill>
                <a:latin typeface="Arial"/>
                <a:ea typeface="+mn-ea"/>
                <a:cs typeface="+mn-cs"/>
              </a:rPr>
              <a:t>until PD</a:t>
            </a:r>
          </a:p>
        </p:txBody>
      </p:sp>
      <p:sp>
        <p:nvSpPr>
          <p:cNvPr id="35" name="Rectangle 34">
            <a:extLst>
              <a:ext uri="{FF2B5EF4-FFF2-40B4-BE49-F238E27FC236}">
                <a16:creationId xmlns:a16="http://schemas.microsoft.com/office/drawing/2014/main" id="{DAD32B61-1CE7-4189-8AF9-B278D1F44958}"/>
              </a:ext>
            </a:extLst>
          </p:cNvPr>
          <p:cNvSpPr>
            <a:spLocks noChangeArrowheads="1"/>
          </p:cNvSpPr>
          <p:nvPr/>
        </p:nvSpPr>
        <p:spPr bwMode="auto">
          <a:xfrm>
            <a:off x="2761476" y="3378463"/>
            <a:ext cx="1809000" cy="809998"/>
          </a:xfrm>
          <a:prstGeom prst="rect">
            <a:avLst/>
          </a:prstGeom>
          <a:solidFill>
            <a:srgbClr val="C41F3E"/>
          </a:solidFill>
          <a:ln>
            <a:noFill/>
            <a:headEnd/>
            <a:tailEnd/>
          </a:ln>
          <a:effectLst/>
          <a:scene3d>
            <a:camera prst="orthographicFront">
              <a:rot lat="0" lon="0" rev="0"/>
            </a:camera>
            <a:lightRig rig="contrasting" dir="t">
              <a:rot lat="0" lon="0" rev="7800000"/>
            </a:lightRig>
          </a:scene3d>
          <a:sp3d>
            <a:bevelT w="139700" h="139700"/>
          </a:sp3d>
        </p:spPr>
        <p:txBody>
          <a:bodyPr wrap="square" lIns="91440" tIns="45720" rIns="91440" bIns="45720" anchor="ctr">
            <a:noAutofit/>
          </a:bodyPr>
          <a:lstStyle/>
          <a:p>
            <a:pPr marL="0" lvl="2" algn="ctr" defTabSz="457178" eaLnBrk="0" hangingPunct="0">
              <a:tabLst>
                <a:tab pos="114294" algn="l"/>
              </a:tabLst>
              <a:defRPr/>
            </a:pPr>
            <a:r>
              <a:rPr lang="en-US" altLang="zh-TW" sz="1050" b="1" kern="0" dirty="0">
                <a:solidFill>
                  <a:srgbClr val="FFFFFF"/>
                </a:solidFill>
                <a:latin typeface="Arial"/>
                <a:ea typeface="微軟正黑體" panose="020B0604030504040204" pitchFamily="34" charset="-120"/>
                <a:cs typeface="Calibri"/>
              </a:rPr>
              <a:t>Platinum-based CT*</a:t>
            </a:r>
          </a:p>
          <a:p>
            <a:pPr marL="0" lvl="2" algn="ctr" defTabSz="457178" eaLnBrk="0" hangingPunct="0">
              <a:tabLst>
                <a:tab pos="114294" algn="l"/>
              </a:tabLst>
              <a:defRPr/>
            </a:pPr>
            <a:r>
              <a:rPr lang="en-US" altLang="zh-TW" sz="1050" b="1" kern="0" dirty="0">
                <a:solidFill>
                  <a:srgbClr val="FFFFFF"/>
                </a:solidFill>
                <a:latin typeface="Arial"/>
                <a:ea typeface="微軟正黑體" panose="020B0604030504040204" pitchFamily="34" charset="-120"/>
                <a:cs typeface="Calibri"/>
              </a:rPr>
              <a:t>q3w (up to 6 cycles)</a:t>
            </a:r>
          </a:p>
        </p:txBody>
      </p:sp>
      <p:sp>
        <p:nvSpPr>
          <p:cNvPr id="36" name="Rectangle 35">
            <a:extLst>
              <a:ext uri="{FF2B5EF4-FFF2-40B4-BE49-F238E27FC236}">
                <a16:creationId xmlns:a16="http://schemas.microsoft.com/office/drawing/2014/main" id="{0247B641-A7E0-46FC-B9D5-7C6D68B08176}"/>
              </a:ext>
            </a:extLst>
          </p:cNvPr>
          <p:cNvSpPr/>
          <p:nvPr/>
        </p:nvSpPr>
        <p:spPr>
          <a:xfrm>
            <a:off x="4903187" y="3378468"/>
            <a:ext cx="1809000" cy="809998"/>
          </a:xfrm>
          <a:prstGeom prst="rect">
            <a:avLst/>
          </a:prstGeom>
          <a:solidFill>
            <a:srgbClr val="C41F3E"/>
          </a:solidFill>
          <a:ln w="9525" cap="flat" cmpd="sng" algn="ctr">
            <a:noFill/>
            <a:prstDash val="solid"/>
          </a:ln>
          <a:effectLst/>
        </p:spPr>
        <p:txBody>
          <a:bodyPr rtlCol="0" anchor="ctr"/>
          <a:lstStyle/>
          <a:p>
            <a:pPr algn="ctr" defTabSz="457189">
              <a:defRPr/>
            </a:pPr>
            <a:r>
              <a:rPr lang="en-US" sz="1050" b="1" kern="0" dirty="0">
                <a:solidFill>
                  <a:srgbClr val="FFFFFF"/>
                </a:solidFill>
                <a:latin typeface="Arial"/>
                <a:ea typeface="+mn-ea"/>
                <a:cs typeface="+mn-cs"/>
              </a:rPr>
              <a:t>Pemetrexed</a:t>
            </a:r>
            <a:r>
              <a:rPr lang="en-US" sz="1050" b="1" kern="0" baseline="30000" dirty="0">
                <a:solidFill>
                  <a:srgbClr val="FFFFFF"/>
                </a:solidFill>
                <a:latin typeface="Arial"/>
              </a:rPr>
              <a:t>†</a:t>
            </a:r>
            <a:r>
              <a:rPr lang="en-US" sz="788" b="1" kern="0" dirty="0">
                <a:solidFill>
                  <a:srgbClr val="FFFFFF"/>
                </a:solidFill>
                <a:latin typeface="Arial"/>
                <a:ea typeface="+mn-ea"/>
                <a:cs typeface="+mn-cs"/>
              </a:rPr>
              <a:t> </a:t>
            </a:r>
          </a:p>
          <a:p>
            <a:pPr algn="ctr" defTabSz="457189" fontAlgn="auto">
              <a:spcBef>
                <a:spcPts val="0"/>
              </a:spcBef>
              <a:spcAft>
                <a:spcPts val="0"/>
              </a:spcAft>
              <a:defRPr/>
            </a:pPr>
            <a:r>
              <a:rPr lang="en-US" sz="788" b="1" kern="0" dirty="0">
                <a:solidFill>
                  <a:srgbClr val="FFFFFF"/>
                </a:solidFill>
                <a:latin typeface="Arial"/>
                <a:ea typeface="+mn-ea"/>
                <a:cs typeface="+mn-cs"/>
              </a:rPr>
              <a:t>until PD</a:t>
            </a:r>
          </a:p>
        </p:txBody>
      </p:sp>
      <p:sp>
        <p:nvSpPr>
          <p:cNvPr id="37" name="Rectangle 36">
            <a:extLst>
              <a:ext uri="{FF2B5EF4-FFF2-40B4-BE49-F238E27FC236}">
                <a16:creationId xmlns:a16="http://schemas.microsoft.com/office/drawing/2014/main" id="{A8CDAAFA-9100-4074-889D-94E83BD8A107}"/>
              </a:ext>
            </a:extLst>
          </p:cNvPr>
          <p:cNvSpPr>
            <a:spLocks noChangeArrowheads="1"/>
          </p:cNvSpPr>
          <p:nvPr/>
        </p:nvSpPr>
        <p:spPr bwMode="auto">
          <a:xfrm>
            <a:off x="168980" y="1804719"/>
            <a:ext cx="1310146" cy="1964640"/>
          </a:xfrm>
          <a:prstGeom prst="rect">
            <a:avLst/>
          </a:prstGeom>
          <a:noFill/>
          <a:ln w="19050">
            <a:solidFill>
              <a:srgbClr val="3F4444"/>
            </a:solidFill>
            <a:miter lim="800000"/>
            <a:headEnd/>
            <a:tailEnd/>
          </a:ln>
          <a:effectLst/>
          <a:scene3d>
            <a:camera prst="orthographicFront">
              <a:rot lat="0" lon="0" rev="0"/>
            </a:camera>
            <a:lightRig rig="threePt" dir="t">
              <a:rot lat="0" lon="0" rev="1200000"/>
            </a:lightRig>
          </a:scene3d>
          <a:sp3d/>
        </p:spPr>
        <p:txBody>
          <a:bodyPr wrap="square" lIns="91440" tIns="45720" rIns="91440" bIns="45720" anchor="ctr">
            <a:spAutoFit/>
          </a:bodyPr>
          <a:lstStyle/>
          <a:p>
            <a:pPr marL="128588" indent="-128588" defTabSz="685800" fontAlgn="auto">
              <a:spcBef>
                <a:spcPts val="450"/>
              </a:spcBef>
              <a:spcAft>
                <a:spcPts val="0"/>
              </a:spcAft>
              <a:buFont typeface="Arial" panose="020B0604020202020204" pitchFamily="34" charset="0"/>
              <a:buChar char="•"/>
              <a:defRPr/>
            </a:pPr>
            <a:r>
              <a:rPr lang="en-GB" sz="1050" kern="0" dirty="0">
                <a:latin typeface="Arial"/>
                <a:ea typeface="+mn-ea"/>
                <a:cs typeface="+mn-cs"/>
              </a:rPr>
              <a:t>Stage IV NSCLC</a:t>
            </a:r>
          </a:p>
          <a:p>
            <a:pPr marL="128588" indent="-128588" defTabSz="685800" fontAlgn="auto">
              <a:spcBef>
                <a:spcPts val="450"/>
              </a:spcBef>
              <a:spcAft>
                <a:spcPts val="0"/>
              </a:spcAft>
              <a:buFont typeface="Arial" panose="020B0604020202020204" pitchFamily="34" charset="0"/>
              <a:buChar char="•"/>
              <a:defRPr/>
            </a:pPr>
            <a:r>
              <a:rPr lang="en-GB" sz="1050" kern="0" dirty="0">
                <a:latin typeface="Arial"/>
              </a:rPr>
              <a:t>No</a:t>
            </a:r>
            <a:r>
              <a:rPr lang="en-GB" sz="1050" i="1" kern="0" dirty="0">
                <a:latin typeface="Arial"/>
              </a:rPr>
              <a:t> </a:t>
            </a:r>
            <a:r>
              <a:rPr lang="en-GB" sz="1050" i="1" kern="0" dirty="0">
                <a:latin typeface="Arial"/>
                <a:ea typeface="+mn-ea"/>
                <a:cs typeface="+mn-cs"/>
              </a:rPr>
              <a:t>EGFR</a:t>
            </a:r>
            <a:r>
              <a:rPr lang="en-GB" sz="1050" kern="0" dirty="0">
                <a:latin typeface="Arial"/>
                <a:ea typeface="+mn-ea"/>
                <a:cs typeface="+mn-cs"/>
              </a:rPr>
              <a:t> or </a:t>
            </a:r>
            <a:r>
              <a:rPr lang="en-GB" sz="1050" i="1" kern="0" dirty="0">
                <a:latin typeface="Arial"/>
                <a:ea typeface="+mn-ea"/>
                <a:cs typeface="+mn-cs"/>
              </a:rPr>
              <a:t>ALK</a:t>
            </a:r>
            <a:r>
              <a:rPr lang="en-GB" sz="1050" kern="0" dirty="0">
                <a:latin typeface="Arial"/>
                <a:ea typeface="+mn-ea"/>
                <a:cs typeface="+mn-cs"/>
              </a:rPr>
              <a:t> alterations</a:t>
            </a:r>
          </a:p>
          <a:p>
            <a:pPr marL="128588" indent="-128588" defTabSz="685800" fontAlgn="auto">
              <a:spcBef>
                <a:spcPts val="450"/>
              </a:spcBef>
              <a:spcAft>
                <a:spcPts val="0"/>
              </a:spcAft>
              <a:buFont typeface="Arial" panose="020B0604020202020204" pitchFamily="34" charset="0"/>
              <a:buChar char="•"/>
              <a:defRPr/>
            </a:pPr>
            <a:r>
              <a:rPr lang="en-GB" sz="1050" kern="0" dirty="0">
                <a:latin typeface="Arial"/>
                <a:ea typeface="+mn-ea"/>
                <a:cs typeface="+mn-cs"/>
              </a:rPr>
              <a:t>ECOG PS 0 or 1</a:t>
            </a:r>
          </a:p>
          <a:p>
            <a:pPr marL="128588" indent="-128588" defTabSz="685800" fontAlgn="auto">
              <a:spcBef>
                <a:spcPts val="450"/>
              </a:spcBef>
              <a:spcAft>
                <a:spcPts val="0"/>
              </a:spcAft>
              <a:buFont typeface="Arial" panose="020B0604020202020204" pitchFamily="34" charset="0"/>
              <a:buChar char="•"/>
              <a:defRPr/>
            </a:pPr>
            <a:r>
              <a:rPr lang="en-GB" sz="1050" kern="0" dirty="0">
                <a:latin typeface="Arial"/>
                <a:ea typeface="+mn-ea"/>
                <a:cs typeface="+mn-cs"/>
              </a:rPr>
              <a:t>Treatment-naïve for metastatic disease </a:t>
            </a:r>
          </a:p>
          <a:p>
            <a:pPr algn="ctr" defTabSz="685800" fontAlgn="auto">
              <a:spcBef>
                <a:spcPts val="450"/>
              </a:spcBef>
              <a:spcAft>
                <a:spcPts val="0"/>
              </a:spcAft>
              <a:defRPr/>
            </a:pPr>
            <a:r>
              <a:rPr lang="en-GB" sz="1050" kern="0" dirty="0">
                <a:latin typeface="Arial"/>
                <a:ea typeface="+mn-ea"/>
                <a:cs typeface="+mn-cs"/>
              </a:rPr>
              <a:t>N=</a:t>
            </a:r>
            <a:r>
              <a:rPr lang="en-GB" sz="1050" kern="0" dirty="0">
                <a:latin typeface="Arial"/>
              </a:rPr>
              <a:t>1013 (randomized)</a:t>
            </a:r>
          </a:p>
        </p:txBody>
      </p:sp>
      <p:sp>
        <p:nvSpPr>
          <p:cNvPr id="38" name="Rectangle 37">
            <a:extLst>
              <a:ext uri="{FF2B5EF4-FFF2-40B4-BE49-F238E27FC236}">
                <a16:creationId xmlns:a16="http://schemas.microsoft.com/office/drawing/2014/main" id="{729456CE-8692-488C-95D0-E60D062C5A01}"/>
              </a:ext>
            </a:extLst>
          </p:cNvPr>
          <p:cNvSpPr/>
          <p:nvPr/>
        </p:nvSpPr>
        <p:spPr>
          <a:xfrm>
            <a:off x="1534952" y="3113882"/>
            <a:ext cx="974453" cy="1184940"/>
          </a:xfrm>
          <a:prstGeom prst="rect">
            <a:avLst/>
          </a:prstGeom>
        </p:spPr>
        <p:txBody>
          <a:bodyPr wrap="square" lIns="0" tIns="0" rIns="0" bIns="0">
            <a:spAutoFit/>
          </a:bodyPr>
          <a:lstStyle/>
          <a:p>
            <a:pPr>
              <a:spcAft>
                <a:spcPts val="225"/>
              </a:spcAft>
              <a:defRPr/>
            </a:pPr>
            <a:r>
              <a:rPr lang="en-US" sz="900" dirty="0">
                <a:solidFill>
                  <a:prstClr val="black"/>
                </a:solidFill>
                <a:latin typeface="Arial"/>
                <a:ea typeface="Times New Roman" panose="02020603050405020304" pitchFamily="18" charset="0"/>
                <a:cs typeface="Arial" panose="020B0604020202020204" pitchFamily="34" charset="0"/>
              </a:rPr>
              <a:t>Stratified by: </a:t>
            </a:r>
          </a:p>
          <a:p>
            <a:pPr marL="128588" indent="-128588">
              <a:spcAft>
                <a:spcPts val="225"/>
              </a:spcAft>
              <a:buFont typeface="Arial" panose="020B0604020202020204" pitchFamily="34" charset="0"/>
              <a:buChar char="•"/>
              <a:defRPr/>
            </a:pPr>
            <a:r>
              <a:rPr lang="en-GB" sz="900" dirty="0">
                <a:solidFill>
                  <a:srgbClr val="000000"/>
                </a:solidFill>
                <a:latin typeface="Arial"/>
                <a:cs typeface="Arial" panose="020B0604020202020204" pitchFamily="34" charset="0"/>
              </a:rPr>
              <a:t>PD-L1 expression                            </a:t>
            </a:r>
            <a:r>
              <a:rPr lang="en-GB" sz="900" dirty="0">
                <a:latin typeface="Arial"/>
                <a:cs typeface="Arial" panose="020B0604020202020204" pitchFamily="34" charset="0"/>
              </a:rPr>
              <a:t>(TC </a:t>
            </a:r>
            <a:r>
              <a:rPr lang="en-GB" sz="900" dirty="0">
                <a:solidFill>
                  <a:srgbClr val="000000"/>
                </a:solidFill>
                <a:latin typeface="Arial" panose="020B0604020202020204" pitchFamily="34" charset="0"/>
                <a:cs typeface="Arial" panose="020B0604020202020204" pitchFamily="34" charset="0"/>
              </a:rPr>
              <a:t>≥50% vs &lt;50%)</a:t>
            </a:r>
            <a:endParaRPr lang="en-GB" sz="900" dirty="0">
              <a:solidFill>
                <a:srgbClr val="000000"/>
              </a:solidFill>
              <a:latin typeface="Arial"/>
              <a:cs typeface="Arial" panose="020B0604020202020204" pitchFamily="34" charset="0"/>
            </a:endParaRPr>
          </a:p>
          <a:p>
            <a:pPr marL="128588" indent="-128588">
              <a:spcAft>
                <a:spcPts val="225"/>
              </a:spcAft>
              <a:buFont typeface="Arial" panose="020B0604020202020204" pitchFamily="34" charset="0"/>
              <a:buChar char="•"/>
              <a:defRPr/>
            </a:pPr>
            <a:r>
              <a:rPr lang="en-GB" sz="900" dirty="0">
                <a:solidFill>
                  <a:srgbClr val="000000"/>
                </a:solidFill>
                <a:latin typeface="Arial"/>
                <a:cs typeface="Arial" panose="020B0604020202020204" pitchFamily="34" charset="0"/>
              </a:rPr>
              <a:t>Disease stage                (IVA vs IVB)</a:t>
            </a:r>
          </a:p>
          <a:p>
            <a:pPr marL="128588" indent="-128588">
              <a:spcAft>
                <a:spcPts val="225"/>
              </a:spcAft>
              <a:buFont typeface="Arial" panose="020B0604020202020204" pitchFamily="34" charset="0"/>
              <a:buChar char="•"/>
              <a:defRPr/>
            </a:pPr>
            <a:r>
              <a:rPr lang="en-GB" sz="900" dirty="0">
                <a:solidFill>
                  <a:srgbClr val="000000"/>
                </a:solidFill>
                <a:latin typeface="Arial"/>
                <a:cs typeface="Arial" panose="020B0604020202020204" pitchFamily="34" charset="0"/>
              </a:rPr>
              <a:t>Histology</a:t>
            </a:r>
          </a:p>
        </p:txBody>
      </p:sp>
      <p:cxnSp>
        <p:nvCxnSpPr>
          <p:cNvPr id="40" name="Elbow Connector 39"/>
          <p:cNvCxnSpPr>
            <a:cxnSpLocks/>
          </p:cNvCxnSpPr>
          <p:nvPr/>
        </p:nvCxnSpPr>
        <p:spPr bwMode="auto">
          <a:xfrm flipV="1">
            <a:off x="2027611" y="1786343"/>
            <a:ext cx="739750" cy="998999"/>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cxnSp>
        <p:nvCxnSpPr>
          <p:cNvPr id="41" name="Elbow Connector 40"/>
          <p:cNvCxnSpPr>
            <a:cxnSpLocks/>
          </p:cNvCxnSpPr>
          <p:nvPr/>
        </p:nvCxnSpPr>
        <p:spPr bwMode="auto">
          <a:xfrm>
            <a:off x="2027124" y="2783452"/>
            <a:ext cx="739800" cy="998999"/>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sp>
        <p:nvSpPr>
          <p:cNvPr id="65" name="TextBox 64">
            <a:extLst>
              <a:ext uri="{FF2B5EF4-FFF2-40B4-BE49-F238E27FC236}">
                <a16:creationId xmlns:a16="http://schemas.microsoft.com/office/drawing/2014/main" id="{B4E192C5-43CE-4F83-876F-6B99F25DD1F4}"/>
              </a:ext>
            </a:extLst>
          </p:cNvPr>
          <p:cNvSpPr txBox="1"/>
          <p:nvPr/>
        </p:nvSpPr>
        <p:spPr>
          <a:xfrm>
            <a:off x="6845450" y="1490528"/>
            <a:ext cx="2172072" cy="2593018"/>
          </a:xfrm>
          <a:prstGeom prst="rect">
            <a:avLst/>
          </a:prstGeom>
          <a:noFill/>
          <a:ln w="19050">
            <a:solidFill>
              <a:srgbClr val="3F4444"/>
            </a:solidFill>
            <a:miter lim="800000"/>
          </a:ln>
        </p:spPr>
        <p:txBody>
          <a:bodyPr wrap="square" lIns="72000" rIns="36000" rtlCol="0" anchor="ctr">
            <a:spAutoFit/>
          </a:bodyPr>
          <a:lstStyle/>
          <a:p>
            <a:pPr defTabSz="457189" fontAlgn="auto">
              <a:spcBef>
                <a:spcPts val="0"/>
              </a:spcBef>
              <a:spcAft>
                <a:spcPts val="225"/>
              </a:spcAft>
              <a:defRPr/>
            </a:pPr>
            <a:r>
              <a:rPr lang="en-GB" sz="1050" b="1" kern="0" dirty="0">
                <a:solidFill>
                  <a:prstClr val="black"/>
                </a:solidFill>
                <a:latin typeface="Arial"/>
                <a:ea typeface="MS PGothic" panose="020B0600070205080204" pitchFamily="34" charset="-128"/>
                <a:cs typeface="Arial" panose="020B0604020202020204" pitchFamily="34" charset="0"/>
              </a:rPr>
              <a:t>Primary endpoints</a:t>
            </a:r>
          </a:p>
          <a:p>
            <a:pPr marL="136922" indent="-136922" defTabSz="685800" fontAlgn="auto">
              <a:spcBef>
                <a:spcPts val="0"/>
              </a:spcBef>
              <a:spcAft>
                <a:spcPts val="0"/>
              </a:spcAft>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PFS by BICR (D+CT vs CT)</a:t>
            </a:r>
          </a:p>
          <a:p>
            <a:pPr marL="136922" indent="-136922">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OS (D+CT vs CT)</a:t>
            </a:r>
          </a:p>
          <a:p>
            <a:pPr defTabSz="457189" fontAlgn="auto">
              <a:spcBef>
                <a:spcPts val="0"/>
              </a:spcBef>
              <a:spcAft>
                <a:spcPts val="225"/>
              </a:spcAft>
              <a:defRPr/>
            </a:pPr>
            <a:endParaRPr lang="en-GB" sz="1050" kern="0" dirty="0">
              <a:latin typeface="Arial"/>
              <a:ea typeface="MS PGothic" panose="020B0600070205080204" pitchFamily="34" charset="-128"/>
              <a:cs typeface="Arial" panose="020B0604020202020204" pitchFamily="34" charset="0"/>
            </a:endParaRPr>
          </a:p>
          <a:p>
            <a:pPr defTabSz="457189" fontAlgn="auto">
              <a:spcBef>
                <a:spcPts val="0"/>
              </a:spcBef>
              <a:spcAft>
                <a:spcPts val="225"/>
              </a:spcAft>
              <a:defRPr/>
            </a:pPr>
            <a:r>
              <a:rPr lang="en-GB" sz="1050" b="1" kern="0" dirty="0">
                <a:latin typeface="Arial"/>
                <a:ea typeface="MS PGothic" panose="020B0600070205080204" pitchFamily="34" charset="-128"/>
                <a:cs typeface="Arial" panose="020B0604020202020204" pitchFamily="34" charset="0"/>
              </a:rPr>
              <a:t>Key secondary endpoints</a:t>
            </a:r>
          </a:p>
          <a:p>
            <a:pPr marL="136922" indent="-136922">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PFS by BICR (D+T+CT vs CT)</a:t>
            </a:r>
          </a:p>
          <a:p>
            <a:pPr marL="136922" indent="-136922">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OS (D+T+CT vs CT)</a:t>
            </a:r>
          </a:p>
          <a:p>
            <a:pPr marL="136922" indent="-136922">
              <a:buFont typeface="Arial" panose="020B0604020202020204" pitchFamily="34" charset="0"/>
              <a:buChar char="•"/>
              <a:defRPr/>
            </a:pPr>
            <a:r>
              <a:rPr lang="en-GB" sz="1050" kern="0" dirty="0">
                <a:latin typeface="Arial"/>
              </a:rPr>
              <a:t>OS in patients with bTMB </a:t>
            </a:r>
            <a:br>
              <a:rPr lang="en-GB" sz="1050" kern="0" dirty="0">
                <a:latin typeface="Arial"/>
              </a:rPr>
            </a:br>
            <a:r>
              <a:rPr lang="en-GB" sz="1050" kern="0" dirty="0">
                <a:latin typeface="Arial"/>
              </a:rPr>
              <a:t>≥20 mut/Mb (D+T+CT vs CT)</a:t>
            </a:r>
          </a:p>
          <a:p>
            <a:pPr marL="136922" indent="-136922">
              <a:buClr>
                <a:srgbClr val="003865"/>
              </a:buClr>
              <a:buFont typeface="Arial" panose="020B0604020202020204" pitchFamily="34" charset="0"/>
              <a:buChar char="•"/>
              <a:defRPr/>
            </a:pPr>
            <a:endParaRPr lang="en-GB" sz="1050" b="1" kern="0" dirty="0">
              <a:latin typeface="Arial"/>
              <a:ea typeface="MS PGothic" panose="020B0600070205080204" pitchFamily="34" charset="-128"/>
              <a:cs typeface="Arial" panose="020B0604020202020204" pitchFamily="34" charset="0"/>
            </a:endParaRPr>
          </a:p>
          <a:p>
            <a:pPr>
              <a:buClr>
                <a:srgbClr val="003865"/>
              </a:buClr>
              <a:defRPr/>
            </a:pPr>
            <a:r>
              <a:rPr lang="en-GB" sz="1050" b="1" kern="0" dirty="0">
                <a:latin typeface="Arial"/>
                <a:ea typeface="MS PGothic" panose="020B0600070205080204" pitchFamily="34" charset="-128"/>
                <a:cs typeface="Arial" panose="020B0604020202020204" pitchFamily="34" charset="0"/>
              </a:rPr>
              <a:t>Additional secondary endpoints</a:t>
            </a:r>
          </a:p>
          <a:p>
            <a:pPr marL="136922" indent="-136922" defTabSz="685800" fontAlgn="auto">
              <a:spcBef>
                <a:spcPts val="0"/>
              </a:spcBef>
              <a:spcAft>
                <a:spcPts val="0"/>
              </a:spcAft>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ORR, </a:t>
            </a:r>
            <a:r>
              <a:rPr lang="en-GB" sz="1050" kern="0" dirty="0" err="1">
                <a:latin typeface="Arial" panose="020B0604020202020204" pitchFamily="34" charset="0"/>
                <a:cs typeface="Arial" panose="020B0604020202020204" pitchFamily="34" charset="0"/>
              </a:rPr>
              <a:t>DoR</a:t>
            </a:r>
            <a:r>
              <a:rPr lang="en-GB" sz="1050" kern="0" dirty="0">
                <a:latin typeface="Arial" panose="020B0604020202020204" pitchFamily="34" charset="0"/>
                <a:cs typeface="Arial" panose="020B0604020202020204" pitchFamily="34" charset="0"/>
              </a:rPr>
              <a:t>, and BOR by BICR</a:t>
            </a:r>
          </a:p>
          <a:p>
            <a:pPr marL="136922" indent="-136922" defTabSz="685800" fontAlgn="auto">
              <a:spcBef>
                <a:spcPts val="0"/>
              </a:spcBef>
              <a:spcAft>
                <a:spcPts val="0"/>
              </a:spcAft>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PFS at 12 months</a:t>
            </a:r>
          </a:p>
          <a:p>
            <a:pPr marL="136922" indent="-136922" defTabSz="685800" fontAlgn="auto">
              <a:spcBef>
                <a:spcPts val="0"/>
              </a:spcBef>
              <a:spcAft>
                <a:spcPts val="0"/>
              </a:spcAft>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HRQoL</a:t>
            </a:r>
          </a:p>
          <a:p>
            <a:pPr marL="136922" indent="-136922" defTabSz="685800" fontAlgn="auto">
              <a:spcBef>
                <a:spcPts val="0"/>
              </a:spcBef>
              <a:spcAft>
                <a:spcPts val="0"/>
              </a:spcAft>
              <a:buFont typeface="Arial" panose="020B0604020202020204" pitchFamily="34" charset="0"/>
              <a:buChar char="•"/>
              <a:defRPr/>
            </a:pPr>
            <a:r>
              <a:rPr lang="en-GB" sz="1050" kern="0" dirty="0">
                <a:latin typeface="Arial" panose="020B0604020202020204" pitchFamily="34" charset="0"/>
                <a:cs typeface="Arial" panose="020B0604020202020204" pitchFamily="34" charset="0"/>
              </a:rPr>
              <a:t>Safety and tolerability</a:t>
            </a:r>
          </a:p>
        </p:txBody>
      </p:sp>
      <p:sp>
        <p:nvSpPr>
          <p:cNvPr id="23" name="TextBox 22">
            <a:extLst>
              <a:ext uri="{FF2B5EF4-FFF2-40B4-BE49-F238E27FC236}">
                <a16:creationId xmlns:a16="http://schemas.microsoft.com/office/drawing/2014/main" id="{F7126B1A-8BBC-47F7-9BEB-A40A29685AFE}"/>
              </a:ext>
            </a:extLst>
          </p:cNvPr>
          <p:cNvSpPr txBox="1"/>
          <p:nvPr/>
        </p:nvSpPr>
        <p:spPr>
          <a:xfrm>
            <a:off x="264115" y="4256914"/>
            <a:ext cx="8630036" cy="300082"/>
          </a:xfrm>
          <a:prstGeom prst="rect">
            <a:avLst/>
          </a:prstGeom>
          <a:noFill/>
        </p:spPr>
        <p:txBody>
          <a:bodyPr wrap="square" rtlCol="0" anchor="b">
            <a:spAutoFit/>
          </a:bodyPr>
          <a:lstStyle/>
          <a:p>
            <a:pPr algn="r"/>
            <a:r>
              <a:rPr lang="en-GB" sz="675" dirty="0">
                <a:solidFill>
                  <a:schemeClr val="bg2">
                    <a:lumMod val="10000"/>
                  </a:schemeClr>
                </a:solidFill>
                <a:latin typeface="Arial" panose="020B0604020202020204" pitchFamily="34" charset="0"/>
                <a:cs typeface="Arial" panose="020B0604020202020204" pitchFamily="34" charset="0"/>
              </a:rPr>
              <a:t>*CT options: gemcitabine + carboplatin/cisplatin (squamous), pemetrexed + carboplatin/cisplatin (non-squamous), or nab-paclitaxel + carboplatin (either histology); </a:t>
            </a:r>
          </a:p>
          <a:p>
            <a:pPr algn="r"/>
            <a:r>
              <a:rPr lang="en-GB" sz="675" baseline="30000" dirty="0">
                <a:solidFill>
                  <a:schemeClr val="bg2">
                    <a:lumMod val="10000"/>
                  </a:schemeClr>
                </a:solidFill>
                <a:latin typeface="Arial" panose="020B0604020202020204" pitchFamily="34" charset="0"/>
                <a:cs typeface="Arial" panose="020B0604020202020204" pitchFamily="34" charset="0"/>
              </a:rPr>
              <a:t>†</a:t>
            </a:r>
            <a:r>
              <a:rPr lang="en-GB" sz="675" dirty="0">
                <a:solidFill>
                  <a:schemeClr val="bg2">
                    <a:lumMod val="10000"/>
                  </a:schemeClr>
                </a:solidFill>
                <a:latin typeface="Arial" panose="020B0604020202020204" pitchFamily="34" charset="0"/>
                <a:cs typeface="Arial" panose="020B0604020202020204" pitchFamily="34" charset="0"/>
              </a:rPr>
              <a:t>Patients with non-squamous histology who initially received pemetrexed during first-line treatment only (if eligible); </a:t>
            </a:r>
            <a:r>
              <a:rPr lang="en-US" sz="675" kern="0" baseline="30000" dirty="0">
                <a:latin typeface="Arial"/>
              </a:rPr>
              <a:t>‡</a:t>
            </a:r>
            <a:r>
              <a:rPr lang="en-GB" sz="675" dirty="0">
                <a:solidFill>
                  <a:schemeClr val="bg2">
                    <a:lumMod val="10000"/>
                  </a:schemeClr>
                </a:solidFill>
                <a:latin typeface="Arial" panose="020B0604020202020204" pitchFamily="34" charset="0"/>
                <a:cs typeface="Arial" panose="020B0604020202020204" pitchFamily="34" charset="0"/>
              </a:rPr>
              <a:t>Patients received an additional dose of </a:t>
            </a:r>
            <a:r>
              <a:rPr lang="en-GB" sz="675" dirty="0" err="1">
                <a:solidFill>
                  <a:schemeClr val="bg2">
                    <a:lumMod val="10000"/>
                  </a:schemeClr>
                </a:solidFill>
                <a:latin typeface="Arial" panose="020B0604020202020204" pitchFamily="34" charset="0"/>
                <a:cs typeface="Arial" panose="020B0604020202020204" pitchFamily="34" charset="0"/>
              </a:rPr>
              <a:t>tremelimumab</a:t>
            </a:r>
            <a:r>
              <a:rPr lang="en-GB" sz="675" dirty="0">
                <a:solidFill>
                  <a:schemeClr val="bg2">
                    <a:lumMod val="10000"/>
                  </a:schemeClr>
                </a:solidFill>
                <a:latin typeface="Arial" panose="020B0604020202020204" pitchFamily="34" charset="0"/>
                <a:cs typeface="Arial" panose="020B0604020202020204" pitchFamily="34" charset="0"/>
              </a:rPr>
              <a:t> post CT (5th dose) </a:t>
            </a:r>
            <a:endParaRPr lang="en-GB" sz="675" dirty="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3E776879-14E9-433B-BFAC-79D32391797B}"/>
              </a:ext>
            </a:extLst>
          </p:cNvPr>
          <p:cNvCxnSpPr>
            <a:cxnSpLocks/>
          </p:cNvCxnSpPr>
          <p:nvPr/>
        </p:nvCxnSpPr>
        <p:spPr bwMode="auto">
          <a:xfrm>
            <a:off x="1472913" y="2784365"/>
            <a:ext cx="1296000"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44" name="Oval 43">
            <a:extLst>
              <a:ext uri="{FF2B5EF4-FFF2-40B4-BE49-F238E27FC236}">
                <a16:creationId xmlns:a16="http://schemas.microsoft.com/office/drawing/2014/main" id="{A4BD6F5B-E303-4525-B73F-8E1E47D296D7}"/>
              </a:ext>
            </a:extLst>
          </p:cNvPr>
          <p:cNvSpPr/>
          <p:nvPr/>
        </p:nvSpPr>
        <p:spPr bwMode="auto">
          <a:xfrm>
            <a:off x="1698927" y="2548013"/>
            <a:ext cx="469800" cy="470853"/>
          </a:xfrm>
          <a:prstGeom prst="ellipse">
            <a:avLst/>
          </a:prstGeom>
          <a:solidFill>
            <a:srgbClr val="003865"/>
          </a:solidFill>
          <a:ln w="19050" cap="flat" cmpd="sng" algn="ctr">
            <a:noFill/>
            <a:prstDash val="solid"/>
            <a:round/>
            <a:headEnd type="none" w="med" len="med"/>
            <a:tailEnd type="none" w="med" len="med"/>
          </a:ln>
          <a:effectLst/>
        </p:spPr>
        <p:txBody>
          <a:bodyPr vert="horz" wrap="none" lIns="28932" tIns="14467" rIns="28932" bIns="14467" numCol="1" rtlCol="0" anchor="ctr" anchorCtr="0" compatLnSpc="1">
            <a:prstTxWarp prst="textNoShape">
              <a:avLst/>
            </a:prstTxWarp>
          </a:bodyPr>
          <a:lstStyle/>
          <a:p>
            <a:pPr algn="ctr" defTabSz="289308">
              <a:lnSpc>
                <a:spcPct val="85000"/>
              </a:lnSpc>
              <a:defRPr/>
            </a:pPr>
            <a:r>
              <a:rPr lang="en-GB" sz="1800" b="1" kern="0" dirty="0">
                <a:solidFill>
                  <a:prstClr val="white"/>
                </a:solidFill>
                <a:latin typeface="Arial"/>
                <a:ea typeface="MS PGothic" panose="020B0600070205080204" pitchFamily="34" charset="-128"/>
                <a:cs typeface="Arial" panose="020B0604020202020204" pitchFamily="34" charset="0"/>
              </a:rPr>
              <a:t>R</a:t>
            </a:r>
          </a:p>
          <a:p>
            <a:pPr algn="ctr" defTabSz="289308">
              <a:lnSpc>
                <a:spcPct val="85000"/>
              </a:lnSpc>
              <a:defRPr/>
            </a:pPr>
            <a:r>
              <a:rPr lang="en-US" sz="1050" kern="0" dirty="0">
                <a:solidFill>
                  <a:srgbClr val="FFFFFF"/>
                </a:solidFill>
                <a:latin typeface="Arial"/>
                <a:ea typeface="Times New Roman" panose="02020603050405020304" pitchFamily="18" charset="0"/>
                <a:cs typeface="Arial" panose="020B0604020202020204" pitchFamily="34" charset="0"/>
              </a:rPr>
              <a:t>1:1:1</a:t>
            </a:r>
            <a:endParaRPr lang="en-GB" sz="1500" kern="0" dirty="0">
              <a:solidFill>
                <a:srgbClr val="FFFFFF"/>
              </a:solidFill>
              <a:latin typeface="Arial"/>
              <a:ea typeface="MS PGothic" panose="020B0600070205080204" pitchFamily="34" charset="-128"/>
              <a:cs typeface="Arial" panose="020B0604020202020204" pitchFamily="34" charset="0"/>
            </a:endParaRPr>
          </a:p>
        </p:txBody>
      </p:sp>
      <p:sp>
        <p:nvSpPr>
          <p:cNvPr id="2" name="Rectangle 1"/>
          <p:cNvSpPr/>
          <p:nvPr/>
        </p:nvSpPr>
        <p:spPr>
          <a:xfrm>
            <a:off x="3556363" y="2785342"/>
            <a:ext cx="783772" cy="3101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p:cNvSpPr/>
          <p:nvPr/>
        </p:nvSpPr>
        <p:spPr>
          <a:xfrm>
            <a:off x="4822547" y="2284625"/>
            <a:ext cx="1889640" cy="6618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p:cNvSpPr/>
          <p:nvPr/>
        </p:nvSpPr>
        <p:spPr>
          <a:xfrm>
            <a:off x="2565231" y="4176094"/>
            <a:ext cx="6328919" cy="391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7373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3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85" y="101424"/>
            <a:ext cx="7886700" cy="994172"/>
          </a:xfrm>
        </p:spPr>
        <p:txBody>
          <a:bodyPr/>
          <a:lstStyle/>
          <a:p>
            <a:r>
              <a:rPr lang="en-US" b="1" dirty="0">
                <a:solidFill>
                  <a:schemeClr val="tx1"/>
                </a:solidFill>
              </a:rPr>
              <a:t>Key Results from Poseidon</a:t>
            </a:r>
          </a:p>
        </p:txBody>
      </p:sp>
      <p:sp>
        <p:nvSpPr>
          <p:cNvPr id="3" name="Content Placeholder 2"/>
          <p:cNvSpPr>
            <a:spLocks noGrp="1"/>
          </p:cNvSpPr>
          <p:nvPr>
            <p:ph idx="1"/>
          </p:nvPr>
        </p:nvSpPr>
        <p:spPr>
          <a:xfrm>
            <a:off x="315141" y="884377"/>
            <a:ext cx="7886700" cy="3263504"/>
          </a:xfrm>
        </p:spPr>
        <p:txBody>
          <a:bodyPr/>
          <a:lstStyle/>
          <a:p>
            <a:r>
              <a:rPr lang="en-US" sz="2000" dirty="0"/>
              <a:t>Primary Endpoint - </a:t>
            </a:r>
            <a:r>
              <a:rPr lang="en-US" sz="2000" dirty="0" err="1"/>
              <a:t>Durvalumab</a:t>
            </a:r>
            <a:r>
              <a:rPr lang="en-US" sz="2000" dirty="0"/>
              <a:t> + Chemo – Improves PFS but not OS compared to Chemo</a:t>
            </a:r>
          </a:p>
          <a:p>
            <a:r>
              <a:rPr lang="en-US" sz="2000" b="1" dirty="0"/>
              <a:t>Secondary Endpoint – </a:t>
            </a:r>
            <a:r>
              <a:rPr lang="en-US" sz="2000" b="1" dirty="0" err="1"/>
              <a:t>Durvalumab</a:t>
            </a:r>
            <a:r>
              <a:rPr lang="en-US" sz="2000" b="1" dirty="0"/>
              <a:t> + </a:t>
            </a:r>
            <a:r>
              <a:rPr lang="en-US" sz="2000" b="1" dirty="0" err="1"/>
              <a:t>Tremilimumab</a:t>
            </a:r>
            <a:r>
              <a:rPr lang="en-US" sz="2000" b="1" dirty="0"/>
              <a:t> + Chemo – Improves PFS and OS compared to Chemo</a:t>
            </a:r>
          </a:p>
        </p:txBody>
      </p:sp>
      <p:sp>
        <p:nvSpPr>
          <p:cNvPr id="6" name="TextBox 5">
            <a:extLst>
              <a:ext uri="{FF2B5EF4-FFF2-40B4-BE49-F238E27FC236}">
                <a16:creationId xmlns:a16="http://schemas.microsoft.com/office/drawing/2014/main" id="{79CAF898-83F2-4268-B5D8-F00C711E9FF6}"/>
              </a:ext>
            </a:extLst>
          </p:cNvPr>
          <p:cNvSpPr txBox="1"/>
          <p:nvPr/>
        </p:nvSpPr>
        <p:spPr>
          <a:xfrm>
            <a:off x="6206491" y="4785836"/>
            <a:ext cx="2106794" cy="230832"/>
          </a:xfrm>
          <a:prstGeom prst="rect">
            <a:avLst/>
          </a:prstGeom>
          <a:noFill/>
        </p:spPr>
        <p:txBody>
          <a:bodyPr wrap="square" rtlCol="0">
            <a:spAutoFit/>
          </a:bodyPr>
          <a:lstStyle/>
          <a:p>
            <a:r>
              <a:rPr lang="en-US" sz="900" dirty="0">
                <a:solidFill>
                  <a:schemeClr val="bg1"/>
                </a:solidFill>
              </a:rPr>
              <a:t>Johnson M et al WCLC 2021</a:t>
            </a:r>
          </a:p>
        </p:txBody>
      </p:sp>
      <p:pic>
        <p:nvPicPr>
          <p:cNvPr id="4" name="Picture 3"/>
          <p:cNvPicPr>
            <a:picLocks noChangeAspect="1"/>
          </p:cNvPicPr>
          <p:nvPr/>
        </p:nvPicPr>
        <p:blipFill>
          <a:blip r:embed="rId3"/>
          <a:stretch>
            <a:fillRect/>
          </a:stretch>
        </p:blipFill>
        <p:spPr>
          <a:xfrm>
            <a:off x="2722417" y="2317023"/>
            <a:ext cx="3221182" cy="2742647"/>
          </a:xfrm>
          <a:prstGeom prst="rect">
            <a:avLst/>
          </a:prstGeom>
        </p:spPr>
      </p:pic>
      <p:sp>
        <p:nvSpPr>
          <p:cNvPr id="5" name="TextBox 4"/>
          <p:cNvSpPr txBox="1"/>
          <p:nvPr/>
        </p:nvSpPr>
        <p:spPr>
          <a:xfrm>
            <a:off x="6359367" y="4463511"/>
            <a:ext cx="1801041" cy="230832"/>
          </a:xfrm>
          <a:prstGeom prst="rect">
            <a:avLst/>
          </a:prstGeom>
          <a:noFill/>
        </p:spPr>
        <p:txBody>
          <a:bodyPr wrap="square" rtlCol="0">
            <a:spAutoFit/>
          </a:bodyPr>
          <a:lstStyle/>
          <a:p>
            <a:r>
              <a:rPr lang="en-US" sz="900" dirty="0"/>
              <a:t>Johnson M et al, ESMO 2022</a:t>
            </a:r>
          </a:p>
        </p:txBody>
      </p:sp>
    </p:spTree>
    <p:extLst>
      <p:ext uri="{BB962C8B-B14F-4D97-AF65-F5344CB8AC3E}">
        <p14:creationId xmlns:p14="http://schemas.microsoft.com/office/powerpoint/2010/main" val="11612508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61" y="24459"/>
            <a:ext cx="7886700" cy="994172"/>
          </a:xfrm>
        </p:spPr>
        <p:txBody>
          <a:bodyPr/>
          <a:lstStyle/>
          <a:p>
            <a:r>
              <a:rPr lang="en-US" b="1" dirty="0"/>
              <a:t>Key Subgroup Analyses</a:t>
            </a:r>
          </a:p>
        </p:txBody>
      </p:sp>
      <p:cxnSp>
        <p:nvCxnSpPr>
          <p:cNvPr id="6" name="Straight Arrow Connector 5"/>
          <p:cNvCxnSpPr/>
          <p:nvPr/>
        </p:nvCxnSpPr>
        <p:spPr>
          <a:xfrm flipH="1">
            <a:off x="4809172" y="2369033"/>
            <a:ext cx="4188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809171" y="2684225"/>
            <a:ext cx="4188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779372" y="3704810"/>
            <a:ext cx="4188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779373" y="3072152"/>
            <a:ext cx="4188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6561" y="695466"/>
            <a:ext cx="1631837" cy="323165"/>
          </a:xfrm>
          <a:prstGeom prst="rect">
            <a:avLst/>
          </a:prstGeom>
          <a:noFill/>
        </p:spPr>
        <p:txBody>
          <a:bodyPr wrap="square" rtlCol="0">
            <a:spAutoFit/>
          </a:bodyPr>
          <a:lstStyle/>
          <a:p>
            <a:r>
              <a:rPr lang="en-US" sz="1500" b="1" dirty="0"/>
              <a:t>POSEIDON</a:t>
            </a:r>
          </a:p>
        </p:txBody>
      </p:sp>
      <p:pic>
        <p:nvPicPr>
          <p:cNvPr id="5" name="Picture 4"/>
          <p:cNvPicPr>
            <a:picLocks noChangeAspect="1"/>
          </p:cNvPicPr>
          <p:nvPr/>
        </p:nvPicPr>
        <p:blipFill>
          <a:blip r:embed="rId3"/>
          <a:stretch>
            <a:fillRect/>
          </a:stretch>
        </p:blipFill>
        <p:spPr>
          <a:xfrm>
            <a:off x="246561" y="976658"/>
            <a:ext cx="4478400" cy="3651878"/>
          </a:xfrm>
          <a:prstGeom prst="rect">
            <a:avLst/>
          </a:prstGeom>
        </p:spPr>
      </p:pic>
      <p:sp>
        <p:nvSpPr>
          <p:cNvPr id="15" name="TextBox 14"/>
          <p:cNvSpPr txBox="1"/>
          <p:nvPr/>
        </p:nvSpPr>
        <p:spPr>
          <a:xfrm>
            <a:off x="6359367" y="4463511"/>
            <a:ext cx="1801041" cy="230832"/>
          </a:xfrm>
          <a:prstGeom prst="rect">
            <a:avLst/>
          </a:prstGeom>
          <a:noFill/>
        </p:spPr>
        <p:txBody>
          <a:bodyPr wrap="square" rtlCol="0">
            <a:spAutoFit/>
          </a:bodyPr>
          <a:lstStyle/>
          <a:p>
            <a:r>
              <a:rPr lang="en-US" sz="900" dirty="0"/>
              <a:t>Johnson M et al, ESMO 2022</a:t>
            </a:r>
          </a:p>
        </p:txBody>
      </p:sp>
    </p:spTree>
    <p:extLst>
      <p:ext uri="{BB962C8B-B14F-4D97-AF65-F5344CB8AC3E}">
        <p14:creationId xmlns:p14="http://schemas.microsoft.com/office/powerpoint/2010/main" val="5886574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61" y="224040"/>
            <a:ext cx="7886700" cy="994172"/>
          </a:xfrm>
        </p:spPr>
        <p:txBody>
          <a:bodyPr/>
          <a:lstStyle/>
          <a:p>
            <a:r>
              <a:rPr lang="en-US" b="1" dirty="0"/>
              <a:t>Key Subgroup Analyses</a:t>
            </a:r>
          </a:p>
        </p:txBody>
      </p:sp>
      <p:pic>
        <p:nvPicPr>
          <p:cNvPr id="3" name="Picture 2"/>
          <p:cNvPicPr>
            <a:picLocks noChangeAspect="1"/>
          </p:cNvPicPr>
          <p:nvPr/>
        </p:nvPicPr>
        <p:blipFill>
          <a:blip r:embed="rId3"/>
          <a:stretch>
            <a:fillRect/>
          </a:stretch>
        </p:blipFill>
        <p:spPr>
          <a:xfrm>
            <a:off x="0" y="1475829"/>
            <a:ext cx="1778794" cy="2843213"/>
          </a:xfrm>
          <a:prstGeom prst="rect">
            <a:avLst/>
          </a:prstGeom>
        </p:spPr>
      </p:pic>
      <p:pic>
        <p:nvPicPr>
          <p:cNvPr id="4" name="Picture 3"/>
          <p:cNvPicPr>
            <a:picLocks noChangeAspect="1"/>
          </p:cNvPicPr>
          <p:nvPr/>
        </p:nvPicPr>
        <p:blipFill>
          <a:blip r:embed="rId4"/>
          <a:stretch>
            <a:fillRect/>
          </a:stretch>
        </p:blipFill>
        <p:spPr>
          <a:xfrm>
            <a:off x="1731667" y="1204718"/>
            <a:ext cx="2993231" cy="3378994"/>
          </a:xfrm>
          <a:prstGeom prst="rect">
            <a:avLst/>
          </a:prstGeom>
        </p:spPr>
      </p:pic>
      <p:pic>
        <p:nvPicPr>
          <p:cNvPr id="5" name="Picture 4"/>
          <p:cNvPicPr>
            <a:picLocks noChangeAspect="1"/>
          </p:cNvPicPr>
          <p:nvPr/>
        </p:nvPicPr>
        <p:blipFill>
          <a:blip r:embed="rId5"/>
          <a:stretch>
            <a:fillRect/>
          </a:stretch>
        </p:blipFill>
        <p:spPr>
          <a:xfrm>
            <a:off x="4589597" y="1475831"/>
            <a:ext cx="4715947" cy="2523785"/>
          </a:xfrm>
          <a:prstGeom prst="rect">
            <a:avLst/>
          </a:prstGeom>
        </p:spPr>
      </p:pic>
      <p:sp>
        <p:nvSpPr>
          <p:cNvPr id="6" name="TextBox 5"/>
          <p:cNvSpPr txBox="1"/>
          <p:nvPr/>
        </p:nvSpPr>
        <p:spPr>
          <a:xfrm>
            <a:off x="146957" y="1059167"/>
            <a:ext cx="1631837" cy="323165"/>
          </a:xfrm>
          <a:prstGeom prst="rect">
            <a:avLst/>
          </a:prstGeom>
          <a:noFill/>
        </p:spPr>
        <p:txBody>
          <a:bodyPr wrap="square" rtlCol="0">
            <a:spAutoFit/>
          </a:bodyPr>
          <a:lstStyle/>
          <a:p>
            <a:r>
              <a:rPr lang="en-US" sz="1500" b="1" dirty="0"/>
              <a:t>POSEIDON</a:t>
            </a:r>
          </a:p>
        </p:txBody>
      </p:sp>
      <p:sp>
        <p:nvSpPr>
          <p:cNvPr id="7" name="TextBox 6"/>
          <p:cNvSpPr txBox="1"/>
          <p:nvPr/>
        </p:nvSpPr>
        <p:spPr>
          <a:xfrm>
            <a:off x="4677771" y="1090154"/>
            <a:ext cx="1631837" cy="323165"/>
          </a:xfrm>
          <a:prstGeom prst="rect">
            <a:avLst/>
          </a:prstGeom>
          <a:noFill/>
        </p:spPr>
        <p:txBody>
          <a:bodyPr wrap="square" rtlCol="0">
            <a:spAutoFit/>
          </a:bodyPr>
          <a:lstStyle/>
          <a:p>
            <a:r>
              <a:rPr lang="en-US" sz="1500" b="1" dirty="0" err="1"/>
              <a:t>CheckMate</a:t>
            </a:r>
            <a:r>
              <a:rPr lang="en-US" sz="1500" b="1" dirty="0"/>
              <a:t> 9LA</a:t>
            </a:r>
          </a:p>
        </p:txBody>
      </p:sp>
      <p:cxnSp>
        <p:nvCxnSpPr>
          <p:cNvPr id="8" name="Straight Arrow Connector 7"/>
          <p:cNvCxnSpPr/>
          <p:nvPr/>
        </p:nvCxnSpPr>
        <p:spPr>
          <a:xfrm flipH="1">
            <a:off x="8725171" y="2739049"/>
            <a:ext cx="4188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630057" y="3450975"/>
            <a:ext cx="4188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6ED98D3-F1B8-4531-BAA1-9618F972DBA6}"/>
              </a:ext>
            </a:extLst>
          </p:cNvPr>
          <p:cNvSpPr txBox="1"/>
          <p:nvPr/>
        </p:nvSpPr>
        <p:spPr>
          <a:xfrm>
            <a:off x="4642450" y="3991832"/>
            <a:ext cx="4663094" cy="646331"/>
          </a:xfrm>
          <a:prstGeom prst="rect">
            <a:avLst/>
          </a:prstGeom>
          <a:noFill/>
        </p:spPr>
        <p:txBody>
          <a:bodyPr wrap="square" rtlCol="0">
            <a:spAutoFit/>
          </a:bodyPr>
          <a:lstStyle/>
          <a:p>
            <a:pPr marL="214313" indent="-214313">
              <a:buFont typeface="Arial" panose="020B0604020202020204" pitchFamily="34" charset="0"/>
              <a:buChar char="•"/>
            </a:pPr>
            <a:r>
              <a:rPr lang="en-US" sz="1800" dirty="0"/>
              <a:t>Did only 5 doses of </a:t>
            </a:r>
            <a:r>
              <a:rPr lang="en-US" sz="1800" dirty="0" err="1"/>
              <a:t>Tremi</a:t>
            </a:r>
            <a:r>
              <a:rPr lang="en-US" sz="1800" dirty="0"/>
              <a:t> impact the PD-L1 negative or squamous group?</a:t>
            </a:r>
          </a:p>
        </p:txBody>
      </p:sp>
      <p:sp>
        <p:nvSpPr>
          <p:cNvPr id="11" name="Oval 10">
            <a:extLst>
              <a:ext uri="{FF2B5EF4-FFF2-40B4-BE49-F238E27FC236}">
                <a16:creationId xmlns:a16="http://schemas.microsoft.com/office/drawing/2014/main" id="{7F31E1DC-BE55-4AD8-976D-44E24F4B3C51}"/>
              </a:ext>
            </a:extLst>
          </p:cNvPr>
          <p:cNvSpPr/>
          <p:nvPr/>
        </p:nvSpPr>
        <p:spPr>
          <a:xfrm>
            <a:off x="2794635" y="1759068"/>
            <a:ext cx="1883136" cy="12889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ECA18D84-A88E-4A49-B935-B9626C11E9B3}"/>
              </a:ext>
            </a:extLst>
          </p:cNvPr>
          <p:cNvSpPr txBox="1"/>
          <p:nvPr/>
        </p:nvSpPr>
        <p:spPr>
          <a:xfrm>
            <a:off x="4953107" y="4761892"/>
            <a:ext cx="4575674" cy="230832"/>
          </a:xfrm>
          <a:prstGeom prst="rect">
            <a:avLst/>
          </a:prstGeom>
          <a:noFill/>
        </p:spPr>
        <p:txBody>
          <a:bodyPr wrap="square" rtlCol="0">
            <a:spAutoFit/>
          </a:bodyPr>
          <a:lstStyle/>
          <a:p>
            <a:r>
              <a:rPr lang="en-US" sz="900" dirty="0"/>
              <a:t>Johnson M et al WCLC 2021, Reck M et al ASCO 2021</a:t>
            </a:r>
          </a:p>
        </p:txBody>
      </p:sp>
    </p:spTree>
    <p:extLst>
      <p:ext uri="{BB962C8B-B14F-4D97-AF65-F5344CB8AC3E}">
        <p14:creationId xmlns:p14="http://schemas.microsoft.com/office/powerpoint/2010/main" val="23806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61" y="24459"/>
            <a:ext cx="7886700" cy="994172"/>
          </a:xfrm>
        </p:spPr>
        <p:txBody>
          <a:bodyPr/>
          <a:lstStyle/>
          <a:p>
            <a:r>
              <a:rPr lang="en-US" b="1" dirty="0"/>
              <a:t>Key Subgroup </a:t>
            </a:r>
            <a:r>
              <a:rPr lang="en-US" b="1" dirty="0">
                <a:solidFill>
                  <a:schemeClr val="tx1"/>
                </a:solidFill>
              </a:rPr>
              <a:t>Analyses</a:t>
            </a:r>
          </a:p>
        </p:txBody>
      </p:sp>
      <p:pic>
        <p:nvPicPr>
          <p:cNvPr id="3" name="Picture 2"/>
          <p:cNvPicPr>
            <a:picLocks noChangeAspect="1"/>
          </p:cNvPicPr>
          <p:nvPr/>
        </p:nvPicPr>
        <p:blipFill>
          <a:blip r:embed="rId3"/>
          <a:stretch>
            <a:fillRect/>
          </a:stretch>
        </p:blipFill>
        <p:spPr>
          <a:xfrm>
            <a:off x="246561" y="1475830"/>
            <a:ext cx="1778794" cy="2843213"/>
          </a:xfrm>
          <a:prstGeom prst="rect">
            <a:avLst/>
          </a:prstGeom>
        </p:spPr>
      </p:pic>
      <p:pic>
        <p:nvPicPr>
          <p:cNvPr id="4" name="Picture 3"/>
          <p:cNvPicPr>
            <a:picLocks noChangeAspect="1"/>
          </p:cNvPicPr>
          <p:nvPr/>
        </p:nvPicPr>
        <p:blipFill>
          <a:blip r:embed="rId4"/>
          <a:stretch>
            <a:fillRect/>
          </a:stretch>
        </p:blipFill>
        <p:spPr>
          <a:xfrm>
            <a:off x="2025355" y="1207940"/>
            <a:ext cx="2993231" cy="3378994"/>
          </a:xfrm>
          <a:prstGeom prst="rect">
            <a:avLst/>
          </a:prstGeom>
        </p:spPr>
      </p:pic>
      <p:cxnSp>
        <p:nvCxnSpPr>
          <p:cNvPr id="6" name="Straight Arrow Connector 5"/>
          <p:cNvCxnSpPr/>
          <p:nvPr/>
        </p:nvCxnSpPr>
        <p:spPr>
          <a:xfrm flipH="1">
            <a:off x="4898572" y="2521471"/>
            <a:ext cx="41882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6957" y="852494"/>
            <a:ext cx="1631837" cy="323165"/>
          </a:xfrm>
          <a:prstGeom prst="rect">
            <a:avLst/>
          </a:prstGeom>
          <a:noFill/>
        </p:spPr>
        <p:txBody>
          <a:bodyPr wrap="square" rtlCol="0">
            <a:spAutoFit/>
          </a:bodyPr>
          <a:lstStyle/>
          <a:p>
            <a:r>
              <a:rPr lang="en-US" sz="1500" b="1" dirty="0"/>
              <a:t>POSEIDON</a:t>
            </a:r>
          </a:p>
        </p:txBody>
      </p:sp>
      <p:pic>
        <p:nvPicPr>
          <p:cNvPr id="10" name="Picture 9">
            <a:extLst>
              <a:ext uri="{FF2B5EF4-FFF2-40B4-BE49-F238E27FC236}">
                <a16:creationId xmlns:a16="http://schemas.microsoft.com/office/drawing/2014/main" id="{30A14E89-2AEE-4F94-9349-03805F52373D}"/>
              </a:ext>
            </a:extLst>
          </p:cNvPr>
          <p:cNvPicPr>
            <a:picLocks noChangeAspect="1"/>
          </p:cNvPicPr>
          <p:nvPr/>
        </p:nvPicPr>
        <p:blipFill>
          <a:blip r:embed="rId5"/>
          <a:stretch>
            <a:fillRect/>
          </a:stretch>
        </p:blipFill>
        <p:spPr>
          <a:xfrm>
            <a:off x="5323793" y="1152577"/>
            <a:ext cx="3673250" cy="1860232"/>
          </a:xfrm>
          <a:prstGeom prst="rect">
            <a:avLst/>
          </a:prstGeom>
        </p:spPr>
      </p:pic>
      <p:sp>
        <p:nvSpPr>
          <p:cNvPr id="15" name="TextBox 14">
            <a:extLst>
              <a:ext uri="{FF2B5EF4-FFF2-40B4-BE49-F238E27FC236}">
                <a16:creationId xmlns:a16="http://schemas.microsoft.com/office/drawing/2014/main" id="{09F04C0B-3538-4F06-9BEA-4459308B919E}"/>
              </a:ext>
            </a:extLst>
          </p:cNvPr>
          <p:cNvSpPr txBox="1"/>
          <p:nvPr/>
        </p:nvSpPr>
        <p:spPr>
          <a:xfrm>
            <a:off x="5190445" y="852494"/>
            <a:ext cx="1631837" cy="323165"/>
          </a:xfrm>
          <a:prstGeom prst="rect">
            <a:avLst/>
          </a:prstGeom>
          <a:noFill/>
        </p:spPr>
        <p:txBody>
          <a:bodyPr wrap="square" rtlCol="0">
            <a:spAutoFit/>
          </a:bodyPr>
          <a:lstStyle/>
          <a:p>
            <a:r>
              <a:rPr lang="en-US" sz="1500" b="1" dirty="0"/>
              <a:t>CM 227</a:t>
            </a:r>
          </a:p>
        </p:txBody>
      </p:sp>
      <p:pic>
        <p:nvPicPr>
          <p:cNvPr id="16" name="Picture 15">
            <a:extLst>
              <a:ext uri="{FF2B5EF4-FFF2-40B4-BE49-F238E27FC236}">
                <a16:creationId xmlns:a16="http://schemas.microsoft.com/office/drawing/2014/main" id="{5ADA67E9-7FCD-4E63-8755-CDFFB90584EE}"/>
              </a:ext>
            </a:extLst>
          </p:cNvPr>
          <p:cNvPicPr>
            <a:picLocks noChangeAspect="1"/>
          </p:cNvPicPr>
          <p:nvPr/>
        </p:nvPicPr>
        <p:blipFill>
          <a:blip r:embed="rId6"/>
          <a:stretch>
            <a:fillRect/>
          </a:stretch>
        </p:blipFill>
        <p:spPr>
          <a:xfrm>
            <a:off x="5405842" y="3148973"/>
            <a:ext cx="3591200" cy="1741732"/>
          </a:xfrm>
          <a:prstGeom prst="rect">
            <a:avLst/>
          </a:prstGeom>
        </p:spPr>
      </p:pic>
      <p:sp>
        <p:nvSpPr>
          <p:cNvPr id="17" name="TextBox 16">
            <a:extLst>
              <a:ext uri="{FF2B5EF4-FFF2-40B4-BE49-F238E27FC236}">
                <a16:creationId xmlns:a16="http://schemas.microsoft.com/office/drawing/2014/main" id="{DC619A5C-672B-47C9-8E29-8D65F70A0BCF}"/>
              </a:ext>
            </a:extLst>
          </p:cNvPr>
          <p:cNvSpPr txBox="1"/>
          <p:nvPr/>
        </p:nvSpPr>
        <p:spPr>
          <a:xfrm>
            <a:off x="4872581" y="4917939"/>
            <a:ext cx="4575674" cy="230832"/>
          </a:xfrm>
          <a:prstGeom prst="rect">
            <a:avLst/>
          </a:prstGeom>
          <a:noFill/>
        </p:spPr>
        <p:txBody>
          <a:bodyPr wrap="square" rtlCol="0">
            <a:spAutoFit/>
          </a:bodyPr>
          <a:lstStyle/>
          <a:p>
            <a:r>
              <a:rPr lang="en-US" sz="900" dirty="0"/>
              <a:t>Johnson M et al WCLC 2021, Paz-Ares L  et al ASCO 2021</a:t>
            </a:r>
          </a:p>
        </p:txBody>
      </p:sp>
    </p:spTree>
    <p:extLst>
      <p:ext uri="{BB962C8B-B14F-4D97-AF65-F5344CB8AC3E}">
        <p14:creationId xmlns:p14="http://schemas.microsoft.com/office/powerpoint/2010/main" val="1818054228"/>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Lombardi">
      <a:dk1>
        <a:sysClr val="windowText" lastClr="000000"/>
      </a:dk1>
      <a:lt1>
        <a:sysClr val="window" lastClr="FFFFFF"/>
      </a:lt1>
      <a:dk2>
        <a:srgbClr val="102750"/>
      </a:dk2>
      <a:lt2>
        <a:srgbClr val="D4D5D6"/>
      </a:lt2>
      <a:accent1>
        <a:srgbClr val="CC7A16"/>
      </a:accent1>
      <a:accent2>
        <a:srgbClr val="81C5E2"/>
      </a:accent2>
      <a:accent3>
        <a:srgbClr val="61999E"/>
      </a:accent3>
      <a:accent4>
        <a:srgbClr val="8CC63F"/>
      </a:accent4>
      <a:accent5>
        <a:srgbClr val="E45989"/>
      </a:accent5>
      <a:accent6>
        <a:srgbClr val="906487"/>
      </a:accent6>
      <a:hlink>
        <a:srgbClr val="0000FF"/>
      </a:hlink>
      <a:folHlink>
        <a:srgbClr val="80008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5CBE3"/>
        </a:accent1>
        <a:accent2>
          <a:srgbClr val="254999"/>
        </a:accent2>
        <a:accent3>
          <a:srgbClr val="FFFFFF"/>
        </a:accent3>
        <a:accent4>
          <a:srgbClr val="000000"/>
        </a:accent4>
        <a:accent5>
          <a:srgbClr val="D7E2EF"/>
        </a:accent5>
        <a:accent6>
          <a:srgbClr val="20418A"/>
        </a:accent6>
        <a:hlink>
          <a:srgbClr val="58994B"/>
        </a:hlink>
        <a:folHlink>
          <a:srgbClr val="CCC112"/>
        </a:folHlink>
      </a:clrScheme>
      <a:clrMap bg1="lt1" tx1="dk1" bg2="lt2" tx2="dk2" accent1="accent1" accent2="accent2" accent3="accent3" accent4="accent4" accent5="accent5" accent6="accent6" hlink="hlink" folHlink="folHlink"/>
    </a:extraClrScheme>
    <a:extraClrScheme>
      <a:clrScheme name="Blank Presentation 14">
        <a:dk1>
          <a:srgbClr val="112751"/>
        </a:dk1>
        <a:lt1>
          <a:srgbClr val="FFFFFF"/>
        </a:lt1>
        <a:dk2>
          <a:srgbClr val="112751"/>
        </a:dk2>
        <a:lt2>
          <a:srgbClr val="808080"/>
        </a:lt2>
        <a:accent1>
          <a:srgbClr val="CC7A16"/>
        </a:accent1>
        <a:accent2>
          <a:srgbClr val="254999"/>
        </a:accent2>
        <a:accent3>
          <a:srgbClr val="FFFFFF"/>
        </a:accent3>
        <a:accent4>
          <a:srgbClr val="0D2044"/>
        </a:accent4>
        <a:accent5>
          <a:srgbClr val="E2BEAB"/>
        </a:accent5>
        <a:accent6>
          <a:srgbClr val="20418A"/>
        </a:accent6>
        <a:hlink>
          <a:srgbClr val="58994B"/>
        </a:hlink>
        <a:folHlink>
          <a:srgbClr val="CCC112"/>
        </a:folHlink>
      </a:clrScheme>
      <a:clrMap bg1="lt1" tx1="dk1" bg2="lt2" tx2="dk2" accent1="accent1" accent2="accent2" accent3="accent3" accent4="accent4" accent5="accent5" accent6="accent6" hlink="hlink" folHlink="folHlink"/>
    </a:extraClrScheme>
    <a:extraClrScheme>
      <a:clrScheme name="Blank Presentation 15">
        <a:dk1>
          <a:srgbClr val="112751"/>
        </a:dk1>
        <a:lt1>
          <a:srgbClr val="FFFFFF"/>
        </a:lt1>
        <a:dk2>
          <a:srgbClr val="112751"/>
        </a:dk2>
        <a:lt2>
          <a:srgbClr val="58585A"/>
        </a:lt2>
        <a:accent1>
          <a:srgbClr val="CC7A16"/>
        </a:accent1>
        <a:accent2>
          <a:srgbClr val="254999"/>
        </a:accent2>
        <a:accent3>
          <a:srgbClr val="FFFFFF"/>
        </a:accent3>
        <a:accent4>
          <a:srgbClr val="0D2044"/>
        </a:accent4>
        <a:accent5>
          <a:srgbClr val="E2BEAB"/>
        </a:accent5>
        <a:accent6>
          <a:srgbClr val="20418A"/>
        </a:accent6>
        <a:hlink>
          <a:srgbClr val="58994B"/>
        </a:hlink>
        <a:folHlink>
          <a:srgbClr val="CCC11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LC2015_PPT_Slides">
  <a:themeElements>
    <a:clrScheme name="MLC2015_PPT_Slides">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MLC2015_PPT_Slides">
      <a:majorFont>
        <a:latin typeface="Helvetica"/>
        <a:ea typeface="Helvetica"/>
        <a:cs typeface="Helvetica"/>
      </a:majorFont>
      <a:minorFont>
        <a:latin typeface="Calibri"/>
        <a:ea typeface="Calibri"/>
        <a:cs typeface="Calibri"/>
      </a:minorFont>
    </a:fontScheme>
    <a:fmtScheme name="MLC2015_PPT_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EC0C9A-B742-4687-A9CB-8B149E7DD7A8}">
  <ds:schemaRefs>
    <ds:schemaRef ds:uri="5d185315-3185-4f85-882e-9624ef9185a2"/>
    <ds:schemaRef ds:uri="bd2a530d-6ddd-4962-a7b9-5fc3be46ea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895DAC3F-13AB-46E7-8F34-0AA229403CBA}">
  <ds:schemaRefs>
    <ds:schemaRef ds:uri="5d185315-3185-4f85-882e-9624ef9185a2"/>
    <ds:schemaRef ds:uri="bd2a530d-6ddd-4962-a7b9-5fc3be46ea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9017</Words>
  <Application>Microsoft Macintosh PowerPoint</Application>
  <PresentationFormat>Custom</PresentationFormat>
  <Paragraphs>1336</Paragraphs>
  <Slides>186</Slides>
  <Notes>114</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186</vt:i4>
      </vt:variant>
    </vt:vector>
  </HeadingPairs>
  <TitlesOfParts>
    <vt:vector size="209" baseType="lpstr">
      <vt:lpstr>Arial</vt:lpstr>
      <vt:lpstr>Arial Narrow</vt:lpstr>
      <vt:lpstr>BlinkMacSystemFont</vt:lpstr>
      <vt:lpstr>Calibri</vt:lpstr>
      <vt:lpstr>Calibri Light</vt:lpstr>
      <vt:lpstr>Corbel</vt:lpstr>
      <vt:lpstr>Corporate A Medium</vt:lpstr>
      <vt:lpstr>Corporate S Demi</vt:lpstr>
      <vt:lpstr>Georgia</vt:lpstr>
      <vt:lpstr>Helvetica Neue</vt:lpstr>
      <vt:lpstr>Impact</vt:lpstr>
      <vt:lpstr>Montserrat ExtraBold</vt:lpstr>
      <vt:lpstr>Montserrat Light</vt:lpstr>
      <vt:lpstr>Montserrat-Bold</vt:lpstr>
      <vt:lpstr>Montserrat-Light</vt:lpstr>
      <vt:lpstr>Noto Sans</vt:lpstr>
      <vt:lpstr>Times</vt:lpstr>
      <vt:lpstr>Times New Roman</vt:lpstr>
      <vt:lpstr>Wingdings</vt:lpstr>
      <vt:lpstr>MLC2015_PPT_Slides</vt:lpstr>
      <vt:lpstr>Blank Presentation</vt:lpstr>
      <vt:lpstr>MLC2015_PPT_Slides</vt:lpstr>
      <vt:lpstr>Worksheet</vt:lpstr>
      <vt:lpstr>PowerPoint Presentation</vt:lpstr>
      <vt:lpstr>Welcome</vt:lpstr>
      <vt:lpstr>Thank You to Our Supporters:</vt:lpstr>
      <vt:lpstr>PowerPoint Presentation</vt:lpstr>
      <vt:lpstr>PowerPoint Presentation</vt:lpstr>
      <vt:lpstr>PowerPoint Presentation</vt:lpstr>
      <vt:lpstr>PowerPoint Presentation</vt:lpstr>
      <vt:lpstr>PowerPoint Presentation</vt:lpstr>
      <vt:lpstr>Program Co-Chair</vt:lpstr>
      <vt:lpstr>Program Co-Chair</vt:lpstr>
      <vt:lpstr>PowerPoint Presentation</vt:lpstr>
      <vt:lpstr>Emerging Treatments in ES-SCLC</vt:lpstr>
      <vt:lpstr>Prognosis of SCLC is extremely poor</vt:lpstr>
      <vt:lpstr>Overview of SCLC</vt:lpstr>
      <vt:lpstr>First-line therapies</vt:lpstr>
      <vt:lpstr>IMPower133: EP +/- atezolizumab</vt:lpstr>
      <vt:lpstr>IMPower133 response rate</vt:lpstr>
      <vt:lpstr>IMPower133 PFS</vt:lpstr>
      <vt:lpstr>Updated IMPower133 results</vt:lpstr>
      <vt:lpstr>CASPIAN: Chemo +/- durvalumab </vt:lpstr>
      <vt:lpstr>CASPIAN: updated OS data</vt:lpstr>
      <vt:lpstr>First-line therapies</vt:lpstr>
      <vt:lpstr>CASPIAN: addition of CTLA4i to chemo/durva showed no improvement in OS</vt:lpstr>
      <vt:lpstr>SKYSCRAPER-02: Tiragolumab</vt:lpstr>
      <vt:lpstr>SKYSCRAPER-02: Tiragolumab</vt:lpstr>
      <vt:lpstr>KEYNOTE-604: no improvement in OS</vt:lpstr>
      <vt:lpstr>Second-line therapies</vt:lpstr>
      <vt:lpstr>Second-line therapies</vt:lpstr>
      <vt:lpstr>Lurbinectedin as second-line treatment for recurrent SCLC</vt:lpstr>
      <vt:lpstr>Lurbinectedin monotherapy</vt:lpstr>
      <vt:lpstr>ATLANTIS: phase III trial of lurbi + doxo vs. topo or CAV</vt:lpstr>
      <vt:lpstr>No improvement in OS with lurbi + dox</vt:lpstr>
      <vt:lpstr>Second-line therapies</vt:lpstr>
      <vt:lpstr>IMforte</vt:lpstr>
      <vt:lpstr>Tarlatamab</vt:lpstr>
      <vt:lpstr>Preliminary tarlatamab activity</vt:lpstr>
      <vt:lpstr>I-DXd</vt:lpstr>
      <vt:lpstr>I-DXd activity in SCLC subset</vt:lpstr>
      <vt:lpstr>RESILIENT: liposomal irinotecan</vt:lpstr>
      <vt:lpstr>RESILIENT: PFS per BICR (ITT population)</vt:lpstr>
      <vt:lpstr>RESILIENT: OS (ITT population)</vt:lpstr>
      <vt:lpstr>Conclusions</vt:lpstr>
      <vt:lpstr>Immunotherapeutic approaches for resectable NSCLC</vt:lpstr>
      <vt:lpstr>Disclosures</vt:lpstr>
      <vt:lpstr>Adjuvant Immunotherapy</vt:lpstr>
      <vt:lpstr>Phase III IMpower010</vt:lpstr>
      <vt:lpstr>Atezolizumab improves DFS in patients with resected PD-L1 positive (TC≥1%a) stage II-IIIA NSCLC</vt:lpstr>
      <vt:lpstr>Atezolizumab improves DFS in patients with resected PD-L1 positive (TC≥1%) stage II-IIIA NSCLC</vt:lpstr>
      <vt:lpstr>DFS benefit driven by PD-L1 high subgroup?</vt:lpstr>
      <vt:lpstr>Interim OS data IMpower010</vt:lpstr>
      <vt:lpstr>Early signal of OS benefit in PD-L1 high (TC≥50%) subgroup</vt:lpstr>
      <vt:lpstr>Adjuvant atezolizumab has acceptable safety profile</vt:lpstr>
      <vt:lpstr>Phase III PEARLS/KEYNOTE-091</vt:lpstr>
      <vt:lpstr>Adjuvant pembrolizumab improves DFS in overall population</vt:lpstr>
      <vt:lpstr>Adjuvant pembrolizumab DFS benefit not driven by PD-L1 expression?</vt:lpstr>
      <vt:lpstr>Adjuvant pembrolizumab DFS benefit not driven by PD-L1 expression?</vt:lpstr>
      <vt:lpstr>Did chemotherapy arm over-perform in the PD-L1 high subgroup?</vt:lpstr>
      <vt:lpstr>Did chemotherapy arm over-perform in the PD-L1 high subgroup?</vt:lpstr>
      <vt:lpstr>Phase III Adjuvant immunotherapy - summary</vt:lpstr>
      <vt:lpstr>Neoadjuvant Chemo-immunotherapy</vt:lpstr>
      <vt:lpstr>Phase III CheckMate 816 Trial</vt:lpstr>
      <vt:lpstr>Noeadjuvant nivo-chemo is feasible with 83% of patients undergoing surgery, majority R0 resection </vt:lpstr>
      <vt:lpstr>Neoadjuvant nivo-chemo improves pCR rates compared to chemotherapy</vt:lpstr>
      <vt:lpstr>Neoadjuvant nivo-chemo improves EFS compared to chemotherapy</vt:lpstr>
      <vt:lpstr>PowerPoint Presentation</vt:lpstr>
      <vt:lpstr>Pathologic response as surrogate for improved clinical outcomes?</vt:lpstr>
      <vt:lpstr>Overall survival immature but trending toward benefit</vt:lpstr>
      <vt:lpstr>Neoadjuvant nivo-chemo is safe without increased adverse-events compared to chemotherapy</vt:lpstr>
      <vt:lpstr>Peri-operative  Chemo-immunotherapy</vt:lpstr>
      <vt:lpstr>Phase III AEGEAN Trial</vt:lpstr>
      <vt:lpstr>Peri-operative durva-chemo is feasible with 80% of patients undergoing surgery, nearly all R0 </vt:lpstr>
      <vt:lpstr>Peri-operative durva-chemo improves pCR rate compared to chemotherapy</vt:lpstr>
      <vt:lpstr>Peri-operative durva-chemo improves pCR rate compared to chemotherapy</vt:lpstr>
      <vt:lpstr>Peri-operative durva-chemo improves EFS compared to chemotherapy</vt:lpstr>
      <vt:lpstr>Peri-operative durva-chemo improves EFS compared to chemotherapy</vt:lpstr>
      <vt:lpstr>Peri-operative durva-chemo is safe, without increased treatment-related adverse events</vt:lpstr>
      <vt:lpstr>Phase III Neodjuvant/Perioperative chemo-immunotherapy studies - summary</vt:lpstr>
      <vt:lpstr>Additional Phase 3 Peri-operative chemo-immunotherapy studies in resectable NSCLC</vt:lpstr>
      <vt:lpstr>Critical questions that remain…</vt:lpstr>
      <vt:lpstr>Role for ctDNA in assessing “MRD”?</vt:lpstr>
      <vt:lpstr>Will there be a benefit of adjuvant immunotherapy in those who receive neoadjuvant?</vt:lpstr>
      <vt:lpstr>If patients experience recurrence, then what?</vt:lpstr>
      <vt:lpstr>Conclusions</vt:lpstr>
      <vt:lpstr>THANK YOU!</vt:lpstr>
      <vt:lpstr>PowerPoint Presentation</vt:lpstr>
      <vt:lpstr>Rising Immunotherapies in Advanced NSCLC</vt:lpstr>
      <vt:lpstr>Standard of Care for Advanced NSCLC</vt:lpstr>
      <vt:lpstr>PowerPoint Presentation</vt:lpstr>
      <vt:lpstr>PowerPoint Presentation</vt:lpstr>
      <vt:lpstr>PowerPoint Presentation</vt:lpstr>
      <vt:lpstr>PowerPoint Presentation</vt:lpstr>
      <vt:lpstr>EMPOWER-Lung 3</vt:lpstr>
      <vt:lpstr>PowerPoint Presentation</vt:lpstr>
      <vt:lpstr>How does another PD-1 Pathway and CTLA-4 Pathway Blockade Combination Fit in?   The Poseidon Story</vt:lpstr>
      <vt:lpstr>PowerPoint Presentation</vt:lpstr>
      <vt:lpstr>Key Results from Poseidon</vt:lpstr>
      <vt:lpstr>Key Subgroup Analyses</vt:lpstr>
      <vt:lpstr>Key Subgroup Analyses</vt:lpstr>
      <vt:lpstr>Key Subgroup Analyses</vt:lpstr>
      <vt:lpstr>Key Results – Results by Histology</vt:lpstr>
      <vt:lpstr>Key Results – Results by Mutation Status</vt:lpstr>
      <vt:lpstr>Key Results – Results by Mutation Status</vt:lpstr>
      <vt:lpstr>Conclusions</vt:lpstr>
      <vt:lpstr>PowerPoint Presentation</vt:lpstr>
      <vt:lpstr>PowerPoint Presentation</vt:lpstr>
      <vt:lpstr>Networking Reception</vt:lpstr>
      <vt:lpstr>PowerPoint Presentation</vt:lpstr>
      <vt:lpstr>Targeting KRAS in NSCLC</vt:lpstr>
      <vt:lpstr>KRAS-mutated NSCLC</vt:lpstr>
      <vt:lpstr>Targeting KRASG12C</vt:lpstr>
      <vt:lpstr>Two FDA-Approved KRASG12C Inhibitors  </vt:lpstr>
      <vt:lpstr>Sotorasib: CodeBreak 100</vt:lpstr>
      <vt:lpstr>Sotorasib: CodeBreak 100</vt:lpstr>
      <vt:lpstr>Sotorasib: CodeBreak 200</vt:lpstr>
      <vt:lpstr>Sotorasib: CodeBreak 200</vt:lpstr>
      <vt:lpstr>Sotorasib: CodeBreak 200</vt:lpstr>
      <vt:lpstr>Two FDA-Approved KRASG12C Inhibitors  </vt:lpstr>
      <vt:lpstr>Adagrasib: KRYSTAL-1</vt:lpstr>
      <vt:lpstr>Adagrasib: KRYSTAL-1</vt:lpstr>
      <vt:lpstr>CNS Activity</vt:lpstr>
      <vt:lpstr>Response by co-mutation</vt:lpstr>
      <vt:lpstr>Codebreak 100: Sotorasib + IO</vt:lpstr>
      <vt:lpstr>Codebreak 100: Sotorasib + IO</vt:lpstr>
      <vt:lpstr>KRYSTAL-7: Adagrasib + IO</vt:lpstr>
      <vt:lpstr>KRYSTAL-7: Adagrasib + IO</vt:lpstr>
      <vt:lpstr>Targeting KRAS in NSCLC</vt:lpstr>
      <vt:lpstr>Navigating New Horizons: Advances in the Treatment Landscape for EGFR-mutant NSCLC</vt:lpstr>
      <vt:lpstr>Disclosures</vt:lpstr>
      <vt:lpstr>EGFR mutations are one of the most common genomic alterations in NSCLC</vt:lpstr>
      <vt:lpstr>Frequencies of EGFR mutations in NSCLC</vt:lpstr>
      <vt:lpstr>Structure-based classification of EGFR mutations</vt:lpstr>
      <vt:lpstr>Timeline of genomic discoveries and drug development in EGFR-mutant NSCLC</vt:lpstr>
      <vt:lpstr>FLAURA has established osimertinib as the preferred 1st-line treatment </vt:lpstr>
      <vt:lpstr>PowerPoint Presentation</vt:lpstr>
      <vt:lpstr>PowerPoint Presentation</vt:lpstr>
      <vt:lpstr>Resistance to EGFR-TKI</vt:lpstr>
      <vt:lpstr>Diverse mechanisms of resistance to first-line osimertinib in FLAURA detected via ctDNA analysis</vt:lpstr>
      <vt:lpstr>PowerPoint Presentation</vt:lpstr>
      <vt:lpstr>Chemotherapy plus gefitinib in EGFR-mutant NSCLC</vt:lpstr>
      <vt:lpstr>Trials of chemotherapy plus 3rd-generation EGFR-TKIs in the first-line setting</vt:lpstr>
      <vt:lpstr>Amivantamab in combination with lazertinib in treatment naïve advanced EGFR-mutant NSCLC</vt:lpstr>
      <vt:lpstr>MARIPOSA: Lazertinib plus amivantamab vs. osimertinib vs. lazertinib</vt:lpstr>
      <vt:lpstr>Antibody drug conjugates (ADCs) in EGFR-mutant NSCLC</vt:lpstr>
      <vt:lpstr>Select EGFR inhibitors designed to target EGFR C797S in clinical development</vt:lpstr>
      <vt:lpstr>PowerPoint Presentation</vt:lpstr>
      <vt:lpstr>PowerPoint Presentation</vt:lpstr>
      <vt:lpstr>PowerPoint Presentation</vt:lpstr>
      <vt:lpstr>PowerPoint Presentation</vt:lpstr>
      <vt:lpstr>Osimertinib improves OS</vt:lpstr>
      <vt:lpstr>PowerPoint Presentation</vt:lpstr>
      <vt:lpstr>EGFR exon 20 insertion positive NSCLC</vt:lpstr>
      <vt:lpstr>Amivantamab in EGFR exon 20 insertion positive NSCLC</vt:lpstr>
      <vt:lpstr>Mobocertinib in EGFR exon 20 insertion positive NSCLC</vt:lpstr>
      <vt:lpstr>First-line trials of amivantamab and mobocertinib in EGFR exon 20 insertion mutations positive NSCLC</vt:lpstr>
      <vt:lpstr>Conclusions</vt:lpstr>
      <vt:lpstr>PowerPoint Presentation</vt:lpstr>
      <vt:lpstr>PowerPoint Presentation</vt:lpstr>
      <vt:lpstr>Emerging targeted therapy in NSCLC: EGFR exon 20 &amp; NRG1 fusion</vt:lpstr>
      <vt:lpstr>Conflict of interest</vt:lpstr>
      <vt:lpstr>EGFR exon 20 insertions</vt:lpstr>
      <vt:lpstr>EGFR TKI in EGFR exon 20ins</vt:lpstr>
      <vt:lpstr>ICI in EGFR Exon 20ins</vt:lpstr>
      <vt:lpstr>Amivantamab</vt:lpstr>
      <vt:lpstr>CHRYSALIS</vt:lpstr>
      <vt:lpstr>CHRYSALIS</vt:lpstr>
      <vt:lpstr>CHRYSALIS</vt:lpstr>
      <vt:lpstr>CHRYSALIS</vt:lpstr>
      <vt:lpstr>CHRYSALIS</vt:lpstr>
      <vt:lpstr>Mobocertinib</vt:lpstr>
      <vt:lpstr>Phase ½ open label mobocertinib</vt:lpstr>
      <vt:lpstr>Phase ½ open label mobocertinib</vt:lpstr>
      <vt:lpstr>Phase ½ open label mobocertinib</vt:lpstr>
      <vt:lpstr>Phase ½ open label mobocertinib</vt:lpstr>
      <vt:lpstr>Phase ½ open label mobocertinib</vt:lpstr>
      <vt:lpstr>Phase ½ open label mobocertinib</vt:lpstr>
      <vt:lpstr>NRG1 fusion</vt:lpstr>
      <vt:lpstr>Seribantumab</vt:lpstr>
      <vt:lpstr>CRESTONE: seribantumab</vt:lpstr>
      <vt:lpstr>CRESTONE: seribantumab</vt:lpstr>
      <vt:lpstr>Zenocutuzumab</vt:lpstr>
      <vt:lpstr>Zenocutuzumab</vt:lpstr>
      <vt:lpstr>Thank you!</vt:lpstr>
      <vt:lpstr>PowerPoint Presentation</vt:lpstr>
      <vt:lpstr>PowerPoint Presentation</vt:lpstr>
      <vt:lpstr>PowerPoint Presentation</vt:lpstr>
      <vt:lpstr>Thank You to Our Supporters: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Ryan Scott</cp:lastModifiedBy>
  <cp:revision>32</cp:revision>
  <dcterms:modified xsi:type="dcterms:W3CDTF">2023-05-04T17:43:50Z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