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7.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8" r:id="rId3"/>
    <p:sldMasterId id="2147483700" r:id="rId4"/>
    <p:sldMasterId id="2147483712" r:id="rId5"/>
    <p:sldMasterId id="2147483721" r:id="rId6"/>
    <p:sldMasterId id="2147483760" r:id="rId7"/>
    <p:sldMasterId id="2147483801" r:id="rId8"/>
  </p:sldMasterIdLst>
  <p:notesMasterIdLst>
    <p:notesMasterId r:id="rId137"/>
  </p:notesMasterIdLst>
  <p:sldIdLst>
    <p:sldId id="269" r:id="rId9"/>
    <p:sldId id="2147474034" r:id="rId10"/>
    <p:sldId id="277" r:id="rId11"/>
    <p:sldId id="258" r:id="rId12"/>
    <p:sldId id="2134958642" r:id="rId13"/>
    <p:sldId id="284" r:id="rId14"/>
    <p:sldId id="2147474039" r:id="rId15"/>
    <p:sldId id="2134958648" r:id="rId16"/>
    <p:sldId id="2134958649" r:id="rId17"/>
    <p:sldId id="2134958650" r:id="rId18"/>
    <p:sldId id="2134958651" r:id="rId19"/>
    <p:sldId id="558" r:id="rId20"/>
    <p:sldId id="338" r:id="rId21"/>
    <p:sldId id="615" r:id="rId22"/>
    <p:sldId id="2134958655" r:id="rId23"/>
    <p:sldId id="561" r:id="rId24"/>
    <p:sldId id="455" r:id="rId25"/>
    <p:sldId id="564" r:id="rId26"/>
    <p:sldId id="565" r:id="rId27"/>
    <p:sldId id="262" r:id="rId28"/>
    <p:sldId id="1499" r:id="rId29"/>
    <p:sldId id="257" r:id="rId30"/>
    <p:sldId id="2147474052" r:id="rId31"/>
    <p:sldId id="260" r:id="rId32"/>
    <p:sldId id="571" r:id="rId33"/>
    <p:sldId id="547" r:id="rId34"/>
    <p:sldId id="2134958654" r:id="rId35"/>
    <p:sldId id="265" r:id="rId36"/>
    <p:sldId id="518" r:id="rId37"/>
    <p:sldId id="519" r:id="rId38"/>
    <p:sldId id="545" r:id="rId39"/>
    <p:sldId id="546" r:id="rId40"/>
    <p:sldId id="520" r:id="rId41"/>
    <p:sldId id="525" r:id="rId42"/>
    <p:sldId id="521" r:id="rId43"/>
    <p:sldId id="473" r:id="rId44"/>
    <p:sldId id="550" r:id="rId45"/>
    <p:sldId id="444" r:id="rId46"/>
    <p:sldId id="445" r:id="rId47"/>
    <p:sldId id="446" r:id="rId48"/>
    <p:sldId id="447" r:id="rId49"/>
    <p:sldId id="448" r:id="rId50"/>
    <p:sldId id="449" r:id="rId51"/>
    <p:sldId id="451" r:id="rId52"/>
    <p:sldId id="456" r:id="rId53"/>
    <p:sldId id="551" r:id="rId54"/>
    <p:sldId id="478" r:id="rId55"/>
    <p:sldId id="548" r:id="rId56"/>
    <p:sldId id="2147474304" r:id="rId57"/>
    <p:sldId id="263" r:id="rId58"/>
    <p:sldId id="264" r:id="rId59"/>
    <p:sldId id="2147474305" r:id="rId60"/>
    <p:sldId id="549" r:id="rId61"/>
    <p:sldId id="266" r:id="rId62"/>
    <p:sldId id="267" r:id="rId63"/>
    <p:sldId id="479" r:id="rId64"/>
    <p:sldId id="552" r:id="rId65"/>
    <p:sldId id="539" r:id="rId66"/>
    <p:sldId id="261" r:id="rId67"/>
    <p:sldId id="402" r:id="rId68"/>
    <p:sldId id="393" r:id="rId69"/>
    <p:sldId id="2147472599" r:id="rId70"/>
    <p:sldId id="2147472600" r:id="rId71"/>
    <p:sldId id="2147472609" r:id="rId72"/>
    <p:sldId id="2147472610" r:id="rId73"/>
    <p:sldId id="2147472611" r:id="rId74"/>
    <p:sldId id="2147472612" r:id="rId75"/>
    <p:sldId id="2147474277" r:id="rId76"/>
    <p:sldId id="2147474278" r:id="rId77"/>
    <p:sldId id="2147472613" r:id="rId78"/>
    <p:sldId id="2147474274" r:id="rId79"/>
    <p:sldId id="2147474275" r:id="rId80"/>
    <p:sldId id="2147474276" r:id="rId81"/>
    <p:sldId id="2147472585" r:id="rId82"/>
    <p:sldId id="2147474236" r:id="rId83"/>
    <p:sldId id="2147474279" r:id="rId84"/>
    <p:sldId id="2147474272" r:id="rId85"/>
    <p:sldId id="2147474280" r:id="rId86"/>
    <p:sldId id="2147472601" r:id="rId87"/>
    <p:sldId id="2147472614" r:id="rId88"/>
    <p:sldId id="2147474234" r:id="rId89"/>
    <p:sldId id="2147472586" r:id="rId90"/>
    <p:sldId id="395" r:id="rId91"/>
    <p:sldId id="2147474281" r:id="rId92"/>
    <p:sldId id="2147474282" r:id="rId93"/>
    <p:sldId id="2147474283" r:id="rId94"/>
    <p:sldId id="2147474284" r:id="rId95"/>
    <p:sldId id="2134958652" r:id="rId96"/>
    <p:sldId id="2134958653" r:id="rId97"/>
    <p:sldId id="2147474285" r:id="rId98"/>
    <p:sldId id="2147474286" r:id="rId99"/>
    <p:sldId id="2134958656" r:id="rId100"/>
    <p:sldId id="2134958657" r:id="rId101"/>
    <p:sldId id="2134958661" r:id="rId102"/>
    <p:sldId id="2134958660" r:id="rId103"/>
    <p:sldId id="2134958658" r:id="rId104"/>
    <p:sldId id="2134958659" r:id="rId105"/>
    <p:sldId id="2134958662" r:id="rId106"/>
    <p:sldId id="2134958663" r:id="rId107"/>
    <p:sldId id="2134958664" r:id="rId108"/>
    <p:sldId id="2147474287" r:id="rId109"/>
    <p:sldId id="2147474288" r:id="rId110"/>
    <p:sldId id="2147474289" r:id="rId111"/>
    <p:sldId id="2147474290" r:id="rId112"/>
    <p:sldId id="2147474291" r:id="rId113"/>
    <p:sldId id="416" r:id="rId114"/>
    <p:sldId id="2134958665" r:id="rId115"/>
    <p:sldId id="2147474292" r:id="rId116"/>
    <p:sldId id="2147474293" r:id="rId117"/>
    <p:sldId id="2147474294" r:id="rId118"/>
    <p:sldId id="2147474295" r:id="rId119"/>
    <p:sldId id="2147474296" r:id="rId120"/>
    <p:sldId id="2147474297" r:id="rId121"/>
    <p:sldId id="2147474298" r:id="rId122"/>
    <p:sldId id="2147474299" r:id="rId123"/>
    <p:sldId id="2147474300" r:id="rId124"/>
    <p:sldId id="2147474301" r:id="rId125"/>
    <p:sldId id="2147474302" r:id="rId126"/>
    <p:sldId id="2147474303" r:id="rId127"/>
    <p:sldId id="2134958666" r:id="rId128"/>
    <p:sldId id="2134958667" r:id="rId129"/>
    <p:sldId id="2134958668" r:id="rId130"/>
    <p:sldId id="2134958669" r:id="rId131"/>
    <p:sldId id="2134958670" r:id="rId132"/>
    <p:sldId id="2134958671" r:id="rId133"/>
    <p:sldId id="2134958637" r:id="rId134"/>
    <p:sldId id="287" r:id="rId135"/>
    <p:sldId id="2147474046" r:id="rId1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4" autoAdjust="0"/>
    <p:restoredTop sz="94660"/>
  </p:normalViewPr>
  <p:slideViewPr>
    <p:cSldViewPr snapToGrid="0">
      <p:cViewPr varScale="1">
        <p:scale>
          <a:sx n="66" d="100"/>
          <a:sy n="66" d="100"/>
        </p:scale>
        <p:origin x="78" y="7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presProps" Target="presProps.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viewProps" Target="viewProp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6"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1.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CD3-4EA7-A9B5-1BAE5C0DC02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CD3-4EA7-A9B5-1BAE5C0DC02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CD3-4EA7-A9B5-1BAE5C0DC02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CD3-4EA7-A9B5-1BAE5C0DC025}"/>
              </c:ext>
            </c:extLst>
          </c:dPt>
          <c:cat>
            <c:strRef>
              <c:f>Sheet1!$A$2:$A$5</c:f>
              <c:strCache>
                <c:ptCount val="2"/>
                <c:pt idx="0">
                  <c:v>1st Qtr</c:v>
                </c:pt>
                <c:pt idx="1">
                  <c:v>2nd Qtr</c:v>
                </c:pt>
              </c:strCache>
            </c:strRef>
          </c:cat>
          <c:val>
            <c:numRef>
              <c:f>Sheet1!$B$2:$B$5</c:f>
              <c:numCache>
                <c:formatCode>General</c:formatCode>
                <c:ptCount val="4"/>
                <c:pt idx="0">
                  <c:v>3</c:v>
                </c:pt>
                <c:pt idx="1">
                  <c:v>7</c:v>
                </c:pt>
              </c:numCache>
            </c:numRef>
          </c:val>
          <c:extLst>
            <c:ext xmlns:c16="http://schemas.microsoft.com/office/drawing/2014/chart" uri="{C3380CC4-5D6E-409C-BE32-E72D297353CC}">
              <c16:uniqueId val="{00000000-D23D-3346-8A42-C5AE9465D08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0.2123331041248078"/>
          <c:y val="0.13791635063543292"/>
          <c:w val="0.56462763714444131"/>
          <c:h val="0.78985824347958922"/>
        </c:manualLayout>
      </c:layout>
      <c:barChart>
        <c:barDir val="col"/>
        <c:grouping val="stacked"/>
        <c:varyColors val="0"/>
        <c:ser>
          <c:idx val="0"/>
          <c:order val="0"/>
          <c:tx>
            <c:strRef>
              <c:f>Sheet1!$B$1</c:f>
              <c:strCache>
                <c:ptCount val="1"/>
                <c:pt idx="0">
                  <c:v>PR</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Efficacy Analysis Subset 
(n=165)</c:v>
                </c:pt>
              </c:strCache>
            </c:strRef>
          </c:cat>
          <c:val>
            <c:numRef>
              <c:f>Sheet1!$B$2</c:f>
              <c:numCache>
                <c:formatCode>0.0</c:formatCode>
                <c:ptCount val="1"/>
                <c:pt idx="0">
                  <c:v>3.6</c:v>
                </c:pt>
              </c:numCache>
            </c:numRef>
          </c:val>
          <c:extLst>
            <c:ext xmlns:c16="http://schemas.microsoft.com/office/drawing/2014/chart" uri="{C3380CC4-5D6E-409C-BE32-E72D297353CC}">
              <c16:uniqueId val="{00000000-118F-9343-9BCD-FCD7D61CCB78}"/>
            </c:ext>
          </c:extLst>
        </c:ser>
        <c:ser>
          <c:idx val="1"/>
          <c:order val="1"/>
          <c:tx>
            <c:strRef>
              <c:f>Sheet1!$C$1</c:f>
              <c:strCache>
                <c:ptCount val="1"/>
                <c:pt idx="0">
                  <c:v>VGPR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Efficacy Analysis Subset 
(n=165)</c:v>
                </c:pt>
              </c:strCache>
            </c:strRef>
          </c:cat>
          <c:val>
            <c:numRef>
              <c:f>Sheet1!$C$2</c:f>
              <c:numCache>
                <c:formatCode>General</c:formatCode>
                <c:ptCount val="1"/>
                <c:pt idx="0">
                  <c:v>13.9</c:v>
                </c:pt>
              </c:numCache>
            </c:numRef>
          </c:val>
          <c:extLst>
            <c:ext xmlns:c16="http://schemas.microsoft.com/office/drawing/2014/chart" uri="{C3380CC4-5D6E-409C-BE32-E72D297353CC}">
              <c16:uniqueId val="{00000001-118F-9343-9BCD-FCD7D61CCB78}"/>
            </c:ext>
          </c:extLst>
        </c:ser>
        <c:ser>
          <c:idx val="2"/>
          <c:order val="2"/>
          <c:tx>
            <c:strRef>
              <c:f>Sheet1!$D$1</c:f>
              <c:strCache>
                <c:ptCount val="1"/>
                <c:pt idx="0">
                  <c:v>CR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Efficacy Analysis Subset 
(n=165)</c:v>
                </c:pt>
              </c:strCache>
            </c:strRef>
          </c:cat>
          <c:val>
            <c:numRef>
              <c:f>Sheet1!$D$2</c:f>
              <c:numCache>
                <c:formatCode>General</c:formatCode>
                <c:ptCount val="1"/>
                <c:pt idx="0">
                  <c:v>7.9</c:v>
                </c:pt>
              </c:numCache>
            </c:numRef>
          </c:val>
          <c:extLst>
            <c:ext xmlns:c16="http://schemas.microsoft.com/office/drawing/2014/chart" uri="{C3380CC4-5D6E-409C-BE32-E72D297353CC}">
              <c16:uniqueId val="{00000002-118F-9343-9BCD-FCD7D61CCB78}"/>
            </c:ext>
          </c:extLst>
        </c:ser>
        <c:ser>
          <c:idx val="3"/>
          <c:order val="3"/>
          <c:tx>
            <c:strRef>
              <c:f>Sheet1!$E$1</c:f>
              <c:strCache>
                <c:ptCount val="1"/>
                <c:pt idx="0">
                  <c:v>sCR</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4-118F-9343-9BCD-FCD7D61CCB78}"/>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4-118F-9343-9BCD-FCD7D61CCB7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Efficacy Analysis Subset 
(n=165)</c:v>
                </c:pt>
              </c:strCache>
            </c:strRef>
          </c:cat>
          <c:val>
            <c:numRef>
              <c:f>Sheet1!$E$2</c:f>
              <c:numCache>
                <c:formatCode>General</c:formatCode>
                <c:ptCount val="1"/>
                <c:pt idx="0">
                  <c:v>37.6</c:v>
                </c:pt>
              </c:numCache>
            </c:numRef>
          </c:val>
          <c:extLst>
            <c:ext xmlns:c16="http://schemas.microsoft.com/office/drawing/2014/chart" uri="{C3380CC4-5D6E-409C-BE32-E72D297353CC}">
              <c16:uniqueId val="{00000005-118F-9343-9BCD-FCD7D61CCB78}"/>
            </c:ext>
          </c:extLst>
        </c:ser>
        <c:dLbls>
          <c:dLblPos val="ctr"/>
          <c:showLegendKey val="0"/>
          <c:showVal val="1"/>
          <c:showCatName val="0"/>
          <c:showSerName val="0"/>
          <c:showPercent val="0"/>
          <c:showBubbleSize val="0"/>
        </c:dLbls>
        <c:gapWidth val="200"/>
        <c:overlap val="100"/>
        <c:axId val="464363359"/>
        <c:axId val="178895679"/>
      </c:barChart>
      <c:catAx>
        <c:axId val="464363359"/>
        <c:scaling>
          <c:orientation val="minMax"/>
        </c:scaling>
        <c:delete val="1"/>
        <c:axPos val="b"/>
        <c:numFmt formatCode="General" sourceLinked="1"/>
        <c:majorTickMark val="none"/>
        <c:minorTickMark val="none"/>
        <c:tickLblPos val="nextTo"/>
        <c:crossAx val="178895679"/>
        <c:crosses val="autoZero"/>
        <c:auto val="1"/>
        <c:lblAlgn val="ctr"/>
        <c:lblOffset val="100"/>
        <c:noMultiLvlLbl val="0"/>
      </c:catAx>
      <c:valAx>
        <c:axId val="178895679"/>
        <c:scaling>
          <c:orientation val="minMax"/>
        </c:scaling>
        <c:delete val="0"/>
        <c:axPos val="l"/>
        <c:numFmt formatCode="0" sourceLinked="0"/>
        <c:majorTickMark val="out"/>
        <c:minorTickMark val="none"/>
        <c:tickLblPos val="nextTo"/>
        <c:spPr>
          <a:noFill/>
          <a:ln w="28575">
            <a:solidFill>
              <a:schemeClr val="bg1"/>
            </a:solidFill>
          </a:ln>
          <a:effectLst/>
        </c:spPr>
        <c:txPr>
          <a:bodyPr rot="-60000000" spcFirstLastPara="1" vertOverflow="ellipsis" vert="horz" wrap="square" anchor="ctr" anchorCtr="1"/>
          <a:lstStyle/>
          <a:p>
            <a:pPr>
              <a:defRPr sz="16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crossAx val="464363359"/>
        <c:crosses val="autoZero"/>
        <c:crossBetween val="between"/>
      </c:valAx>
      <c:spPr>
        <a:noFill/>
        <a:ln w="25400">
          <a:noFill/>
        </a:ln>
        <a:effectLst/>
      </c:spPr>
    </c:plotArea>
    <c:legend>
      <c:legendPos val="r"/>
      <c:legendEntry>
        <c:idx val="1"/>
        <c:txPr>
          <a:bodyPr rot="0" spcFirstLastPara="1" vertOverflow="ellipsis" vert="horz" wrap="square" anchor="ctr" anchorCtr="1"/>
          <a:lstStyle/>
          <a:p>
            <a:pPr>
              <a:defRPr sz="1400" b="0" i="0" u="none" strike="noStrike" kern="1200" baseline="0">
                <a:solidFill>
                  <a:schemeClr val="bg1">
                    <a:lumMod val="50000"/>
                  </a:schemeClr>
                </a:solidFill>
                <a:latin typeface="Calibri" panose="020F0502020204030204" pitchFamily="34" charset="0"/>
                <a:ea typeface="+mn-ea"/>
                <a:cs typeface="Calibri" panose="020F050202020403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chemeClr val="bg1">
                    <a:lumMod val="50000"/>
                  </a:schemeClr>
                </a:solidFill>
                <a:latin typeface="Calibri" panose="020F0502020204030204" pitchFamily="34" charset="0"/>
                <a:ea typeface="+mn-ea"/>
                <a:cs typeface="Calibri" panose="020F050202020403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chemeClr val="bg1">
                    <a:lumMod val="50000"/>
                  </a:schemeClr>
                </a:solidFill>
                <a:latin typeface="Calibri" panose="020F0502020204030204" pitchFamily="34" charset="0"/>
                <a:ea typeface="+mn-ea"/>
                <a:cs typeface="Calibri" panose="020F0502020204030204" pitchFamily="34" charset="0"/>
              </a:defRPr>
            </a:pPr>
            <a:endParaRPr lang="en-US"/>
          </a:p>
        </c:txPr>
      </c:legendEntry>
      <c:layout>
        <c:manualLayout>
          <c:xMode val="edge"/>
          <c:yMode val="edge"/>
          <c:x val="0.83144951973319436"/>
          <c:y val="0.52211826349103097"/>
          <c:w val="0.12985682604925622"/>
          <c:h val="0.2795741588205257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0.2123331041248078"/>
          <c:y val="0.13791635063543292"/>
          <c:w val="0.56462763714444131"/>
          <c:h val="0.78985824347958922"/>
        </c:manualLayout>
      </c:layout>
      <c:barChart>
        <c:barDir val="col"/>
        <c:grouping val="stacked"/>
        <c:varyColors val="0"/>
        <c:ser>
          <c:idx val="0"/>
          <c:order val="0"/>
          <c:tx>
            <c:strRef>
              <c:f>Sheet1!$B$1</c:f>
              <c:strCache>
                <c:ptCount val="1"/>
                <c:pt idx="0">
                  <c:v>PR</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Efficacy Analysis Subset 
(n=165)</c:v>
                </c:pt>
              </c:strCache>
            </c:strRef>
          </c:cat>
          <c:val>
            <c:numRef>
              <c:f>Sheet1!$B$2</c:f>
              <c:numCache>
                <c:formatCode>0.0</c:formatCode>
                <c:ptCount val="1"/>
                <c:pt idx="0">
                  <c:v>4.9000000000000004</c:v>
                </c:pt>
              </c:numCache>
            </c:numRef>
          </c:val>
          <c:extLst>
            <c:ext xmlns:c16="http://schemas.microsoft.com/office/drawing/2014/chart" uri="{C3380CC4-5D6E-409C-BE32-E72D297353CC}">
              <c16:uniqueId val="{00000000-4633-9E40-940A-EB8442D2750D}"/>
            </c:ext>
          </c:extLst>
        </c:ser>
        <c:ser>
          <c:idx val="1"/>
          <c:order val="1"/>
          <c:tx>
            <c:strRef>
              <c:f>Sheet1!$C$1</c:f>
              <c:strCache>
                <c:ptCount val="1"/>
                <c:pt idx="0">
                  <c:v>VGPR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Efficacy Analysis Subset 
(n=165)</c:v>
                </c:pt>
              </c:strCache>
            </c:strRef>
          </c:cat>
          <c:val>
            <c:numRef>
              <c:f>Sheet1!$C$2</c:f>
              <c:numCache>
                <c:formatCode>General</c:formatCode>
                <c:ptCount val="1"/>
                <c:pt idx="0">
                  <c:v>21.1</c:v>
                </c:pt>
              </c:numCache>
            </c:numRef>
          </c:val>
          <c:extLst>
            <c:ext xmlns:c16="http://schemas.microsoft.com/office/drawing/2014/chart" uri="{C3380CC4-5D6E-409C-BE32-E72D297353CC}">
              <c16:uniqueId val="{00000001-4633-9E40-940A-EB8442D2750D}"/>
            </c:ext>
          </c:extLst>
        </c:ser>
        <c:ser>
          <c:idx val="2"/>
          <c:order val="2"/>
          <c:tx>
            <c:strRef>
              <c:f>Sheet1!$D$1</c:f>
              <c:strCache>
                <c:ptCount val="1"/>
                <c:pt idx="0">
                  <c:v>CR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Efficacy Analysis Subset 
(n=165)</c:v>
                </c:pt>
              </c:strCache>
            </c:strRef>
          </c:cat>
          <c:val>
            <c:numRef>
              <c:f>Sheet1!$D$2</c:f>
              <c:numCache>
                <c:formatCode>General</c:formatCode>
                <c:ptCount val="1"/>
                <c:pt idx="0">
                  <c:v>19.5</c:v>
                </c:pt>
              </c:numCache>
            </c:numRef>
          </c:val>
          <c:extLst>
            <c:ext xmlns:c16="http://schemas.microsoft.com/office/drawing/2014/chart" uri="{C3380CC4-5D6E-409C-BE32-E72D297353CC}">
              <c16:uniqueId val="{00000002-4633-9E40-940A-EB8442D2750D}"/>
            </c:ext>
          </c:extLst>
        </c:ser>
        <c:ser>
          <c:idx val="3"/>
          <c:order val="3"/>
          <c:tx>
            <c:strRef>
              <c:f>Sheet1!$E$1</c:f>
              <c:strCache>
                <c:ptCount val="1"/>
                <c:pt idx="0">
                  <c:v>sCR</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4-4633-9E40-940A-EB8442D2750D}"/>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4-4633-9E40-940A-EB8442D2750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Efficacy Analysis Subset 
(n=165)</c:v>
                </c:pt>
              </c:strCache>
            </c:strRef>
          </c:cat>
          <c:val>
            <c:numRef>
              <c:f>Sheet1!$E$2</c:f>
              <c:numCache>
                <c:formatCode>General</c:formatCode>
                <c:ptCount val="1"/>
                <c:pt idx="0">
                  <c:v>15.4</c:v>
                </c:pt>
              </c:numCache>
            </c:numRef>
          </c:val>
          <c:extLst>
            <c:ext xmlns:c16="http://schemas.microsoft.com/office/drawing/2014/chart" uri="{C3380CC4-5D6E-409C-BE32-E72D297353CC}">
              <c16:uniqueId val="{00000005-4633-9E40-940A-EB8442D2750D}"/>
            </c:ext>
          </c:extLst>
        </c:ser>
        <c:dLbls>
          <c:dLblPos val="ctr"/>
          <c:showLegendKey val="0"/>
          <c:showVal val="1"/>
          <c:showCatName val="0"/>
          <c:showSerName val="0"/>
          <c:showPercent val="0"/>
          <c:showBubbleSize val="0"/>
        </c:dLbls>
        <c:gapWidth val="200"/>
        <c:overlap val="100"/>
        <c:axId val="464363359"/>
        <c:axId val="178895679"/>
      </c:barChart>
      <c:catAx>
        <c:axId val="464363359"/>
        <c:scaling>
          <c:orientation val="minMax"/>
        </c:scaling>
        <c:delete val="1"/>
        <c:axPos val="b"/>
        <c:numFmt formatCode="General" sourceLinked="1"/>
        <c:majorTickMark val="none"/>
        <c:minorTickMark val="none"/>
        <c:tickLblPos val="nextTo"/>
        <c:crossAx val="178895679"/>
        <c:crosses val="autoZero"/>
        <c:auto val="1"/>
        <c:lblAlgn val="ctr"/>
        <c:lblOffset val="100"/>
        <c:noMultiLvlLbl val="0"/>
      </c:catAx>
      <c:valAx>
        <c:axId val="178895679"/>
        <c:scaling>
          <c:orientation val="minMax"/>
        </c:scaling>
        <c:delete val="0"/>
        <c:axPos val="l"/>
        <c:numFmt formatCode="0" sourceLinked="0"/>
        <c:majorTickMark val="out"/>
        <c:minorTickMark val="none"/>
        <c:tickLblPos val="nextTo"/>
        <c:spPr>
          <a:noFill/>
          <a:ln w="28575">
            <a:solidFill>
              <a:schemeClr val="bg1"/>
            </a:solidFill>
          </a:ln>
          <a:effectLst/>
        </c:spPr>
        <c:txPr>
          <a:bodyPr rot="-60000000" spcFirstLastPara="1" vertOverflow="ellipsis" vert="horz" wrap="square" anchor="ctr" anchorCtr="1"/>
          <a:lstStyle/>
          <a:p>
            <a:pPr>
              <a:defRPr sz="16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crossAx val="464363359"/>
        <c:crosses val="autoZero"/>
        <c:crossBetween val="between"/>
      </c:valAx>
      <c:spPr>
        <a:noFill/>
        <a:ln w="25400">
          <a:noFill/>
        </a:ln>
        <a:effectLst/>
      </c:spPr>
    </c:plotArea>
    <c:legend>
      <c:legendPos val="r"/>
      <c:legendEntry>
        <c:idx val="1"/>
        <c:txPr>
          <a:bodyPr rot="0" spcFirstLastPara="1" vertOverflow="ellipsis" vert="horz" wrap="square" anchor="ctr" anchorCtr="1"/>
          <a:lstStyle/>
          <a:p>
            <a:pPr>
              <a:defRPr sz="1400" b="0" i="0" u="none" strike="noStrike" kern="1200" baseline="0">
                <a:solidFill>
                  <a:schemeClr val="bg1">
                    <a:lumMod val="50000"/>
                  </a:schemeClr>
                </a:solidFill>
                <a:latin typeface="Calibri" panose="020F0502020204030204" pitchFamily="34" charset="0"/>
                <a:ea typeface="+mn-ea"/>
                <a:cs typeface="Calibri" panose="020F050202020403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chemeClr val="bg1">
                    <a:lumMod val="50000"/>
                  </a:schemeClr>
                </a:solidFill>
                <a:latin typeface="Calibri" panose="020F0502020204030204" pitchFamily="34" charset="0"/>
                <a:ea typeface="+mn-ea"/>
                <a:cs typeface="Calibri" panose="020F050202020403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chemeClr val="bg1">
                    <a:lumMod val="50000"/>
                  </a:schemeClr>
                </a:solidFill>
                <a:latin typeface="Calibri" panose="020F0502020204030204" pitchFamily="34" charset="0"/>
                <a:ea typeface="+mn-ea"/>
                <a:cs typeface="Calibri" panose="020F0502020204030204" pitchFamily="34" charset="0"/>
              </a:defRPr>
            </a:pPr>
            <a:endParaRPr lang="en-US"/>
          </a:p>
        </c:txPr>
      </c:legendEntry>
      <c:layout>
        <c:manualLayout>
          <c:xMode val="edge"/>
          <c:yMode val="edge"/>
          <c:x val="0.83144951973319436"/>
          <c:y val="0.52211826349103097"/>
          <c:w val="0.12985682604925622"/>
          <c:h val="0.2795741588205257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91389718195311"/>
          <c:y val="8.921715452370467E-2"/>
          <c:w val="0.74125267360537672"/>
          <c:h val="0.70751195132601885"/>
        </c:manualLayout>
      </c:layout>
      <c:barChart>
        <c:barDir val="col"/>
        <c:grouping val="stacked"/>
        <c:varyColors val="0"/>
        <c:ser>
          <c:idx val="0"/>
          <c:order val="0"/>
          <c:tx>
            <c:strRef>
              <c:f>Sheet1!$B$1</c:f>
              <c:strCache>
                <c:ptCount val="1"/>
                <c:pt idx="0">
                  <c:v>PR</c:v>
                </c:pt>
              </c:strCache>
            </c:strRef>
          </c:tx>
          <c:spPr>
            <a:solidFill>
              <a:schemeClr val="accent1"/>
            </a:solidFill>
            <a:ln>
              <a:solidFill>
                <a:schemeClr val="bg1"/>
              </a:solidFill>
            </a:ln>
            <a:effectLst/>
          </c:spPr>
          <c:invertIfNegative val="0"/>
          <c:dLbls>
            <c:dLbl>
              <c:idx val="0"/>
              <c:tx>
                <c:rich>
                  <a:bodyPr/>
                  <a:lstStyle/>
                  <a:p>
                    <a:r>
                      <a:rPr lang="en-US" dirty="0"/>
                      <a:t>14.7%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76C-B44E-8D78-87DAD587F2EB}"/>
                </c:ext>
              </c:extLst>
            </c:dLbl>
            <c:dLbl>
              <c:idx val="1"/>
              <c:tx>
                <c:rich>
                  <a:bodyPr/>
                  <a:lstStyle/>
                  <a:p>
                    <a:r>
                      <a:rPr lang="en-US" dirty="0"/>
                      <a:t>15.9%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76C-B44E-8D78-87DAD587F2E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General</c:formatCode>
                <c:ptCount val="2"/>
                <c:pt idx="0">
                  <c:v>14.7</c:v>
                </c:pt>
                <c:pt idx="1">
                  <c:v>15.9</c:v>
                </c:pt>
              </c:numCache>
            </c:numRef>
          </c:val>
          <c:extLst>
            <c:ext xmlns:c16="http://schemas.microsoft.com/office/drawing/2014/chart" uri="{C3380CC4-5D6E-409C-BE32-E72D297353CC}">
              <c16:uniqueId val="{00000002-A76C-B44E-8D78-87DAD587F2EB}"/>
            </c:ext>
          </c:extLst>
        </c:ser>
        <c:ser>
          <c:idx val="1"/>
          <c:order val="1"/>
          <c:tx>
            <c:strRef>
              <c:f>Sheet1!$C$1</c:f>
              <c:strCache>
                <c:ptCount val="1"/>
                <c:pt idx="0">
                  <c:v>VGPR</c:v>
                </c:pt>
              </c:strCache>
            </c:strRef>
          </c:tx>
          <c:spPr>
            <a:solidFill>
              <a:schemeClr val="accent3"/>
            </a:solidFill>
            <a:ln>
              <a:solidFill>
                <a:schemeClr val="bg1"/>
              </a:solidFill>
            </a:ln>
            <a:effectLst/>
          </c:spPr>
          <c:invertIfNegative val="0"/>
          <c:dLbls>
            <c:dLbl>
              <c:idx val="0"/>
              <c:tx>
                <c:rich>
                  <a:bodyPr/>
                  <a:lstStyle/>
                  <a:p>
                    <a:r>
                      <a:rPr lang="en-US" dirty="0"/>
                      <a:t>25.9%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76C-B44E-8D78-87DAD587F2EB}"/>
                </c:ext>
              </c:extLst>
            </c:dLbl>
            <c:dLbl>
              <c:idx val="1"/>
              <c:tx>
                <c:rich>
                  <a:bodyPr/>
                  <a:lstStyle/>
                  <a:p>
                    <a:r>
                      <a:rPr lang="en-US" dirty="0"/>
                      <a:t>24.8%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A76C-B44E-8D78-87DAD587F2E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Sheet1!$C$2:$C$3</c:f>
              <c:numCache>
                <c:formatCode>General</c:formatCode>
                <c:ptCount val="2"/>
                <c:pt idx="0">
                  <c:v>25.9</c:v>
                </c:pt>
                <c:pt idx="1">
                  <c:v>24.8</c:v>
                </c:pt>
              </c:numCache>
            </c:numRef>
          </c:val>
          <c:extLst>
            <c:ext xmlns:c16="http://schemas.microsoft.com/office/drawing/2014/chart" uri="{C3380CC4-5D6E-409C-BE32-E72D297353CC}">
              <c16:uniqueId val="{00000005-A76C-B44E-8D78-87DAD587F2EB}"/>
            </c:ext>
          </c:extLst>
        </c:ser>
        <c:ser>
          <c:idx val="2"/>
          <c:order val="2"/>
          <c:tx>
            <c:strRef>
              <c:f>Sheet1!$D$1</c:f>
              <c:strCache>
                <c:ptCount val="1"/>
                <c:pt idx="0">
                  <c:v>CR</c:v>
                </c:pt>
              </c:strCache>
            </c:strRef>
          </c:tx>
          <c:spPr>
            <a:solidFill>
              <a:schemeClr val="accent4"/>
            </a:solidFill>
            <a:ln>
              <a:solidFill>
                <a:schemeClr val="bg1"/>
              </a:solidFill>
            </a:ln>
            <a:effectLst/>
          </c:spPr>
          <c:invertIfNegative val="0"/>
          <c:dLbls>
            <c:dLbl>
              <c:idx val="0"/>
              <c:tx>
                <c:rich>
                  <a:bodyPr/>
                  <a:lstStyle/>
                  <a:p>
                    <a:r>
                      <a:rPr lang="en-US" dirty="0"/>
                      <a:t>9.8%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A76C-B44E-8D78-87DAD587F2EB}"/>
                </c:ext>
              </c:extLst>
            </c:dLbl>
            <c:dLbl>
              <c:idx val="1"/>
              <c:tx>
                <c:rich>
                  <a:bodyPr/>
                  <a:lstStyle/>
                  <a:p>
                    <a:r>
                      <a:rPr lang="en-US" dirty="0"/>
                      <a:t>12.4%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A76C-B44E-8D78-87DAD587F2EB}"/>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Sheet1!$D$2:$D$3</c:f>
              <c:numCache>
                <c:formatCode>General</c:formatCode>
                <c:ptCount val="2"/>
                <c:pt idx="0">
                  <c:v>9.8000000000000007</c:v>
                </c:pt>
                <c:pt idx="1">
                  <c:v>12.4</c:v>
                </c:pt>
              </c:numCache>
            </c:numRef>
          </c:val>
          <c:extLst>
            <c:ext xmlns:c16="http://schemas.microsoft.com/office/drawing/2014/chart" uri="{C3380CC4-5D6E-409C-BE32-E72D297353CC}">
              <c16:uniqueId val="{00000008-A76C-B44E-8D78-87DAD587F2EB}"/>
            </c:ext>
          </c:extLst>
        </c:ser>
        <c:ser>
          <c:idx val="3"/>
          <c:order val="3"/>
          <c:tx>
            <c:strRef>
              <c:f>Sheet1!$E$1</c:f>
              <c:strCache>
                <c:ptCount val="1"/>
                <c:pt idx="0">
                  <c:v>sCR</c:v>
                </c:pt>
              </c:strCache>
            </c:strRef>
          </c:tx>
          <c:spPr>
            <a:solidFill>
              <a:schemeClr val="accent6"/>
            </a:solidFill>
            <a:ln>
              <a:solidFill>
                <a:schemeClr val="bg1"/>
              </a:solidFill>
            </a:ln>
            <a:effectLst/>
          </c:spPr>
          <c:invertIfNegative val="0"/>
          <c:dLbls>
            <c:dLbl>
              <c:idx val="0"/>
              <c:tx>
                <c:rich>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r>
                      <a:rPr lang="en-US" dirty="0"/>
                      <a:t>23.8%</a:t>
                    </a:r>
                  </a:p>
                </c:rich>
              </c:tx>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A76C-B44E-8D78-87DAD587F2EB}"/>
                </c:ext>
              </c:extLst>
            </c:dLbl>
            <c:dLbl>
              <c:idx val="1"/>
              <c:tx>
                <c:rich>
                  <a:bodyPr/>
                  <a:lstStyle/>
                  <a:p>
                    <a:r>
                      <a:rPr lang="en-US" dirty="0"/>
                      <a:t>20.0%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A76C-B44E-8D78-87DAD587F2EB}"/>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Sheet1!$E$2:$E$3</c:f>
              <c:numCache>
                <c:formatCode>General</c:formatCode>
                <c:ptCount val="2"/>
                <c:pt idx="0">
                  <c:v>23.8</c:v>
                </c:pt>
                <c:pt idx="1">
                  <c:v>20</c:v>
                </c:pt>
              </c:numCache>
            </c:numRef>
          </c:val>
          <c:extLst>
            <c:ext xmlns:c16="http://schemas.microsoft.com/office/drawing/2014/chart" uri="{C3380CC4-5D6E-409C-BE32-E72D297353CC}">
              <c16:uniqueId val="{0000000B-A76C-B44E-8D78-87DAD587F2EB}"/>
            </c:ext>
          </c:extLst>
        </c:ser>
        <c:dLbls>
          <c:showLegendKey val="0"/>
          <c:showVal val="0"/>
          <c:showCatName val="0"/>
          <c:showSerName val="0"/>
          <c:showPercent val="0"/>
          <c:showBubbleSize val="0"/>
        </c:dLbls>
        <c:gapWidth val="95"/>
        <c:overlap val="100"/>
        <c:axId val="812784784"/>
        <c:axId val="812792688"/>
      </c:barChart>
      <c:catAx>
        <c:axId val="812784784"/>
        <c:scaling>
          <c:orientation val="minMax"/>
        </c:scaling>
        <c:delete val="0"/>
        <c:axPos val="b"/>
        <c:numFmt formatCode="General" sourceLinked="0"/>
        <c:majorTickMark val="out"/>
        <c:minorTickMark val="none"/>
        <c:tickLblPos val="nextTo"/>
        <c:spPr>
          <a:noFill/>
          <a:ln w="28575" cap="flat" cmpd="sng" algn="ctr">
            <a:solidFill>
              <a:schemeClr val="bg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2792688"/>
        <c:crosses val="autoZero"/>
        <c:auto val="1"/>
        <c:lblAlgn val="ctr"/>
        <c:lblOffset val="100"/>
        <c:noMultiLvlLbl val="0"/>
      </c:catAx>
      <c:valAx>
        <c:axId val="812792688"/>
        <c:scaling>
          <c:orientation val="minMax"/>
          <c:max val="100"/>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b="1" dirty="0">
                    <a:solidFill>
                      <a:schemeClr val="bg1"/>
                    </a:solidFill>
                  </a:rPr>
                  <a:t>Patients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w="28575">
            <a:solidFill>
              <a:schemeClr val="bg1"/>
            </a:solidFill>
          </a:ln>
          <a:effectLst/>
        </c:spPr>
        <c:txPr>
          <a:bodyPr rot="-60000000" spcFirstLastPara="1" vertOverflow="ellipsis" vert="horz" wrap="square" anchor="ctr" anchorCtr="1"/>
          <a:lstStyle/>
          <a:p>
            <a:pPr>
              <a:defRPr sz="14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crossAx val="812784784"/>
        <c:crosses val="autoZero"/>
        <c:crossBetween val="between"/>
        <c:majorUnit val="20"/>
        <c:dispUnits>
          <c:builtInUnit val="hundreds"/>
          <c:dispUnitsLbl>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0.13786603500739808"/>
          <c:y val="4.9910044863265488E-2"/>
          <c:w val="0.64274734543084888"/>
          <c:h val="0.68831989270769756"/>
        </c:manualLayout>
      </c:layout>
      <c:barChart>
        <c:barDir val="col"/>
        <c:grouping val="stacked"/>
        <c:varyColors val="0"/>
        <c:ser>
          <c:idx val="0"/>
          <c:order val="0"/>
          <c:tx>
            <c:strRef>
              <c:f>Sheet1!$H$1</c:f>
              <c:strCache>
                <c:ptCount val="1"/>
                <c:pt idx="0">
                  <c:v>PD</c:v>
                </c:pt>
              </c:strCache>
            </c:strRef>
          </c:tx>
          <c:spPr>
            <a:solidFill>
              <a:schemeClr val="accent3"/>
            </a:solidFill>
            <a:ln>
              <a:solidFill>
                <a:schemeClr val="bg1"/>
              </a:solid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3382-CC4F-9EE0-83AE57B5FDD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Full Cohort
(N = 20)</c:v>
                </c:pt>
                <c:pt idx="1">
                  <c:v>Prior ADC 
(n = 13)</c:v>
                </c:pt>
                <c:pt idx="2">
                  <c:v>Prior BsAb
(n = 7)</c:v>
                </c:pt>
              </c:strCache>
            </c:strRef>
          </c:cat>
          <c:val>
            <c:numRef>
              <c:f>Sheet1!$H$2:$H$4</c:f>
              <c:numCache>
                <c:formatCode>0.00%</c:formatCode>
                <c:ptCount val="3"/>
                <c:pt idx="0" formatCode="0%">
                  <c:v>0.15</c:v>
                </c:pt>
                <c:pt idx="1">
                  <c:v>0.23100000000000001</c:v>
                </c:pt>
                <c:pt idx="2" formatCode="General">
                  <c:v>0</c:v>
                </c:pt>
              </c:numCache>
            </c:numRef>
          </c:val>
          <c:extLst>
            <c:ext xmlns:c16="http://schemas.microsoft.com/office/drawing/2014/chart" uri="{C3380CC4-5D6E-409C-BE32-E72D297353CC}">
              <c16:uniqueId val="{00000001-3382-CC4F-9EE0-83AE57B5FDD8}"/>
            </c:ext>
          </c:extLst>
        </c:ser>
        <c:ser>
          <c:idx val="1"/>
          <c:order val="1"/>
          <c:tx>
            <c:strRef>
              <c:f>Sheet1!$G$1</c:f>
              <c:strCache>
                <c:ptCount val="1"/>
                <c:pt idx="0">
                  <c:v>SD</c:v>
                </c:pt>
              </c:strCache>
            </c:strRef>
          </c:tx>
          <c:spPr>
            <a:solidFill>
              <a:schemeClr val="accent5"/>
            </a:solidFill>
            <a:ln>
              <a:solidFill>
                <a:schemeClr val="bg1"/>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Full Cohort
(N = 20)</c:v>
                </c:pt>
                <c:pt idx="1">
                  <c:v>Prior ADC 
(n = 13)</c:v>
                </c:pt>
                <c:pt idx="2">
                  <c:v>Prior BsAb
(n = 7)</c:v>
                </c:pt>
              </c:strCache>
            </c:strRef>
          </c:cat>
          <c:val>
            <c:numRef>
              <c:f>Sheet1!$G$2:$G$4</c:f>
              <c:numCache>
                <c:formatCode>0.00%</c:formatCode>
                <c:ptCount val="3"/>
                <c:pt idx="0" formatCode="0%">
                  <c:v>0.15</c:v>
                </c:pt>
                <c:pt idx="1">
                  <c:v>0.154</c:v>
                </c:pt>
                <c:pt idx="2">
                  <c:v>0.14299999999999999</c:v>
                </c:pt>
              </c:numCache>
            </c:numRef>
          </c:val>
          <c:extLst>
            <c:ext xmlns:c16="http://schemas.microsoft.com/office/drawing/2014/chart" uri="{C3380CC4-5D6E-409C-BE32-E72D297353CC}">
              <c16:uniqueId val="{00000002-3382-CC4F-9EE0-83AE57B5FDD8}"/>
            </c:ext>
          </c:extLst>
        </c:ser>
        <c:ser>
          <c:idx val="2"/>
          <c:order val="2"/>
          <c:tx>
            <c:strRef>
              <c:f>Sheet1!$F$1</c:f>
              <c:strCache>
                <c:ptCount val="1"/>
                <c:pt idx="0">
                  <c:v>MR</c:v>
                </c:pt>
              </c:strCache>
            </c:strRef>
          </c:tx>
          <c:spPr>
            <a:solidFill>
              <a:schemeClr val="tx2">
                <a:lumMod val="90000"/>
              </a:schemeClr>
            </a:solidFill>
            <a:ln>
              <a:solidFill>
                <a:schemeClr val="bg1"/>
              </a:solid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3-3382-CC4F-9EE0-83AE57B5FDD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Full Cohort
(N = 20)</c:v>
                </c:pt>
                <c:pt idx="1">
                  <c:v>Prior ADC 
(n = 13)</c:v>
                </c:pt>
                <c:pt idx="2">
                  <c:v>Prior BsAb
(n = 7)</c:v>
                </c:pt>
              </c:strCache>
            </c:strRef>
          </c:cat>
          <c:val>
            <c:numRef>
              <c:f>Sheet1!$F$2:$F$4</c:f>
              <c:numCache>
                <c:formatCode>0.00%</c:formatCode>
                <c:ptCount val="3"/>
                <c:pt idx="0" formatCode="0%">
                  <c:v>0.05</c:v>
                </c:pt>
                <c:pt idx="1">
                  <c:v>0</c:v>
                </c:pt>
                <c:pt idx="2">
                  <c:v>0.14299999999999999</c:v>
                </c:pt>
              </c:numCache>
            </c:numRef>
          </c:val>
          <c:extLst>
            <c:ext xmlns:c16="http://schemas.microsoft.com/office/drawing/2014/chart" uri="{C3380CC4-5D6E-409C-BE32-E72D297353CC}">
              <c16:uniqueId val="{00000004-3382-CC4F-9EE0-83AE57B5FDD8}"/>
            </c:ext>
          </c:extLst>
        </c:ser>
        <c:ser>
          <c:idx val="3"/>
          <c:order val="3"/>
          <c:tx>
            <c:strRef>
              <c:f>Sheet1!$E$1</c:f>
              <c:strCache>
                <c:ptCount val="1"/>
                <c:pt idx="0">
                  <c:v>PR</c:v>
                </c:pt>
              </c:strCache>
            </c:strRef>
          </c:tx>
          <c:spPr>
            <a:solidFill>
              <a:schemeClr val="accent2"/>
            </a:solidFill>
            <a:ln>
              <a:solidFill>
                <a:schemeClr val="bg1"/>
              </a:solid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5-3382-CC4F-9EE0-83AE57B5FDD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Full Cohort
(N = 20)</c:v>
                </c:pt>
                <c:pt idx="1">
                  <c:v>Prior ADC 
(n = 13)</c:v>
                </c:pt>
                <c:pt idx="2">
                  <c:v>Prior BsAb
(n = 7)</c:v>
                </c:pt>
              </c:strCache>
            </c:strRef>
          </c:cat>
          <c:val>
            <c:numRef>
              <c:f>Sheet1!$E$2:$E$4</c:f>
              <c:numCache>
                <c:formatCode>General</c:formatCode>
                <c:ptCount val="3"/>
                <c:pt idx="0" formatCode="0%">
                  <c:v>0.05</c:v>
                </c:pt>
                <c:pt idx="1">
                  <c:v>0</c:v>
                </c:pt>
                <c:pt idx="2" formatCode="0.00%">
                  <c:v>0.14299999999999999</c:v>
                </c:pt>
              </c:numCache>
            </c:numRef>
          </c:val>
          <c:extLst>
            <c:ext xmlns:c16="http://schemas.microsoft.com/office/drawing/2014/chart" uri="{C3380CC4-5D6E-409C-BE32-E72D297353CC}">
              <c16:uniqueId val="{00000006-3382-CC4F-9EE0-83AE57B5FDD8}"/>
            </c:ext>
          </c:extLst>
        </c:ser>
        <c:ser>
          <c:idx val="4"/>
          <c:order val="4"/>
          <c:tx>
            <c:strRef>
              <c:f>Sheet1!$D$1</c:f>
              <c:strCache>
                <c:ptCount val="1"/>
                <c:pt idx="0">
                  <c:v>VGPR</c:v>
                </c:pt>
              </c:strCache>
            </c:strRef>
          </c:tx>
          <c:spPr>
            <a:solidFill>
              <a:schemeClr val="accent4"/>
            </a:solidFill>
            <a:ln>
              <a:solidFill>
                <a:schemeClr val="bg1"/>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Full Cohort
(N = 20)</c:v>
                </c:pt>
                <c:pt idx="1">
                  <c:v>Prior ADC 
(n = 13)</c:v>
                </c:pt>
                <c:pt idx="2">
                  <c:v>Prior BsAb
(n = 7)</c:v>
                </c:pt>
              </c:strCache>
            </c:strRef>
          </c:cat>
          <c:val>
            <c:numRef>
              <c:f>Sheet1!$D$2:$D$4</c:f>
              <c:numCache>
                <c:formatCode>0.00%</c:formatCode>
                <c:ptCount val="3"/>
                <c:pt idx="0" formatCode="0%">
                  <c:v>0.25</c:v>
                </c:pt>
                <c:pt idx="1">
                  <c:v>0.23100000000000001</c:v>
                </c:pt>
                <c:pt idx="2">
                  <c:v>0.28599999999999998</c:v>
                </c:pt>
              </c:numCache>
            </c:numRef>
          </c:val>
          <c:extLst>
            <c:ext xmlns:c16="http://schemas.microsoft.com/office/drawing/2014/chart" uri="{C3380CC4-5D6E-409C-BE32-E72D297353CC}">
              <c16:uniqueId val="{00000007-3382-CC4F-9EE0-83AE57B5FDD8}"/>
            </c:ext>
          </c:extLst>
        </c:ser>
        <c:ser>
          <c:idx val="5"/>
          <c:order val="5"/>
          <c:tx>
            <c:strRef>
              <c:f>Sheet1!$C$1</c:f>
              <c:strCache>
                <c:ptCount val="1"/>
                <c:pt idx="0">
                  <c:v>CR</c:v>
                </c:pt>
              </c:strCache>
            </c:strRef>
          </c:tx>
          <c:spPr>
            <a:solidFill>
              <a:schemeClr val="accent6"/>
            </a:solidFill>
            <a:ln>
              <a:solidFill>
                <a:schemeClr val="bg1"/>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Full Cohort
(N = 20)</c:v>
                </c:pt>
                <c:pt idx="1">
                  <c:v>Prior ADC 
(n = 13)</c:v>
                </c:pt>
                <c:pt idx="2">
                  <c:v>Prior BsAb
(n = 7)</c:v>
                </c:pt>
              </c:strCache>
            </c:strRef>
          </c:cat>
          <c:val>
            <c:numRef>
              <c:f>Sheet1!$C$2:$C$4</c:f>
              <c:numCache>
                <c:formatCode>0.00%</c:formatCode>
                <c:ptCount val="3"/>
                <c:pt idx="0" formatCode="0%">
                  <c:v>0.25</c:v>
                </c:pt>
                <c:pt idx="1">
                  <c:v>0.308</c:v>
                </c:pt>
                <c:pt idx="2">
                  <c:v>0.14299999999999999</c:v>
                </c:pt>
              </c:numCache>
            </c:numRef>
          </c:val>
          <c:extLst>
            <c:ext xmlns:c16="http://schemas.microsoft.com/office/drawing/2014/chart" uri="{C3380CC4-5D6E-409C-BE32-E72D297353CC}">
              <c16:uniqueId val="{00000008-3382-CC4F-9EE0-83AE57B5FDD8}"/>
            </c:ext>
          </c:extLst>
        </c:ser>
        <c:ser>
          <c:idx val="6"/>
          <c:order val="6"/>
          <c:tx>
            <c:strRef>
              <c:f>Sheet1!$B$1</c:f>
              <c:strCache>
                <c:ptCount val="1"/>
                <c:pt idx="0">
                  <c:v>sCR</c:v>
                </c:pt>
              </c:strCache>
            </c:strRef>
          </c:tx>
          <c:spPr>
            <a:solidFill>
              <a:schemeClr val="accent1"/>
            </a:solidFill>
            <a:ln>
              <a:solidFill>
                <a:schemeClr val="bg1"/>
              </a:solid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9-3382-CC4F-9EE0-83AE57B5FDD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Full Cohort
(N = 20)</c:v>
                </c:pt>
                <c:pt idx="1">
                  <c:v>Prior ADC 
(n = 13)</c:v>
                </c:pt>
                <c:pt idx="2">
                  <c:v>Prior BsAb
(n = 7)</c:v>
                </c:pt>
              </c:strCache>
            </c:strRef>
          </c:cat>
          <c:val>
            <c:numRef>
              <c:f>Sheet1!$B$2:$B$4</c:f>
              <c:numCache>
                <c:formatCode>0.00%</c:formatCode>
                <c:ptCount val="3"/>
                <c:pt idx="0" formatCode="0%">
                  <c:v>0.05</c:v>
                </c:pt>
                <c:pt idx="1">
                  <c:v>7.6999999999999999E-2</c:v>
                </c:pt>
                <c:pt idx="2" formatCode="General">
                  <c:v>0</c:v>
                </c:pt>
              </c:numCache>
            </c:numRef>
          </c:val>
          <c:extLst>
            <c:ext xmlns:c16="http://schemas.microsoft.com/office/drawing/2014/chart" uri="{C3380CC4-5D6E-409C-BE32-E72D297353CC}">
              <c16:uniqueId val="{0000000A-3382-CC4F-9EE0-83AE57B5FDD8}"/>
            </c:ext>
          </c:extLst>
        </c:ser>
        <c:dLbls>
          <c:dLblPos val="ctr"/>
          <c:showLegendKey val="0"/>
          <c:showVal val="1"/>
          <c:showCatName val="0"/>
          <c:showSerName val="0"/>
          <c:showPercent val="0"/>
          <c:showBubbleSize val="0"/>
        </c:dLbls>
        <c:gapWidth val="150"/>
        <c:overlap val="100"/>
        <c:axId val="1832162576"/>
        <c:axId val="1832153424"/>
      </c:barChart>
      <c:catAx>
        <c:axId val="1832162576"/>
        <c:scaling>
          <c:orientation val="minMax"/>
        </c:scaling>
        <c:delete val="0"/>
        <c:axPos val="b"/>
        <c:numFmt formatCode="0.00%" sourceLinked="0"/>
        <c:majorTickMark val="out"/>
        <c:minorTickMark val="none"/>
        <c:tickLblPos val="nextTo"/>
        <c:spPr>
          <a:noFill/>
          <a:ln w="28575" cap="flat" cmpd="sng" algn="ctr">
            <a:solidFill>
              <a:schemeClr val="bg1"/>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1832153424"/>
        <c:crosses val="autoZero"/>
        <c:auto val="1"/>
        <c:lblAlgn val="ctr"/>
        <c:lblOffset val="100"/>
        <c:noMultiLvlLbl val="0"/>
      </c:catAx>
      <c:valAx>
        <c:axId val="18321534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w="28575">
            <a:solidFill>
              <a:schemeClr val="bg1"/>
            </a:solid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1832162576"/>
        <c:crosses val="autoZero"/>
        <c:crossBetween val="between"/>
        <c:majorUnit val="0.2"/>
      </c:valAx>
      <c:spPr>
        <a:noFill/>
        <a:ln>
          <a:noFill/>
        </a:ln>
        <a:effectLst/>
      </c:spPr>
    </c:plotArea>
    <c:legend>
      <c:legendPos val="r"/>
      <c:layout>
        <c:manualLayout>
          <c:xMode val="edge"/>
          <c:yMode val="edge"/>
          <c:x val="0.83315661661012752"/>
          <c:y val="0.19982602151511211"/>
          <c:w val="0.14313596383303323"/>
          <c:h val="0.6003479569697757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bg1"/>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3794742691157E-2"/>
          <c:y val="0.12045739614710026"/>
          <c:w val="0.88629216113401854"/>
          <c:h val="0.7876023291614731"/>
        </c:manualLayout>
      </c:layout>
      <c:scatterChart>
        <c:scatterStyle val="lineMarker"/>
        <c:varyColors val="0"/>
        <c:ser>
          <c:idx val="0"/>
          <c:order val="0"/>
          <c:tx>
            <c:strRef>
              <c:f>Sheet1!$B$1</c:f>
              <c:strCache>
                <c:ptCount val="1"/>
                <c:pt idx="0">
                  <c:v>Y-Values</c:v>
                </c:pt>
              </c:strCache>
            </c:strRef>
          </c:tx>
          <c:spPr>
            <a:ln w="28575">
              <a:noFill/>
            </a:ln>
          </c:spPr>
          <c:marker>
            <c:symbol val="none"/>
          </c:marker>
          <c:xVal>
            <c:numRef>
              <c:f>Sheet1!$A$2:$A$4</c:f>
              <c:numCache>
                <c:formatCode>General</c:formatCode>
                <c:ptCount val="3"/>
                <c:pt idx="0">
                  <c:v>0</c:v>
                </c:pt>
                <c:pt idx="1">
                  <c:v>0</c:v>
                </c:pt>
                <c:pt idx="2">
                  <c:v>0</c:v>
                </c:pt>
              </c:numCache>
            </c:numRef>
          </c:xVal>
          <c:yVal>
            <c:numRef>
              <c:f>Sheet1!$B$2:$B$4</c:f>
              <c:numCache>
                <c:formatCode>General</c:formatCode>
                <c:ptCount val="3"/>
                <c:pt idx="0">
                  <c:v>0</c:v>
                </c:pt>
                <c:pt idx="1">
                  <c:v>0</c:v>
                </c:pt>
                <c:pt idx="2">
                  <c:v>0</c:v>
                </c:pt>
              </c:numCache>
            </c:numRef>
          </c:yVal>
          <c:smooth val="0"/>
          <c:extLst>
            <c:ext xmlns:c16="http://schemas.microsoft.com/office/drawing/2014/chart" uri="{C3380CC4-5D6E-409C-BE32-E72D297353CC}">
              <c16:uniqueId val="{00000000-C50A-F948-A63B-145B9E4903FB}"/>
            </c:ext>
          </c:extLst>
        </c:ser>
        <c:dLbls>
          <c:showLegendKey val="0"/>
          <c:showVal val="0"/>
          <c:showCatName val="0"/>
          <c:showSerName val="0"/>
          <c:showPercent val="0"/>
          <c:showBubbleSize val="0"/>
        </c:dLbls>
        <c:axId val="613234944"/>
        <c:axId val="613265408"/>
      </c:scatterChart>
      <c:valAx>
        <c:axId val="613234944"/>
        <c:scaling>
          <c:orientation val="minMax"/>
          <c:max val="15"/>
        </c:scaling>
        <c:delete val="0"/>
        <c:axPos val="b"/>
        <c:numFmt formatCode="General" sourceLinked="1"/>
        <c:majorTickMark val="out"/>
        <c:minorTickMark val="none"/>
        <c:tickLblPos val="nextTo"/>
        <c:spPr>
          <a:ln w="9525">
            <a:solidFill>
              <a:schemeClr val="tx1">
                <a:lumMod val="50000"/>
                <a:lumOff val="50000"/>
              </a:schemeClr>
            </a:solidFill>
          </a:ln>
        </c:spPr>
        <c:crossAx val="613265408"/>
        <c:crosses val="autoZero"/>
        <c:crossBetween val="midCat"/>
        <c:majorUnit val="5"/>
        <c:minorUnit val="0.2"/>
      </c:valAx>
      <c:valAx>
        <c:axId val="613265408"/>
        <c:scaling>
          <c:orientation val="minMax"/>
          <c:max val="1"/>
          <c:min val="0"/>
        </c:scaling>
        <c:delete val="0"/>
        <c:axPos val="l"/>
        <c:majorGridlines>
          <c:spPr>
            <a:ln>
              <a:noFill/>
            </a:ln>
          </c:spPr>
        </c:majorGridlines>
        <c:numFmt formatCode="#,##0.00" sourceLinked="0"/>
        <c:majorTickMark val="out"/>
        <c:minorTickMark val="none"/>
        <c:tickLblPos val="nextTo"/>
        <c:spPr>
          <a:ln w="9525">
            <a:solidFill>
              <a:schemeClr val="tx1">
                <a:lumMod val="50000"/>
                <a:lumOff val="50000"/>
              </a:schemeClr>
            </a:solidFill>
          </a:ln>
        </c:spPr>
        <c:crossAx val="613234944"/>
        <c:crosses val="autoZero"/>
        <c:crossBetween val="midCat"/>
        <c:majorUnit val="0.25"/>
      </c:valAx>
      <c:spPr>
        <a:ln>
          <a:noFill/>
        </a:ln>
      </c:spPr>
    </c:plotArea>
    <c:plotVisOnly val="1"/>
    <c:dispBlanksAs val="gap"/>
    <c:showDLblsOverMax val="0"/>
  </c:chart>
  <c:txPr>
    <a:bodyPr/>
    <a:lstStyle/>
    <a:p>
      <a:pPr>
        <a:defRPr sz="1200">
          <a:solidFill>
            <a:schemeClr val="tx1"/>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C0EB4E-579B-425E-9AD8-C5578D7FAC8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9C8E8DB-CAD5-4B9A-9B5C-96614FB07992}">
      <dgm:prSet/>
      <dgm:spPr/>
      <dgm:t>
        <a:bodyPr/>
        <a:lstStyle/>
        <a:p>
          <a:r>
            <a:rPr lang="en-US" b="1" dirty="0" err="1">
              <a:solidFill>
                <a:srgbClr val="002060"/>
              </a:solidFill>
            </a:rPr>
            <a:t>Glofitamab</a:t>
          </a:r>
          <a:endParaRPr lang="en-US" b="1" dirty="0">
            <a:solidFill>
              <a:srgbClr val="002060"/>
            </a:solidFill>
          </a:endParaRPr>
        </a:p>
      </dgm:t>
    </dgm:pt>
    <dgm:pt modelId="{59A87E44-D708-4946-8D93-14428E1917CC}" type="parTrans" cxnId="{1B0E309A-E290-454E-896D-B73F3EC5C1F7}">
      <dgm:prSet/>
      <dgm:spPr/>
      <dgm:t>
        <a:bodyPr/>
        <a:lstStyle/>
        <a:p>
          <a:endParaRPr lang="en-US">
            <a:solidFill>
              <a:schemeClr val="tx1">
                <a:lumMod val="95000"/>
                <a:lumOff val="5000"/>
              </a:schemeClr>
            </a:solidFill>
          </a:endParaRPr>
        </a:p>
      </dgm:t>
    </dgm:pt>
    <dgm:pt modelId="{CCD8F4C7-C3F7-404E-ABD6-0E756E2A1157}" type="sibTrans" cxnId="{1B0E309A-E290-454E-896D-B73F3EC5C1F7}">
      <dgm:prSet/>
      <dgm:spPr/>
      <dgm:t>
        <a:bodyPr/>
        <a:lstStyle/>
        <a:p>
          <a:endParaRPr lang="en-US">
            <a:solidFill>
              <a:schemeClr val="tx1">
                <a:lumMod val="95000"/>
                <a:lumOff val="5000"/>
              </a:schemeClr>
            </a:solidFill>
          </a:endParaRPr>
        </a:p>
      </dgm:t>
    </dgm:pt>
    <dgm:pt modelId="{7D03F14C-D9D9-49FB-8209-35F442F77E0A}">
      <dgm:prSet custT="1"/>
      <dgm:spPr/>
      <dgm:t>
        <a:bodyPr/>
        <a:lstStyle/>
        <a:p>
          <a:r>
            <a:rPr lang="en-US" sz="2000" dirty="0">
              <a:solidFill>
                <a:schemeClr val="tx1">
                  <a:lumMod val="95000"/>
                  <a:lumOff val="5000"/>
                </a:schemeClr>
              </a:solidFill>
            </a:rPr>
            <a:t>Fixed duration </a:t>
          </a:r>
          <a:r>
            <a:rPr lang="en-US" sz="1600" dirty="0">
              <a:solidFill>
                <a:schemeClr val="tx1">
                  <a:lumMod val="95000"/>
                  <a:lumOff val="5000"/>
                </a:schemeClr>
              </a:solidFill>
            </a:rPr>
            <a:t>(12 months)</a:t>
          </a:r>
        </a:p>
      </dgm:t>
    </dgm:pt>
    <dgm:pt modelId="{9CDABEC1-B72D-4FA6-A4DF-667C83286501}" type="parTrans" cxnId="{1CFC7BD3-D430-411E-91A2-09A03CF6396B}">
      <dgm:prSet/>
      <dgm:spPr/>
      <dgm:t>
        <a:bodyPr/>
        <a:lstStyle/>
        <a:p>
          <a:endParaRPr lang="en-US">
            <a:solidFill>
              <a:schemeClr val="tx1">
                <a:lumMod val="95000"/>
                <a:lumOff val="5000"/>
              </a:schemeClr>
            </a:solidFill>
          </a:endParaRPr>
        </a:p>
      </dgm:t>
    </dgm:pt>
    <dgm:pt modelId="{E8A88A54-20AB-44A6-BACA-2E7A8DB427AD}" type="sibTrans" cxnId="{1CFC7BD3-D430-411E-91A2-09A03CF6396B}">
      <dgm:prSet/>
      <dgm:spPr/>
      <dgm:t>
        <a:bodyPr/>
        <a:lstStyle/>
        <a:p>
          <a:endParaRPr lang="en-US">
            <a:solidFill>
              <a:schemeClr val="tx1">
                <a:lumMod val="95000"/>
                <a:lumOff val="5000"/>
              </a:schemeClr>
            </a:solidFill>
          </a:endParaRPr>
        </a:p>
      </dgm:t>
    </dgm:pt>
    <dgm:pt modelId="{3789E253-AC54-4BDE-BEDF-D9279A489041}">
      <dgm:prSet custT="1"/>
      <dgm:spPr/>
      <dgm:t>
        <a:bodyPr/>
        <a:lstStyle/>
        <a:p>
          <a:r>
            <a:rPr lang="en-US" sz="2000" dirty="0">
              <a:solidFill>
                <a:schemeClr val="tx1">
                  <a:lumMod val="95000"/>
                  <a:lumOff val="5000"/>
                </a:schemeClr>
              </a:solidFill>
            </a:rPr>
            <a:t>IV infusion (4hrs)</a:t>
          </a:r>
        </a:p>
      </dgm:t>
    </dgm:pt>
    <dgm:pt modelId="{BD9477CC-5F44-4D83-B67B-1750836D08F4}" type="parTrans" cxnId="{5D2ED73D-D138-4BA2-9790-D99CB68E8650}">
      <dgm:prSet/>
      <dgm:spPr/>
      <dgm:t>
        <a:bodyPr/>
        <a:lstStyle/>
        <a:p>
          <a:endParaRPr lang="en-US">
            <a:solidFill>
              <a:schemeClr val="tx1">
                <a:lumMod val="95000"/>
                <a:lumOff val="5000"/>
              </a:schemeClr>
            </a:solidFill>
          </a:endParaRPr>
        </a:p>
      </dgm:t>
    </dgm:pt>
    <dgm:pt modelId="{FAF39121-277B-43AE-8289-CD9F8FA2D99A}" type="sibTrans" cxnId="{5D2ED73D-D138-4BA2-9790-D99CB68E8650}">
      <dgm:prSet/>
      <dgm:spPr/>
      <dgm:t>
        <a:bodyPr/>
        <a:lstStyle/>
        <a:p>
          <a:endParaRPr lang="en-US">
            <a:solidFill>
              <a:schemeClr val="tx1">
                <a:lumMod val="95000"/>
                <a:lumOff val="5000"/>
              </a:schemeClr>
            </a:solidFill>
          </a:endParaRPr>
        </a:p>
      </dgm:t>
    </dgm:pt>
    <dgm:pt modelId="{6DD8537B-2A7E-461F-A41B-F1C240A1A546}">
      <dgm:prSet custT="1"/>
      <dgm:spPr/>
      <dgm:t>
        <a:bodyPr/>
        <a:lstStyle/>
        <a:p>
          <a:r>
            <a:rPr lang="en-US" sz="2000" dirty="0">
              <a:solidFill>
                <a:schemeClr val="tx1">
                  <a:lumMod val="95000"/>
                  <a:lumOff val="5000"/>
                </a:schemeClr>
              </a:solidFill>
            </a:rPr>
            <a:t>Continuous treatment</a:t>
          </a:r>
        </a:p>
      </dgm:t>
    </dgm:pt>
    <dgm:pt modelId="{64D08588-5472-4627-9091-60C54CE30772}" type="parTrans" cxnId="{B676CA49-847B-48DE-A75B-264E76EA8FC4}">
      <dgm:prSet/>
      <dgm:spPr/>
      <dgm:t>
        <a:bodyPr/>
        <a:lstStyle/>
        <a:p>
          <a:endParaRPr lang="en-US">
            <a:solidFill>
              <a:schemeClr val="tx1">
                <a:lumMod val="95000"/>
                <a:lumOff val="5000"/>
              </a:schemeClr>
            </a:solidFill>
          </a:endParaRPr>
        </a:p>
      </dgm:t>
    </dgm:pt>
    <dgm:pt modelId="{2352CF84-34F7-42D6-98D6-EFB29C5672B9}" type="sibTrans" cxnId="{B676CA49-847B-48DE-A75B-264E76EA8FC4}">
      <dgm:prSet/>
      <dgm:spPr/>
      <dgm:t>
        <a:bodyPr/>
        <a:lstStyle/>
        <a:p>
          <a:endParaRPr lang="en-US">
            <a:solidFill>
              <a:schemeClr val="tx1">
                <a:lumMod val="95000"/>
                <a:lumOff val="5000"/>
              </a:schemeClr>
            </a:solidFill>
          </a:endParaRPr>
        </a:p>
      </dgm:t>
    </dgm:pt>
    <dgm:pt modelId="{7B66310A-675E-4CDA-96E6-B100D216DECB}">
      <dgm:prSet/>
      <dgm:spPr/>
      <dgm:t>
        <a:bodyPr/>
        <a:lstStyle/>
        <a:p>
          <a:r>
            <a:rPr lang="en-US" b="1" dirty="0" err="1">
              <a:solidFill>
                <a:srgbClr val="002060"/>
              </a:solidFill>
            </a:rPr>
            <a:t>Epcoritamab</a:t>
          </a:r>
          <a:endParaRPr lang="en-US" b="1" dirty="0">
            <a:solidFill>
              <a:srgbClr val="002060"/>
            </a:solidFill>
          </a:endParaRPr>
        </a:p>
      </dgm:t>
    </dgm:pt>
    <dgm:pt modelId="{6F6CF80C-DC31-4DA1-9096-9B9FCB98B74F}" type="sibTrans" cxnId="{37B21864-544F-4724-9DCD-07BA0C71A166}">
      <dgm:prSet/>
      <dgm:spPr/>
      <dgm:t>
        <a:bodyPr/>
        <a:lstStyle/>
        <a:p>
          <a:endParaRPr lang="en-US">
            <a:solidFill>
              <a:schemeClr val="tx1">
                <a:lumMod val="95000"/>
                <a:lumOff val="5000"/>
              </a:schemeClr>
            </a:solidFill>
          </a:endParaRPr>
        </a:p>
      </dgm:t>
    </dgm:pt>
    <dgm:pt modelId="{51912B19-CB72-4691-9A77-F91B299AB267}" type="parTrans" cxnId="{37B21864-544F-4724-9DCD-07BA0C71A166}">
      <dgm:prSet/>
      <dgm:spPr/>
      <dgm:t>
        <a:bodyPr/>
        <a:lstStyle/>
        <a:p>
          <a:endParaRPr lang="en-US">
            <a:solidFill>
              <a:schemeClr val="tx1">
                <a:lumMod val="95000"/>
                <a:lumOff val="5000"/>
              </a:schemeClr>
            </a:solidFill>
          </a:endParaRPr>
        </a:p>
      </dgm:t>
    </dgm:pt>
    <dgm:pt modelId="{A64B8B29-C3FD-4841-A0BA-F6ABDF7D1776}">
      <dgm:prSet custT="1"/>
      <dgm:spPr/>
      <dgm:t>
        <a:bodyPr/>
        <a:lstStyle/>
        <a:p>
          <a:r>
            <a:rPr lang="en-US" sz="2000" dirty="0">
              <a:solidFill>
                <a:schemeClr val="tx1">
                  <a:lumMod val="95000"/>
                  <a:lumOff val="5000"/>
                </a:schemeClr>
              </a:solidFill>
            </a:rPr>
            <a:t>SC</a:t>
          </a:r>
        </a:p>
      </dgm:t>
    </dgm:pt>
    <dgm:pt modelId="{22008607-F660-49E8-B5B0-C8CD173291B3}" type="parTrans" cxnId="{CDCAAEDB-9D7B-4A93-BCAE-14530C8A1AC0}">
      <dgm:prSet/>
      <dgm:spPr/>
      <dgm:t>
        <a:bodyPr/>
        <a:lstStyle/>
        <a:p>
          <a:endParaRPr lang="en-US"/>
        </a:p>
      </dgm:t>
    </dgm:pt>
    <dgm:pt modelId="{3C5043AF-4C57-4CD4-80FE-356F23D24ABE}" type="sibTrans" cxnId="{CDCAAEDB-9D7B-4A93-BCAE-14530C8A1AC0}">
      <dgm:prSet/>
      <dgm:spPr/>
      <dgm:t>
        <a:bodyPr/>
        <a:lstStyle/>
        <a:p>
          <a:endParaRPr lang="en-US"/>
        </a:p>
      </dgm:t>
    </dgm:pt>
    <dgm:pt modelId="{22F8106D-FA62-4A18-B6BB-22E581649118}">
      <dgm:prSet custT="1"/>
      <dgm:spPr/>
      <dgm:t>
        <a:bodyPr/>
        <a:lstStyle/>
        <a:p>
          <a:r>
            <a:rPr lang="en-US" sz="2000" dirty="0">
              <a:solidFill>
                <a:schemeClr val="tx1">
                  <a:lumMod val="95000"/>
                  <a:lumOff val="5000"/>
                </a:schemeClr>
              </a:solidFill>
            </a:rPr>
            <a:t>Cycle: 28 days</a:t>
          </a:r>
        </a:p>
      </dgm:t>
    </dgm:pt>
    <dgm:pt modelId="{F0D87F54-16C3-42CA-BE17-4C1031258703}" type="parTrans" cxnId="{BAB2A73A-C540-4E3E-92F8-D17BEB383D46}">
      <dgm:prSet/>
      <dgm:spPr/>
      <dgm:t>
        <a:bodyPr/>
        <a:lstStyle/>
        <a:p>
          <a:endParaRPr lang="en-US"/>
        </a:p>
      </dgm:t>
    </dgm:pt>
    <dgm:pt modelId="{01BA2A34-DE59-4181-8C00-60BA70E53437}" type="sibTrans" cxnId="{BAB2A73A-C540-4E3E-92F8-D17BEB383D46}">
      <dgm:prSet/>
      <dgm:spPr/>
      <dgm:t>
        <a:bodyPr/>
        <a:lstStyle/>
        <a:p>
          <a:endParaRPr lang="en-US"/>
        </a:p>
      </dgm:t>
    </dgm:pt>
    <dgm:pt modelId="{852DAC80-B512-4AF7-9994-DDF91CC43903}">
      <dgm:prSet custT="1"/>
      <dgm:spPr/>
      <dgm:t>
        <a:bodyPr/>
        <a:lstStyle/>
        <a:p>
          <a:r>
            <a:rPr lang="en-US" sz="2000" dirty="0">
              <a:solidFill>
                <a:schemeClr val="tx1">
                  <a:lumMod val="95000"/>
                  <a:lumOff val="5000"/>
                </a:schemeClr>
              </a:solidFill>
            </a:rPr>
            <a:t>Cycle: 21 days</a:t>
          </a:r>
        </a:p>
      </dgm:t>
    </dgm:pt>
    <dgm:pt modelId="{62122E87-0C71-4F6B-B359-B8C484202E4C}" type="parTrans" cxnId="{9E819C94-22DD-4ABC-B705-DB1198B32CEF}">
      <dgm:prSet/>
      <dgm:spPr/>
      <dgm:t>
        <a:bodyPr/>
        <a:lstStyle/>
        <a:p>
          <a:endParaRPr lang="en-US"/>
        </a:p>
      </dgm:t>
    </dgm:pt>
    <dgm:pt modelId="{2B66A330-F838-4FF4-B630-CE619024E358}" type="sibTrans" cxnId="{9E819C94-22DD-4ABC-B705-DB1198B32CEF}">
      <dgm:prSet/>
      <dgm:spPr/>
      <dgm:t>
        <a:bodyPr/>
        <a:lstStyle/>
        <a:p>
          <a:endParaRPr lang="en-US"/>
        </a:p>
      </dgm:t>
    </dgm:pt>
    <dgm:pt modelId="{15443772-0A50-4EF7-A89D-318875ACECF5}">
      <dgm:prSet custT="1"/>
      <dgm:spPr/>
      <dgm:t>
        <a:bodyPr/>
        <a:lstStyle/>
        <a:p>
          <a:r>
            <a:rPr lang="en-US" sz="2000" dirty="0">
              <a:solidFill>
                <a:schemeClr val="tx1">
                  <a:lumMod val="95000"/>
                  <a:lumOff val="5000"/>
                </a:schemeClr>
              </a:solidFill>
            </a:rPr>
            <a:t>Pre-treatment </a:t>
          </a:r>
          <a:r>
            <a:rPr lang="en-US" sz="2000" dirty="0" err="1">
              <a:solidFill>
                <a:schemeClr val="tx1">
                  <a:lumMod val="95000"/>
                  <a:lumOff val="5000"/>
                </a:schemeClr>
              </a:solidFill>
            </a:rPr>
            <a:t>Obintuzumab</a:t>
          </a:r>
          <a:endParaRPr lang="en-US" sz="2000" dirty="0">
            <a:solidFill>
              <a:schemeClr val="tx1">
                <a:lumMod val="95000"/>
                <a:lumOff val="5000"/>
              </a:schemeClr>
            </a:solidFill>
          </a:endParaRPr>
        </a:p>
      </dgm:t>
    </dgm:pt>
    <dgm:pt modelId="{1B071B79-0A04-4B6F-AF90-7DB177C73CF6}" type="parTrans" cxnId="{BBD1884E-6CE0-4747-A396-2E4512C29E6E}">
      <dgm:prSet/>
      <dgm:spPr/>
      <dgm:t>
        <a:bodyPr/>
        <a:lstStyle/>
        <a:p>
          <a:endParaRPr lang="en-US"/>
        </a:p>
      </dgm:t>
    </dgm:pt>
    <dgm:pt modelId="{34D8A998-F258-45F1-83A5-BD382D7B3076}" type="sibTrans" cxnId="{BBD1884E-6CE0-4747-A396-2E4512C29E6E}">
      <dgm:prSet/>
      <dgm:spPr/>
      <dgm:t>
        <a:bodyPr/>
        <a:lstStyle/>
        <a:p>
          <a:endParaRPr lang="en-US"/>
        </a:p>
      </dgm:t>
    </dgm:pt>
    <dgm:pt modelId="{D6F23A9C-A2A4-406E-BC54-B23DC49B6EE3}" type="pres">
      <dgm:prSet presAssocID="{5DC0EB4E-579B-425E-9AD8-C5578D7FAC85}" presName="Name0" presStyleCnt="0">
        <dgm:presLayoutVars>
          <dgm:dir/>
          <dgm:animLvl val="lvl"/>
          <dgm:resizeHandles val="exact"/>
        </dgm:presLayoutVars>
      </dgm:prSet>
      <dgm:spPr/>
    </dgm:pt>
    <dgm:pt modelId="{E93E3137-0BE6-47C4-B98B-4CFB65BCCFBE}" type="pres">
      <dgm:prSet presAssocID="{C9C8E8DB-CAD5-4B9A-9B5C-96614FB07992}" presName="composite" presStyleCnt="0"/>
      <dgm:spPr/>
    </dgm:pt>
    <dgm:pt modelId="{F9975446-F059-4BD5-8F03-A3614EAFE874}" type="pres">
      <dgm:prSet presAssocID="{C9C8E8DB-CAD5-4B9A-9B5C-96614FB07992}" presName="parTx" presStyleLbl="alignNode1" presStyleIdx="0" presStyleCnt="2">
        <dgm:presLayoutVars>
          <dgm:chMax val="0"/>
          <dgm:chPref val="0"/>
          <dgm:bulletEnabled val="1"/>
        </dgm:presLayoutVars>
      </dgm:prSet>
      <dgm:spPr/>
    </dgm:pt>
    <dgm:pt modelId="{7FAE5FC1-B014-4F5F-830F-273E49D3F10B}" type="pres">
      <dgm:prSet presAssocID="{C9C8E8DB-CAD5-4B9A-9B5C-96614FB07992}" presName="desTx" presStyleLbl="alignAccFollowNode1" presStyleIdx="0" presStyleCnt="2">
        <dgm:presLayoutVars>
          <dgm:bulletEnabled val="1"/>
        </dgm:presLayoutVars>
      </dgm:prSet>
      <dgm:spPr/>
    </dgm:pt>
    <dgm:pt modelId="{9C0DBE87-A72B-4FA3-88BA-8710B98367A0}" type="pres">
      <dgm:prSet presAssocID="{CCD8F4C7-C3F7-404E-ABD6-0E756E2A1157}" presName="space" presStyleCnt="0"/>
      <dgm:spPr/>
    </dgm:pt>
    <dgm:pt modelId="{45DEF27A-AB48-4214-AA9C-87C25BEDE609}" type="pres">
      <dgm:prSet presAssocID="{7B66310A-675E-4CDA-96E6-B100D216DECB}" presName="composite" presStyleCnt="0"/>
      <dgm:spPr/>
    </dgm:pt>
    <dgm:pt modelId="{D440F1D1-2EF5-4718-9D2D-ACBE88A63A0D}" type="pres">
      <dgm:prSet presAssocID="{7B66310A-675E-4CDA-96E6-B100D216DECB}" presName="parTx" presStyleLbl="alignNode1" presStyleIdx="1" presStyleCnt="2">
        <dgm:presLayoutVars>
          <dgm:chMax val="0"/>
          <dgm:chPref val="0"/>
          <dgm:bulletEnabled val="1"/>
        </dgm:presLayoutVars>
      </dgm:prSet>
      <dgm:spPr/>
    </dgm:pt>
    <dgm:pt modelId="{0C36C2C1-EE17-45FD-B98A-2D7FE5403BB4}" type="pres">
      <dgm:prSet presAssocID="{7B66310A-675E-4CDA-96E6-B100D216DECB}" presName="desTx" presStyleLbl="alignAccFollowNode1" presStyleIdx="1" presStyleCnt="2">
        <dgm:presLayoutVars>
          <dgm:bulletEnabled val="1"/>
        </dgm:presLayoutVars>
      </dgm:prSet>
      <dgm:spPr/>
    </dgm:pt>
  </dgm:ptLst>
  <dgm:cxnLst>
    <dgm:cxn modelId="{F62A1312-3FC5-41C7-BA04-16F7665FA855}" type="presOf" srcId="{5DC0EB4E-579B-425E-9AD8-C5578D7FAC85}" destId="{D6F23A9C-A2A4-406E-BC54-B23DC49B6EE3}" srcOrd="0" destOrd="0" presId="urn:microsoft.com/office/officeart/2005/8/layout/hList1"/>
    <dgm:cxn modelId="{3CCF6F1F-30FB-4F9C-B4A6-01F5565FA655}" type="presOf" srcId="{7D03F14C-D9D9-49FB-8209-35F442F77E0A}" destId="{7FAE5FC1-B014-4F5F-830F-273E49D3F10B}" srcOrd="0" destOrd="0" presId="urn:microsoft.com/office/officeart/2005/8/layout/hList1"/>
    <dgm:cxn modelId="{BAB2A73A-C540-4E3E-92F8-D17BEB383D46}" srcId="{7B66310A-675E-4CDA-96E6-B100D216DECB}" destId="{22F8106D-FA62-4A18-B6BB-22E581649118}" srcOrd="2" destOrd="0" parTransId="{F0D87F54-16C3-42CA-BE17-4C1031258703}" sibTransId="{01BA2A34-DE59-4181-8C00-60BA70E53437}"/>
    <dgm:cxn modelId="{5D2ED73D-D138-4BA2-9790-D99CB68E8650}" srcId="{C9C8E8DB-CAD5-4B9A-9B5C-96614FB07992}" destId="{3789E253-AC54-4BDE-BEDF-D9279A489041}" srcOrd="1" destOrd="0" parTransId="{BD9477CC-5F44-4D83-B67B-1750836D08F4}" sibTransId="{FAF39121-277B-43AE-8289-CD9F8FA2D99A}"/>
    <dgm:cxn modelId="{2440395D-7377-45D3-83A9-087F75BF6AE1}" type="presOf" srcId="{A64B8B29-C3FD-4841-A0BA-F6ABDF7D1776}" destId="{0C36C2C1-EE17-45FD-B98A-2D7FE5403BB4}" srcOrd="0" destOrd="1" presId="urn:microsoft.com/office/officeart/2005/8/layout/hList1"/>
    <dgm:cxn modelId="{37B21864-544F-4724-9DCD-07BA0C71A166}" srcId="{5DC0EB4E-579B-425E-9AD8-C5578D7FAC85}" destId="{7B66310A-675E-4CDA-96E6-B100D216DECB}" srcOrd="1" destOrd="0" parTransId="{51912B19-CB72-4691-9A77-F91B299AB267}" sibTransId="{6F6CF80C-DC31-4DA1-9096-9B9FCB98B74F}"/>
    <dgm:cxn modelId="{B676CA49-847B-48DE-A75B-264E76EA8FC4}" srcId="{7B66310A-675E-4CDA-96E6-B100D216DECB}" destId="{6DD8537B-2A7E-461F-A41B-F1C240A1A546}" srcOrd="0" destOrd="0" parTransId="{64D08588-5472-4627-9091-60C54CE30772}" sibTransId="{2352CF84-34F7-42D6-98D6-EFB29C5672B9}"/>
    <dgm:cxn modelId="{BBD1884E-6CE0-4747-A396-2E4512C29E6E}" srcId="{C9C8E8DB-CAD5-4B9A-9B5C-96614FB07992}" destId="{15443772-0A50-4EF7-A89D-318875ACECF5}" srcOrd="3" destOrd="0" parTransId="{1B071B79-0A04-4B6F-AF90-7DB177C73CF6}" sibTransId="{34D8A998-F258-45F1-83A5-BD382D7B3076}"/>
    <dgm:cxn modelId="{BB34118A-3C99-4E33-B5CF-26164A51F215}" type="presOf" srcId="{15443772-0A50-4EF7-A89D-318875ACECF5}" destId="{7FAE5FC1-B014-4F5F-830F-273E49D3F10B}" srcOrd="0" destOrd="3" presId="urn:microsoft.com/office/officeart/2005/8/layout/hList1"/>
    <dgm:cxn modelId="{9E819C94-22DD-4ABC-B705-DB1198B32CEF}" srcId="{C9C8E8DB-CAD5-4B9A-9B5C-96614FB07992}" destId="{852DAC80-B512-4AF7-9994-DDF91CC43903}" srcOrd="2" destOrd="0" parTransId="{62122E87-0C71-4F6B-B359-B8C484202E4C}" sibTransId="{2B66A330-F838-4FF4-B630-CE619024E358}"/>
    <dgm:cxn modelId="{1B0E309A-E290-454E-896D-B73F3EC5C1F7}" srcId="{5DC0EB4E-579B-425E-9AD8-C5578D7FAC85}" destId="{C9C8E8DB-CAD5-4B9A-9B5C-96614FB07992}" srcOrd="0" destOrd="0" parTransId="{59A87E44-D708-4946-8D93-14428E1917CC}" sibTransId="{CCD8F4C7-C3F7-404E-ABD6-0E756E2A1157}"/>
    <dgm:cxn modelId="{86C7F6AF-24F2-4EE8-81D6-6F748B85E2F2}" type="presOf" srcId="{6DD8537B-2A7E-461F-A41B-F1C240A1A546}" destId="{0C36C2C1-EE17-45FD-B98A-2D7FE5403BB4}" srcOrd="0" destOrd="0" presId="urn:microsoft.com/office/officeart/2005/8/layout/hList1"/>
    <dgm:cxn modelId="{A94805C5-5E2B-4A14-89E0-286B61624E02}" type="presOf" srcId="{C9C8E8DB-CAD5-4B9A-9B5C-96614FB07992}" destId="{F9975446-F059-4BD5-8F03-A3614EAFE874}" srcOrd="0" destOrd="0" presId="urn:microsoft.com/office/officeart/2005/8/layout/hList1"/>
    <dgm:cxn modelId="{768CD6CC-CBC8-49B3-8715-5C9199B03DFD}" type="presOf" srcId="{22F8106D-FA62-4A18-B6BB-22E581649118}" destId="{0C36C2C1-EE17-45FD-B98A-2D7FE5403BB4}" srcOrd="0" destOrd="2" presId="urn:microsoft.com/office/officeart/2005/8/layout/hList1"/>
    <dgm:cxn modelId="{1CFC7BD3-D430-411E-91A2-09A03CF6396B}" srcId="{C9C8E8DB-CAD5-4B9A-9B5C-96614FB07992}" destId="{7D03F14C-D9D9-49FB-8209-35F442F77E0A}" srcOrd="0" destOrd="0" parTransId="{9CDABEC1-B72D-4FA6-A4DF-667C83286501}" sibTransId="{E8A88A54-20AB-44A6-BACA-2E7A8DB427AD}"/>
    <dgm:cxn modelId="{A8BAFAD3-9405-460B-9B1A-25000461724D}" type="presOf" srcId="{3789E253-AC54-4BDE-BEDF-D9279A489041}" destId="{7FAE5FC1-B014-4F5F-830F-273E49D3F10B}" srcOrd="0" destOrd="1" presId="urn:microsoft.com/office/officeart/2005/8/layout/hList1"/>
    <dgm:cxn modelId="{E1D44CD5-05DC-4DE3-9BBB-45939E37C242}" type="presOf" srcId="{852DAC80-B512-4AF7-9994-DDF91CC43903}" destId="{7FAE5FC1-B014-4F5F-830F-273E49D3F10B}" srcOrd="0" destOrd="2" presId="urn:microsoft.com/office/officeart/2005/8/layout/hList1"/>
    <dgm:cxn modelId="{CDCAAEDB-9D7B-4A93-BCAE-14530C8A1AC0}" srcId="{7B66310A-675E-4CDA-96E6-B100D216DECB}" destId="{A64B8B29-C3FD-4841-A0BA-F6ABDF7D1776}" srcOrd="1" destOrd="0" parTransId="{22008607-F660-49E8-B5B0-C8CD173291B3}" sibTransId="{3C5043AF-4C57-4CD4-80FE-356F23D24ABE}"/>
    <dgm:cxn modelId="{D8F3F2E1-7104-44BE-8415-0DDF0D0EE2CD}" type="presOf" srcId="{7B66310A-675E-4CDA-96E6-B100D216DECB}" destId="{D440F1D1-2EF5-4718-9D2D-ACBE88A63A0D}" srcOrd="0" destOrd="0" presId="urn:microsoft.com/office/officeart/2005/8/layout/hList1"/>
    <dgm:cxn modelId="{913C1799-D5D1-4010-98EE-5FF0EAA6F52E}" type="presParOf" srcId="{D6F23A9C-A2A4-406E-BC54-B23DC49B6EE3}" destId="{E93E3137-0BE6-47C4-B98B-4CFB65BCCFBE}" srcOrd="0" destOrd="0" presId="urn:microsoft.com/office/officeart/2005/8/layout/hList1"/>
    <dgm:cxn modelId="{55024541-4D8F-4103-893F-581A4C2C600E}" type="presParOf" srcId="{E93E3137-0BE6-47C4-B98B-4CFB65BCCFBE}" destId="{F9975446-F059-4BD5-8F03-A3614EAFE874}" srcOrd="0" destOrd="0" presId="urn:microsoft.com/office/officeart/2005/8/layout/hList1"/>
    <dgm:cxn modelId="{5FDD9DD8-C7D6-441E-89F0-A6CCEA1FFFE0}" type="presParOf" srcId="{E93E3137-0BE6-47C4-B98B-4CFB65BCCFBE}" destId="{7FAE5FC1-B014-4F5F-830F-273E49D3F10B}" srcOrd="1" destOrd="0" presId="urn:microsoft.com/office/officeart/2005/8/layout/hList1"/>
    <dgm:cxn modelId="{6A4A32CE-4BB1-482A-9872-9ADB0343FE88}" type="presParOf" srcId="{D6F23A9C-A2A4-406E-BC54-B23DC49B6EE3}" destId="{9C0DBE87-A72B-4FA3-88BA-8710B98367A0}" srcOrd="1" destOrd="0" presId="urn:microsoft.com/office/officeart/2005/8/layout/hList1"/>
    <dgm:cxn modelId="{5C85F432-3C11-486E-AF22-2C0716B530FB}" type="presParOf" srcId="{D6F23A9C-A2A4-406E-BC54-B23DC49B6EE3}" destId="{45DEF27A-AB48-4214-AA9C-87C25BEDE609}" srcOrd="2" destOrd="0" presId="urn:microsoft.com/office/officeart/2005/8/layout/hList1"/>
    <dgm:cxn modelId="{4F817F6B-64D0-412A-84B5-F946A0C55861}" type="presParOf" srcId="{45DEF27A-AB48-4214-AA9C-87C25BEDE609}" destId="{D440F1D1-2EF5-4718-9D2D-ACBE88A63A0D}" srcOrd="0" destOrd="0" presId="urn:microsoft.com/office/officeart/2005/8/layout/hList1"/>
    <dgm:cxn modelId="{D2F6A504-7865-4080-B8EB-174A1DBEB4AF}" type="presParOf" srcId="{45DEF27A-AB48-4214-AA9C-87C25BEDE609}" destId="{0C36C2C1-EE17-45FD-B98A-2D7FE5403BB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75446-F059-4BD5-8F03-A3614EAFE874}">
      <dsp:nvSpPr>
        <dsp:cNvPr id="0" name=""/>
        <dsp:cNvSpPr/>
      </dsp:nvSpPr>
      <dsp:spPr>
        <a:xfrm>
          <a:off x="45" y="283147"/>
          <a:ext cx="4323241" cy="1353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191008" rIns="334264" bIns="191008" numCol="1" spcCol="1270" anchor="ctr" anchorCtr="0">
          <a:noAutofit/>
        </a:bodyPr>
        <a:lstStyle/>
        <a:p>
          <a:pPr marL="0" lvl="0" indent="0" algn="ctr" defTabSz="2089150">
            <a:lnSpc>
              <a:spcPct val="90000"/>
            </a:lnSpc>
            <a:spcBef>
              <a:spcPct val="0"/>
            </a:spcBef>
            <a:spcAft>
              <a:spcPct val="35000"/>
            </a:spcAft>
            <a:buNone/>
          </a:pPr>
          <a:r>
            <a:rPr lang="en-US" sz="4700" b="1" kern="1200" dirty="0" err="1">
              <a:solidFill>
                <a:srgbClr val="002060"/>
              </a:solidFill>
            </a:rPr>
            <a:t>Glofitamab</a:t>
          </a:r>
          <a:endParaRPr lang="en-US" sz="4700" b="1" kern="1200" dirty="0">
            <a:solidFill>
              <a:srgbClr val="002060"/>
            </a:solidFill>
          </a:endParaRPr>
        </a:p>
      </dsp:txBody>
      <dsp:txXfrm>
        <a:off x="45" y="283147"/>
        <a:ext cx="4323241" cy="1353600"/>
      </dsp:txXfrm>
    </dsp:sp>
    <dsp:sp modelId="{7FAE5FC1-B014-4F5F-830F-273E49D3F10B}">
      <dsp:nvSpPr>
        <dsp:cNvPr id="0" name=""/>
        <dsp:cNvSpPr/>
      </dsp:nvSpPr>
      <dsp:spPr>
        <a:xfrm>
          <a:off x="45" y="1636747"/>
          <a:ext cx="4323241" cy="20642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lumMod val="95000"/>
                  <a:lumOff val="5000"/>
                </a:schemeClr>
              </a:solidFill>
            </a:rPr>
            <a:t>Fixed duration </a:t>
          </a:r>
          <a:r>
            <a:rPr lang="en-US" sz="1600" kern="1200" dirty="0">
              <a:solidFill>
                <a:schemeClr val="tx1">
                  <a:lumMod val="95000"/>
                  <a:lumOff val="5000"/>
                </a:schemeClr>
              </a:solidFill>
            </a:rPr>
            <a:t>(12 months)</a:t>
          </a:r>
        </a:p>
        <a:p>
          <a:pPr marL="228600" lvl="1" indent="-228600" algn="l" defTabSz="889000">
            <a:lnSpc>
              <a:spcPct val="90000"/>
            </a:lnSpc>
            <a:spcBef>
              <a:spcPct val="0"/>
            </a:spcBef>
            <a:spcAft>
              <a:spcPct val="15000"/>
            </a:spcAft>
            <a:buChar char="•"/>
          </a:pPr>
          <a:r>
            <a:rPr lang="en-US" sz="2000" kern="1200" dirty="0">
              <a:solidFill>
                <a:schemeClr val="tx1">
                  <a:lumMod val="95000"/>
                  <a:lumOff val="5000"/>
                </a:schemeClr>
              </a:solidFill>
            </a:rPr>
            <a:t>IV infusion (4hrs)</a:t>
          </a:r>
        </a:p>
        <a:p>
          <a:pPr marL="228600" lvl="1" indent="-228600" algn="l" defTabSz="889000">
            <a:lnSpc>
              <a:spcPct val="90000"/>
            </a:lnSpc>
            <a:spcBef>
              <a:spcPct val="0"/>
            </a:spcBef>
            <a:spcAft>
              <a:spcPct val="15000"/>
            </a:spcAft>
            <a:buChar char="•"/>
          </a:pPr>
          <a:r>
            <a:rPr lang="en-US" sz="2000" kern="1200" dirty="0">
              <a:solidFill>
                <a:schemeClr val="tx1">
                  <a:lumMod val="95000"/>
                  <a:lumOff val="5000"/>
                </a:schemeClr>
              </a:solidFill>
            </a:rPr>
            <a:t>Cycle: 21 days</a:t>
          </a:r>
        </a:p>
        <a:p>
          <a:pPr marL="228600" lvl="1" indent="-228600" algn="l" defTabSz="889000">
            <a:lnSpc>
              <a:spcPct val="90000"/>
            </a:lnSpc>
            <a:spcBef>
              <a:spcPct val="0"/>
            </a:spcBef>
            <a:spcAft>
              <a:spcPct val="15000"/>
            </a:spcAft>
            <a:buChar char="•"/>
          </a:pPr>
          <a:r>
            <a:rPr lang="en-US" sz="2000" kern="1200" dirty="0">
              <a:solidFill>
                <a:schemeClr val="tx1">
                  <a:lumMod val="95000"/>
                  <a:lumOff val="5000"/>
                </a:schemeClr>
              </a:solidFill>
            </a:rPr>
            <a:t>Pre-treatment </a:t>
          </a:r>
          <a:r>
            <a:rPr lang="en-US" sz="2000" kern="1200" dirty="0" err="1">
              <a:solidFill>
                <a:schemeClr val="tx1">
                  <a:lumMod val="95000"/>
                  <a:lumOff val="5000"/>
                </a:schemeClr>
              </a:solidFill>
            </a:rPr>
            <a:t>Obintuzumab</a:t>
          </a:r>
          <a:endParaRPr lang="en-US" sz="2000" kern="1200" dirty="0">
            <a:solidFill>
              <a:schemeClr val="tx1">
                <a:lumMod val="95000"/>
                <a:lumOff val="5000"/>
              </a:schemeClr>
            </a:solidFill>
          </a:endParaRPr>
        </a:p>
      </dsp:txBody>
      <dsp:txXfrm>
        <a:off x="45" y="1636747"/>
        <a:ext cx="4323241" cy="2064240"/>
      </dsp:txXfrm>
    </dsp:sp>
    <dsp:sp modelId="{D440F1D1-2EF5-4718-9D2D-ACBE88A63A0D}">
      <dsp:nvSpPr>
        <dsp:cNvPr id="0" name=""/>
        <dsp:cNvSpPr/>
      </dsp:nvSpPr>
      <dsp:spPr>
        <a:xfrm>
          <a:off x="4928540" y="283147"/>
          <a:ext cx="4323241" cy="1353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191008" rIns="334264" bIns="191008" numCol="1" spcCol="1270" anchor="ctr" anchorCtr="0">
          <a:noAutofit/>
        </a:bodyPr>
        <a:lstStyle/>
        <a:p>
          <a:pPr marL="0" lvl="0" indent="0" algn="ctr" defTabSz="2089150">
            <a:lnSpc>
              <a:spcPct val="90000"/>
            </a:lnSpc>
            <a:spcBef>
              <a:spcPct val="0"/>
            </a:spcBef>
            <a:spcAft>
              <a:spcPct val="35000"/>
            </a:spcAft>
            <a:buNone/>
          </a:pPr>
          <a:r>
            <a:rPr lang="en-US" sz="4700" b="1" kern="1200" dirty="0" err="1">
              <a:solidFill>
                <a:srgbClr val="002060"/>
              </a:solidFill>
            </a:rPr>
            <a:t>Epcoritamab</a:t>
          </a:r>
          <a:endParaRPr lang="en-US" sz="4700" b="1" kern="1200" dirty="0">
            <a:solidFill>
              <a:srgbClr val="002060"/>
            </a:solidFill>
          </a:endParaRPr>
        </a:p>
      </dsp:txBody>
      <dsp:txXfrm>
        <a:off x="4928540" y="283147"/>
        <a:ext cx="4323241" cy="1353600"/>
      </dsp:txXfrm>
    </dsp:sp>
    <dsp:sp modelId="{0C36C2C1-EE17-45FD-B98A-2D7FE5403BB4}">
      <dsp:nvSpPr>
        <dsp:cNvPr id="0" name=""/>
        <dsp:cNvSpPr/>
      </dsp:nvSpPr>
      <dsp:spPr>
        <a:xfrm>
          <a:off x="4928540" y="1636747"/>
          <a:ext cx="4323241" cy="20642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lumMod val="95000"/>
                  <a:lumOff val="5000"/>
                </a:schemeClr>
              </a:solidFill>
            </a:rPr>
            <a:t>Continuous treatment</a:t>
          </a:r>
        </a:p>
        <a:p>
          <a:pPr marL="228600" lvl="1" indent="-228600" algn="l" defTabSz="889000">
            <a:lnSpc>
              <a:spcPct val="90000"/>
            </a:lnSpc>
            <a:spcBef>
              <a:spcPct val="0"/>
            </a:spcBef>
            <a:spcAft>
              <a:spcPct val="15000"/>
            </a:spcAft>
            <a:buChar char="•"/>
          </a:pPr>
          <a:r>
            <a:rPr lang="en-US" sz="2000" kern="1200" dirty="0">
              <a:solidFill>
                <a:schemeClr val="tx1">
                  <a:lumMod val="95000"/>
                  <a:lumOff val="5000"/>
                </a:schemeClr>
              </a:solidFill>
            </a:rPr>
            <a:t>SC</a:t>
          </a:r>
        </a:p>
        <a:p>
          <a:pPr marL="228600" lvl="1" indent="-228600" algn="l" defTabSz="889000">
            <a:lnSpc>
              <a:spcPct val="90000"/>
            </a:lnSpc>
            <a:spcBef>
              <a:spcPct val="0"/>
            </a:spcBef>
            <a:spcAft>
              <a:spcPct val="15000"/>
            </a:spcAft>
            <a:buChar char="•"/>
          </a:pPr>
          <a:r>
            <a:rPr lang="en-US" sz="2000" kern="1200" dirty="0">
              <a:solidFill>
                <a:schemeClr val="tx1">
                  <a:lumMod val="95000"/>
                  <a:lumOff val="5000"/>
                </a:schemeClr>
              </a:solidFill>
            </a:rPr>
            <a:t>Cycle: 28 days</a:t>
          </a:r>
        </a:p>
      </dsp:txBody>
      <dsp:txXfrm>
        <a:off x="4928540" y="1636747"/>
        <a:ext cx="4323241" cy="206424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0.20764</cdr:x>
      <cdr:y>0.79706</cdr:y>
    </cdr:from>
    <cdr:to>
      <cdr:x>0.45378</cdr:x>
      <cdr:y>0.93384</cdr:y>
    </cdr:to>
    <cdr:sp macro="" textlink="">
      <cdr:nvSpPr>
        <cdr:cNvPr id="2" name="TextBox 1">
          <a:extLst xmlns:a="http://schemas.openxmlformats.org/drawingml/2006/main">
            <a:ext uri="{FF2B5EF4-FFF2-40B4-BE49-F238E27FC236}">
              <a16:creationId xmlns:a16="http://schemas.microsoft.com/office/drawing/2014/main" id="{9E6E2DED-5695-CACD-0168-795793E5A081}"/>
            </a:ext>
          </a:extLst>
        </cdr:cNvPr>
        <cdr:cNvSpPr txBox="1"/>
      </cdr:nvSpPr>
      <cdr:spPr bwMode="auto">
        <a:xfrm xmlns:a="http://schemas.openxmlformats.org/drawingml/2006/main">
          <a:off x="1028478" y="3407815"/>
          <a:ext cx="1219200" cy="58477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cdr:spPr>
      <cdr:txBody>
        <a:bodyPr xmlns:a="http://schemas.openxmlformats.org/drawingml/2006/main" vertOverflow="clip" wrap="square" rtlCol="0">
          <a:spAutoFit/>
        </a:bodyPr>
        <a:lstStyle xmlns:a="http://schemas.openxmlformats.org/drawingml/2006/main"/>
        <a:p xmlns:a="http://schemas.openxmlformats.org/drawingml/2006/main">
          <a:pPr algn="ctr">
            <a:lnSpc>
              <a:spcPct val="100000"/>
            </a:lnSpc>
            <a:spcBef>
              <a:spcPct val="50000"/>
            </a:spcBef>
            <a:spcAft>
              <a:spcPct val="0"/>
            </a:spcAft>
            <a:buClrTx/>
            <a:buFontTx/>
            <a:buNone/>
          </a:pPr>
          <a:r>
            <a:rPr lang="en-US" sz="1600" b="1" dirty="0">
              <a:solidFill>
                <a:schemeClr val="bg1"/>
              </a:solidFill>
              <a:latin typeface="Calibri" panose="020F0502020204030204" pitchFamily="34" charset="0"/>
            </a:rPr>
            <a:t>0.04 mg/kg</a:t>
          </a:r>
          <a:br>
            <a:rPr lang="en-US" sz="1600" b="1" dirty="0">
              <a:solidFill>
                <a:schemeClr val="bg1"/>
              </a:solidFill>
              <a:latin typeface="Calibri" panose="020F0502020204030204" pitchFamily="34" charset="0"/>
            </a:rPr>
          </a:br>
          <a:r>
            <a:rPr lang="en-US" sz="1600" b="1" dirty="0">
              <a:solidFill>
                <a:schemeClr val="bg1"/>
              </a:solidFill>
              <a:latin typeface="Calibri" panose="020F0502020204030204" pitchFamily="34" charset="0"/>
            </a:rPr>
            <a:t>SC QW</a:t>
          </a:r>
        </a:p>
      </cdr:txBody>
    </cdr:sp>
  </cdr:relSizeAnchor>
  <cdr:relSizeAnchor xmlns:cdr="http://schemas.openxmlformats.org/drawingml/2006/chartDrawing">
    <cdr:from>
      <cdr:x>0.5832</cdr:x>
      <cdr:y>0.79587</cdr:y>
    </cdr:from>
    <cdr:to>
      <cdr:x>0.82935</cdr:x>
      <cdr:y>0.93264</cdr:y>
    </cdr:to>
    <cdr:sp macro="" textlink="">
      <cdr:nvSpPr>
        <cdr:cNvPr id="3" name="TextBox 2">
          <a:extLst xmlns:a="http://schemas.openxmlformats.org/drawingml/2006/main">
            <a:ext uri="{FF2B5EF4-FFF2-40B4-BE49-F238E27FC236}">
              <a16:creationId xmlns:a16="http://schemas.microsoft.com/office/drawing/2014/main" id="{DA7D5241-72F3-4993-E461-5E873370894B}"/>
            </a:ext>
          </a:extLst>
        </cdr:cNvPr>
        <cdr:cNvSpPr txBox="1"/>
      </cdr:nvSpPr>
      <cdr:spPr bwMode="auto">
        <a:xfrm xmlns:a="http://schemas.openxmlformats.org/drawingml/2006/main">
          <a:off x="3185299" y="3402695"/>
          <a:ext cx="1344359" cy="58477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cdr:spPr>
      <cdr:txBody>
        <a:bodyPr xmlns:a="http://schemas.openxmlformats.org/drawingml/2006/main" vertOverflow="clip" wrap="square" rtlCol="0">
          <a:spAutoFit/>
        </a:bodyPr>
        <a:lstStyle xmlns:a="http://schemas.openxmlformats.org/drawingml/2006/main"/>
        <a:p xmlns:a="http://schemas.openxmlformats.org/drawingml/2006/main">
          <a:pPr algn="ctr">
            <a:lnSpc>
              <a:spcPct val="100000"/>
            </a:lnSpc>
            <a:spcBef>
              <a:spcPct val="50000"/>
            </a:spcBef>
            <a:spcAft>
              <a:spcPct val="0"/>
            </a:spcAft>
            <a:buClrTx/>
            <a:buFontTx/>
            <a:buNone/>
          </a:pPr>
          <a:r>
            <a:rPr lang="en-US" sz="1600" b="1" dirty="0">
              <a:solidFill>
                <a:schemeClr val="bg1"/>
              </a:solidFill>
              <a:latin typeface="Calibri" panose="020F0502020204030204" pitchFamily="34" charset="0"/>
            </a:rPr>
            <a:t>0.08 mg/kg</a:t>
          </a:r>
          <a:br>
            <a:rPr lang="en-US" sz="1600" b="1" dirty="0">
              <a:solidFill>
                <a:schemeClr val="bg1"/>
              </a:solidFill>
              <a:latin typeface="Calibri" panose="020F0502020204030204" pitchFamily="34" charset="0"/>
            </a:rPr>
          </a:br>
          <a:r>
            <a:rPr lang="en-US" sz="1600" b="1" dirty="0">
              <a:solidFill>
                <a:schemeClr val="bg1"/>
              </a:solidFill>
              <a:latin typeface="Calibri" panose="020F0502020204030204" pitchFamily="34" charset="0"/>
            </a:rPr>
            <a:t>SC Q2W</a:t>
          </a:r>
        </a:p>
      </cdr:txBody>
    </cdr:sp>
  </cdr:relSizeAnchor>
  <cdr:relSizeAnchor xmlns:cdr="http://schemas.openxmlformats.org/drawingml/2006/chartDrawing">
    <cdr:from>
      <cdr:x>0.20065</cdr:x>
      <cdr:y>0.16247</cdr:y>
    </cdr:from>
    <cdr:to>
      <cdr:x>0.44679</cdr:x>
      <cdr:y>0.28071</cdr:y>
    </cdr:to>
    <cdr:sp macro="" textlink="">
      <cdr:nvSpPr>
        <cdr:cNvPr id="4" name="TextBox 3">
          <a:extLst xmlns:a="http://schemas.openxmlformats.org/drawingml/2006/main">
            <a:ext uri="{FF2B5EF4-FFF2-40B4-BE49-F238E27FC236}">
              <a16:creationId xmlns:a16="http://schemas.microsoft.com/office/drawing/2014/main" id="{19FB2614-A551-F8BE-A1F2-1E32949FEE29}"/>
            </a:ext>
          </a:extLst>
        </cdr:cNvPr>
        <cdr:cNvSpPr txBox="1"/>
      </cdr:nvSpPr>
      <cdr:spPr bwMode="auto">
        <a:xfrm xmlns:a="http://schemas.openxmlformats.org/drawingml/2006/main">
          <a:off x="1095895" y="694634"/>
          <a:ext cx="1344359" cy="50552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cdr:spPr>
      <cdr:txBody>
        <a:bodyPr xmlns:a="http://schemas.openxmlformats.org/drawingml/2006/main" vertOverflow="clip" wrap="square" rtlCol="0">
          <a:spAutoFit/>
        </a:bodyPr>
        <a:lstStyle xmlns:a="http://schemas.openxmlformats.org/drawingml/2006/main"/>
        <a:p xmlns:a="http://schemas.openxmlformats.org/drawingml/2006/main">
          <a:pPr algn="ctr">
            <a:lnSpc>
              <a:spcPts val="1600"/>
            </a:lnSpc>
            <a:spcBef>
              <a:spcPct val="50000"/>
            </a:spcBef>
            <a:spcAft>
              <a:spcPct val="0"/>
            </a:spcAft>
            <a:buClrTx/>
            <a:buFontTx/>
            <a:buNone/>
          </a:pPr>
          <a:r>
            <a:rPr lang="en-US" sz="1600" b="1" dirty="0">
              <a:solidFill>
                <a:schemeClr val="bg1"/>
              </a:solidFill>
              <a:latin typeface="Calibri" panose="020F0502020204030204" pitchFamily="34" charset="0"/>
            </a:rPr>
            <a:t>74.1%</a:t>
          </a:r>
          <a:br>
            <a:rPr lang="en-US" sz="1600" b="1" dirty="0">
              <a:solidFill>
                <a:schemeClr val="bg1"/>
              </a:solidFill>
              <a:latin typeface="Calibri" panose="020F0502020204030204" pitchFamily="34" charset="0"/>
            </a:rPr>
          </a:br>
          <a:r>
            <a:rPr lang="en-US" sz="1600" dirty="0">
              <a:solidFill>
                <a:schemeClr val="bg1"/>
              </a:solidFill>
              <a:latin typeface="Calibri" panose="020F0502020204030204" pitchFamily="34" charset="0"/>
            </a:rPr>
            <a:t>(106/143)</a:t>
          </a:r>
        </a:p>
      </cdr:txBody>
    </cdr:sp>
  </cdr:relSizeAnchor>
  <cdr:relSizeAnchor xmlns:cdr="http://schemas.openxmlformats.org/drawingml/2006/chartDrawing">
    <cdr:from>
      <cdr:x>0.57768</cdr:x>
      <cdr:y>0.16247</cdr:y>
    </cdr:from>
    <cdr:to>
      <cdr:x>0.82382</cdr:x>
      <cdr:y>0.28071</cdr:y>
    </cdr:to>
    <cdr:sp macro="" textlink="">
      <cdr:nvSpPr>
        <cdr:cNvPr id="5" name="TextBox 4">
          <a:extLst xmlns:a="http://schemas.openxmlformats.org/drawingml/2006/main">
            <a:ext uri="{FF2B5EF4-FFF2-40B4-BE49-F238E27FC236}">
              <a16:creationId xmlns:a16="http://schemas.microsoft.com/office/drawing/2014/main" id="{019127EB-0229-3F27-064B-C134DD0A6F65}"/>
            </a:ext>
          </a:extLst>
        </cdr:cNvPr>
        <cdr:cNvSpPr txBox="1"/>
      </cdr:nvSpPr>
      <cdr:spPr bwMode="auto">
        <a:xfrm xmlns:a="http://schemas.openxmlformats.org/drawingml/2006/main">
          <a:off x="3155119" y="694634"/>
          <a:ext cx="1344359" cy="50552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cdr:spPr>
      <cdr:txBody>
        <a:bodyPr xmlns:a="http://schemas.openxmlformats.org/drawingml/2006/main" vertOverflow="clip" wrap="square" rtlCol="0">
          <a:spAutoFit/>
        </a:bodyPr>
        <a:lstStyle xmlns:a="http://schemas.openxmlformats.org/drawingml/2006/main"/>
        <a:p xmlns:a="http://schemas.openxmlformats.org/drawingml/2006/main">
          <a:pPr algn="ctr">
            <a:lnSpc>
              <a:spcPts val="1600"/>
            </a:lnSpc>
            <a:spcBef>
              <a:spcPct val="50000"/>
            </a:spcBef>
            <a:spcAft>
              <a:spcPct val="0"/>
            </a:spcAft>
            <a:buClrTx/>
            <a:buFontTx/>
            <a:buNone/>
          </a:pPr>
          <a:r>
            <a:rPr lang="en-US" sz="1600" b="1" dirty="0">
              <a:solidFill>
                <a:schemeClr val="bg1"/>
              </a:solidFill>
              <a:latin typeface="Calibri" panose="020F0502020204030204" pitchFamily="34" charset="0"/>
            </a:rPr>
            <a:t>73.1%</a:t>
          </a:r>
          <a:br>
            <a:rPr lang="en-US" sz="1600" b="1" dirty="0">
              <a:solidFill>
                <a:schemeClr val="bg1"/>
              </a:solidFill>
              <a:latin typeface="Calibri" panose="020F0502020204030204" pitchFamily="34" charset="0"/>
            </a:rPr>
          </a:br>
          <a:r>
            <a:rPr lang="en-US" sz="1600" dirty="0">
              <a:solidFill>
                <a:schemeClr val="bg1"/>
              </a:solidFill>
              <a:latin typeface="Calibri" panose="020F0502020204030204" pitchFamily="34" charset="0"/>
            </a:rPr>
            <a:t>(106/145)</a:t>
          </a:r>
        </a:p>
      </cdr:txBody>
    </cdr:sp>
  </cdr:relSizeAnchor>
  <cdr:relSizeAnchor xmlns:cdr="http://schemas.openxmlformats.org/drawingml/2006/chartDrawing">
    <cdr:from>
      <cdr:x>0.46038</cdr:x>
      <cdr:y>0.46531</cdr:y>
    </cdr:from>
    <cdr:to>
      <cdr:x>0.63689</cdr:x>
      <cdr:y>0.58354</cdr:y>
    </cdr:to>
    <cdr:sp macro="" textlink="">
      <cdr:nvSpPr>
        <cdr:cNvPr id="6" name="TextBox 5">
          <a:extLst xmlns:a="http://schemas.openxmlformats.org/drawingml/2006/main">
            <a:ext uri="{FF2B5EF4-FFF2-40B4-BE49-F238E27FC236}">
              <a16:creationId xmlns:a16="http://schemas.microsoft.com/office/drawing/2014/main" id="{3B5E6002-80D4-746E-ADC4-DE8F1FF74AD8}"/>
            </a:ext>
          </a:extLst>
        </cdr:cNvPr>
        <cdr:cNvSpPr txBox="1"/>
      </cdr:nvSpPr>
      <cdr:spPr bwMode="auto">
        <a:xfrm xmlns:a="http://schemas.openxmlformats.org/drawingml/2006/main">
          <a:off x="2514483" y="1989403"/>
          <a:ext cx="964034" cy="50552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cdr:spPr>
      <cdr:txBody>
        <a:bodyPr xmlns:a="http://schemas.openxmlformats.org/drawingml/2006/main" vertOverflow="clip" wrap="square" rtlCol="0">
          <a:spAutoFit/>
        </a:bodyPr>
        <a:lstStyle xmlns:a="http://schemas.openxmlformats.org/drawingml/2006/main"/>
        <a:p xmlns:a="http://schemas.openxmlformats.org/drawingml/2006/main">
          <a:pPr algn="l">
            <a:lnSpc>
              <a:spcPts val="1600"/>
            </a:lnSpc>
            <a:spcBef>
              <a:spcPct val="50000"/>
            </a:spcBef>
            <a:spcAft>
              <a:spcPct val="0"/>
            </a:spcAft>
            <a:buClrTx/>
            <a:buFontTx/>
            <a:buNone/>
          </a:pPr>
          <a:r>
            <a:rPr lang="en-US" sz="1600" b="1" dirty="0">
              <a:solidFill>
                <a:schemeClr val="bg1"/>
              </a:solidFill>
              <a:latin typeface="Calibri" panose="020F0502020204030204" pitchFamily="34" charset="0"/>
            </a:rPr>
            <a:t>≥VGPR</a:t>
          </a:r>
          <a:br>
            <a:rPr lang="en-US" sz="1600" b="1" dirty="0">
              <a:solidFill>
                <a:schemeClr val="bg1"/>
              </a:solidFill>
              <a:latin typeface="Calibri" panose="020F0502020204030204" pitchFamily="34" charset="0"/>
            </a:rPr>
          </a:br>
          <a:r>
            <a:rPr lang="en-US" sz="1600" b="1" dirty="0">
              <a:solidFill>
                <a:schemeClr val="bg1"/>
              </a:solidFill>
              <a:latin typeface="Calibri" panose="020F0502020204030204" pitchFamily="34" charset="0"/>
            </a:rPr>
            <a:t>59.4%</a:t>
          </a:r>
          <a:endParaRPr lang="en-US" sz="1600" dirty="0">
            <a:solidFill>
              <a:schemeClr val="bg1"/>
            </a:solidFill>
            <a:latin typeface="Calibri" panose="020F0502020204030204" pitchFamily="34" charset="0"/>
          </a:endParaRPr>
        </a:p>
      </cdr:txBody>
    </cdr:sp>
  </cdr:relSizeAnchor>
  <cdr:relSizeAnchor xmlns:cdr="http://schemas.openxmlformats.org/drawingml/2006/chartDrawing">
    <cdr:from>
      <cdr:x>0.4282</cdr:x>
      <cdr:y>0.29505</cdr:y>
    </cdr:from>
    <cdr:to>
      <cdr:x>0.46512</cdr:x>
      <cdr:y>0.70348</cdr:y>
    </cdr:to>
    <cdr:sp macro="" textlink="">
      <cdr:nvSpPr>
        <cdr:cNvPr id="7" name="Right Brace 6">
          <a:extLst xmlns:a="http://schemas.openxmlformats.org/drawingml/2006/main">
            <a:ext uri="{FF2B5EF4-FFF2-40B4-BE49-F238E27FC236}">
              <a16:creationId xmlns:a16="http://schemas.microsoft.com/office/drawing/2014/main" id="{1EE31D88-5477-40A9-AF9B-07102B7FA90F}"/>
            </a:ext>
          </a:extLst>
        </cdr:cNvPr>
        <cdr:cNvSpPr/>
      </cdr:nvSpPr>
      <cdr:spPr bwMode="auto">
        <a:xfrm xmlns:a="http://schemas.openxmlformats.org/drawingml/2006/main">
          <a:off x="2338717" y="1261460"/>
          <a:ext cx="201654" cy="1746246"/>
        </a:xfrm>
        <a:prstGeom xmlns:a="http://schemas.openxmlformats.org/drawingml/2006/main" prst="rightBrace">
          <a:avLst>
            <a:gd name="adj1" fmla="val 8333"/>
            <a:gd name="adj2" fmla="val 54364"/>
          </a:avLst>
        </a:prstGeom>
        <a:noFill xmlns:a="http://schemas.openxmlformats.org/drawingml/2006/main"/>
        <a:ln xmlns:a="http://schemas.openxmlformats.org/drawingml/2006/main" w="28575" cap="flat" cmpd="sng" algn="ctr">
          <a:solidFill>
            <a:schemeClr val="bg1"/>
          </a:solidFill>
          <a:prstDash val="solid"/>
          <a:round/>
          <a:headEnd type="none" w="med" len="med"/>
          <a:tailEnd type="none" w="med" len="med"/>
        </a:ln>
        <a:effectLst xmlns:a="http://schemas.openxmlformats.org/drawingml/2006/main"/>
      </cdr:spPr>
      <cdr:txBody>
        <a:bodyPr xmlns:a="http://schemas.openxmlformats.org/drawingml/2006/main" vertOverflow="clip" anchor="b"/>
        <a:lstStyle xmlns:a="http://schemas.openxmlformats.org/drawingml/2006/main"/>
        <a:p xmlns:a="http://schemas.openxmlformats.org/drawingml/2006/main">
          <a:endParaRPr lang="en-US"/>
        </a:p>
      </cdr:txBody>
    </cdr:sp>
  </cdr:relSizeAnchor>
  <cdr:relSizeAnchor xmlns:cdr="http://schemas.openxmlformats.org/drawingml/2006/chartDrawing">
    <cdr:from>
      <cdr:x>0.82349</cdr:x>
      <cdr:y>0.46531</cdr:y>
    </cdr:from>
    <cdr:to>
      <cdr:x>1</cdr:x>
      <cdr:y>0.58354</cdr:y>
    </cdr:to>
    <cdr:sp macro="" textlink="">
      <cdr:nvSpPr>
        <cdr:cNvPr id="8" name="TextBox 7">
          <a:extLst xmlns:a="http://schemas.openxmlformats.org/drawingml/2006/main">
            <a:ext uri="{FF2B5EF4-FFF2-40B4-BE49-F238E27FC236}">
              <a16:creationId xmlns:a16="http://schemas.microsoft.com/office/drawing/2014/main" id="{FF90C579-9DB4-3E11-D902-3E1977F0146F}"/>
            </a:ext>
          </a:extLst>
        </cdr:cNvPr>
        <cdr:cNvSpPr txBox="1"/>
      </cdr:nvSpPr>
      <cdr:spPr bwMode="auto">
        <a:xfrm xmlns:a="http://schemas.openxmlformats.org/drawingml/2006/main">
          <a:off x="4497692" y="1989403"/>
          <a:ext cx="964034" cy="50552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cdr:spPr>
      <cdr:txBody>
        <a:bodyPr xmlns:a="http://schemas.openxmlformats.org/drawingml/2006/main" vertOverflow="clip" wrap="square" rtlCol="0">
          <a:spAutoFit/>
        </a:bodyPr>
        <a:lstStyle xmlns:a="http://schemas.openxmlformats.org/drawingml/2006/main"/>
        <a:p xmlns:a="http://schemas.openxmlformats.org/drawingml/2006/main">
          <a:pPr algn="l">
            <a:lnSpc>
              <a:spcPts val="1600"/>
            </a:lnSpc>
            <a:spcBef>
              <a:spcPct val="50000"/>
            </a:spcBef>
            <a:spcAft>
              <a:spcPct val="0"/>
            </a:spcAft>
            <a:buClrTx/>
            <a:buFontTx/>
            <a:buNone/>
          </a:pPr>
          <a:r>
            <a:rPr lang="en-US" sz="1600" b="1" dirty="0">
              <a:solidFill>
                <a:schemeClr val="bg1"/>
              </a:solidFill>
              <a:latin typeface="Calibri" panose="020F0502020204030204" pitchFamily="34" charset="0"/>
            </a:rPr>
            <a:t>≥VGPR</a:t>
          </a:r>
          <a:br>
            <a:rPr lang="en-US" sz="1600" b="1" dirty="0">
              <a:solidFill>
                <a:schemeClr val="bg1"/>
              </a:solidFill>
              <a:latin typeface="Calibri" panose="020F0502020204030204" pitchFamily="34" charset="0"/>
            </a:rPr>
          </a:br>
          <a:r>
            <a:rPr lang="en-US" sz="1600" b="1" dirty="0">
              <a:solidFill>
                <a:schemeClr val="bg1"/>
              </a:solidFill>
              <a:latin typeface="Calibri" panose="020F0502020204030204" pitchFamily="34" charset="0"/>
            </a:rPr>
            <a:t>57.2%</a:t>
          </a:r>
          <a:endParaRPr lang="en-US" sz="1600" dirty="0">
            <a:solidFill>
              <a:schemeClr val="bg1"/>
            </a:solidFill>
            <a:latin typeface="Calibri" panose="020F0502020204030204" pitchFamily="34" charset="0"/>
          </a:endParaRPr>
        </a:p>
      </cdr:txBody>
    </cdr:sp>
  </cdr:relSizeAnchor>
  <cdr:relSizeAnchor xmlns:cdr="http://schemas.openxmlformats.org/drawingml/2006/chartDrawing">
    <cdr:from>
      <cdr:x>0.80177</cdr:x>
      <cdr:y>0.29505</cdr:y>
    </cdr:from>
    <cdr:to>
      <cdr:x>0.83869</cdr:x>
      <cdr:y>0.70348</cdr:y>
    </cdr:to>
    <cdr:sp macro="" textlink="">
      <cdr:nvSpPr>
        <cdr:cNvPr id="9" name="Right Brace 8">
          <a:extLst xmlns:a="http://schemas.openxmlformats.org/drawingml/2006/main">
            <a:ext uri="{FF2B5EF4-FFF2-40B4-BE49-F238E27FC236}">
              <a16:creationId xmlns:a16="http://schemas.microsoft.com/office/drawing/2014/main" id="{6AA3D875-98B3-555F-C09E-F4FFD4C5D048}"/>
            </a:ext>
          </a:extLst>
        </cdr:cNvPr>
        <cdr:cNvSpPr/>
      </cdr:nvSpPr>
      <cdr:spPr bwMode="auto">
        <a:xfrm xmlns:a="http://schemas.openxmlformats.org/drawingml/2006/main">
          <a:off x="4379034" y="1261460"/>
          <a:ext cx="201653" cy="1746246"/>
        </a:xfrm>
        <a:prstGeom xmlns:a="http://schemas.openxmlformats.org/drawingml/2006/main" prst="rightBrace">
          <a:avLst>
            <a:gd name="adj1" fmla="val 8333"/>
            <a:gd name="adj2" fmla="val 54364"/>
          </a:avLst>
        </a:prstGeom>
        <a:noFill xmlns:a="http://schemas.openxmlformats.org/drawingml/2006/main"/>
        <a:ln xmlns:a="http://schemas.openxmlformats.org/drawingml/2006/main" w="28575" cap="flat" cmpd="sng" algn="ctr">
          <a:solidFill>
            <a:schemeClr val="bg1"/>
          </a:solidFill>
          <a:prstDash val="solid"/>
          <a:round/>
          <a:headEnd type="none" w="med" len="med"/>
          <a:tailEnd type="none" w="med" len="med"/>
        </a:ln>
        <a:effectLst xmlns:a="http://schemas.openxmlformats.org/drawingml/2006/main"/>
      </cdr:spPr>
      <cdr:txBody>
        <a:bodyPr xmlns:a="http://schemas.openxmlformats.org/drawingml/2006/main" vertOverflow="clip" anchor="b"/>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55C27F-CBEC-4BF2-8D91-DD1FB789CFDA}"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0A962E-8C4C-49F7-BB95-972E89E8CEBA}" type="slidenum">
              <a:rPr lang="en-US" smtClean="0"/>
              <a:t>‹#›</a:t>
            </a:fld>
            <a:endParaRPr lang="en-US"/>
          </a:p>
        </p:txBody>
      </p:sp>
    </p:spTree>
    <p:extLst>
      <p:ext uri="{BB962C8B-B14F-4D97-AF65-F5344CB8AC3E}">
        <p14:creationId xmlns:p14="http://schemas.microsoft.com/office/powerpoint/2010/main" val="520427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682468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E076D2-C4D6-4F47-BE0A-B8682F3AE1D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37642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E076D2-C4D6-4F47-BE0A-B8682F3AE1D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6541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E076D2-C4D6-4F47-BE0A-B8682F3AE1D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784976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and Happy to take any questions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791561-3689-495C-A35E-3C8E521DFF58}"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407089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use the same CAR-T, or a different CAR-T at the same Target? Or a different target and a different CAR-T ….sequencing. </a:t>
            </a: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8E076D2-C4D6-4F47-BE0A-B8682F3AE1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8592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ADC, antibody-drug conjugate; mDoR, median duration of response; mOS, median overall survival; mPFS, median progression-free survival; NE, not evaluable; ORR, objective response rate.</a:t>
            </a:r>
          </a:p>
          <a:p>
            <a:endParaRPr lang="en-US" i="1"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77</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2686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ADC, antibody-drug conjugate; mDoR, median duration of response; mOS, median overall survival; mPFS, median progression-free survival; NE, not evaluable; ORR, objective response rate.</a:t>
            </a:r>
          </a:p>
          <a:p>
            <a:endParaRPr lang="en-US" i="1"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78</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1937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AE, adverse event; BsAb, bispecific antibody, CRS, cytokine-release syndrome; ICANS, immune effector cell–associated neurotoxicity syndrome.</a:t>
            </a:r>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81</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353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cure coming to us through CART? </a:t>
            </a:r>
          </a:p>
          <a:p>
            <a:r>
              <a:rPr lang="en-US" dirty="0"/>
              <a:t>So many new targets, technology improving significantly, and a wide variety of genetically modified immune cells getting added to the armamentarium.</a:t>
            </a:r>
          </a:p>
          <a:p>
            <a:r>
              <a:rPr lang="en-US" dirty="0"/>
              <a:t>ASCO talk highlighting that </a:t>
            </a:r>
            <a:r>
              <a:rPr lang="en-US" dirty="0" err="1"/>
              <a:t>Axi-cel</a:t>
            </a:r>
            <a:r>
              <a:rPr lang="en-US" dirty="0"/>
              <a:t> is a superior long-term benefit “</a:t>
            </a:r>
            <a:r>
              <a:rPr lang="en-US" i="1" dirty="0"/>
              <a:t>curative” </a:t>
            </a:r>
            <a:r>
              <a:rPr lang="en-US" i="0" dirty="0"/>
              <a:t>therapy to </a:t>
            </a:r>
            <a:r>
              <a:rPr lang="en-US" dirty="0"/>
              <a:t>ASCT (~4 year follow up). Initial Zuma1 trial now has &gt;5 year follow up as well showing long-term </a:t>
            </a:r>
            <a:r>
              <a:rPr lang="en-US" i="1" dirty="0"/>
              <a:t>“curative”</a:t>
            </a:r>
            <a:r>
              <a:rPr lang="en-US" dirty="0"/>
              <a:t> benefit.</a:t>
            </a: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8E076D2-C4D6-4F47-BE0A-B8682F3AE1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1658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51490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E076D2-C4D6-4F47-BE0A-B8682F3AE1D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87047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The overall survival of DLBCL has improved significantly over years from 40% 5 </a:t>
            </a:r>
            <a:r>
              <a:rPr lang="en-US" dirty="0" err="1"/>
              <a:t>yrs</a:t>
            </a:r>
            <a:r>
              <a:rPr lang="en-US" dirty="0"/>
              <a:t> OS in 1970s-80s to around 70% or more now. </a:t>
            </a:r>
            <a:r>
              <a:rPr lang="en-US" b="1" dirty="0"/>
              <a:t>Click.</a:t>
            </a:r>
            <a:endParaRPr lang="en-US" dirty="0"/>
          </a:p>
          <a:p>
            <a:endParaRPr lang="en-US" dirty="0"/>
          </a:p>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We can see the upward flick in the improvement of OS at the end of 1990s to around 2005. </a:t>
            </a:r>
            <a:r>
              <a:rPr lang="en-US" b="1" dirty="0"/>
              <a:t>Click.</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Which is related to the introduction of rituximab. </a:t>
            </a:r>
            <a:r>
              <a:rPr lang="en-US" b="1" dirty="0"/>
              <a:t>Click.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E076D2-C4D6-4F47-BE0A-B8682F3AE1D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29379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charset="0"/>
              <a:ea typeface="ＭＳ Ｐゴシック" charset="-128"/>
              <a:cs typeface="MS PGothic" charset="-128"/>
            </a:endParaRPr>
          </a:p>
        </p:txBody>
      </p:sp>
      <p:sp>
        <p:nvSpPr>
          <p:cNvPr id="768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ＭＳ Ｐゴシック" charset="-128"/>
              </a:defRPr>
            </a:lvl1pPr>
            <a:lvl2pPr marL="742950" indent="-285750">
              <a:defRPr>
                <a:solidFill>
                  <a:schemeClr val="tx1"/>
                </a:solidFill>
                <a:latin typeface="Tahoma" charset="0"/>
                <a:ea typeface="ＭＳ Ｐゴシック" charset="-128"/>
              </a:defRPr>
            </a:lvl2pPr>
            <a:lvl3pPr marL="1143000" indent="-228600">
              <a:defRPr>
                <a:solidFill>
                  <a:schemeClr val="tx1"/>
                </a:solidFill>
                <a:latin typeface="Tahoma" charset="0"/>
                <a:ea typeface="ＭＳ Ｐゴシック" charset="-128"/>
              </a:defRPr>
            </a:lvl3pPr>
            <a:lvl4pPr marL="1600200" indent="-228600">
              <a:defRPr>
                <a:solidFill>
                  <a:schemeClr val="tx1"/>
                </a:solidFill>
                <a:latin typeface="Tahoma" charset="0"/>
                <a:ea typeface="ＭＳ Ｐゴシック" charset="-128"/>
              </a:defRPr>
            </a:lvl4pPr>
            <a:lvl5pPr marL="2057400" indent="-228600">
              <a:defRPr>
                <a:solidFill>
                  <a:schemeClr val="tx1"/>
                </a:solidFill>
                <a:latin typeface="Tahoma" charset="0"/>
                <a:ea typeface="ＭＳ Ｐゴシック" charset="-128"/>
              </a:defRPr>
            </a:lvl5pPr>
            <a:lvl6pPr marL="2514600" indent="-228600" eaLnBrk="0" fontAlgn="base" hangingPunct="0">
              <a:spcBef>
                <a:spcPct val="0"/>
              </a:spcBef>
              <a:spcAft>
                <a:spcPct val="0"/>
              </a:spcAft>
              <a:defRPr>
                <a:solidFill>
                  <a:schemeClr val="tx1"/>
                </a:solidFill>
                <a:latin typeface="Tahoma" charset="0"/>
                <a:ea typeface="ＭＳ Ｐゴシック" charset="-128"/>
              </a:defRPr>
            </a:lvl6pPr>
            <a:lvl7pPr marL="2971800" indent="-228600" eaLnBrk="0" fontAlgn="base" hangingPunct="0">
              <a:spcBef>
                <a:spcPct val="0"/>
              </a:spcBef>
              <a:spcAft>
                <a:spcPct val="0"/>
              </a:spcAft>
              <a:defRPr>
                <a:solidFill>
                  <a:schemeClr val="tx1"/>
                </a:solidFill>
                <a:latin typeface="Tahoma" charset="0"/>
                <a:ea typeface="ＭＳ Ｐゴシック" charset="-128"/>
              </a:defRPr>
            </a:lvl7pPr>
            <a:lvl8pPr marL="3429000" indent="-228600" eaLnBrk="0" fontAlgn="base" hangingPunct="0">
              <a:spcBef>
                <a:spcPct val="0"/>
              </a:spcBef>
              <a:spcAft>
                <a:spcPct val="0"/>
              </a:spcAft>
              <a:defRPr>
                <a:solidFill>
                  <a:schemeClr val="tx1"/>
                </a:solidFill>
                <a:latin typeface="Tahoma" charset="0"/>
                <a:ea typeface="ＭＳ Ｐゴシック" charset="-128"/>
              </a:defRPr>
            </a:lvl8pPr>
            <a:lvl9pPr marL="3886200" indent="-228600" eaLnBrk="0" fontAlgn="base" hangingPunct="0">
              <a:spcBef>
                <a:spcPct val="0"/>
              </a:spcBef>
              <a:spcAft>
                <a:spcPct val="0"/>
              </a:spcAft>
              <a:defRPr>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E804DC7-8547-5B49-9F4A-364C9F756C54}" type="slidenum">
              <a:rPr kumimoji="0" lang="en-US" altLang="en-US" sz="1200" b="0" i="0" u="none" strike="noStrike" kern="1200" cap="none" spc="0" normalizeH="0" baseline="0" noProof="0">
                <a:ln>
                  <a:noFill/>
                </a:ln>
                <a:solidFill>
                  <a:srgbClr val="000000"/>
                </a:solidFill>
                <a:effectLst/>
                <a:uLnTx/>
                <a:uFillTx/>
                <a:latin typeface="Tahoma" charset="0"/>
                <a:ea typeface="MS PGothic"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ahoma" charset="0"/>
              <a:ea typeface="MS PGothic" charset="-128"/>
              <a:cs typeface="+mn-cs"/>
            </a:endParaRPr>
          </a:p>
        </p:txBody>
      </p:sp>
    </p:spTree>
    <p:extLst>
      <p:ext uri="{BB962C8B-B14F-4D97-AF65-F5344CB8AC3E}">
        <p14:creationId xmlns:p14="http://schemas.microsoft.com/office/powerpoint/2010/main" val="110648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E076D2-C4D6-4F47-BE0A-B8682F3AE1D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311811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E076D2-C4D6-4F47-BE0A-B8682F3AE1D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73050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E076D2-C4D6-4F47-BE0A-B8682F3AE1D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712017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E076D2-C4D6-4F47-BE0A-B8682F3AE1D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0758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7.xml"/><Relationship Id="rId5" Type="http://schemas.openxmlformats.org/officeDocument/2006/relationships/image" Target="../media/image8.png"/><Relationship Id="rId4" Type="http://schemas.openxmlformats.org/officeDocument/2006/relationships/image" Target="../media/image12.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1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912"/>
            <a:ext cx="9144000" cy="2387505"/>
          </a:xfrm>
        </p:spPr>
        <p:txBody>
          <a:bodyPr anchor="b"/>
          <a:lstStyle>
            <a:lvl1pPr algn="ctr">
              <a:defRPr sz="7993"/>
            </a:lvl1pPr>
          </a:lstStyle>
          <a:p>
            <a:r>
              <a:rPr lang="en-US"/>
              <a:t>Click to edit Master title style</a:t>
            </a:r>
          </a:p>
        </p:txBody>
      </p:sp>
      <p:sp>
        <p:nvSpPr>
          <p:cNvPr id="3" name="Subtitle 2"/>
          <p:cNvSpPr>
            <a:spLocks noGrp="1"/>
          </p:cNvSpPr>
          <p:nvPr>
            <p:ph type="subTitle" idx="1"/>
          </p:nvPr>
        </p:nvSpPr>
        <p:spPr>
          <a:xfrm>
            <a:off x="1524000" y="3601349"/>
            <a:ext cx="9144000" cy="1655816"/>
          </a:xfrm>
        </p:spPr>
        <p:txBody>
          <a:bodyPr/>
          <a:lstStyle>
            <a:lvl1pPr marL="0" indent="0" algn="ctr">
              <a:buNone/>
              <a:defRPr sz="3197"/>
            </a:lvl1pPr>
            <a:lvl2pPr marL="609036" indent="0" algn="ctr">
              <a:buNone/>
              <a:defRPr sz="2664"/>
            </a:lvl2pPr>
            <a:lvl3pPr marL="1218072" indent="0" algn="ctr">
              <a:buNone/>
              <a:defRPr sz="2398"/>
            </a:lvl3pPr>
            <a:lvl4pPr marL="1827108" indent="0" algn="ctr">
              <a:buNone/>
              <a:defRPr sz="2131"/>
            </a:lvl4pPr>
            <a:lvl5pPr marL="2436144" indent="0" algn="ctr">
              <a:buNone/>
              <a:defRPr sz="2131"/>
            </a:lvl5pPr>
            <a:lvl6pPr marL="3045181" indent="0" algn="ctr">
              <a:buNone/>
              <a:defRPr sz="2131"/>
            </a:lvl6pPr>
            <a:lvl7pPr marL="3654217" indent="0" algn="ctr">
              <a:buNone/>
              <a:defRPr sz="2131"/>
            </a:lvl7pPr>
            <a:lvl8pPr marL="4263253" indent="0" algn="ctr">
              <a:buNone/>
              <a:defRPr sz="2131"/>
            </a:lvl8pPr>
            <a:lvl9pPr marL="4872289" indent="0" algn="ctr">
              <a:buNone/>
              <a:defRPr sz="2131"/>
            </a:lvl9pPr>
          </a:lstStyle>
          <a:p>
            <a:r>
              <a:rPr lang="en-US"/>
              <a:t>Click to edit Master subtitle style</a:t>
            </a:r>
          </a:p>
        </p:txBody>
      </p:sp>
      <p:sp>
        <p:nvSpPr>
          <p:cNvPr id="4" name="Date Placeholder 3"/>
          <p:cNvSpPr>
            <a:spLocks noGrp="1"/>
          </p:cNvSpPr>
          <p:nvPr>
            <p:ph type="dt" sz="half" idx="10"/>
          </p:nvPr>
        </p:nvSpPr>
        <p:spPr/>
        <p:txBody>
          <a:bodyPr/>
          <a:lstStyle/>
          <a:p>
            <a:fld id="{42F41C86-81D1-154C-A238-A794744A1851}"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688006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4637042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Content Placeholder 2"/>
          <p:cNvSpPr>
            <a:spLocks noGrp="1"/>
          </p:cNvSpPr>
          <p:nvPr>
            <p:ph idx="1"/>
          </p:nvPr>
        </p:nvSpPr>
        <p:spPr>
          <a:xfrm>
            <a:off x="973392" y="1590674"/>
            <a:ext cx="10001526" cy="43891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7911404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trategy and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Text Placeholder 9"/>
          <p:cNvSpPr>
            <a:spLocks noGrp="1"/>
          </p:cNvSpPr>
          <p:nvPr>
            <p:ph type="body" sz="quarter" idx="13"/>
          </p:nvPr>
        </p:nvSpPr>
        <p:spPr>
          <a:xfrm>
            <a:off x="973392" y="4892548"/>
            <a:ext cx="2286595" cy="1444752"/>
          </a:xfrm>
        </p:spPr>
        <p:txBody>
          <a:bodyPr tIns="91440" bIns="45720"/>
          <a:lstStyle>
            <a:lvl1pPr marL="171450" indent="-171450">
              <a:spcBef>
                <a:spcPts val="900"/>
              </a:spcBef>
              <a:buFont typeface="Arial" panose="020B0604020202020204" pitchFamily="34" charset="0"/>
              <a:buChar char="•"/>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Text Placeholder 14"/>
          <p:cNvSpPr>
            <a:spLocks noGrp="1"/>
          </p:cNvSpPr>
          <p:nvPr>
            <p:ph type="body" sz="quarter" idx="17"/>
          </p:nvPr>
        </p:nvSpPr>
        <p:spPr>
          <a:xfrm>
            <a:off x="973392" y="4610073"/>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21" name="Text Placeholder 14"/>
          <p:cNvSpPr>
            <a:spLocks noGrp="1"/>
          </p:cNvSpPr>
          <p:nvPr>
            <p:ph type="body" sz="quarter" idx="18"/>
          </p:nvPr>
        </p:nvSpPr>
        <p:spPr>
          <a:xfrm>
            <a:off x="3547929" y="4610073"/>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22" name="Text Placeholder 14"/>
          <p:cNvSpPr>
            <a:spLocks noGrp="1"/>
          </p:cNvSpPr>
          <p:nvPr>
            <p:ph type="body" sz="quarter" idx="19"/>
          </p:nvPr>
        </p:nvSpPr>
        <p:spPr>
          <a:xfrm>
            <a:off x="6122467" y="4610073"/>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23" name="Text Placeholder 14"/>
          <p:cNvSpPr>
            <a:spLocks noGrp="1"/>
          </p:cNvSpPr>
          <p:nvPr>
            <p:ph type="body" sz="quarter" idx="20"/>
          </p:nvPr>
        </p:nvSpPr>
        <p:spPr>
          <a:xfrm>
            <a:off x="8697003" y="4610073"/>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24" name="Text Placeholder 9"/>
          <p:cNvSpPr>
            <a:spLocks noGrp="1"/>
          </p:cNvSpPr>
          <p:nvPr>
            <p:ph type="body" sz="quarter" idx="21"/>
          </p:nvPr>
        </p:nvSpPr>
        <p:spPr>
          <a:xfrm>
            <a:off x="3547929" y="4892548"/>
            <a:ext cx="2286595" cy="1444752"/>
          </a:xfrm>
        </p:spPr>
        <p:txBody>
          <a:bodyPr tIns="91440" bIns="45720"/>
          <a:lstStyle>
            <a:lvl1pPr marL="171450" indent="-171450">
              <a:spcBef>
                <a:spcPts val="900"/>
              </a:spcBef>
              <a:buFont typeface="Arial" panose="020B0604020202020204" pitchFamily="34" charset="0"/>
              <a:buChar char="•"/>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9"/>
          <p:cNvSpPr>
            <a:spLocks noGrp="1"/>
          </p:cNvSpPr>
          <p:nvPr>
            <p:ph type="body" sz="quarter" idx="22"/>
          </p:nvPr>
        </p:nvSpPr>
        <p:spPr>
          <a:xfrm>
            <a:off x="6122467" y="4892548"/>
            <a:ext cx="2286595" cy="1444752"/>
          </a:xfrm>
        </p:spPr>
        <p:txBody>
          <a:bodyPr tIns="91440" bIns="45720"/>
          <a:lstStyle>
            <a:lvl1pPr marL="171450" indent="-171450">
              <a:spcBef>
                <a:spcPts val="900"/>
              </a:spcBef>
              <a:buFont typeface="Arial" panose="020B0604020202020204" pitchFamily="34" charset="0"/>
              <a:buChar char="•"/>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6" name="Text Placeholder 9"/>
          <p:cNvSpPr>
            <a:spLocks noGrp="1"/>
          </p:cNvSpPr>
          <p:nvPr>
            <p:ph type="body" sz="quarter" idx="23"/>
          </p:nvPr>
        </p:nvSpPr>
        <p:spPr>
          <a:xfrm>
            <a:off x="8697003" y="4892548"/>
            <a:ext cx="2286595" cy="1444752"/>
          </a:xfrm>
        </p:spPr>
        <p:txBody>
          <a:bodyPr tIns="91440" bIns="45720"/>
          <a:lstStyle>
            <a:lvl1pPr marL="171450" indent="-171450">
              <a:spcBef>
                <a:spcPts val="900"/>
              </a:spcBef>
              <a:buFont typeface="Arial" panose="020B0604020202020204" pitchFamily="34" charset="0"/>
              <a:buChar char="•"/>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Content Placeholder 2"/>
          <p:cNvSpPr>
            <a:spLocks noGrp="1"/>
          </p:cNvSpPr>
          <p:nvPr>
            <p:ph idx="24"/>
          </p:nvPr>
        </p:nvSpPr>
        <p:spPr>
          <a:xfrm>
            <a:off x="973392" y="1866900"/>
            <a:ext cx="10001526" cy="552450"/>
          </a:xfrm>
        </p:spPr>
        <p:txBody>
          <a:bodyPr tIns="91440"/>
          <a:lstStyle>
            <a:lvl1pPr marL="0" indent="0">
              <a:spcBef>
                <a:spcPts val="0"/>
              </a:spcBef>
              <a:buNone/>
              <a:defRPr sz="1600"/>
            </a:lvl1pPr>
            <a:lvl4pPr marL="1371600" indent="0">
              <a:buNone/>
              <a:defRPr/>
            </a:lvl4pPr>
          </a:lstStyle>
          <a:p>
            <a:pPr lvl="0"/>
            <a:r>
              <a:rPr lang="en-US"/>
              <a:t>Click to edit Master text styles</a:t>
            </a:r>
          </a:p>
          <a:p>
            <a:pPr lvl="1"/>
            <a:r>
              <a:rPr lang="en-US"/>
              <a:t>Second level</a:t>
            </a:r>
          </a:p>
        </p:txBody>
      </p:sp>
      <p:sp>
        <p:nvSpPr>
          <p:cNvPr id="31" name="Text Placeholder 14"/>
          <p:cNvSpPr>
            <a:spLocks noGrp="1"/>
          </p:cNvSpPr>
          <p:nvPr>
            <p:ph type="body" sz="quarter" idx="25"/>
          </p:nvPr>
        </p:nvSpPr>
        <p:spPr>
          <a:xfrm>
            <a:off x="973498" y="1597025"/>
            <a:ext cx="10004002"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2" name="Content Placeholder 2"/>
          <p:cNvSpPr>
            <a:spLocks noGrp="1"/>
          </p:cNvSpPr>
          <p:nvPr>
            <p:ph idx="26"/>
          </p:nvPr>
        </p:nvSpPr>
        <p:spPr>
          <a:xfrm>
            <a:off x="973392" y="3162301"/>
            <a:ext cx="10001526" cy="923925"/>
          </a:xfrm>
        </p:spPr>
        <p:txBody>
          <a:bodyPr tIns="91440"/>
          <a:lstStyle>
            <a:lvl1pPr marL="171450" indent="-171450">
              <a:spcBef>
                <a:spcPts val="900"/>
              </a:spcBef>
              <a:buFont typeface="Arial" panose="020B0604020202020204" pitchFamily="34" charset="0"/>
              <a:buChar char="•"/>
              <a:defRPr sz="1600"/>
            </a:lvl1pPr>
            <a:lvl4pPr marL="1371600" indent="0">
              <a:buNone/>
              <a:defRPr/>
            </a:lvl4pPr>
          </a:lstStyle>
          <a:p>
            <a:pPr lvl="0"/>
            <a:r>
              <a:rPr lang="en-US"/>
              <a:t>Click to edit Master text styles</a:t>
            </a:r>
          </a:p>
          <a:p>
            <a:pPr lvl="1"/>
            <a:r>
              <a:rPr lang="en-US"/>
              <a:t>Second level</a:t>
            </a:r>
          </a:p>
          <a:p>
            <a:pPr lvl="2"/>
            <a:r>
              <a:rPr lang="en-US"/>
              <a:t>Third level</a:t>
            </a:r>
          </a:p>
        </p:txBody>
      </p:sp>
      <p:sp>
        <p:nvSpPr>
          <p:cNvPr id="33" name="Text Placeholder 14"/>
          <p:cNvSpPr>
            <a:spLocks noGrp="1"/>
          </p:cNvSpPr>
          <p:nvPr>
            <p:ph type="body" sz="quarter" idx="27"/>
          </p:nvPr>
        </p:nvSpPr>
        <p:spPr>
          <a:xfrm>
            <a:off x="973498" y="2889547"/>
            <a:ext cx="10004002"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18" name="Rectangle 1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3012159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earning objective black_gray">
    <p:spTree>
      <p:nvGrpSpPr>
        <p:cNvPr id="1" name=""/>
        <p:cNvGrpSpPr/>
        <p:nvPr/>
      </p:nvGrpSpPr>
      <p:grpSpPr>
        <a:xfrm>
          <a:off x="0" y="0"/>
          <a:ext cx="0" cy="0"/>
          <a:chOff x="0" y="0"/>
          <a:chExt cx="0" cy="0"/>
        </a:xfrm>
      </p:grpSpPr>
      <p:sp>
        <p:nvSpPr>
          <p:cNvPr id="6" name="Rectangle 5"/>
          <p:cNvSpPr/>
          <p:nvPr userDrawn="1"/>
        </p:nvSpPr>
        <p:spPr>
          <a:xfrm>
            <a:off x="4417575" y="0"/>
            <a:ext cx="7774425"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2" y="2366170"/>
            <a:ext cx="3066261" cy="2125663"/>
          </a:xfrm>
        </p:spPr>
        <p:txBody>
          <a:bodyPr tIns="0" bIns="0" anchor="ctr" anchorCtr="0"/>
          <a:lstStyle>
            <a:lvl1pPr>
              <a:defRPr baseline="0">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7" name="Rectangle 6"/>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5" name="Content Placeholder 3"/>
          <p:cNvSpPr>
            <a:spLocks noGrp="1"/>
          </p:cNvSpPr>
          <p:nvPr>
            <p:ph sz="half" idx="13"/>
          </p:nvPr>
        </p:nvSpPr>
        <p:spPr>
          <a:xfrm>
            <a:off x="4992400" y="1597026"/>
            <a:ext cx="6680353" cy="3663950"/>
          </a:xfrm>
        </p:spPr>
        <p:txBody>
          <a:bodyPr vert="horz" lIns="0" tIns="0" rIns="0" bIns="0" rtlCol="0" anchor="ctr" anchorCtr="0">
            <a:noAutofit/>
          </a:bodyPr>
          <a:lstStyle>
            <a:lvl1pPr marL="0" indent="0">
              <a:lnSpc>
                <a:spcPct val="125000"/>
              </a:lnSpc>
              <a:buNone/>
              <a:defRPr lang="en-US" sz="2200" dirty="0" smtClean="0">
                <a:solidFill>
                  <a:schemeClr val="tx1"/>
                </a:solidFill>
              </a:defRPr>
            </a:lvl1pPr>
            <a:lvl2pPr marL="457200" indent="0">
              <a:buClr>
                <a:schemeClr val="tx1"/>
              </a:buClr>
              <a:buNone/>
              <a:defRPr lang="en-US" sz="2200" dirty="0" smtClean="0"/>
            </a:lvl2pPr>
            <a:lvl3pPr marL="914400" indent="0">
              <a:buClr>
                <a:schemeClr val="tx1"/>
              </a:buClr>
              <a:buNone/>
              <a:defRPr lang="en-US" sz="2200" dirty="0" smtClean="0"/>
            </a:lvl3pPr>
            <a:lvl4pPr marL="1371600" indent="0">
              <a:buClr>
                <a:schemeClr val="tx1"/>
              </a:buClr>
              <a:buNone/>
              <a:defRPr lang="en-US" sz="2200" dirty="0" smtClean="0"/>
            </a:lvl4pPr>
            <a:lvl5pPr marL="1828800" indent="0">
              <a:buClr>
                <a:schemeClr val="tx1"/>
              </a:buClr>
              <a:buNone/>
              <a:defRPr lang="en-US" sz="2200" dirty="0"/>
            </a:lvl5pPr>
          </a:lstStyle>
          <a:p>
            <a:pPr lvl="0"/>
            <a:r>
              <a:rPr lang="en-US"/>
              <a:t>Click to edit Master text styles</a:t>
            </a:r>
          </a:p>
        </p:txBody>
      </p:sp>
      <p:sp>
        <p:nvSpPr>
          <p:cNvPr id="10" name="TextBox 9"/>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©2021 Mayo Foundation for Medical Education and Research  |  WF188899-</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24555746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Learning objective black_gray">
    <p:spTree>
      <p:nvGrpSpPr>
        <p:cNvPr id="1" name=""/>
        <p:cNvGrpSpPr/>
        <p:nvPr/>
      </p:nvGrpSpPr>
      <p:grpSpPr>
        <a:xfrm>
          <a:off x="0" y="0"/>
          <a:ext cx="0" cy="0"/>
          <a:chOff x="0" y="0"/>
          <a:chExt cx="0" cy="0"/>
        </a:xfrm>
      </p:grpSpPr>
      <p:sp>
        <p:nvSpPr>
          <p:cNvPr id="6" name="Rectangle 5"/>
          <p:cNvSpPr/>
          <p:nvPr userDrawn="1"/>
        </p:nvSpPr>
        <p:spPr>
          <a:xfrm>
            <a:off x="4992400" y="0"/>
            <a:ext cx="7199600"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2" y="2366170"/>
            <a:ext cx="3066261" cy="2125663"/>
          </a:xfrm>
        </p:spPr>
        <p:txBody>
          <a:bodyPr tIns="0" bIns="0" anchor="ctr" anchorCtr="0"/>
          <a:lstStyle>
            <a:lvl1pPr>
              <a:defRPr baseline="0">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7" name="Rectangle 6"/>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5" name="Content Placeholder 3"/>
          <p:cNvSpPr>
            <a:spLocks noGrp="1"/>
          </p:cNvSpPr>
          <p:nvPr>
            <p:ph sz="half" idx="13"/>
          </p:nvPr>
        </p:nvSpPr>
        <p:spPr>
          <a:xfrm>
            <a:off x="5748247" y="1597026"/>
            <a:ext cx="5924506" cy="3663950"/>
          </a:xfrm>
        </p:spPr>
        <p:txBody>
          <a:bodyPr vert="horz" lIns="0" tIns="0" rIns="0" bIns="0" rtlCol="0" anchor="ctr" anchorCtr="0">
            <a:noAutofit/>
          </a:bodyPr>
          <a:lstStyle>
            <a:lvl1pPr marL="0" indent="0">
              <a:lnSpc>
                <a:spcPct val="125000"/>
              </a:lnSpc>
              <a:buNone/>
              <a:defRPr lang="en-US" sz="2200" dirty="0" smtClean="0">
                <a:solidFill>
                  <a:schemeClr val="tx1"/>
                </a:solidFill>
              </a:defRPr>
            </a:lvl1pPr>
            <a:lvl2pPr marL="457200" indent="0">
              <a:buClr>
                <a:schemeClr val="tx1"/>
              </a:buClr>
              <a:buNone/>
              <a:defRPr lang="en-US" sz="2200" dirty="0" smtClean="0"/>
            </a:lvl2pPr>
            <a:lvl3pPr marL="914400" indent="0">
              <a:buClr>
                <a:schemeClr val="tx1"/>
              </a:buClr>
              <a:buNone/>
              <a:defRPr lang="en-US" sz="2200" dirty="0" smtClean="0"/>
            </a:lvl3pPr>
            <a:lvl4pPr marL="1371600" indent="0">
              <a:buClr>
                <a:schemeClr val="tx1"/>
              </a:buClr>
              <a:buNone/>
              <a:defRPr lang="en-US" sz="2200" dirty="0" smtClean="0"/>
            </a:lvl4pPr>
            <a:lvl5pPr marL="1828800" indent="0">
              <a:buClr>
                <a:schemeClr val="tx1"/>
              </a:buClr>
              <a:buNone/>
              <a:defRPr lang="en-US" sz="2200" dirty="0"/>
            </a:lvl5pPr>
          </a:lstStyle>
          <a:p>
            <a:pPr lvl="0"/>
            <a:r>
              <a:rPr lang="en-US"/>
              <a:t>Click to edit Master text styles</a:t>
            </a:r>
          </a:p>
        </p:txBody>
      </p:sp>
      <p:sp>
        <p:nvSpPr>
          <p:cNvPr id="10" name="TextBox 9"/>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©2021 Mayo Foundation for Medical Education and Research  |  WF188899-</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27143767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Learning objective black_gray">
    <p:spTree>
      <p:nvGrpSpPr>
        <p:cNvPr id="1" name=""/>
        <p:cNvGrpSpPr/>
        <p:nvPr/>
      </p:nvGrpSpPr>
      <p:grpSpPr>
        <a:xfrm>
          <a:off x="0" y="0"/>
          <a:ext cx="0" cy="0"/>
          <a:chOff x="0" y="0"/>
          <a:chExt cx="0" cy="0"/>
        </a:xfrm>
      </p:grpSpPr>
      <p:sp>
        <p:nvSpPr>
          <p:cNvPr id="6" name="Rectangle 5"/>
          <p:cNvSpPr/>
          <p:nvPr userDrawn="1"/>
        </p:nvSpPr>
        <p:spPr>
          <a:xfrm>
            <a:off x="4992400" y="0"/>
            <a:ext cx="7199600"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2" y="2366170"/>
            <a:ext cx="3066261" cy="2125663"/>
          </a:xfrm>
        </p:spPr>
        <p:txBody>
          <a:bodyPr tIns="0" bIns="0" anchor="ctr" anchorCtr="0"/>
          <a:lstStyle>
            <a:lvl1pPr>
              <a:defRPr baseline="0">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5" name="Content Placeholder 3"/>
          <p:cNvSpPr>
            <a:spLocks noGrp="1"/>
          </p:cNvSpPr>
          <p:nvPr>
            <p:ph sz="half" idx="13"/>
          </p:nvPr>
        </p:nvSpPr>
        <p:spPr>
          <a:xfrm>
            <a:off x="5739493" y="1597026"/>
            <a:ext cx="5705416" cy="3663950"/>
          </a:xfrm>
        </p:spPr>
        <p:txBody>
          <a:bodyPr vert="horz" lIns="0" tIns="0" rIns="0" bIns="0" rtlCol="0" anchor="ctr" anchorCtr="0">
            <a:noAutofit/>
          </a:bodyPr>
          <a:lstStyle>
            <a:lvl1pPr marL="0" indent="0">
              <a:lnSpc>
                <a:spcPct val="125000"/>
              </a:lnSpc>
              <a:buNone/>
              <a:defRPr lang="en-US" sz="2200" dirty="0" smtClean="0">
                <a:solidFill>
                  <a:schemeClr val="tx1"/>
                </a:solidFill>
              </a:defRPr>
            </a:lvl1pPr>
            <a:lvl2pPr marL="457200" indent="0">
              <a:buClr>
                <a:schemeClr val="tx1"/>
              </a:buClr>
              <a:buNone/>
              <a:defRPr lang="en-US" sz="2200" dirty="0" smtClean="0"/>
            </a:lvl2pPr>
            <a:lvl3pPr marL="914400" indent="0">
              <a:buClr>
                <a:schemeClr val="tx1"/>
              </a:buClr>
              <a:buNone/>
              <a:defRPr lang="en-US" sz="2200" dirty="0" smtClean="0"/>
            </a:lvl3pPr>
            <a:lvl4pPr marL="1371600" indent="0">
              <a:buClr>
                <a:schemeClr val="tx1"/>
              </a:buClr>
              <a:buNone/>
              <a:defRPr lang="en-US" sz="2200" dirty="0" smtClean="0"/>
            </a:lvl4pPr>
            <a:lvl5pPr marL="1828800" indent="0">
              <a:buClr>
                <a:schemeClr val="tx1"/>
              </a:buClr>
              <a:buNone/>
              <a:defRPr lang="en-US" sz="2200" dirty="0"/>
            </a:lvl5pPr>
          </a:lstStyle>
          <a:p>
            <a:pPr lvl="0"/>
            <a:r>
              <a:rPr lang="en-US"/>
              <a:t>Click to edit Master text styles</a:t>
            </a:r>
          </a:p>
        </p:txBody>
      </p:sp>
      <p:sp>
        <p:nvSpPr>
          <p:cNvPr id="10" name="TextBox 9"/>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©2021 Mayo Foundation for Medical Education and Research  |  WF188899-</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1211393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ote_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992401" y="0"/>
            <a:ext cx="7199600"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392" y="2366170"/>
            <a:ext cx="3656964" cy="2125663"/>
          </a:xfrm>
        </p:spPr>
        <p:txBody>
          <a:bodyPr tIns="0" bIns="0" anchor="ctr" anchorCtr="0"/>
          <a:lstStyle>
            <a:lvl1pPr>
              <a:defRPr sz="3200" baseline="0">
                <a:solidFill>
                  <a:schemeClr val="tx1"/>
                </a:solidFill>
              </a:defRPr>
            </a:lvl1pPr>
          </a:lstStyle>
          <a:p>
            <a:r>
              <a:rPr lang="en-US" dirty="0"/>
              <a:t>CLICK TO EDIT MASTER TITLE</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3465F197-B1B8-4584-8B75-5D45B647D250}" type="datetimeFigureOut">
              <a:rPr lang="en-US" smtClean="0"/>
              <a:pPr/>
              <a:t>11/29/2023</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0" name="Text Placeholder 9"/>
          <p:cNvSpPr>
            <a:spLocks noGrp="1"/>
          </p:cNvSpPr>
          <p:nvPr>
            <p:ph type="body" sz="quarter" idx="13"/>
          </p:nvPr>
        </p:nvSpPr>
        <p:spPr>
          <a:xfrm>
            <a:off x="973392" y="4838700"/>
            <a:ext cx="3666492" cy="12763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369980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Black_blue border">
    <p:spTree>
      <p:nvGrpSpPr>
        <p:cNvPr id="1" name=""/>
        <p:cNvGrpSpPr/>
        <p:nvPr/>
      </p:nvGrpSpPr>
      <p:grpSpPr>
        <a:xfrm>
          <a:off x="0" y="0"/>
          <a:ext cx="0" cy="0"/>
          <a:chOff x="0" y="0"/>
          <a:chExt cx="0" cy="0"/>
        </a:xfrm>
      </p:grpSpPr>
      <p:sp>
        <p:nvSpPr>
          <p:cNvPr id="7" name="Rectangle 6"/>
          <p:cNvSpPr/>
          <p:nvPr userDrawn="1"/>
        </p:nvSpPr>
        <p:spPr>
          <a:xfrm>
            <a:off x="0" y="0"/>
            <a:ext cx="6100637"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6091363" y="0"/>
            <a:ext cx="61006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541479" y="536576"/>
            <a:ext cx="11128098" cy="580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2" y="1077915"/>
            <a:ext cx="10010207" cy="587375"/>
          </a:xfrm>
        </p:spPr>
        <p:txBody>
          <a:bodyPr/>
          <a:lstStyle>
            <a:lvl1pPr>
              <a:defRPr>
                <a:solidFill>
                  <a:schemeClr val="tx1"/>
                </a:solidFill>
              </a:defRPr>
            </a:lvl1pPr>
          </a:lstStyle>
          <a:p>
            <a:r>
              <a:rPr lang="en-US" dirty="0"/>
              <a:t>CLICK TO EDIT TITLE STYLE</a:t>
            </a:r>
          </a:p>
        </p:txBody>
      </p:sp>
      <p:sp>
        <p:nvSpPr>
          <p:cNvPr id="3" name="Content Placeholder 2"/>
          <p:cNvSpPr>
            <a:spLocks noGrp="1"/>
          </p:cNvSpPr>
          <p:nvPr>
            <p:ph idx="1"/>
          </p:nvPr>
        </p:nvSpPr>
        <p:spPr>
          <a:xfrm>
            <a:off x="973392" y="2132013"/>
            <a:ext cx="10010207" cy="3668712"/>
          </a:xfrm>
        </p:spPr>
        <p:txBody>
          <a:bodyPr/>
          <a:lstStyle>
            <a:lvl1pPr>
              <a:defRPr>
                <a:solidFill>
                  <a:schemeClr val="tx1"/>
                </a:solidFill>
              </a:defRPr>
            </a:lvl1pPr>
            <a:lvl2pPr>
              <a:buClr>
                <a:schemeClr val="tx1">
                  <a:lumMod val="50000"/>
                  <a:lumOff val="50000"/>
                </a:schemeClr>
              </a:buClr>
              <a:defRPr>
                <a:solidFill>
                  <a:schemeClr val="tx1"/>
                </a:solidFill>
              </a:defRPr>
            </a:lvl2pPr>
            <a:lvl3pPr>
              <a:buClr>
                <a:schemeClr val="tx1">
                  <a:lumMod val="50000"/>
                  <a:lumOff val="50000"/>
                </a:schemeClr>
              </a:buClr>
              <a:defRPr>
                <a:solidFill>
                  <a:schemeClr val="tx1"/>
                </a:solidFill>
              </a:defRPr>
            </a:lvl3pPr>
            <a:lvl4pPr>
              <a:buClr>
                <a:schemeClr val="tx1">
                  <a:lumMod val="50000"/>
                  <a:lumOff val="50000"/>
                </a:schemeClr>
              </a:buClr>
              <a:defRPr>
                <a:solidFill>
                  <a:schemeClr val="tx1"/>
                </a:solidFill>
              </a:defRPr>
            </a:lvl4pPr>
            <a:lvl5pPr>
              <a:buClr>
                <a:schemeClr val="tx1">
                  <a:lumMod val="50000"/>
                  <a:lumOff val="50000"/>
                </a:schemeClr>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11/29/2023</a:t>
            </a:fld>
            <a:endParaRPr lang="en-US" dirty="0"/>
          </a:p>
        </p:txBody>
      </p:sp>
      <p:sp>
        <p:nvSpPr>
          <p:cNvPr id="12" name="Footer Placeholder 4"/>
          <p:cNvSpPr>
            <a:spLocks noGrp="1"/>
          </p:cNvSpPr>
          <p:nvPr>
            <p:ph type="ftr" sz="quarter" idx="3"/>
          </p:nvPr>
        </p:nvSpPr>
        <p:spPr>
          <a:xfrm>
            <a:off x="2235201" y="6135688"/>
            <a:ext cx="8737600" cy="365760"/>
          </a:xfrm>
          <a:prstGeom prst="rect">
            <a:avLst/>
          </a:prstGeom>
        </p:spPr>
        <p:txBody>
          <a:bodyPr vert="horz" lIns="0" tIns="45724" rIns="0" bIns="0" rtlCol="0" anchor="t" anchorCtr="0"/>
          <a:lstStyle>
            <a:lvl1pPr algn="r">
              <a:lnSpc>
                <a:spcPct val="90000"/>
              </a:lnSpc>
              <a:defRPr sz="1200">
                <a:solidFill>
                  <a:schemeClr val="tx1">
                    <a:lumMod val="50000"/>
                    <a:lumOff val="50000"/>
                  </a:schemeClr>
                </a:solidFill>
              </a:defRPr>
            </a:lvl1pPr>
          </a:lstStyle>
          <a:p>
            <a:endParaRPr lang="en-US" dirty="0"/>
          </a:p>
        </p:txBody>
      </p:sp>
      <p:sp>
        <p:nvSpPr>
          <p:cNvPr id="14" name="Rectangle 13"/>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solidFill>
              </a:rPr>
              <a:t>©2021 Mayo Foundation for Medical Education and Research  |  WF188899-</a:t>
            </a:r>
            <a:fld id="{D445C29B-035B-48ED-941F-A66A11A8A322}" type="slidenum">
              <a:rPr lang="en-US" sz="700" smtClean="0">
                <a:solidFill>
                  <a:schemeClr val="bg2"/>
                </a:solidFill>
              </a:rPr>
              <a:pPr lvl="0"/>
              <a:t>‹#›</a:t>
            </a:fld>
            <a:endParaRPr lang="en-US" sz="700" dirty="0">
              <a:solidFill>
                <a:schemeClr val="bg2"/>
              </a:solidFill>
            </a:endParaRPr>
          </a:p>
        </p:txBody>
      </p:sp>
    </p:spTree>
    <p:extLst>
      <p:ext uri="{BB962C8B-B14F-4D97-AF65-F5344CB8AC3E}">
        <p14:creationId xmlns:p14="http://schemas.microsoft.com/office/powerpoint/2010/main" val="42458643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Black_white border">
    <p:spTree>
      <p:nvGrpSpPr>
        <p:cNvPr id="1" name=""/>
        <p:cNvGrpSpPr/>
        <p:nvPr/>
      </p:nvGrpSpPr>
      <p:grpSpPr>
        <a:xfrm>
          <a:off x="0" y="0"/>
          <a:ext cx="0" cy="0"/>
          <a:chOff x="0" y="0"/>
          <a:chExt cx="0" cy="0"/>
        </a:xfrm>
      </p:grpSpPr>
      <p:sp>
        <p:nvSpPr>
          <p:cNvPr id="7" name="Rectangle 6"/>
          <p:cNvSpPr/>
          <p:nvPr userDrawn="1"/>
        </p:nvSpPr>
        <p:spPr>
          <a:xfrm>
            <a:off x="0" y="0"/>
            <a:ext cx="61006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8" name="Rectangle 7"/>
          <p:cNvSpPr/>
          <p:nvPr userDrawn="1"/>
        </p:nvSpPr>
        <p:spPr>
          <a:xfrm>
            <a:off x="6091363" y="0"/>
            <a:ext cx="610063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10" name="Rectangle 9"/>
          <p:cNvSpPr/>
          <p:nvPr userDrawn="1"/>
        </p:nvSpPr>
        <p:spPr>
          <a:xfrm>
            <a:off x="541479" y="536576"/>
            <a:ext cx="11128098" cy="580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2" name="Title 1"/>
          <p:cNvSpPr>
            <a:spLocks noGrp="1"/>
          </p:cNvSpPr>
          <p:nvPr>
            <p:ph type="title" hasCustomPrompt="1"/>
          </p:nvPr>
        </p:nvSpPr>
        <p:spPr>
          <a:xfrm>
            <a:off x="973392" y="1077915"/>
            <a:ext cx="10010207" cy="587375"/>
          </a:xfrm>
        </p:spPr>
        <p:txBody>
          <a:bodyPr/>
          <a:lstStyle>
            <a:lvl1pPr>
              <a:defRPr>
                <a:solidFill>
                  <a:schemeClr val="tx1"/>
                </a:solidFill>
              </a:defRPr>
            </a:lvl1pPr>
          </a:lstStyle>
          <a:p>
            <a:r>
              <a:rPr lang="en-US" dirty="0"/>
              <a:t>CLICK TO EDIT TITLE STYLE</a:t>
            </a:r>
          </a:p>
        </p:txBody>
      </p:sp>
      <p:sp>
        <p:nvSpPr>
          <p:cNvPr id="3" name="Content Placeholder 2"/>
          <p:cNvSpPr>
            <a:spLocks noGrp="1"/>
          </p:cNvSpPr>
          <p:nvPr>
            <p:ph idx="1"/>
          </p:nvPr>
        </p:nvSpPr>
        <p:spPr>
          <a:xfrm>
            <a:off x="973392" y="2132013"/>
            <a:ext cx="10010207" cy="3668712"/>
          </a:xfrm>
        </p:spPr>
        <p:txBody>
          <a:bodyPr/>
          <a:lstStyle>
            <a:lvl1pPr>
              <a:defRPr>
                <a:solidFill>
                  <a:schemeClr val="tx1"/>
                </a:solidFill>
              </a:defRPr>
            </a:lvl1pPr>
            <a:lvl2pPr>
              <a:buClr>
                <a:schemeClr val="tx1">
                  <a:lumMod val="50000"/>
                  <a:lumOff val="50000"/>
                </a:schemeClr>
              </a:buClr>
              <a:defRPr>
                <a:solidFill>
                  <a:schemeClr val="tx1"/>
                </a:solidFill>
              </a:defRPr>
            </a:lvl2pPr>
            <a:lvl3pPr>
              <a:buClr>
                <a:schemeClr val="tx1">
                  <a:lumMod val="50000"/>
                  <a:lumOff val="50000"/>
                </a:schemeClr>
              </a:buClr>
              <a:defRPr>
                <a:solidFill>
                  <a:schemeClr val="tx1"/>
                </a:solidFill>
              </a:defRPr>
            </a:lvl3pPr>
            <a:lvl4pPr>
              <a:buClr>
                <a:schemeClr val="tx1">
                  <a:lumMod val="50000"/>
                  <a:lumOff val="50000"/>
                </a:schemeClr>
              </a:buClr>
              <a:defRPr>
                <a:solidFill>
                  <a:schemeClr val="tx1"/>
                </a:solidFill>
              </a:defRPr>
            </a:lvl4pPr>
            <a:lvl5pPr>
              <a:buClr>
                <a:schemeClr val="tx1">
                  <a:lumMod val="50000"/>
                  <a:lumOff val="50000"/>
                </a:schemeClr>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12" name="Footer Placeholder 4"/>
          <p:cNvSpPr>
            <a:spLocks noGrp="1"/>
          </p:cNvSpPr>
          <p:nvPr>
            <p:ph type="ftr" sz="quarter" idx="3"/>
          </p:nvPr>
        </p:nvSpPr>
        <p:spPr>
          <a:xfrm>
            <a:off x="2235201" y="6135688"/>
            <a:ext cx="8737600" cy="365760"/>
          </a:xfrm>
          <a:prstGeom prst="rect">
            <a:avLst/>
          </a:prstGeom>
        </p:spPr>
        <p:txBody>
          <a:bodyPr vert="horz" lIns="0" tIns="45724" rIns="0" bIns="0" rtlCol="0" anchor="t" anchorCtr="0"/>
          <a:lstStyle>
            <a:lvl1pPr algn="r">
              <a:lnSpc>
                <a:spcPct val="90000"/>
              </a:lnSpc>
              <a:defRPr sz="1200">
                <a:solidFill>
                  <a:schemeClr val="tx1">
                    <a:lumMod val="50000"/>
                    <a:lumOff val="50000"/>
                  </a:schemeClr>
                </a:solidFill>
              </a:defRPr>
            </a:lvl1pPr>
          </a:lstStyle>
          <a:p>
            <a:endParaRPr lang="en-US" dirty="0"/>
          </a:p>
        </p:txBody>
      </p:sp>
      <p:sp>
        <p:nvSpPr>
          <p:cNvPr id="14" name="Rectangle 13"/>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solidFill>
              </a:rPr>
              <a:t>©2021 Mayo Foundation for Medical Education and Research  |  WF188899-</a:t>
            </a:r>
            <a:fld id="{D445C29B-035B-48ED-941F-A66A11A8A322}" type="slidenum">
              <a:rPr lang="en-US" sz="700" smtClean="0">
                <a:solidFill>
                  <a:schemeClr val="bg2"/>
                </a:solidFill>
              </a:rPr>
              <a:pPr lvl="0"/>
              <a:t>‹#›</a:t>
            </a:fld>
            <a:endParaRPr lang="en-US" sz="700" dirty="0">
              <a:solidFill>
                <a:schemeClr val="bg2"/>
              </a:solidFill>
            </a:endParaRPr>
          </a:p>
        </p:txBody>
      </p:sp>
    </p:spTree>
    <p:extLst>
      <p:ext uri="{BB962C8B-B14F-4D97-AF65-F5344CB8AC3E}">
        <p14:creationId xmlns:p14="http://schemas.microsoft.com/office/powerpoint/2010/main" val="40595440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0/50 Text_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536576"/>
            <a:ext cx="4774855"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973392" y="1984375"/>
            <a:ext cx="4774855"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Content Placeholder 7"/>
          <p:cNvSpPr>
            <a:spLocks noGrp="1"/>
          </p:cNvSpPr>
          <p:nvPr>
            <p:ph sz="quarter" idx="12"/>
          </p:nvPr>
        </p:nvSpPr>
        <p:spPr>
          <a:xfrm>
            <a:off x="6096001" y="0"/>
            <a:ext cx="6095998"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5350742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0/50 Image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42166" y="536576"/>
            <a:ext cx="5227411"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6442166" y="1984375"/>
            <a:ext cx="5227411"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6442166"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Content Placeholder 7"/>
          <p:cNvSpPr>
            <a:spLocks noGrp="1"/>
          </p:cNvSpPr>
          <p:nvPr>
            <p:ph sz="quarter" idx="12"/>
          </p:nvPr>
        </p:nvSpPr>
        <p:spPr>
          <a:xfrm>
            <a:off x="0" y="0"/>
            <a:ext cx="6096001" cy="6858000"/>
          </a:xfrm>
        </p:spPr>
        <p:txBody>
          <a:bodyPr/>
          <a:lstStyle>
            <a:lvl1pPr marL="0" indent="0">
              <a:buFont typeface="Arial" panose="020B0604020202020204" pitchFamily="34" charset="0"/>
              <a:buNone/>
              <a:defRPr/>
            </a:lvl1pPr>
          </a:lstStyle>
          <a:p>
            <a:pPr lvl="0"/>
            <a:r>
              <a:rPr lang="en-US"/>
              <a:t>Click to edit Master text styles</a:t>
            </a:r>
          </a:p>
        </p:txBody>
      </p:sp>
    </p:spTree>
    <p:extLst>
      <p:ext uri="{BB962C8B-B14F-4D97-AF65-F5344CB8AC3E}">
        <p14:creationId xmlns:p14="http://schemas.microsoft.com/office/powerpoint/2010/main" val="257952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845"/>
            <a:ext cx="2628900" cy="581121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845"/>
            <a:ext cx="7683500" cy="581121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6534133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0/60 Text_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4992401" y="0"/>
            <a:ext cx="7199600" cy="6858000"/>
          </a:xfrm>
        </p:spPr>
        <p:txBody>
          <a:bodyPr/>
          <a:lstStyle>
            <a:lvl1pPr marL="0" indent="0">
              <a:buNone/>
              <a:defRPr/>
            </a:lvl1pPr>
          </a:lstStyle>
          <a:p>
            <a:pPr lvl="0"/>
            <a:r>
              <a:rPr lang="en-US"/>
              <a:t>Click to edit Master text styles</a:t>
            </a:r>
          </a:p>
        </p:txBody>
      </p:sp>
      <p:sp>
        <p:nvSpPr>
          <p:cNvPr id="9" name="Content Placeholder 2"/>
          <p:cNvSpPr>
            <a:spLocks noGrp="1"/>
          </p:cNvSpPr>
          <p:nvPr>
            <p:ph sz="half" idx="1"/>
          </p:nvPr>
        </p:nvSpPr>
        <p:spPr>
          <a:xfrm>
            <a:off x="973391" y="1984375"/>
            <a:ext cx="3666493" cy="3913123"/>
          </a:xfrm>
        </p:spPr>
        <p:txBody>
          <a:bodyPr/>
          <a:lstStyle>
            <a:lvl1pPr>
              <a:defRPr sz="1800"/>
            </a:lvl1pPr>
            <a:lvl2pPr>
              <a:defRPr sz="1800"/>
            </a:lvl2pPr>
            <a:lvl3pPr>
              <a:defRPr sz="1800"/>
            </a:lvl3pPr>
            <a:lvl4pPr>
              <a:defRPr sz="1800"/>
            </a:lvl4pPr>
            <a:lvl5pPr>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391" y="536575"/>
            <a:ext cx="3666493" cy="1060450"/>
          </a:xfrm>
        </p:spPr>
        <p:txBody>
          <a:bodyPr/>
          <a:lstStyle>
            <a:lvl1pPr>
              <a:defRPr baseline="0"/>
            </a:lvl1pPr>
          </a:lstStyle>
          <a:p>
            <a:r>
              <a:rPr lang="en-US" dirty="0"/>
              <a:t>CLICK TO EDIT TITLE STYLE</a:t>
            </a:r>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2874069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0/60 Image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44917" y="536576"/>
            <a:ext cx="6324659"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5344917" y="1984375"/>
            <a:ext cx="6324659"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5344917"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Picture Placeholder 13"/>
          <p:cNvSpPr>
            <a:spLocks noGrp="1"/>
          </p:cNvSpPr>
          <p:nvPr>
            <p:ph type="pic" sz="quarter" idx="12"/>
          </p:nvPr>
        </p:nvSpPr>
        <p:spPr>
          <a:xfrm>
            <a:off x="0" y="0"/>
            <a:ext cx="4992400" cy="6858000"/>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1607662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0/40 Text_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7226595" y="0"/>
            <a:ext cx="4965405" cy="6858000"/>
          </a:xfrm>
        </p:spPr>
        <p:txBody>
          <a:bodyPr/>
          <a:lstStyle>
            <a:lvl1pPr marL="0" indent="0">
              <a:buNone/>
              <a:defRPr/>
            </a:lvl1pPr>
          </a:lstStyle>
          <a:p>
            <a:pPr lvl="0"/>
            <a:r>
              <a:rPr lang="en-US"/>
              <a:t>Click to edit Master text styles</a:t>
            </a:r>
          </a:p>
        </p:txBody>
      </p:sp>
      <p:sp>
        <p:nvSpPr>
          <p:cNvPr id="9" name="Content Placeholder 2"/>
          <p:cNvSpPr>
            <a:spLocks noGrp="1"/>
          </p:cNvSpPr>
          <p:nvPr>
            <p:ph sz="half" idx="1"/>
          </p:nvPr>
        </p:nvSpPr>
        <p:spPr>
          <a:xfrm>
            <a:off x="973392" y="1984375"/>
            <a:ext cx="5895923" cy="3913123"/>
          </a:xfrm>
        </p:spPr>
        <p:txBody>
          <a:bodyPr/>
          <a:lstStyle>
            <a:lvl1pPr>
              <a:defRPr sz="1800"/>
            </a:lvl1pPr>
            <a:lvl2pPr>
              <a:defRPr sz="1800"/>
            </a:lvl2pPr>
            <a:lvl3pPr>
              <a:defRPr sz="1800"/>
            </a:lvl3pPr>
            <a:lvl4pPr>
              <a:defRPr sz="1800"/>
            </a:lvl4pPr>
            <a:lvl5pPr>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392" y="536576"/>
            <a:ext cx="5895923" cy="587375"/>
          </a:xfrm>
        </p:spPr>
        <p:txBody>
          <a:bodyPr/>
          <a:lstStyle>
            <a:lvl1pPr>
              <a:defRPr baseline="0"/>
            </a:lvl1pPr>
          </a:lstStyle>
          <a:p>
            <a:r>
              <a:rPr lang="en-US" dirty="0"/>
              <a:t>CLICK TO EDIT TITLE STYLE</a:t>
            </a:r>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105400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0/40 Image_Text">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6878841"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7226594" y="536576"/>
            <a:ext cx="4442982"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7226594" y="1984375"/>
            <a:ext cx="4442982"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7226595"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2798148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3086100"/>
            <a:ext cx="10001526" cy="685800"/>
          </a:xfrm>
        </p:spPr>
        <p:txBody>
          <a:bodyPr anchor="t" anchorCtr="0"/>
          <a:lstStyle>
            <a:lvl1pPr algn="l">
              <a:defRPr sz="40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0922714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Header with 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2498" y="2696210"/>
            <a:ext cx="8193633" cy="1397000"/>
          </a:xfrm>
        </p:spPr>
        <p:txBody>
          <a:bodyPr tIns="0" anchor="t" anchorCtr="0"/>
          <a:lstStyle>
            <a:lvl1pPr algn="l">
              <a:defRPr sz="4000" b="1" cap="all" baseline="0">
                <a:solidFill>
                  <a:schemeClr val="tx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392" y="2505671"/>
            <a:ext cx="1578690"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5527555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Header with number_5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096001" y="0"/>
            <a:ext cx="6095999"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392" y="4930775"/>
            <a:ext cx="4774855" cy="1397000"/>
          </a:xfrm>
        </p:spPr>
        <p:txBody>
          <a:bodyPr anchor="t" anchorCtr="0"/>
          <a:lstStyle>
            <a:lvl1pPr algn="l">
              <a:defRPr sz="32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392" y="536575"/>
            <a:ext cx="1578690"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4618110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Header with number_40/6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992401" y="0"/>
            <a:ext cx="7199600"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392" y="4930775"/>
            <a:ext cx="3656964" cy="1397000"/>
          </a:xfrm>
        </p:spPr>
        <p:txBody>
          <a:bodyPr anchor="t" anchorCtr="0"/>
          <a:lstStyle>
            <a:lvl1pPr algn="l">
              <a:defRPr sz="32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392" y="536575"/>
            <a:ext cx="1578690"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6668760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content lower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536575"/>
            <a:ext cx="4774855" cy="1447800"/>
          </a:xfrm>
        </p:spPr>
        <p:txBody>
          <a:bodyPr/>
          <a:lstStyle>
            <a:lvl1pPr>
              <a:defRPr baseline="0"/>
            </a:lvl1pPr>
          </a:lstStyle>
          <a:p>
            <a:r>
              <a:rPr lang="en-US" dirty="0"/>
              <a:t>CLICK TO EDIT MASTER TITLE STYLE</a:t>
            </a:r>
          </a:p>
        </p:txBody>
      </p:sp>
      <p:sp>
        <p:nvSpPr>
          <p:cNvPr id="4" name="Content Placeholder 3"/>
          <p:cNvSpPr>
            <a:spLocks noGrp="1"/>
          </p:cNvSpPr>
          <p:nvPr>
            <p:ph sz="half" idx="2"/>
          </p:nvPr>
        </p:nvSpPr>
        <p:spPr>
          <a:xfrm>
            <a:off x="6096001" y="536576"/>
            <a:ext cx="5573576" cy="1447800"/>
          </a:xfrm>
        </p:spPr>
        <p:txBody>
          <a:bodyPr/>
          <a:lstStyle>
            <a:lvl1pPr marL="0" indent="0">
              <a:lnSpc>
                <a:spcPct val="125000"/>
              </a:lnSpc>
              <a:buNone/>
              <a:defRPr sz="18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p:txBody>
      </p:sp>
      <p:sp>
        <p:nvSpPr>
          <p:cNvPr id="5" name="Date Placeholder 4"/>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Picture Placeholder 10"/>
          <p:cNvSpPr>
            <a:spLocks noGrp="1"/>
          </p:cNvSpPr>
          <p:nvPr>
            <p:ph type="pic" sz="quarter" idx="12"/>
          </p:nvPr>
        </p:nvSpPr>
        <p:spPr>
          <a:xfrm>
            <a:off x="1" y="2286000"/>
            <a:ext cx="12192000" cy="4572000"/>
          </a:xfrm>
        </p:spPr>
        <p:txBody>
          <a:bodyPr/>
          <a:lstStyle>
            <a:lvl1pPr marL="0" indent="0" algn="ctr">
              <a:buNone/>
              <a:defRPr/>
            </a:lvl1pPr>
          </a:lstStyle>
          <a:p>
            <a:r>
              <a:rPr lang="en-US"/>
              <a:t>Click icon to add picture</a:t>
            </a:r>
            <a:endParaRPr lang="en-US" dirty="0"/>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547857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content lower image_blue line">
    <p:spTree>
      <p:nvGrpSpPr>
        <p:cNvPr id="1" name=""/>
        <p:cNvGrpSpPr/>
        <p:nvPr/>
      </p:nvGrpSpPr>
      <p:grpSpPr>
        <a:xfrm>
          <a:off x="0" y="0"/>
          <a:ext cx="0" cy="0"/>
          <a:chOff x="0" y="0"/>
          <a:chExt cx="0" cy="0"/>
        </a:xfrm>
      </p:grpSpPr>
      <p:sp>
        <p:nvSpPr>
          <p:cNvPr id="9" name="Rectangle 8"/>
          <p:cNvSpPr/>
          <p:nvPr userDrawn="1"/>
        </p:nvSpPr>
        <p:spPr>
          <a:xfrm>
            <a:off x="1" y="2286000"/>
            <a:ext cx="12192000" cy="4572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1" y="0"/>
            <a:ext cx="12192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2" y="536576"/>
            <a:ext cx="4774855" cy="587375"/>
          </a:xfrm>
        </p:spPr>
        <p:txBody>
          <a:bodyPr/>
          <a:lstStyle>
            <a:lvl1pPr>
              <a:defRPr baseline="0">
                <a:solidFill>
                  <a:schemeClr val="tx1"/>
                </a:solidFill>
              </a:defRPr>
            </a:lvl1pPr>
          </a:lstStyle>
          <a:p>
            <a:r>
              <a:rPr lang="en-US" dirty="0"/>
              <a:t>CLICK TO EDIT MASTER TITLE STYLE</a:t>
            </a:r>
          </a:p>
        </p:txBody>
      </p:sp>
      <p:sp>
        <p:nvSpPr>
          <p:cNvPr id="4" name="Content Placeholder 3"/>
          <p:cNvSpPr>
            <a:spLocks noGrp="1"/>
          </p:cNvSpPr>
          <p:nvPr>
            <p:ph sz="half" idx="2"/>
          </p:nvPr>
        </p:nvSpPr>
        <p:spPr>
          <a:xfrm>
            <a:off x="6096001" y="536576"/>
            <a:ext cx="5573576" cy="1447800"/>
          </a:xfrm>
        </p:spPr>
        <p:txBody>
          <a:bodyPr/>
          <a:lstStyle>
            <a:lvl1pPr marL="0" indent="0">
              <a:lnSpc>
                <a:spcPct val="125000"/>
              </a:lnSpc>
              <a:buNone/>
              <a:defRPr sz="18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fld id="{3465F197-B1B8-4584-8B75-5D45B647D250}" type="datetimeFigureOut">
              <a:rPr lang="en-US" smtClean="0"/>
              <a:pPr/>
              <a:t>11/29/2023</a:t>
            </a:fld>
            <a:endParaRPr lang="en-US" dirty="0"/>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0" name="Content Placeholder 9"/>
          <p:cNvSpPr>
            <a:spLocks noGrp="1"/>
          </p:cNvSpPr>
          <p:nvPr>
            <p:ph sz="quarter" idx="12"/>
          </p:nvPr>
        </p:nvSpPr>
        <p:spPr>
          <a:xfrm>
            <a:off x="973392" y="2838450"/>
            <a:ext cx="10696185" cy="3498850"/>
          </a:xfrm>
        </p:spPr>
        <p:txBody>
          <a:bodyPr/>
          <a:lstStyle>
            <a:lvl1pP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extBox 12"/>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©2021 Mayo Foundation for Medical Education and Research  |  WF188899-</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329538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4610002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Four icon layout_blue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ext Placeholder 7"/>
          <p:cNvSpPr>
            <a:spLocks noGrp="1"/>
          </p:cNvSpPr>
          <p:nvPr>
            <p:ph type="body" sz="quarter" idx="12"/>
          </p:nvPr>
        </p:nvSpPr>
        <p:spPr>
          <a:xfrm>
            <a:off x="973391" y="1984376"/>
            <a:ext cx="10002267" cy="790575"/>
          </a:xfrm>
        </p:spPr>
        <p:txBody>
          <a:bodyPr/>
          <a:lstStyle>
            <a:lvl1pPr marL="0" indent="0">
              <a:spcBef>
                <a:spcPts val="6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30" name="Text Placeholder 9"/>
          <p:cNvSpPr>
            <a:spLocks noGrp="1"/>
          </p:cNvSpPr>
          <p:nvPr>
            <p:ph type="body" sz="quarter" idx="13"/>
          </p:nvPr>
        </p:nvSpPr>
        <p:spPr>
          <a:xfrm>
            <a:off x="973392" y="4689970"/>
            <a:ext cx="2286595"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1" name="Text Placeholder 14"/>
          <p:cNvSpPr>
            <a:spLocks noGrp="1"/>
          </p:cNvSpPr>
          <p:nvPr>
            <p:ph type="body" sz="quarter" idx="17"/>
          </p:nvPr>
        </p:nvSpPr>
        <p:spPr>
          <a:xfrm>
            <a:off x="973392" y="4407495"/>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2" name="Text Placeholder 14"/>
          <p:cNvSpPr>
            <a:spLocks noGrp="1"/>
          </p:cNvSpPr>
          <p:nvPr>
            <p:ph type="body" sz="quarter" idx="18"/>
          </p:nvPr>
        </p:nvSpPr>
        <p:spPr>
          <a:xfrm>
            <a:off x="3547929" y="4407495"/>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3" name="Text Placeholder 14"/>
          <p:cNvSpPr>
            <a:spLocks noGrp="1"/>
          </p:cNvSpPr>
          <p:nvPr>
            <p:ph type="body" sz="quarter" idx="19"/>
          </p:nvPr>
        </p:nvSpPr>
        <p:spPr>
          <a:xfrm>
            <a:off x="6122467" y="4407495"/>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4" name="Text Placeholder 14"/>
          <p:cNvSpPr>
            <a:spLocks noGrp="1"/>
          </p:cNvSpPr>
          <p:nvPr>
            <p:ph type="body" sz="quarter" idx="20"/>
          </p:nvPr>
        </p:nvSpPr>
        <p:spPr>
          <a:xfrm>
            <a:off x="8697003" y="4407495"/>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5" name="Text Placeholder 9"/>
          <p:cNvSpPr>
            <a:spLocks noGrp="1"/>
          </p:cNvSpPr>
          <p:nvPr>
            <p:ph type="body" sz="quarter" idx="21"/>
          </p:nvPr>
        </p:nvSpPr>
        <p:spPr>
          <a:xfrm>
            <a:off x="3547929" y="4689970"/>
            <a:ext cx="2286595"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6" name="Text Placeholder 9"/>
          <p:cNvSpPr>
            <a:spLocks noGrp="1"/>
          </p:cNvSpPr>
          <p:nvPr>
            <p:ph type="body" sz="quarter" idx="22"/>
          </p:nvPr>
        </p:nvSpPr>
        <p:spPr>
          <a:xfrm>
            <a:off x="6122467" y="4689970"/>
            <a:ext cx="2286595"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7" name="Text Placeholder 9"/>
          <p:cNvSpPr>
            <a:spLocks noGrp="1"/>
          </p:cNvSpPr>
          <p:nvPr>
            <p:ph type="body" sz="quarter" idx="23"/>
          </p:nvPr>
        </p:nvSpPr>
        <p:spPr>
          <a:xfrm>
            <a:off x="8697003" y="4689970"/>
            <a:ext cx="2286595"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Rectangle 15"/>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9447898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White_gray border-3 Icons">
    <p:spTree>
      <p:nvGrpSpPr>
        <p:cNvPr id="1" name=""/>
        <p:cNvGrpSpPr/>
        <p:nvPr/>
      </p:nvGrpSpPr>
      <p:grpSpPr>
        <a:xfrm>
          <a:off x="0" y="0"/>
          <a:ext cx="0" cy="0"/>
          <a:chOff x="0" y="0"/>
          <a:chExt cx="0" cy="0"/>
        </a:xfrm>
      </p:grpSpPr>
      <p:sp>
        <p:nvSpPr>
          <p:cNvPr id="7" name="Rectangle 6"/>
          <p:cNvSpPr/>
          <p:nvPr userDrawn="1"/>
        </p:nvSpPr>
        <p:spPr>
          <a:xfrm>
            <a:off x="0" y="0"/>
            <a:ext cx="610063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8" name="Rectangle 7"/>
          <p:cNvSpPr/>
          <p:nvPr userDrawn="1"/>
        </p:nvSpPr>
        <p:spPr>
          <a:xfrm>
            <a:off x="6091363" y="0"/>
            <a:ext cx="61006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533857" y="536576"/>
            <a:ext cx="11128098" cy="580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1" y="1077915"/>
            <a:ext cx="10010207" cy="519111"/>
          </a:xfrm>
        </p:spPr>
        <p:txBody>
          <a:bodyPr/>
          <a:lstStyle/>
          <a:p>
            <a:r>
              <a:rPr lang="en-US" dirty="0"/>
              <a:t>CLICK TO EDIT TITLE STYLE</a:t>
            </a:r>
          </a:p>
        </p:txBody>
      </p:sp>
      <p:sp>
        <p:nvSpPr>
          <p:cNvPr id="3" name="Content Placeholder 2"/>
          <p:cNvSpPr>
            <a:spLocks noGrp="1"/>
          </p:cNvSpPr>
          <p:nvPr>
            <p:ph idx="1"/>
          </p:nvPr>
        </p:nvSpPr>
        <p:spPr>
          <a:xfrm>
            <a:off x="973392" y="2136775"/>
            <a:ext cx="4662114" cy="367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11/29/2023</a:t>
            </a:fld>
            <a:endParaRPr lang="en-US" dirty="0"/>
          </a:p>
        </p:txBody>
      </p:sp>
      <p:sp>
        <p:nvSpPr>
          <p:cNvPr id="11" name="Text Placeholder 9"/>
          <p:cNvSpPr>
            <a:spLocks noGrp="1"/>
          </p:cNvSpPr>
          <p:nvPr>
            <p:ph type="body" sz="quarter" idx="13"/>
          </p:nvPr>
        </p:nvSpPr>
        <p:spPr>
          <a:xfrm>
            <a:off x="7726470" y="2413496"/>
            <a:ext cx="3246966" cy="748805"/>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14"/>
          <p:cNvSpPr>
            <a:spLocks noGrp="1"/>
          </p:cNvSpPr>
          <p:nvPr>
            <p:ph type="body" sz="quarter" idx="17"/>
          </p:nvPr>
        </p:nvSpPr>
        <p:spPr>
          <a:xfrm>
            <a:off x="7726470" y="2132013"/>
            <a:ext cx="3244659"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13" name="Text Placeholder 9"/>
          <p:cNvSpPr>
            <a:spLocks noGrp="1"/>
          </p:cNvSpPr>
          <p:nvPr>
            <p:ph type="body" sz="quarter" idx="18"/>
          </p:nvPr>
        </p:nvSpPr>
        <p:spPr>
          <a:xfrm>
            <a:off x="7726470" y="3729534"/>
            <a:ext cx="3246966" cy="748805"/>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14"/>
          <p:cNvSpPr>
            <a:spLocks noGrp="1"/>
          </p:cNvSpPr>
          <p:nvPr>
            <p:ph type="body" sz="quarter" idx="19"/>
          </p:nvPr>
        </p:nvSpPr>
        <p:spPr>
          <a:xfrm>
            <a:off x="7726470" y="3452019"/>
            <a:ext cx="3246966"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15" name="Text Placeholder 9"/>
          <p:cNvSpPr>
            <a:spLocks noGrp="1"/>
          </p:cNvSpPr>
          <p:nvPr>
            <p:ph type="body" sz="quarter" idx="20"/>
          </p:nvPr>
        </p:nvSpPr>
        <p:spPr>
          <a:xfrm>
            <a:off x="7726470" y="5051921"/>
            <a:ext cx="3246966" cy="748805"/>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ext Placeholder 14"/>
          <p:cNvSpPr>
            <a:spLocks noGrp="1"/>
          </p:cNvSpPr>
          <p:nvPr>
            <p:ph type="body" sz="quarter" idx="21"/>
          </p:nvPr>
        </p:nvSpPr>
        <p:spPr>
          <a:xfrm>
            <a:off x="7726470" y="4772025"/>
            <a:ext cx="3246966"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26" name="Footer Placeholder 4"/>
          <p:cNvSpPr>
            <a:spLocks noGrp="1"/>
          </p:cNvSpPr>
          <p:nvPr>
            <p:ph type="ftr" sz="quarter" idx="3"/>
          </p:nvPr>
        </p:nvSpPr>
        <p:spPr>
          <a:xfrm>
            <a:off x="2235201" y="6135688"/>
            <a:ext cx="8737600" cy="365760"/>
          </a:xfrm>
          <a:prstGeom prst="rect">
            <a:avLst/>
          </a:prstGeom>
        </p:spPr>
        <p:txBody>
          <a:bodyPr vert="horz" lIns="0" tIns="45724" rIns="0" bIns="0" rtlCol="0" anchor="t" anchorCtr="0"/>
          <a:lstStyle>
            <a:lvl1pPr algn="r">
              <a:lnSpc>
                <a:spcPct val="90000"/>
              </a:lnSpc>
              <a:defRPr sz="1200">
                <a:solidFill>
                  <a:schemeClr val="tx1">
                    <a:lumMod val="50000"/>
                    <a:lumOff val="50000"/>
                  </a:schemeClr>
                </a:solidFill>
              </a:defRPr>
            </a:lvl1pPr>
          </a:lstStyle>
          <a:p>
            <a:endParaRPr lang="en-US" dirty="0"/>
          </a:p>
        </p:txBody>
      </p:sp>
      <p:sp>
        <p:nvSpPr>
          <p:cNvPr id="17" name="Rectangle 16"/>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extBox 18"/>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solidFill>
              </a:rPr>
              <a:t>©2021 Mayo Foundation for Medical Education and Research  |  WF188899-</a:t>
            </a:r>
            <a:fld id="{D445C29B-035B-48ED-941F-A66A11A8A322}" type="slidenum">
              <a:rPr lang="en-US" sz="700" smtClean="0">
                <a:solidFill>
                  <a:schemeClr val="bg2"/>
                </a:solidFill>
              </a:rPr>
              <a:pPr lvl="0"/>
              <a:t>‹#›</a:t>
            </a:fld>
            <a:endParaRPr lang="en-US" sz="700" dirty="0">
              <a:solidFill>
                <a:schemeClr val="bg2"/>
              </a:solidFill>
            </a:endParaRPr>
          </a:p>
        </p:txBody>
      </p:sp>
    </p:spTree>
    <p:extLst>
      <p:ext uri="{BB962C8B-B14F-4D97-AF65-F5344CB8AC3E}">
        <p14:creationId xmlns:p14="http://schemas.microsoft.com/office/powerpoint/2010/main" val="39143334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536576"/>
            <a:ext cx="10001526" cy="587375"/>
          </a:xfrm>
        </p:spPr>
        <p:txBody>
          <a:bodyPr/>
          <a:lstStyle/>
          <a:p>
            <a:r>
              <a:rPr lang="en-US" dirty="0"/>
              <a:t>CLICK TO EDIT TITLE STYLE</a:t>
            </a:r>
          </a:p>
        </p:txBody>
      </p:sp>
      <p:sp>
        <p:nvSpPr>
          <p:cNvPr id="3" name="Content Placeholder 2"/>
          <p:cNvSpPr>
            <a:spLocks noGrp="1"/>
          </p:cNvSpPr>
          <p:nvPr>
            <p:ph sz="half" idx="1"/>
          </p:nvPr>
        </p:nvSpPr>
        <p:spPr>
          <a:xfrm>
            <a:off x="973392" y="1984375"/>
            <a:ext cx="4770569" cy="3913123"/>
          </a:xfrm>
        </p:spPr>
        <p:txBody>
          <a:bodyPr/>
          <a:lstStyle>
            <a:lvl1pPr>
              <a:defRPr sz="1800"/>
            </a:lvl1pPr>
            <a:lvl2pPr>
              <a:defRPr sz="1800"/>
            </a:lvl2pPr>
            <a:lvl3pPr>
              <a:defRPr sz="1800"/>
            </a:lvl3pPr>
            <a:lvl4pPr>
              <a:defRPr sz="1800"/>
            </a:lvl4pPr>
            <a:lvl5pPr>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42166" y="1984375"/>
            <a:ext cx="4774855" cy="3913123"/>
          </a:xfrm>
        </p:spPr>
        <p:txBody>
          <a:bodyPr/>
          <a:lstStyle>
            <a:lvl1pPr>
              <a:defRPr sz="1800"/>
            </a:lvl1pPr>
            <a:lvl2pPr>
              <a:defRPr sz="1800"/>
            </a:lvl2pPr>
            <a:lvl3pPr>
              <a:defRPr sz="1800"/>
            </a:lvl3pPr>
            <a:lvl4pPr>
              <a:defRPr sz="1800"/>
            </a:lvl4pPr>
            <a:lvl5pPr>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Rectangle 9"/>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277814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 column with individual hea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sz="half" idx="1"/>
          </p:nvPr>
        </p:nvSpPr>
        <p:spPr>
          <a:xfrm>
            <a:off x="973392" y="2954338"/>
            <a:ext cx="4536605" cy="628650"/>
          </a:xfrm>
        </p:spPr>
        <p:txBody>
          <a:bodyPr tIns="91440"/>
          <a:lstStyle>
            <a:lvl1pPr marL="0" indent="0">
              <a:spcBef>
                <a:spcPts val="0"/>
              </a:spcBef>
              <a:buNone/>
              <a:defRPr sz="18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Text Placeholder 2"/>
          <p:cNvSpPr>
            <a:spLocks noGrp="1"/>
          </p:cNvSpPr>
          <p:nvPr>
            <p:ph type="body" idx="12"/>
          </p:nvPr>
        </p:nvSpPr>
        <p:spPr>
          <a:xfrm>
            <a:off x="973392" y="2643189"/>
            <a:ext cx="4536605" cy="295275"/>
          </a:xfrm>
        </p:spPr>
        <p:txBody>
          <a:bodyPr anchor="t" anchorCtr="0"/>
          <a:lstStyle>
            <a:lvl1pPr marL="0" indent="0">
              <a:buNone/>
              <a:defRPr sz="18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7" name="Content Placeholder 2"/>
          <p:cNvSpPr>
            <a:spLocks noGrp="1"/>
          </p:cNvSpPr>
          <p:nvPr>
            <p:ph sz="half" idx="17"/>
          </p:nvPr>
        </p:nvSpPr>
        <p:spPr>
          <a:xfrm>
            <a:off x="973392" y="1597026"/>
            <a:ext cx="9995915" cy="488949"/>
          </a:xfrm>
        </p:spPr>
        <p:txBody>
          <a:bodyPr tIns="0"/>
          <a:lstStyle>
            <a:lvl1pPr marL="0" indent="0">
              <a:spcBef>
                <a:spcPts val="0"/>
              </a:spcBef>
              <a:buNone/>
              <a:defRPr sz="18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23" name="Content Placeholder 2"/>
          <p:cNvSpPr>
            <a:spLocks noGrp="1"/>
          </p:cNvSpPr>
          <p:nvPr>
            <p:ph sz="half" idx="18"/>
          </p:nvPr>
        </p:nvSpPr>
        <p:spPr>
          <a:xfrm>
            <a:off x="6442167" y="2954338"/>
            <a:ext cx="4536605" cy="628650"/>
          </a:xfrm>
        </p:spPr>
        <p:txBody>
          <a:bodyPr tIns="91440"/>
          <a:lstStyle>
            <a:lvl1pPr marL="0" indent="0">
              <a:spcBef>
                <a:spcPts val="0"/>
              </a:spcBef>
              <a:buNone/>
              <a:defRPr sz="18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24" name="Text Placeholder 2"/>
          <p:cNvSpPr>
            <a:spLocks noGrp="1"/>
          </p:cNvSpPr>
          <p:nvPr>
            <p:ph type="body" idx="19"/>
          </p:nvPr>
        </p:nvSpPr>
        <p:spPr>
          <a:xfrm>
            <a:off x="6442167" y="2643189"/>
            <a:ext cx="4536605" cy="295275"/>
          </a:xfrm>
        </p:spPr>
        <p:txBody>
          <a:bodyPr anchor="t" anchorCtr="0"/>
          <a:lstStyle>
            <a:lvl1pPr marL="0" indent="0">
              <a:buNone/>
              <a:defRPr sz="18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25" name="Content Placeholder 2"/>
          <p:cNvSpPr>
            <a:spLocks noGrp="1"/>
          </p:cNvSpPr>
          <p:nvPr>
            <p:ph sz="half" idx="20"/>
          </p:nvPr>
        </p:nvSpPr>
        <p:spPr>
          <a:xfrm>
            <a:off x="6442167" y="4230688"/>
            <a:ext cx="4536605" cy="628650"/>
          </a:xfrm>
        </p:spPr>
        <p:txBody>
          <a:bodyPr tIns="91440"/>
          <a:lstStyle>
            <a:lvl1pPr marL="0" indent="0">
              <a:spcBef>
                <a:spcPts val="0"/>
              </a:spcBef>
              <a:buNone/>
              <a:defRPr sz="18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26" name="Text Placeholder 2"/>
          <p:cNvSpPr>
            <a:spLocks noGrp="1"/>
          </p:cNvSpPr>
          <p:nvPr>
            <p:ph type="body" idx="21"/>
          </p:nvPr>
        </p:nvSpPr>
        <p:spPr>
          <a:xfrm>
            <a:off x="6442167" y="3919539"/>
            <a:ext cx="4536605" cy="295275"/>
          </a:xfrm>
        </p:spPr>
        <p:txBody>
          <a:bodyPr anchor="t" anchorCtr="0"/>
          <a:lstStyle>
            <a:lvl1pPr marL="0" indent="0">
              <a:buNone/>
              <a:defRPr sz="18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27" name="Content Placeholder 2"/>
          <p:cNvSpPr>
            <a:spLocks noGrp="1"/>
          </p:cNvSpPr>
          <p:nvPr>
            <p:ph sz="half" idx="22"/>
          </p:nvPr>
        </p:nvSpPr>
        <p:spPr>
          <a:xfrm>
            <a:off x="6442167" y="5507038"/>
            <a:ext cx="4536605" cy="628650"/>
          </a:xfrm>
        </p:spPr>
        <p:txBody>
          <a:bodyPr tIns="91440"/>
          <a:lstStyle>
            <a:lvl1pPr marL="0" indent="0">
              <a:spcBef>
                <a:spcPts val="0"/>
              </a:spcBef>
              <a:buNone/>
              <a:defRPr sz="18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28" name="Text Placeholder 2"/>
          <p:cNvSpPr>
            <a:spLocks noGrp="1"/>
          </p:cNvSpPr>
          <p:nvPr>
            <p:ph type="body" idx="23"/>
          </p:nvPr>
        </p:nvSpPr>
        <p:spPr>
          <a:xfrm>
            <a:off x="6442167" y="5195889"/>
            <a:ext cx="4536605" cy="295275"/>
          </a:xfrm>
        </p:spPr>
        <p:txBody>
          <a:bodyPr anchor="t" anchorCtr="0"/>
          <a:lstStyle>
            <a:lvl1pPr marL="0" indent="0">
              <a:buNone/>
              <a:defRPr sz="18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33" name="Content Placeholder 2"/>
          <p:cNvSpPr>
            <a:spLocks noGrp="1"/>
          </p:cNvSpPr>
          <p:nvPr>
            <p:ph sz="half" idx="24"/>
          </p:nvPr>
        </p:nvSpPr>
        <p:spPr>
          <a:xfrm>
            <a:off x="973392" y="4230688"/>
            <a:ext cx="4536605" cy="628650"/>
          </a:xfrm>
        </p:spPr>
        <p:txBody>
          <a:bodyPr tIns="91440"/>
          <a:lstStyle>
            <a:lvl1pPr marL="0" indent="0">
              <a:spcBef>
                <a:spcPts val="0"/>
              </a:spcBef>
              <a:buNone/>
              <a:defRPr sz="18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34" name="Text Placeholder 2"/>
          <p:cNvSpPr>
            <a:spLocks noGrp="1"/>
          </p:cNvSpPr>
          <p:nvPr>
            <p:ph type="body" idx="25"/>
          </p:nvPr>
        </p:nvSpPr>
        <p:spPr>
          <a:xfrm>
            <a:off x="973392" y="3919539"/>
            <a:ext cx="4536605" cy="295275"/>
          </a:xfrm>
        </p:spPr>
        <p:txBody>
          <a:bodyPr anchor="t" anchorCtr="0"/>
          <a:lstStyle>
            <a:lvl1pPr marL="0" indent="0">
              <a:buNone/>
              <a:defRPr sz="18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37" name="Content Placeholder 2"/>
          <p:cNvSpPr>
            <a:spLocks noGrp="1"/>
          </p:cNvSpPr>
          <p:nvPr>
            <p:ph sz="half" idx="26"/>
          </p:nvPr>
        </p:nvSpPr>
        <p:spPr>
          <a:xfrm>
            <a:off x="973392" y="5507038"/>
            <a:ext cx="4536605" cy="628650"/>
          </a:xfrm>
        </p:spPr>
        <p:txBody>
          <a:bodyPr tIns="91440"/>
          <a:lstStyle>
            <a:lvl1pPr marL="0" indent="0">
              <a:spcBef>
                <a:spcPts val="0"/>
              </a:spcBef>
              <a:buNone/>
              <a:defRPr sz="18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38" name="Text Placeholder 2"/>
          <p:cNvSpPr>
            <a:spLocks noGrp="1"/>
          </p:cNvSpPr>
          <p:nvPr>
            <p:ph type="body" idx="27"/>
          </p:nvPr>
        </p:nvSpPr>
        <p:spPr>
          <a:xfrm>
            <a:off x="973392" y="5195889"/>
            <a:ext cx="4536605" cy="295275"/>
          </a:xfrm>
        </p:spPr>
        <p:txBody>
          <a:bodyPr anchor="t" anchorCtr="0"/>
          <a:lstStyle>
            <a:lvl1pPr marL="0" indent="0">
              <a:buNone/>
              <a:defRPr sz="18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9" name="Rectangle 1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8116708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STYLE</a:t>
            </a:r>
          </a:p>
        </p:txBody>
      </p:sp>
      <p:sp>
        <p:nvSpPr>
          <p:cNvPr id="3" name="Text Placeholder 2"/>
          <p:cNvSpPr>
            <a:spLocks noGrp="1"/>
          </p:cNvSpPr>
          <p:nvPr>
            <p:ph type="body" idx="1"/>
          </p:nvPr>
        </p:nvSpPr>
        <p:spPr>
          <a:xfrm>
            <a:off x="968984" y="1984376"/>
            <a:ext cx="4774411" cy="295275"/>
          </a:xfrm>
        </p:spPr>
        <p:txBody>
          <a:bodyPr anchor="t" anchorCtr="0"/>
          <a:lstStyle>
            <a:lvl1pPr marL="0" indent="0">
              <a:buNone/>
              <a:defRPr sz="20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4" name="Content Placeholder 3"/>
          <p:cNvSpPr>
            <a:spLocks noGrp="1"/>
          </p:cNvSpPr>
          <p:nvPr>
            <p:ph sz="half" idx="2"/>
          </p:nvPr>
        </p:nvSpPr>
        <p:spPr>
          <a:xfrm>
            <a:off x="968984" y="2276475"/>
            <a:ext cx="4774411" cy="3705225"/>
          </a:xfrm>
        </p:spPr>
        <p:txBody>
          <a:bodyPr tIns="91440"/>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2166" y="1984376"/>
            <a:ext cx="4774411" cy="295275"/>
          </a:xfrm>
        </p:spPr>
        <p:txBody>
          <a:bodyPr anchor="t" anchorCtr="0"/>
          <a:lstStyle>
            <a:lvl1pPr marL="0" indent="0">
              <a:buNone/>
              <a:defRPr sz="20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42166" y="2276475"/>
            <a:ext cx="4774411" cy="3705225"/>
          </a:xfrm>
        </p:spPr>
        <p:txBody>
          <a:bodyPr tIns="91440"/>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0" name="Rectangle 9"/>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784521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60/40 Title and Content_blue line">
    <p:spTree>
      <p:nvGrpSpPr>
        <p:cNvPr id="1" name=""/>
        <p:cNvGrpSpPr/>
        <p:nvPr/>
      </p:nvGrpSpPr>
      <p:grpSpPr>
        <a:xfrm>
          <a:off x="0" y="0"/>
          <a:ext cx="0" cy="0"/>
          <a:chOff x="0" y="0"/>
          <a:chExt cx="0" cy="0"/>
        </a:xfrm>
      </p:grpSpPr>
      <p:sp>
        <p:nvSpPr>
          <p:cNvPr id="6" name="Rectangle 5"/>
          <p:cNvSpPr/>
          <p:nvPr userDrawn="1"/>
        </p:nvSpPr>
        <p:spPr>
          <a:xfrm>
            <a:off x="7226595" y="0"/>
            <a:ext cx="4965405"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3" y="536576"/>
            <a:ext cx="5468773" cy="587375"/>
          </a:xfrm>
        </p:spPr>
        <p:txBody>
          <a:bodyPr/>
          <a:lstStyle>
            <a:lvl1pPr>
              <a:defRPr/>
            </a:lvl1pPr>
          </a:lstStyle>
          <a:p>
            <a:r>
              <a:rPr lang="en-US" dirty="0"/>
              <a:t>CLICK TO EDIT MASTER TITLE</a:t>
            </a:r>
          </a:p>
        </p:txBody>
      </p:sp>
      <p:sp>
        <p:nvSpPr>
          <p:cNvPr id="3" name="Content Placeholder 2"/>
          <p:cNvSpPr>
            <a:spLocks noGrp="1"/>
          </p:cNvSpPr>
          <p:nvPr>
            <p:ph idx="1"/>
          </p:nvPr>
        </p:nvSpPr>
        <p:spPr>
          <a:xfrm>
            <a:off x="973393" y="1984375"/>
            <a:ext cx="5468774"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8" name="Content Placeholder 2"/>
          <p:cNvSpPr>
            <a:spLocks noGrp="1"/>
          </p:cNvSpPr>
          <p:nvPr>
            <p:ph idx="12"/>
          </p:nvPr>
        </p:nvSpPr>
        <p:spPr>
          <a:xfrm>
            <a:off x="7755370" y="1984375"/>
            <a:ext cx="3914207" cy="3986784"/>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Box 11"/>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©2021 Mayo Foundation for Medical Education and Research  |  WF188899-</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38771971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0/60 Title and Two Content Comparison_blue line">
    <p:spTree>
      <p:nvGrpSpPr>
        <p:cNvPr id="1" name=""/>
        <p:cNvGrpSpPr/>
        <p:nvPr/>
      </p:nvGrpSpPr>
      <p:grpSpPr>
        <a:xfrm>
          <a:off x="0" y="0"/>
          <a:ext cx="0" cy="0"/>
          <a:chOff x="0" y="0"/>
          <a:chExt cx="0" cy="0"/>
        </a:xfrm>
      </p:grpSpPr>
      <p:sp>
        <p:nvSpPr>
          <p:cNvPr id="6" name="Rectangle 5"/>
          <p:cNvSpPr/>
          <p:nvPr userDrawn="1"/>
        </p:nvSpPr>
        <p:spPr>
          <a:xfrm>
            <a:off x="4417575" y="0"/>
            <a:ext cx="7774425"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2" y="2366170"/>
            <a:ext cx="3075788" cy="2125663"/>
          </a:xfrm>
        </p:spPr>
        <p:txBody>
          <a:bodyPr tIns="0" bIns="0" anchor="ctr" anchorCtr="0"/>
          <a:lstStyle>
            <a:lvl1pPr>
              <a:defRPr sz="3200" baseline="0"/>
            </a:lvl1pPr>
          </a:lstStyle>
          <a:p>
            <a:r>
              <a:rPr lang="en-US" dirty="0"/>
              <a:t>CLICK TO EDIT MASTER TITLE</a:t>
            </a:r>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7" name="Rectangle 6"/>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2" name="Text Placeholder 2"/>
          <p:cNvSpPr>
            <a:spLocks noGrp="1"/>
          </p:cNvSpPr>
          <p:nvPr>
            <p:ph type="body" idx="1"/>
          </p:nvPr>
        </p:nvSpPr>
        <p:spPr>
          <a:xfrm>
            <a:off x="4992401" y="542926"/>
            <a:ext cx="3145656" cy="771525"/>
          </a:xfrm>
        </p:spPr>
        <p:txBody>
          <a:bodyPr bIns="0" anchor="b"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3" name="Content Placeholder 3"/>
          <p:cNvSpPr>
            <a:spLocks noGrp="1"/>
          </p:cNvSpPr>
          <p:nvPr>
            <p:ph sz="half" idx="2"/>
          </p:nvPr>
        </p:nvSpPr>
        <p:spPr>
          <a:xfrm>
            <a:off x="4992401" y="1597025"/>
            <a:ext cx="3145656" cy="3986784"/>
          </a:xfrm>
        </p:spPr>
        <p:txBody>
          <a:bodyPr tIns="91440"/>
          <a:lstStyle>
            <a:lvl1pPr>
              <a:defRPr sz="1800">
                <a:solidFill>
                  <a:schemeClr val="tx1"/>
                </a:solidFill>
              </a:defRPr>
            </a:lvl1pPr>
            <a:lvl2pPr>
              <a:buClrTx/>
              <a:defRPr sz="1800">
                <a:solidFill>
                  <a:schemeClr val="tx1"/>
                </a:solidFill>
              </a:defRPr>
            </a:lvl2pPr>
            <a:lvl3pPr>
              <a:buClrTx/>
              <a:defRPr sz="1800">
                <a:solidFill>
                  <a:schemeClr val="tx1"/>
                </a:solidFill>
              </a:defRPr>
            </a:lvl3pPr>
            <a:lvl4pPr>
              <a:buClrTx/>
              <a:defRPr sz="1800">
                <a:solidFill>
                  <a:schemeClr val="tx1"/>
                </a:solidFill>
              </a:defRPr>
            </a:lvl4pPr>
            <a:lvl5pPr>
              <a:buClrTx/>
              <a:defRPr sz="18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p:cNvSpPr>
            <a:spLocks noGrp="1"/>
          </p:cNvSpPr>
          <p:nvPr>
            <p:ph type="body" idx="12"/>
          </p:nvPr>
        </p:nvSpPr>
        <p:spPr>
          <a:xfrm>
            <a:off x="8527097" y="542926"/>
            <a:ext cx="3145656" cy="771525"/>
          </a:xfrm>
        </p:spPr>
        <p:txBody>
          <a:bodyPr bIns="0" anchor="b"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5" name="Content Placeholder 3"/>
          <p:cNvSpPr>
            <a:spLocks noGrp="1"/>
          </p:cNvSpPr>
          <p:nvPr>
            <p:ph sz="half" idx="13"/>
          </p:nvPr>
        </p:nvSpPr>
        <p:spPr>
          <a:xfrm>
            <a:off x="8527097" y="1597025"/>
            <a:ext cx="3145656" cy="3986784"/>
          </a:xfrm>
        </p:spPr>
        <p:txBody>
          <a:bodyPr vert="horz" lIns="0" tIns="91440" rIns="0" bIns="45724" rtlCol="0">
            <a:noAutofit/>
          </a:bodyPr>
          <a:lstStyle>
            <a:lvl1pPr>
              <a:defRPr lang="en-US" dirty="0" smtClean="0">
                <a:solidFill>
                  <a:schemeClr val="tx1"/>
                </a:solidFill>
              </a:defRPr>
            </a:lvl1pPr>
            <a:lvl2pPr>
              <a:buClrTx/>
              <a:defRPr lang="en-US" dirty="0" smtClean="0">
                <a:solidFill>
                  <a:schemeClr val="tx1"/>
                </a:solidFill>
              </a:defRPr>
            </a:lvl2pPr>
            <a:lvl3pPr>
              <a:buClrTx/>
              <a:defRPr lang="en-US" dirty="0" smtClean="0">
                <a:solidFill>
                  <a:schemeClr val="tx1"/>
                </a:solidFill>
              </a:defRPr>
            </a:lvl3pPr>
            <a:lvl4pPr>
              <a:buClrTx/>
              <a:defRPr lang="en-US" dirty="0" smtClean="0">
                <a:solidFill>
                  <a:schemeClr val="tx1"/>
                </a:solidFill>
              </a:defRPr>
            </a:lvl4pPr>
            <a:lvl5pPr>
              <a:buClrTx/>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reeform 15"/>
          <p:cNvSpPr/>
          <p:nvPr userDrawn="1"/>
        </p:nvSpPr>
        <p:spPr>
          <a:xfrm>
            <a:off x="4982873" y="1455737"/>
            <a:ext cx="6669237" cy="0"/>
          </a:xfrm>
          <a:custGeom>
            <a:avLst/>
            <a:gdLst>
              <a:gd name="connsiteX0" fmla="*/ 0 w 6667500"/>
              <a:gd name="connsiteY0" fmla="*/ 0 h 0"/>
              <a:gd name="connsiteX1" fmla="*/ 6667500 w 6667500"/>
              <a:gd name="connsiteY1" fmla="*/ 0 h 0"/>
            </a:gdLst>
            <a:ahLst/>
            <a:cxnLst>
              <a:cxn ang="0">
                <a:pos x="connsiteX0" y="connsiteY0"/>
              </a:cxn>
              <a:cxn ang="0">
                <a:pos x="connsiteX1" y="connsiteY1"/>
              </a:cxn>
            </a:cxnLst>
            <a:rect l="l" t="t" r="r" b="b"/>
            <a:pathLst>
              <a:path w="6667500">
                <a:moveTo>
                  <a:pt x="0" y="0"/>
                </a:moveTo>
                <a:lnTo>
                  <a:pt x="6667500"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TextBox 16"/>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©2021 Mayo Foundation for Medical Education and Research  |  WF188899-</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36719764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0/60 Title and Two Content Comparison_no line">
    <p:spTree>
      <p:nvGrpSpPr>
        <p:cNvPr id="1" name=""/>
        <p:cNvGrpSpPr/>
        <p:nvPr/>
      </p:nvGrpSpPr>
      <p:grpSpPr>
        <a:xfrm>
          <a:off x="0" y="0"/>
          <a:ext cx="0" cy="0"/>
          <a:chOff x="0" y="0"/>
          <a:chExt cx="0" cy="0"/>
        </a:xfrm>
      </p:grpSpPr>
      <p:sp>
        <p:nvSpPr>
          <p:cNvPr id="6" name="Rectangle 5"/>
          <p:cNvSpPr/>
          <p:nvPr userDrawn="1"/>
        </p:nvSpPr>
        <p:spPr>
          <a:xfrm>
            <a:off x="4417575" y="0"/>
            <a:ext cx="7774425"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2" y="2366170"/>
            <a:ext cx="3075788" cy="2125663"/>
          </a:xfrm>
        </p:spPr>
        <p:txBody>
          <a:bodyPr tIns="0" bIns="0" anchor="ctr" anchorCtr="0"/>
          <a:lstStyle>
            <a:lvl1pPr>
              <a:defRPr sz="3200" baseline="0"/>
            </a:lvl1pPr>
          </a:lstStyle>
          <a:p>
            <a:r>
              <a:rPr lang="en-US" dirty="0"/>
              <a:t>CLICK TO EDIT MASTER TITLE</a:t>
            </a:r>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7" name="Rectangle 6"/>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2" name="Text Placeholder 2"/>
          <p:cNvSpPr>
            <a:spLocks noGrp="1"/>
          </p:cNvSpPr>
          <p:nvPr>
            <p:ph type="body" idx="1"/>
          </p:nvPr>
        </p:nvSpPr>
        <p:spPr>
          <a:xfrm>
            <a:off x="4992401" y="542926"/>
            <a:ext cx="3145656" cy="771525"/>
          </a:xfrm>
        </p:spPr>
        <p:txBody>
          <a:bodyPr bIns="0" anchor="b"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3" name="Content Placeholder 3"/>
          <p:cNvSpPr>
            <a:spLocks noGrp="1"/>
          </p:cNvSpPr>
          <p:nvPr>
            <p:ph sz="half" idx="2"/>
          </p:nvPr>
        </p:nvSpPr>
        <p:spPr>
          <a:xfrm>
            <a:off x="4992401" y="1597025"/>
            <a:ext cx="3145656" cy="3986784"/>
          </a:xfrm>
        </p:spPr>
        <p:txBody>
          <a:bodyPr tIns="91440"/>
          <a:lstStyle>
            <a:lvl1pPr>
              <a:defRPr sz="1800">
                <a:solidFill>
                  <a:schemeClr val="tx1"/>
                </a:solidFill>
              </a:defRPr>
            </a:lvl1pPr>
            <a:lvl2pPr>
              <a:buClrTx/>
              <a:defRPr sz="1800">
                <a:solidFill>
                  <a:schemeClr val="tx1"/>
                </a:solidFill>
              </a:defRPr>
            </a:lvl2pPr>
            <a:lvl3pPr>
              <a:buClrTx/>
              <a:defRPr sz="1800">
                <a:solidFill>
                  <a:schemeClr val="tx1"/>
                </a:solidFill>
              </a:defRPr>
            </a:lvl3pPr>
            <a:lvl4pPr>
              <a:buClrTx/>
              <a:defRPr sz="1800">
                <a:solidFill>
                  <a:schemeClr val="tx1"/>
                </a:solidFill>
              </a:defRPr>
            </a:lvl4pPr>
            <a:lvl5pPr>
              <a:buClrTx/>
              <a:defRPr sz="18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p:cNvSpPr>
            <a:spLocks noGrp="1"/>
          </p:cNvSpPr>
          <p:nvPr>
            <p:ph type="body" idx="12"/>
          </p:nvPr>
        </p:nvSpPr>
        <p:spPr>
          <a:xfrm>
            <a:off x="8527097" y="542926"/>
            <a:ext cx="3145656" cy="771525"/>
          </a:xfrm>
        </p:spPr>
        <p:txBody>
          <a:bodyPr bIns="0" anchor="b"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5" name="Content Placeholder 3"/>
          <p:cNvSpPr>
            <a:spLocks noGrp="1"/>
          </p:cNvSpPr>
          <p:nvPr>
            <p:ph sz="half" idx="13"/>
          </p:nvPr>
        </p:nvSpPr>
        <p:spPr>
          <a:xfrm>
            <a:off x="8527097" y="1597025"/>
            <a:ext cx="3145656" cy="3986784"/>
          </a:xfrm>
        </p:spPr>
        <p:txBody>
          <a:bodyPr vert="horz" lIns="0" tIns="91440" rIns="0" bIns="45724" rtlCol="0">
            <a:noAutofit/>
          </a:bodyPr>
          <a:lstStyle>
            <a:lvl1pPr>
              <a:defRPr lang="en-US" dirty="0" smtClean="0">
                <a:solidFill>
                  <a:schemeClr val="tx1"/>
                </a:solidFill>
              </a:defRPr>
            </a:lvl1pPr>
            <a:lvl2pPr>
              <a:buClrTx/>
              <a:defRPr lang="en-US" dirty="0" smtClean="0">
                <a:solidFill>
                  <a:schemeClr val="tx1"/>
                </a:solidFill>
              </a:defRPr>
            </a:lvl2pPr>
            <a:lvl3pPr>
              <a:buClrTx/>
              <a:defRPr lang="en-US" dirty="0" smtClean="0">
                <a:solidFill>
                  <a:schemeClr val="tx1"/>
                </a:solidFill>
              </a:defRPr>
            </a:lvl3pPr>
            <a:lvl4pPr>
              <a:buClrTx/>
              <a:defRPr lang="en-US" dirty="0" smtClean="0">
                <a:solidFill>
                  <a:schemeClr val="tx1"/>
                </a:solidFill>
              </a:defRPr>
            </a:lvl4pPr>
            <a:lvl5pPr>
              <a:buClrTx/>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Box 16"/>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©2021 Mayo Foundation for Medical Education and Research  |  WF188899-</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335903731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Rectangle 5"/>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7138595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_no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38393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8350885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421912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2496" y="2733676"/>
            <a:ext cx="4454099" cy="1371600"/>
          </a:xfrm>
        </p:spPr>
        <p:txBody>
          <a:bodyPr anchor="ctr" anchorCtr="0"/>
          <a:lstStyle>
            <a:lvl1pPr algn="l">
              <a:defRPr sz="4000" baseline="0"/>
            </a:lvl1pPr>
          </a:lstStyle>
          <a:p>
            <a:r>
              <a:rPr lang="en-US" dirty="0"/>
              <a:t>CLICK TO EDIT MASTER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2516462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1_Mayo End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1597025"/>
            <a:ext cx="10696185" cy="1371600"/>
          </a:xfrm>
        </p:spPr>
        <p:txBody>
          <a:bodyPr anchor="ctr" anchorCtr="0"/>
          <a:lstStyle>
            <a:lvl1pPr algn="l">
              <a:defRPr sz="4000" baseline="0"/>
            </a:lvl1pPr>
          </a:lstStyle>
          <a:p>
            <a:r>
              <a:rPr lang="en-US" dirty="0"/>
              <a:t>CLICK TO EDIT MASTER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11/29/2023</a:t>
            </a:fld>
            <a:endParaRPr lang="en-US" dirty="0"/>
          </a:p>
        </p:txBody>
      </p:sp>
      <p:pic>
        <p:nvPicPr>
          <p:cNvPr id="7" name="Picture 6">
            <a:extLst>
              <a:ext uri="{FF2B5EF4-FFF2-40B4-BE49-F238E27FC236}">
                <a16:creationId xmlns:a16="http://schemas.microsoft.com/office/drawing/2014/main" id="{0ED9C16E-D6C4-7645-A3D2-1B33FBC18D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87090" y="3000678"/>
            <a:ext cx="3428184" cy="2286000"/>
          </a:xfrm>
          <a:prstGeom prst="rect">
            <a:avLst/>
          </a:prstGeom>
          <a:noFill/>
          <a:ln>
            <a:noFill/>
          </a:ln>
        </p:spPr>
      </p:pic>
      <p:pic>
        <p:nvPicPr>
          <p:cNvPr id="8" name="Picture 7">
            <a:extLst>
              <a:ext uri="{FF2B5EF4-FFF2-40B4-BE49-F238E27FC236}">
                <a16:creationId xmlns:a16="http://schemas.microsoft.com/office/drawing/2014/main" id="{0D143B38-BADA-594B-A547-85DB20730E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4610" y="2999520"/>
            <a:ext cx="3444967" cy="2286000"/>
          </a:xfrm>
          <a:prstGeom prst="rect">
            <a:avLst/>
          </a:prstGeom>
          <a:noFill/>
          <a:ln>
            <a:noFill/>
          </a:ln>
        </p:spPr>
      </p:pic>
      <p:pic>
        <p:nvPicPr>
          <p:cNvPr id="9" name="Picture 8">
            <a:extLst>
              <a:ext uri="{FF2B5EF4-FFF2-40B4-BE49-F238E27FC236}">
                <a16:creationId xmlns:a16="http://schemas.microsoft.com/office/drawing/2014/main" id="{B3D6A03F-A595-914F-9758-AE77B9B44F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742" y="2999508"/>
            <a:ext cx="3404363" cy="2286000"/>
          </a:xfrm>
          <a:prstGeom prst="rect">
            <a:avLst/>
          </a:prstGeom>
          <a:noFill/>
          <a:ln>
            <a:noFill/>
          </a:ln>
        </p:spPr>
      </p:pic>
      <p:sp>
        <p:nvSpPr>
          <p:cNvPr id="5" name="TextBox 4"/>
          <p:cNvSpPr txBox="1"/>
          <p:nvPr userDrawn="1"/>
        </p:nvSpPr>
        <p:spPr>
          <a:xfrm>
            <a:off x="973392" y="5297713"/>
            <a:ext cx="3411064" cy="369332"/>
          </a:xfrm>
          <a:prstGeom prst="rect">
            <a:avLst/>
          </a:prstGeom>
          <a:noFill/>
        </p:spPr>
        <p:txBody>
          <a:bodyPr wrap="square" rtlCol="0">
            <a:spAutoFit/>
          </a:bodyPr>
          <a:lstStyle/>
          <a:p>
            <a:pPr algn="ctr"/>
            <a:r>
              <a:rPr lang="en-US" sz="1800" dirty="0"/>
              <a:t>Rochester, Minnesota</a:t>
            </a:r>
          </a:p>
        </p:txBody>
      </p:sp>
      <p:sp>
        <p:nvSpPr>
          <p:cNvPr id="13" name="TextBox 12"/>
          <p:cNvSpPr txBox="1"/>
          <p:nvPr userDrawn="1"/>
        </p:nvSpPr>
        <p:spPr>
          <a:xfrm>
            <a:off x="4595649" y="5297713"/>
            <a:ext cx="3411064" cy="369332"/>
          </a:xfrm>
          <a:prstGeom prst="rect">
            <a:avLst/>
          </a:prstGeom>
          <a:noFill/>
        </p:spPr>
        <p:txBody>
          <a:bodyPr wrap="square" rtlCol="0">
            <a:spAutoFit/>
          </a:bodyPr>
          <a:lstStyle/>
          <a:p>
            <a:pPr algn="ctr"/>
            <a:r>
              <a:rPr lang="en-US" sz="1800" dirty="0"/>
              <a:t>Phoenix,</a:t>
            </a:r>
            <a:r>
              <a:rPr lang="en-US" sz="1800" baseline="0" dirty="0"/>
              <a:t> Arizona</a:t>
            </a:r>
            <a:endParaRPr lang="en-US" sz="1800" dirty="0"/>
          </a:p>
        </p:txBody>
      </p:sp>
      <p:sp>
        <p:nvSpPr>
          <p:cNvPr id="14" name="TextBox 13"/>
          <p:cNvSpPr txBox="1"/>
          <p:nvPr userDrawn="1"/>
        </p:nvSpPr>
        <p:spPr>
          <a:xfrm>
            <a:off x="8241561" y="5297713"/>
            <a:ext cx="3411064" cy="369332"/>
          </a:xfrm>
          <a:prstGeom prst="rect">
            <a:avLst/>
          </a:prstGeom>
          <a:noFill/>
        </p:spPr>
        <p:txBody>
          <a:bodyPr wrap="square" rtlCol="0">
            <a:spAutoFit/>
          </a:bodyPr>
          <a:lstStyle/>
          <a:p>
            <a:pPr algn="ctr"/>
            <a:r>
              <a:rPr lang="en-US" sz="1800" dirty="0"/>
              <a:t>Jacksonville, Florida</a:t>
            </a:r>
          </a:p>
        </p:txBody>
      </p:sp>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2154" y="372737"/>
            <a:ext cx="4084329" cy="1242123"/>
          </a:xfrm>
          <a:prstGeom prst="rect">
            <a:avLst/>
          </a:prstGeom>
        </p:spPr>
      </p:pic>
    </p:spTree>
    <p:extLst>
      <p:ext uri="{BB962C8B-B14F-4D97-AF65-F5344CB8AC3E}">
        <p14:creationId xmlns:p14="http://schemas.microsoft.com/office/powerpoint/2010/main" val="38784648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381445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926377" y="536576"/>
            <a:ext cx="2743200" cy="54356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973391" y="536576"/>
            <a:ext cx="7594488" cy="5435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470436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7137799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1394578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6990865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0655465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903436"/>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22304862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0417446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5289312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3863510" y="6119510"/>
            <a:ext cx="5204949" cy="556172"/>
          </a:xfrm>
          <a:prstGeom prst="rect">
            <a:avLst/>
          </a:prstGeom>
        </p:spPr>
        <p:txBody>
          <a:bodyPr/>
          <a:lstStyle/>
          <a:p>
            <a:endParaRPr lang="en-US" dirty="0"/>
          </a:p>
        </p:txBody>
      </p:sp>
    </p:spTree>
    <p:extLst>
      <p:ext uri="{BB962C8B-B14F-4D97-AF65-F5344CB8AC3E}">
        <p14:creationId xmlns:p14="http://schemas.microsoft.com/office/powerpoint/2010/main" val="39424726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F1E8-5636-4C9F-A832-E09E04BB68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B71928-44D9-4D22-9E41-F2069165E2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C81E8-6421-48B0-907F-AFE030A58B09}"/>
              </a:ext>
            </a:extLst>
          </p:cNvPr>
          <p:cNvSpPr>
            <a:spLocks noGrp="1"/>
          </p:cNvSpPr>
          <p:nvPr>
            <p:ph type="dt" sz="half" idx="10"/>
          </p:nvPr>
        </p:nvSpPr>
        <p:spPr/>
        <p:txBody>
          <a:bodyPr/>
          <a:lstStyle/>
          <a:p>
            <a:fld id="{DBFCC6C4-499B-4925-A696-C926B516730E}" type="datetimeFigureOut">
              <a:rPr lang="en-US" smtClean="0"/>
              <a:t>11/29/2023</a:t>
            </a:fld>
            <a:endParaRPr lang="en-US"/>
          </a:p>
        </p:txBody>
      </p:sp>
      <p:sp>
        <p:nvSpPr>
          <p:cNvPr id="5" name="Footer Placeholder 4">
            <a:extLst>
              <a:ext uri="{FF2B5EF4-FFF2-40B4-BE49-F238E27FC236}">
                <a16:creationId xmlns:a16="http://schemas.microsoft.com/office/drawing/2014/main" id="{DB0C2A8C-926F-45FA-B3F8-C2D55E75D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9631EA-F0F8-4120-BDA2-823A1BE37438}"/>
              </a:ext>
            </a:extLst>
          </p:cNvPr>
          <p:cNvSpPr>
            <a:spLocks noGrp="1"/>
          </p:cNvSpPr>
          <p:nvPr>
            <p:ph type="sldNum" sz="quarter" idx="12"/>
          </p:nvPr>
        </p:nvSpPr>
        <p:spPr/>
        <p:txBody>
          <a:bodyPr/>
          <a:lstStyle/>
          <a:p>
            <a:fld id="{FB9330B1-30AB-406B-B2B2-2F48DC0A8C76}" type="slidenum">
              <a:rPr lang="en-US" smtClean="0"/>
              <a:t>‹#›</a:t>
            </a:fld>
            <a:endParaRPr lang="en-US"/>
          </a:p>
        </p:txBody>
      </p:sp>
    </p:spTree>
    <p:extLst>
      <p:ext uri="{BB962C8B-B14F-4D97-AF65-F5344CB8AC3E}">
        <p14:creationId xmlns:p14="http://schemas.microsoft.com/office/powerpoint/2010/main" val="42747034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Learning objective black_gray_bulleted text">
    <p:spTree>
      <p:nvGrpSpPr>
        <p:cNvPr id="1" name=""/>
        <p:cNvGrpSpPr/>
        <p:nvPr/>
      </p:nvGrpSpPr>
      <p:grpSpPr>
        <a:xfrm>
          <a:off x="0" y="0"/>
          <a:ext cx="0" cy="0"/>
          <a:chOff x="0" y="0"/>
          <a:chExt cx="0" cy="0"/>
        </a:xfrm>
      </p:grpSpPr>
      <p:sp>
        <p:nvSpPr>
          <p:cNvPr id="6" name="Rectangle 5"/>
          <p:cNvSpPr/>
          <p:nvPr userDrawn="1"/>
        </p:nvSpPr>
        <p:spPr>
          <a:xfrm>
            <a:off x="4417576" y="1"/>
            <a:ext cx="7774424"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dirty="0"/>
          </a:p>
        </p:txBody>
      </p:sp>
      <p:sp>
        <p:nvSpPr>
          <p:cNvPr id="2" name="Title 1"/>
          <p:cNvSpPr>
            <a:spLocks noGrp="1"/>
          </p:cNvSpPr>
          <p:nvPr>
            <p:ph type="title" hasCustomPrompt="1"/>
          </p:nvPr>
        </p:nvSpPr>
        <p:spPr>
          <a:xfrm>
            <a:off x="973394" y="2366169"/>
            <a:ext cx="3066260" cy="2125664"/>
          </a:xfrm>
        </p:spPr>
        <p:txBody>
          <a:bodyPr tIns="0" bIns="0" anchor="ctr" anchorCtr="0"/>
          <a:lstStyle>
            <a:lvl1pPr>
              <a:defRPr baseline="0">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7" name="Rectangle 6"/>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5" name="Content Placeholder 3"/>
          <p:cNvSpPr>
            <a:spLocks noGrp="1"/>
          </p:cNvSpPr>
          <p:nvPr>
            <p:ph sz="half" idx="13"/>
          </p:nvPr>
        </p:nvSpPr>
        <p:spPr>
          <a:xfrm>
            <a:off x="4992401" y="1597027"/>
            <a:ext cx="6680353" cy="3663950"/>
          </a:xfrm>
        </p:spPr>
        <p:txBody>
          <a:bodyPr vert="horz" lIns="0" tIns="0" rIns="0" bIns="0" rtlCol="0" anchor="ctr" anchorCtr="0">
            <a:noAutofit/>
          </a:bodyPr>
          <a:lstStyle>
            <a:lvl1pPr marL="174510" indent="-174510">
              <a:lnSpc>
                <a:spcPct val="125000"/>
              </a:lnSpc>
              <a:buFont typeface="Arial" panose="020B0604020202020204" pitchFamily="34" charset="0"/>
              <a:buChar char="•"/>
              <a:defRPr lang="en-US" sz="2398" dirty="0" smtClean="0">
                <a:solidFill>
                  <a:schemeClr val="tx1"/>
                </a:solidFill>
              </a:defRPr>
            </a:lvl1pPr>
            <a:lvl2pPr marL="456898" indent="0">
              <a:buClr>
                <a:schemeClr val="tx1"/>
              </a:buClr>
              <a:buNone/>
              <a:defRPr lang="en-US" sz="2198" dirty="0" smtClean="0"/>
            </a:lvl2pPr>
            <a:lvl3pPr marL="913798" indent="0">
              <a:buClr>
                <a:schemeClr val="tx1"/>
              </a:buClr>
              <a:buNone/>
              <a:defRPr lang="en-US" sz="2198" dirty="0" smtClean="0"/>
            </a:lvl3pPr>
            <a:lvl4pPr marL="1370696" indent="0">
              <a:buClr>
                <a:schemeClr val="tx1"/>
              </a:buClr>
              <a:buNone/>
              <a:defRPr lang="en-US" sz="2198" dirty="0" smtClean="0"/>
            </a:lvl4pPr>
            <a:lvl5pPr marL="1827596" indent="0">
              <a:buClr>
                <a:schemeClr val="tx1"/>
              </a:buClr>
              <a:buNone/>
              <a:defRPr lang="en-US" sz="2198" dirty="0"/>
            </a:lvl5pPr>
          </a:lstStyle>
          <a:p>
            <a:pPr lvl="0"/>
            <a:r>
              <a:rPr lang="en-US"/>
              <a:t>Click to edit Master text styles</a:t>
            </a:r>
          </a:p>
        </p:txBody>
      </p:sp>
      <p:sp>
        <p:nvSpPr>
          <p:cNvPr id="10" name="TextBox 9"/>
          <p:cNvSpPr txBox="1"/>
          <p:nvPr userDrawn="1"/>
        </p:nvSpPr>
        <p:spPr>
          <a:xfrm>
            <a:off x="8422294" y="6657949"/>
            <a:ext cx="3769708" cy="200053"/>
          </a:xfrm>
          <a:prstGeom prst="rect">
            <a:avLst/>
          </a:prstGeom>
        </p:spPr>
        <p:txBody>
          <a:bodyPr vert="horz" lIns="91387" tIns="45694" rIns="91387" bIns="45694" rtlCol="0" anchor="ctr">
            <a:noAutofit/>
          </a:bodyPr>
          <a:lstStyle>
            <a:defPPr>
              <a:defRPr lang="en-US"/>
            </a:defPPr>
            <a:lvl1pPr algn="r">
              <a:defRPr sz="1200">
                <a:solidFill>
                  <a:schemeClr val="tx1">
                    <a:tint val="75000"/>
                  </a:schemeClr>
                </a:solidFill>
              </a:defRPr>
            </a:lvl1pPr>
          </a:lstStyle>
          <a:p>
            <a:pPr lvl="0"/>
            <a:r>
              <a:rPr lang="en-US" sz="699" dirty="0">
                <a:solidFill>
                  <a:schemeClr val="tx1">
                    <a:lumMod val="50000"/>
                    <a:lumOff val="50000"/>
                  </a:schemeClr>
                </a:solidFill>
              </a:rPr>
              <a:t>©</a:t>
            </a:r>
            <a:fld id="{9239F233-A28B-4E90-BD26-B7AF41444B49}" type="datetimeyyyy">
              <a:rPr lang="en-US" sz="699" smtClean="0">
                <a:solidFill>
                  <a:schemeClr val="tx1">
                    <a:lumMod val="50000"/>
                    <a:lumOff val="50000"/>
                  </a:schemeClr>
                </a:solidFill>
              </a:rPr>
              <a:t>2023</a:t>
            </a:fld>
            <a:r>
              <a:rPr lang="en-US" sz="699" dirty="0">
                <a:solidFill>
                  <a:schemeClr val="tx1">
                    <a:lumMod val="50000"/>
                    <a:lumOff val="50000"/>
                  </a:schemeClr>
                </a:solidFill>
              </a:rPr>
              <a:t> Mayo Foundation for Medical Education and Research  |  slide-</a:t>
            </a:r>
            <a:fld id="{D445C29B-035B-48ED-941F-A66A11A8A322}" type="slidenum">
              <a:rPr lang="en-US" sz="699" smtClean="0">
                <a:solidFill>
                  <a:schemeClr val="tx1">
                    <a:lumMod val="50000"/>
                    <a:lumOff val="50000"/>
                  </a:schemeClr>
                </a:solidFill>
              </a:rPr>
              <a:pPr lvl="0"/>
              <a:t>‹#›</a:t>
            </a:fld>
            <a:endParaRPr lang="en-US" sz="699" dirty="0">
              <a:solidFill>
                <a:schemeClr val="tx1">
                  <a:lumMod val="50000"/>
                  <a:lumOff val="50000"/>
                </a:schemeClr>
              </a:solidFill>
            </a:endParaRPr>
          </a:p>
        </p:txBody>
      </p:sp>
    </p:spTree>
    <p:extLst>
      <p:ext uri="{BB962C8B-B14F-4D97-AF65-F5344CB8AC3E}">
        <p14:creationId xmlns:p14="http://schemas.microsoft.com/office/powerpoint/2010/main" val="15125555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40/60 Text_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4992400" y="1"/>
            <a:ext cx="7199600" cy="6858000"/>
          </a:xfrm>
        </p:spPr>
        <p:txBody>
          <a:bodyPr/>
          <a:lstStyle>
            <a:lvl1pPr marL="0" indent="0">
              <a:buNone/>
              <a:defRPr/>
            </a:lvl1pPr>
          </a:lstStyle>
          <a:p>
            <a:pPr lvl="0"/>
            <a:r>
              <a:rPr lang="en-US"/>
              <a:t>Click to edit Master text styles</a:t>
            </a:r>
          </a:p>
        </p:txBody>
      </p:sp>
      <p:sp>
        <p:nvSpPr>
          <p:cNvPr id="9" name="Content Placeholder 2"/>
          <p:cNvSpPr>
            <a:spLocks noGrp="1"/>
          </p:cNvSpPr>
          <p:nvPr>
            <p:ph sz="half" idx="1"/>
          </p:nvPr>
        </p:nvSpPr>
        <p:spPr>
          <a:xfrm>
            <a:off x="973391" y="1984374"/>
            <a:ext cx="3666493" cy="3913123"/>
          </a:xfrm>
        </p:spPr>
        <p:txBody>
          <a:bodyPr/>
          <a:lstStyle>
            <a:lvl1pPr>
              <a:defRPr sz="2398"/>
            </a:lvl1pPr>
            <a:lvl2pPr>
              <a:defRPr sz="2398"/>
            </a:lvl2pPr>
            <a:lvl3pPr>
              <a:defRPr sz="2398"/>
            </a:lvl3pPr>
            <a:lvl4pPr>
              <a:defRPr sz="2398"/>
            </a:lvl4pPr>
            <a:lvl5pPr>
              <a:defRPr sz="2398"/>
            </a:lvl5pPr>
            <a:lvl6pPr>
              <a:defRPr sz="1898"/>
            </a:lvl6pPr>
            <a:lvl7pPr>
              <a:defRPr sz="1898"/>
            </a:lvl7pPr>
            <a:lvl8pPr>
              <a:defRPr sz="1898"/>
            </a:lvl8pPr>
            <a:lvl9pPr>
              <a:defRPr sz="18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391" y="536575"/>
            <a:ext cx="3666493" cy="1060450"/>
          </a:xfrm>
        </p:spPr>
        <p:txBody>
          <a:bodyPr/>
          <a:lstStyle/>
          <a:p>
            <a:r>
              <a:rPr lang="en-US" dirty="0"/>
              <a:t>CLICK TO EDIT TITLE STYLE</a:t>
            </a:r>
          </a:p>
        </p:txBody>
      </p:sp>
      <p:sp>
        <p:nvSpPr>
          <p:cNvPr id="11" name="Rectangle 10"/>
          <p:cNvSpPr/>
          <p:nvPr userDrawn="1"/>
        </p:nvSpPr>
        <p:spPr>
          <a:xfrm>
            <a:off x="973393" y="1"/>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dirty="0"/>
          </a:p>
        </p:txBody>
      </p:sp>
    </p:spTree>
    <p:extLst>
      <p:ext uri="{BB962C8B-B14F-4D97-AF65-F5344CB8AC3E}">
        <p14:creationId xmlns:p14="http://schemas.microsoft.com/office/powerpoint/2010/main" val="11688942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0/50 Text_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1" y="536576"/>
            <a:ext cx="4774856"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973391" y="1984375"/>
            <a:ext cx="4774856"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Content Placeholder 7"/>
          <p:cNvSpPr>
            <a:spLocks noGrp="1"/>
          </p:cNvSpPr>
          <p:nvPr>
            <p:ph sz="quarter" idx="12"/>
          </p:nvPr>
        </p:nvSpPr>
        <p:spPr>
          <a:xfrm>
            <a:off x="6096002" y="1"/>
            <a:ext cx="6095999"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8" name="Rectangle 7"/>
          <p:cNvSpPr/>
          <p:nvPr userDrawn="1"/>
        </p:nvSpPr>
        <p:spPr>
          <a:xfrm>
            <a:off x="973393" y="1"/>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dirty="0"/>
          </a:p>
        </p:txBody>
      </p:sp>
    </p:spTree>
    <p:extLst>
      <p:ext uri="{BB962C8B-B14F-4D97-AF65-F5344CB8AC3E}">
        <p14:creationId xmlns:p14="http://schemas.microsoft.com/office/powerpoint/2010/main" val="3886630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563835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918149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051204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248556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344286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8040637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239"/>
        <p:cNvGrpSpPr/>
        <p:nvPr/>
      </p:nvGrpSpPr>
      <p:grpSpPr>
        <a:xfrm>
          <a:off x="0" y="0"/>
          <a:ext cx="0" cy="0"/>
          <a:chOff x="0" y="0"/>
          <a:chExt cx="0" cy="0"/>
        </a:xfrm>
      </p:grpSpPr>
      <p:sp>
        <p:nvSpPr>
          <p:cNvPr id="240" name="Google Shape;240;p125"/>
          <p:cNvSpPr txBox="1">
            <a:spLocks noGrp="1"/>
          </p:cNvSpPr>
          <p:nvPr>
            <p:ph type="title"/>
          </p:nvPr>
        </p:nvSpPr>
        <p:spPr>
          <a:xfrm>
            <a:off x="379141" y="365126"/>
            <a:ext cx="11496907" cy="103695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accent1"/>
              </a:buClr>
              <a:buSzPts val="2933"/>
              <a:buFont typeface="Arial"/>
              <a:buNone/>
              <a:defRPr sz="2931"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798"/>
            </a:lvl2pPr>
            <a:lvl3pPr lvl="2">
              <a:spcBef>
                <a:spcPts val="0"/>
              </a:spcBef>
              <a:spcAft>
                <a:spcPts val="0"/>
              </a:spcAft>
              <a:buSzPts val="1400"/>
              <a:buNone/>
              <a:defRPr sz="1798"/>
            </a:lvl3pPr>
            <a:lvl4pPr lvl="3">
              <a:spcBef>
                <a:spcPts val="0"/>
              </a:spcBef>
              <a:spcAft>
                <a:spcPts val="0"/>
              </a:spcAft>
              <a:buSzPts val="1400"/>
              <a:buNone/>
              <a:defRPr sz="1798"/>
            </a:lvl4pPr>
            <a:lvl5pPr lvl="4">
              <a:spcBef>
                <a:spcPts val="0"/>
              </a:spcBef>
              <a:spcAft>
                <a:spcPts val="0"/>
              </a:spcAft>
              <a:buSzPts val="1400"/>
              <a:buNone/>
              <a:defRPr sz="1798"/>
            </a:lvl5pPr>
            <a:lvl6pPr lvl="5">
              <a:spcBef>
                <a:spcPts val="0"/>
              </a:spcBef>
              <a:spcAft>
                <a:spcPts val="0"/>
              </a:spcAft>
              <a:buSzPts val="1400"/>
              <a:buNone/>
              <a:defRPr sz="1798"/>
            </a:lvl6pPr>
            <a:lvl7pPr lvl="6">
              <a:spcBef>
                <a:spcPts val="0"/>
              </a:spcBef>
              <a:spcAft>
                <a:spcPts val="0"/>
              </a:spcAft>
              <a:buSzPts val="1400"/>
              <a:buNone/>
              <a:defRPr sz="1798"/>
            </a:lvl7pPr>
            <a:lvl8pPr lvl="7">
              <a:spcBef>
                <a:spcPts val="0"/>
              </a:spcBef>
              <a:spcAft>
                <a:spcPts val="0"/>
              </a:spcAft>
              <a:buSzPts val="1400"/>
              <a:buNone/>
              <a:defRPr sz="1798"/>
            </a:lvl8pPr>
            <a:lvl9pPr lvl="8">
              <a:spcBef>
                <a:spcPts val="0"/>
              </a:spcBef>
              <a:spcAft>
                <a:spcPts val="0"/>
              </a:spcAft>
              <a:buSzPts val="1400"/>
              <a:buNone/>
              <a:defRPr sz="1798"/>
            </a:lvl9pPr>
          </a:lstStyle>
          <a:p>
            <a:endParaRPr/>
          </a:p>
        </p:txBody>
      </p:sp>
      <p:sp>
        <p:nvSpPr>
          <p:cNvPr id="241" name="Google Shape;241;p125"/>
          <p:cNvSpPr txBox="1">
            <a:spLocks noGrp="1"/>
          </p:cNvSpPr>
          <p:nvPr>
            <p:ph type="sldNum" idx="12"/>
          </p:nvPr>
        </p:nvSpPr>
        <p:spPr>
          <a:xfrm>
            <a:off x="11248365" y="6328729"/>
            <a:ext cx="750851"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798">
                <a:solidFill>
                  <a:schemeClr val="dk1"/>
                </a:solidFill>
                <a:latin typeface="Arial"/>
                <a:ea typeface="Arial"/>
                <a:cs typeface="Arial"/>
                <a:sym typeface="Arial"/>
              </a:defRPr>
            </a:lvl1pPr>
            <a:lvl2pPr marL="0" marR="0" lvl="1" indent="0" algn="l" rtl="0">
              <a:spcBef>
                <a:spcPts val="0"/>
              </a:spcBef>
              <a:buNone/>
              <a:defRPr sz="1798">
                <a:solidFill>
                  <a:schemeClr val="dk1"/>
                </a:solidFill>
                <a:latin typeface="Arial"/>
                <a:ea typeface="Arial"/>
                <a:cs typeface="Arial"/>
                <a:sym typeface="Arial"/>
              </a:defRPr>
            </a:lvl2pPr>
            <a:lvl3pPr marL="0" marR="0" lvl="2" indent="0" algn="l" rtl="0">
              <a:spcBef>
                <a:spcPts val="0"/>
              </a:spcBef>
              <a:buNone/>
              <a:defRPr sz="1798">
                <a:solidFill>
                  <a:schemeClr val="dk1"/>
                </a:solidFill>
                <a:latin typeface="Arial"/>
                <a:ea typeface="Arial"/>
                <a:cs typeface="Arial"/>
                <a:sym typeface="Arial"/>
              </a:defRPr>
            </a:lvl3pPr>
            <a:lvl4pPr marL="0" marR="0" lvl="3" indent="0" algn="l" rtl="0">
              <a:spcBef>
                <a:spcPts val="0"/>
              </a:spcBef>
              <a:buNone/>
              <a:defRPr sz="1798">
                <a:solidFill>
                  <a:schemeClr val="dk1"/>
                </a:solidFill>
                <a:latin typeface="Arial"/>
                <a:ea typeface="Arial"/>
                <a:cs typeface="Arial"/>
                <a:sym typeface="Arial"/>
              </a:defRPr>
            </a:lvl4pPr>
            <a:lvl5pPr marL="0" marR="0" lvl="4" indent="0" algn="l" rtl="0">
              <a:spcBef>
                <a:spcPts val="0"/>
              </a:spcBef>
              <a:buNone/>
              <a:defRPr sz="1798">
                <a:solidFill>
                  <a:schemeClr val="dk1"/>
                </a:solidFill>
                <a:latin typeface="Arial"/>
                <a:ea typeface="Arial"/>
                <a:cs typeface="Arial"/>
                <a:sym typeface="Arial"/>
              </a:defRPr>
            </a:lvl5pPr>
            <a:lvl6pPr marL="0" marR="0" lvl="5" indent="0" algn="l" rtl="0">
              <a:spcBef>
                <a:spcPts val="0"/>
              </a:spcBef>
              <a:buNone/>
              <a:defRPr sz="1798">
                <a:solidFill>
                  <a:schemeClr val="dk1"/>
                </a:solidFill>
                <a:latin typeface="Arial"/>
                <a:ea typeface="Arial"/>
                <a:cs typeface="Arial"/>
                <a:sym typeface="Arial"/>
              </a:defRPr>
            </a:lvl6pPr>
            <a:lvl7pPr marL="0" marR="0" lvl="6" indent="0" algn="l" rtl="0">
              <a:spcBef>
                <a:spcPts val="0"/>
              </a:spcBef>
              <a:buNone/>
              <a:defRPr sz="1798">
                <a:solidFill>
                  <a:schemeClr val="dk1"/>
                </a:solidFill>
                <a:latin typeface="Arial"/>
                <a:ea typeface="Arial"/>
                <a:cs typeface="Arial"/>
                <a:sym typeface="Arial"/>
              </a:defRPr>
            </a:lvl7pPr>
            <a:lvl8pPr marL="0" marR="0" lvl="7" indent="0" algn="l" rtl="0">
              <a:spcBef>
                <a:spcPts val="0"/>
              </a:spcBef>
              <a:buNone/>
              <a:defRPr sz="1798">
                <a:solidFill>
                  <a:schemeClr val="dk1"/>
                </a:solidFill>
                <a:latin typeface="Arial"/>
                <a:ea typeface="Arial"/>
                <a:cs typeface="Arial"/>
                <a:sym typeface="Arial"/>
              </a:defRPr>
            </a:lvl8pPr>
            <a:lvl9pPr marL="0" marR="0" lvl="8" indent="0" algn="l" rtl="0">
              <a:spcBef>
                <a:spcPts val="0"/>
              </a:spcBef>
              <a:buNone/>
              <a:defRPr sz="1798">
                <a:solidFill>
                  <a:schemeClr val="dk1"/>
                </a:solidFill>
                <a:latin typeface="Arial"/>
                <a:ea typeface="Arial"/>
                <a:cs typeface="Arial"/>
                <a:sym typeface="Arial"/>
              </a:defRPr>
            </a:lvl9pPr>
          </a:lstStyle>
          <a:p>
            <a:pPr defTabSz="1218072" fontAlgn="base"/>
            <a:fld id="{00000000-1234-1234-1234-123412341234}" type="slidenum">
              <a:rPr lang="en-GB" smtClean="0">
                <a:solidFill>
                  <a:srgbClr val="000000"/>
                </a:solidFill>
              </a:rPr>
              <a:pPr defTabSz="1218072" fontAlgn="base"/>
              <a:t>‹#›</a:t>
            </a:fld>
            <a:endParaRPr lang="en-GB">
              <a:solidFill>
                <a:srgbClr val="000000"/>
              </a:solidFill>
            </a:endParaRPr>
          </a:p>
        </p:txBody>
      </p:sp>
      <p:sp>
        <p:nvSpPr>
          <p:cNvPr id="242" name="Google Shape;242;p125"/>
          <p:cNvSpPr txBox="1">
            <a:spLocks noGrp="1"/>
          </p:cNvSpPr>
          <p:nvPr>
            <p:ph type="body" idx="1"/>
          </p:nvPr>
        </p:nvSpPr>
        <p:spPr>
          <a:xfrm>
            <a:off x="379143" y="1402081"/>
            <a:ext cx="11620073" cy="4685149"/>
          </a:xfrm>
          <a:prstGeom prst="rect">
            <a:avLst/>
          </a:prstGeom>
          <a:noFill/>
          <a:ln>
            <a:noFill/>
          </a:ln>
        </p:spPr>
        <p:txBody>
          <a:bodyPr spcFirstLastPara="1" wrap="square" lIns="91425" tIns="45700" rIns="91425" bIns="45700" anchor="t" anchorCtr="0">
            <a:noAutofit/>
          </a:bodyPr>
          <a:lstStyle>
            <a:lvl1pPr marL="456777" marR="0" lvl="0" indent="-228389" algn="l" rtl="0">
              <a:lnSpc>
                <a:spcPct val="90000"/>
              </a:lnSpc>
              <a:spcBef>
                <a:spcPts val="533"/>
              </a:spcBef>
              <a:spcAft>
                <a:spcPts val="0"/>
              </a:spcAft>
              <a:buClr>
                <a:schemeClr val="accent2"/>
              </a:buClr>
              <a:buSzPts val="1867"/>
              <a:buFont typeface="Arial"/>
              <a:buNone/>
              <a:defRPr sz="1865" b="0" i="0" u="none" strike="noStrike" cap="none">
                <a:solidFill>
                  <a:srgbClr val="60219D"/>
                </a:solidFill>
                <a:latin typeface="Arial"/>
                <a:ea typeface="Arial"/>
                <a:cs typeface="Arial"/>
                <a:sym typeface="Arial"/>
              </a:defRPr>
            </a:lvl1pPr>
            <a:lvl2pPr marL="913554" marR="0" lvl="1" indent="-321457" algn="l" rtl="0">
              <a:lnSpc>
                <a:spcPct val="90000"/>
              </a:lnSpc>
              <a:spcBef>
                <a:spcPts val="533"/>
              </a:spcBef>
              <a:spcAft>
                <a:spcPts val="0"/>
              </a:spcAft>
              <a:buClr>
                <a:schemeClr val="accent2"/>
              </a:buClr>
              <a:buSzPts val="1467"/>
              <a:buFont typeface="Arial"/>
              <a:buChar char="•"/>
              <a:defRPr sz="1465" b="0" i="0" u="none" strike="noStrike" cap="none">
                <a:solidFill>
                  <a:srgbClr val="60219D"/>
                </a:solidFill>
                <a:latin typeface="Arial"/>
                <a:ea typeface="Arial"/>
                <a:cs typeface="Arial"/>
                <a:sym typeface="Arial"/>
              </a:defRPr>
            </a:lvl2pPr>
            <a:lvl3pPr marL="1370331" marR="0" lvl="2" indent="-321457" algn="l" rtl="0">
              <a:lnSpc>
                <a:spcPct val="90000"/>
              </a:lnSpc>
              <a:spcBef>
                <a:spcPts val="533"/>
              </a:spcBef>
              <a:spcAft>
                <a:spcPts val="0"/>
              </a:spcAft>
              <a:buClr>
                <a:schemeClr val="accent2"/>
              </a:buClr>
              <a:buSzPts val="1467"/>
              <a:buFont typeface="Arial"/>
              <a:buChar char="−"/>
              <a:defRPr sz="1465" b="0" i="0" u="none" strike="noStrike" cap="none">
                <a:solidFill>
                  <a:srgbClr val="60219D"/>
                </a:solidFill>
                <a:latin typeface="Arial"/>
                <a:ea typeface="Arial"/>
                <a:cs typeface="Arial"/>
                <a:sym typeface="Arial"/>
              </a:defRPr>
            </a:lvl3pPr>
            <a:lvl4pPr marL="1827108" marR="0" lvl="3" indent="-321457" algn="l" rtl="0">
              <a:lnSpc>
                <a:spcPct val="90000"/>
              </a:lnSpc>
              <a:spcBef>
                <a:spcPts val="533"/>
              </a:spcBef>
              <a:spcAft>
                <a:spcPts val="0"/>
              </a:spcAft>
              <a:buClr>
                <a:schemeClr val="accent2"/>
              </a:buClr>
              <a:buSzPts val="1467"/>
              <a:buFont typeface="Noto Sans Symbols"/>
              <a:buChar char="▪"/>
              <a:defRPr sz="1465" b="0" i="0" u="none" strike="noStrike" cap="none">
                <a:solidFill>
                  <a:srgbClr val="60219D"/>
                </a:solidFill>
                <a:latin typeface="Arial"/>
                <a:ea typeface="Arial"/>
                <a:cs typeface="Arial"/>
                <a:sym typeface="Arial"/>
              </a:defRPr>
            </a:lvl4pPr>
            <a:lvl5pPr marL="2283885" marR="0" lvl="4" indent="-321457" algn="l" rtl="0">
              <a:lnSpc>
                <a:spcPct val="90000"/>
              </a:lnSpc>
              <a:spcBef>
                <a:spcPts val="500"/>
              </a:spcBef>
              <a:spcAft>
                <a:spcPts val="0"/>
              </a:spcAft>
              <a:buClr>
                <a:schemeClr val="dk1"/>
              </a:buClr>
              <a:buSzPts val="1467"/>
              <a:buFont typeface="Arial"/>
              <a:buChar char="•"/>
              <a:defRPr sz="1465" b="0" i="0" u="none" strike="noStrike" cap="none">
                <a:solidFill>
                  <a:schemeClr val="dk1"/>
                </a:solidFill>
                <a:latin typeface="Arial"/>
                <a:ea typeface="Arial"/>
                <a:cs typeface="Arial"/>
                <a:sym typeface="Arial"/>
              </a:defRPr>
            </a:lvl5pPr>
            <a:lvl6pPr marL="2740663" marR="0" lvl="5"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6pPr>
            <a:lvl7pPr marL="3197440" marR="0" lvl="6"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7pPr>
            <a:lvl8pPr marL="3654217" marR="0" lvl="7"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8pPr>
            <a:lvl9pPr marL="4110994" marR="0" lvl="8"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9pPr>
          </a:lstStyle>
          <a:p>
            <a:endParaRPr/>
          </a:p>
        </p:txBody>
      </p:sp>
      <p:sp>
        <p:nvSpPr>
          <p:cNvPr id="243" name="Google Shape;243;p125"/>
          <p:cNvSpPr txBox="1">
            <a:spLocks noGrp="1"/>
          </p:cNvSpPr>
          <p:nvPr>
            <p:ph type="body" idx="2"/>
          </p:nvPr>
        </p:nvSpPr>
        <p:spPr>
          <a:xfrm>
            <a:off x="379142" y="6277512"/>
            <a:ext cx="10655057" cy="467560"/>
          </a:xfrm>
          <a:prstGeom prst="rect">
            <a:avLst/>
          </a:prstGeom>
          <a:noFill/>
          <a:ln>
            <a:noFill/>
          </a:ln>
        </p:spPr>
        <p:txBody>
          <a:bodyPr spcFirstLastPara="1" wrap="square" lIns="91425" tIns="45700" rIns="91425" bIns="45700" anchor="b" anchorCtr="0">
            <a:normAutofit/>
          </a:bodyPr>
          <a:lstStyle>
            <a:lvl1pPr marL="456777" marR="0" lvl="0" indent="-228389" algn="l" rtl="0">
              <a:lnSpc>
                <a:spcPct val="90000"/>
              </a:lnSpc>
              <a:spcBef>
                <a:spcPts val="0"/>
              </a:spcBef>
              <a:spcAft>
                <a:spcPts val="0"/>
              </a:spcAft>
              <a:buClr>
                <a:srgbClr val="7F7F7F"/>
              </a:buClr>
              <a:buSzPts val="800"/>
              <a:buFont typeface="Arial"/>
              <a:buNone/>
              <a:defRPr sz="799" b="0" i="0" u="none" strike="noStrike" cap="none">
                <a:solidFill>
                  <a:srgbClr val="7F7F7F"/>
                </a:solidFill>
                <a:latin typeface="Arial"/>
                <a:ea typeface="Arial"/>
                <a:cs typeface="Arial"/>
                <a:sym typeface="Arial"/>
              </a:defRPr>
            </a:lvl1pPr>
            <a:lvl2pPr marL="913554" marR="0" lvl="1" indent="-380648" algn="l" rtl="0">
              <a:lnSpc>
                <a:spcPct val="90000"/>
              </a:lnSpc>
              <a:spcBef>
                <a:spcPts val="500"/>
              </a:spcBef>
              <a:spcAft>
                <a:spcPts val="0"/>
              </a:spcAft>
              <a:buClr>
                <a:schemeClr val="dk1"/>
              </a:buClr>
              <a:buSzPts val="2400"/>
              <a:buFont typeface="Arial"/>
              <a:buChar char="•"/>
              <a:defRPr sz="2398" b="0" i="0" u="none" strike="noStrike" cap="none">
                <a:solidFill>
                  <a:schemeClr val="dk1"/>
                </a:solidFill>
                <a:latin typeface="Arial"/>
                <a:ea typeface="Arial"/>
                <a:cs typeface="Arial"/>
                <a:sym typeface="Arial"/>
              </a:defRPr>
            </a:lvl2pPr>
            <a:lvl3pPr marL="1370331" marR="0" lvl="2" indent="-355271" algn="l" rtl="0">
              <a:lnSpc>
                <a:spcPct val="90000"/>
              </a:lnSpc>
              <a:spcBef>
                <a:spcPts val="500"/>
              </a:spcBef>
              <a:spcAft>
                <a:spcPts val="0"/>
              </a:spcAft>
              <a:buClr>
                <a:schemeClr val="dk1"/>
              </a:buClr>
              <a:buSzPts val="2000"/>
              <a:buFont typeface="Arial"/>
              <a:buChar char="•"/>
              <a:defRPr sz="1998" b="0" i="0" u="none" strike="noStrike" cap="none">
                <a:solidFill>
                  <a:schemeClr val="dk1"/>
                </a:solidFill>
                <a:latin typeface="Arial"/>
                <a:ea typeface="Arial"/>
                <a:cs typeface="Arial"/>
                <a:sym typeface="Arial"/>
              </a:defRPr>
            </a:lvl3pPr>
            <a:lvl4pPr marL="1827108" marR="0" lvl="3"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4pPr>
            <a:lvl5pPr marL="2283885" marR="0" lvl="4"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5pPr>
            <a:lvl6pPr marL="2740663" marR="0" lvl="5"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6pPr>
            <a:lvl7pPr marL="3197440" marR="0" lvl="6"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7pPr>
            <a:lvl8pPr marL="3654217" marR="0" lvl="7"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8pPr>
            <a:lvl9pPr marL="4110994" marR="0" lvl="8"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224127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26"/>
        <p:cNvGrpSpPr/>
        <p:nvPr/>
      </p:nvGrpSpPr>
      <p:grpSpPr>
        <a:xfrm>
          <a:off x="0" y="0"/>
          <a:ext cx="0" cy="0"/>
          <a:chOff x="0" y="0"/>
          <a:chExt cx="0" cy="0"/>
        </a:xfrm>
      </p:grpSpPr>
      <p:pic>
        <p:nvPicPr>
          <p:cNvPr id="127" name="Google Shape;127;p115"/>
          <p:cNvPicPr preferRelativeResize="0"/>
          <p:nvPr/>
        </p:nvPicPr>
        <p:blipFill rotWithShape="1">
          <a:blip r:embed="rId2">
            <a:alphaModFix/>
          </a:blip>
          <a:srcRect/>
          <a:stretch/>
        </p:blipFill>
        <p:spPr>
          <a:xfrm>
            <a:off x="0" y="1"/>
            <a:ext cx="12192000" cy="6858000"/>
          </a:xfrm>
          <a:prstGeom prst="rect">
            <a:avLst/>
          </a:prstGeom>
          <a:noFill/>
          <a:ln>
            <a:noFill/>
          </a:ln>
        </p:spPr>
      </p:pic>
      <p:sp>
        <p:nvSpPr>
          <p:cNvPr id="128" name="Google Shape;128;p115"/>
          <p:cNvSpPr/>
          <p:nvPr/>
        </p:nvSpPr>
        <p:spPr>
          <a:xfrm>
            <a:off x="0" y="1"/>
            <a:ext cx="12192000" cy="6858000"/>
          </a:xfrm>
          <a:prstGeom prst="rect">
            <a:avLst/>
          </a:prstGeom>
          <a:solidFill>
            <a:schemeClr val="lt1">
              <a:alpha val="34901"/>
            </a:schemeClr>
          </a:solidFill>
          <a:ln>
            <a:noFill/>
          </a:ln>
        </p:spPr>
        <p:txBody>
          <a:bodyPr spcFirstLastPara="1" wrap="square" lIns="91341" tIns="45658" rIns="91341" bIns="45658" anchor="ctr" anchorCtr="0">
            <a:noAutofit/>
          </a:bodyPr>
          <a:lstStyle/>
          <a:p>
            <a:pPr marL="0" marR="0" lvl="0" indent="0" algn="ctr" defTabSz="1218072" rtl="0" eaLnBrk="1" fontAlgn="base" latinLnBrk="0" hangingPunct="1">
              <a:lnSpc>
                <a:spcPct val="100000"/>
              </a:lnSpc>
              <a:spcBef>
                <a:spcPts val="0"/>
              </a:spcBef>
              <a:spcAft>
                <a:spcPts val="0"/>
              </a:spcAft>
              <a:buClrTx/>
              <a:buSzTx/>
              <a:buFontTx/>
              <a:buNone/>
              <a:tabLst/>
              <a:defRPr/>
            </a:pPr>
            <a:endParaRPr kumimoji="0" sz="1399" b="0" i="0" u="none" strike="noStrike" kern="1200" cap="none" spc="0" normalizeH="0" baseline="0" noProof="0">
              <a:ln>
                <a:noFill/>
              </a:ln>
              <a:solidFill>
                <a:srgbClr val="FFFFFF"/>
              </a:solidFill>
              <a:effectLst/>
              <a:uLnTx/>
              <a:uFillTx/>
              <a:latin typeface="Arial"/>
              <a:ea typeface="Arial"/>
              <a:cs typeface="Arial"/>
              <a:sym typeface="Arial"/>
            </a:endParaRPr>
          </a:p>
        </p:txBody>
      </p:sp>
      <p:pic>
        <p:nvPicPr>
          <p:cNvPr id="129" name="Google Shape;129;p115" descr="Chart, histogram&#10;&#10;Description automatically generated with medium confidence"/>
          <p:cNvPicPr preferRelativeResize="0"/>
          <p:nvPr/>
        </p:nvPicPr>
        <p:blipFill rotWithShape="1">
          <a:blip r:embed="rId3">
            <a:alphaModFix/>
          </a:blip>
          <a:srcRect/>
          <a:stretch/>
        </p:blipFill>
        <p:spPr>
          <a:xfrm>
            <a:off x="10634534" y="6173598"/>
            <a:ext cx="1292631" cy="633643"/>
          </a:xfrm>
          <a:prstGeom prst="rect">
            <a:avLst/>
          </a:prstGeom>
          <a:noFill/>
          <a:ln>
            <a:noFill/>
          </a:ln>
        </p:spPr>
      </p:pic>
      <p:sp>
        <p:nvSpPr>
          <p:cNvPr id="130" name="Google Shape;130;p115"/>
          <p:cNvSpPr txBox="1">
            <a:spLocks noGrp="1"/>
          </p:cNvSpPr>
          <p:nvPr>
            <p:ph type="title"/>
          </p:nvPr>
        </p:nvSpPr>
        <p:spPr>
          <a:xfrm>
            <a:off x="372002" y="320322"/>
            <a:ext cx="9067836" cy="949052"/>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2800"/>
              <a:buFont typeface="Arial"/>
              <a:buNone/>
              <a:defRPr sz="2797" b="0" i="0" u="none" strike="noStrike" cap="none">
                <a:solidFill>
                  <a:schemeClr val="dk1"/>
                </a:solidFill>
                <a:latin typeface="Arial"/>
                <a:ea typeface="Arial"/>
                <a:cs typeface="Arial"/>
                <a:sym typeface="Arial"/>
              </a:defRPr>
            </a:lvl1pPr>
            <a:lvl2pPr lvl="1">
              <a:spcBef>
                <a:spcPts val="0"/>
              </a:spcBef>
              <a:spcAft>
                <a:spcPts val="0"/>
              </a:spcAft>
              <a:buSzPts val="1400"/>
              <a:buNone/>
              <a:defRPr sz="1798"/>
            </a:lvl2pPr>
            <a:lvl3pPr lvl="2">
              <a:spcBef>
                <a:spcPts val="0"/>
              </a:spcBef>
              <a:spcAft>
                <a:spcPts val="0"/>
              </a:spcAft>
              <a:buSzPts val="1400"/>
              <a:buNone/>
              <a:defRPr sz="1798"/>
            </a:lvl3pPr>
            <a:lvl4pPr lvl="3">
              <a:spcBef>
                <a:spcPts val="0"/>
              </a:spcBef>
              <a:spcAft>
                <a:spcPts val="0"/>
              </a:spcAft>
              <a:buSzPts val="1400"/>
              <a:buNone/>
              <a:defRPr sz="1798"/>
            </a:lvl4pPr>
            <a:lvl5pPr lvl="4">
              <a:spcBef>
                <a:spcPts val="0"/>
              </a:spcBef>
              <a:spcAft>
                <a:spcPts val="0"/>
              </a:spcAft>
              <a:buSzPts val="1400"/>
              <a:buNone/>
              <a:defRPr sz="1798"/>
            </a:lvl5pPr>
            <a:lvl6pPr lvl="5">
              <a:spcBef>
                <a:spcPts val="0"/>
              </a:spcBef>
              <a:spcAft>
                <a:spcPts val="0"/>
              </a:spcAft>
              <a:buSzPts val="1400"/>
              <a:buNone/>
              <a:defRPr sz="1798"/>
            </a:lvl6pPr>
            <a:lvl7pPr lvl="6">
              <a:spcBef>
                <a:spcPts val="0"/>
              </a:spcBef>
              <a:spcAft>
                <a:spcPts val="0"/>
              </a:spcAft>
              <a:buSzPts val="1400"/>
              <a:buNone/>
              <a:defRPr sz="1798"/>
            </a:lvl7pPr>
            <a:lvl8pPr lvl="7">
              <a:spcBef>
                <a:spcPts val="0"/>
              </a:spcBef>
              <a:spcAft>
                <a:spcPts val="0"/>
              </a:spcAft>
              <a:buSzPts val="1400"/>
              <a:buNone/>
              <a:defRPr sz="1798"/>
            </a:lvl8pPr>
            <a:lvl9pPr lvl="8">
              <a:spcBef>
                <a:spcPts val="0"/>
              </a:spcBef>
              <a:spcAft>
                <a:spcPts val="0"/>
              </a:spcAft>
              <a:buSzPts val="1400"/>
              <a:buNone/>
              <a:defRPr sz="1798"/>
            </a:lvl9pPr>
          </a:lstStyle>
          <a:p>
            <a:endParaRPr/>
          </a:p>
        </p:txBody>
      </p:sp>
      <p:sp>
        <p:nvSpPr>
          <p:cNvPr id="131" name="Google Shape;131;p115"/>
          <p:cNvSpPr txBox="1">
            <a:spLocks noGrp="1"/>
          </p:cNvSpPr>
          <p:nvPr>
            <p:ph type="body" idx="1"/>
          </p:nvPr>
        </p:nvSpPr>
        <p:spPr>
          <a:xfrm>
            <a:off x="372003" y="6264001"/>
            <a:ext cx="9844663" cy="548976"/>
          </a:xfrm>
          <a:prstGeom prst="rect">
            <a:avLst/>
          </a:prstGeom>
          <a:noFill/>
          <a:ln>
            <a:noFill/>
          </a:ln>
        </p:spPr>
        <p:txBody>
          <a:bodyPr spcFirstLastPara="1" wrap="square" lIns="0" tIns="0" rIns="0" bIns="0" anchor="b" anchorCtr="0">
            <a:noAutofit/>
          </a:bodyPr>
          <a:lstStyle>
            <a:lvl1pPr marL="456777" marR="0" lvl="0" indent="-228389" algn="l" rtl="0">
              <a:lnSpc>
                <a:spcPct val="90000"/>
              </a:lnSpc>
              <a:spcBef>
                <a:spcPts val="0"/>
              </a:spcBef>
              <a:spcAft>
                <a:spcPts val="0"/>
              </a:spcAft>
              <a:buClr>
                <a:srgbClr val="000000"/>
              </a:buClr>
              <a:buSzPts val="1000"/>
              <a:buFont typeface="Arial"/>
              <a:buNone/>
              <a:defRPr sz="999" b="0" i="0" u="none" strike="noStrike" cap="none">
                <a:solidFill>
                  <a:srgbClr val="000000"/>
                </a:solidFill>
                <a:latin typeface="Arial"/>
                <a:ea typeface="Arial"/>
                <a:cs typeface="Arial"/>
                <a:sym typeface="Arial"/>
              </a:defRPr>
            </a:lvl1pPr>
            <a:lvl2pPr marL="913554" marR="0" lvl="1" indent="-380648" algn="l" rtl="0">
              <a:lnSpc>
                <a:spcPct val="90000"/>
              </a:lnSpc>
              <a:spcBef>
                <a:spcPts val="500"/>
              </a:spcBef>
              <a:spcAft>
                <a:spcPts val="0"/>
              </a:spcAft>
              <a:buClr>
                <a:schemeClr val="dk1"/>
              </a:buClr>
              <a:buSzPts val="2400"/>
              <a:buFont typeface="Arial"/>
              <a:buChar char="•"/>
              <a:defRPr sz="2398" b="0" i="0" u="none" strike="noStrike" cap="none">
                <a:solidFill>
                  <a:schemeClr val="dk1"/>
                </a:solidFill>
                <a:latin typeface="Arial"/>
                <a:ea typeface="Arial"/>
                <a:cs typeface="Arial"/>
                <a:sym typeface="Arial"/>
              </a:defRPr>
            </a:lvl2pPr>
            <a:lvl3pPr marL="1370331" marR="0" lvl="2" indent="-355271" algn="l" rtl="0">
              <a:lnSpc>
                <a:spcPct val="90000"/>
              </a:lnSpc>
              <a:spcBef>
                <a:spcPts val="500"/>
              </a:spcBef>
              <a:spcAft>
                <a:spcPts val="0"/>
              </a:spcAft>
              <a:buClr>
                <a:schemeClr val="dk1"/>
              </a:buClr>
              <a:buSzPts val="2000"/>
              <a:buFont typeface="Arial"/>
              <a:buChar char="•"/>
              <a:defRPr sz="1998" b="0" i="0" u="none" strike="noStrike" cap="none">
                <a:solidFill>
                  <a:schemeClr val="dk1"/>
                </a:solidFill>
                <a:latin typeface="Arial"/>
                <a:ea typeface="Arial"/>
                <a:cs typeface="Arial"/>
                <a:sym typeface="Arial"/>
              </a:defRPr>
            </a:lvl3pPr>
            <a:lvl4pPr marL="1827108" marR="0" lvl="3"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4pPr>
            <a:lvl5pPr marL="2283885" marR="0" lvl="4"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5pPr>
            <a:lvl6pPr marL="2740663" marR="0" lvl="5"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6pPr>
            <a:lvl7pPr marL="3197440" marR="0" lvl="6"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7pPr>
            <a:lvl8pPr marL="3654217" marR="0" lvl="7"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8pPr>
            <a:lvl9pPr marL="4110994" marR="0" lvl="8"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69381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3_Title Only">
  <p:cSld name="3_Title Only">
    <p:spTree>
      <p:nvGrpSpPr>
        <p:cNvPr id="1" name="Shape 103"/>
        <p:cNvGrpSpPr/>
        <p:nvPr/>
      </p:nvGrpSpPr>
      <p:grpSpPr>
        <a:xfrm>
          <a:off x="0" y="0"/>
          <a:ext cx="0" cy="0"/>
          <a:chOff x="0" y="0"/>
          <a:chExt cx="0" cy="0"/>
        </a:xfrm>
      </p:grpSpPr>
      <p:sp>
        <p:nvSpPr>
          <p:cNvPr id="107" name="Google Shape;107;p157"/>
          <p:cNvSpPr txBox="1">
            <a:spLocks noGrp="1"/>
          </p:cNvSpPr>
          <p:nvPr>
            <p:ph type="title"/>
          </p:nvPr>
        </p:nvSpPr>
        <p:spPr>
          <a:xfrm>
            <a:off x="372002" y="320322"/>
            <a:ext cx="9067836" cy="9490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800"/>
              <a:buFont typeface="Calibri"/>
              <a:buNone/>
              <a:defRPr sz="2797" b="0" i="0" cap="none">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157"/>
          <p:cNvSpPr txBox="1">
            <a:spLocks noGrp="1"/>
          </p:cNvSpPr>
          <p:nvPr>
            <p:ph type="body" idx="1"/>
          </p:nvPr>
        </p:nvSpPr>
        <p:spPr>
          <a:xfrm>
            <a:off x="372003" y="6264001"/>
            <a:ext cx="9844663" cy="548976"/>
          </a:xfrm>
          <a:prstGeom prst="rect">
            <a:avLst/>
          </a:prstGeom>
          <a:noFill/>
          <a:ln>
            <a:noFill/>
          </a:ln>
        </p:spPr>
        <p:txBody>
          <a:bodyPr spcFirstLastPara="1" wrap="square" lIns="0" tIns="0" rIns="0" bIns="0" anchor="b" anchorCtr="0">
            <a:normAutofit/>
          </a:bodyPr>
          <a:lstStyle>
            <a:lvl1pPr marL="456777" lvl="0" indent="-228389" algn="l">
              <a:lnSpc>
                <a:spcPct val="90000"/>
              </a:lnSpc>
              <a:spcBef>
                <a:spcPts val="0"/>
              </a:spcBef>
              <a:spcAft>
                <a:spcPts val="0"/>
              </a:spcAft>
              <a:buClr>
                <a:srgbClr val="000000"/>
              </a:buClr>
              <a:buSzPts val="1000"/>
              <a:buNone/>
              <a:defRPr sz="999" b="0" i="0">
                <a:solidFill>
                  <a:srgbClr val="000000"/>
                </a:solidFill>
                <a:latin typeface="Arial"/>
                <a:ea typeface="Arial"/>
                <a:cs typeface="Arial"/>
                <a:sym typeface="Arial"/>
              </a:defRPr>
            </a:lvl1pPr>
            <a:lvl2pPr marL="913554" lvl="1" indent="-342583" algn="l">
              <a:lnSpc>
                <a:spcPct val="90000"/>
              </a:lnSpc>
              <a:spcBef>
                <a:spcPts val="500"/>
              </a:spcBef>
              <a:spcAft>
                <a:spcPts val="0"/>
              </a:spcAft>
              <a:buClr>
                <a:schemeClr val="dk1"/>
              </a:buClr>
              <a:buSzPts val="1800"/>
              <a:buChar char="•"/>
              <a:defRPr/>
            </a:lvl2pPr>
            <a:lvl3pPr marL="1370331" lvl="2" indent="-342583" algn="l">
              <a:lnSpc>
                <a:spcPct val="90000"/>
              </a:lnSpc>
              <a:spcBef>
                <a:spcPts val="500"/>
              </a:spcBef>
              <a:spcAft>
                <a:spcPts val="0"/>
              </a:spcAft>
              <a:buClr>
                <a:schemeClr val="dk1"/>
              </a:buClr>
              <a:buSzPts val="1800"/>
              <a:buChar char="•"/>
              <a:defRPr/>
            </a:lvl3pPr>
            <a:lvl4pPr marL="1827108" lvl="3" indent="-342583" algn="l">
              <a:lnSpc>
                <a:spcPct val="90000"/>
              </a:lnSpc>
              <a:spcBef>
                <a:spcPts val="500"/>
              </a:spcBef>
              <a:spcAft>
                <a:spcPts val="0"/>
              </a:spcAft>
              <a:buClr>
                <a:schemeClr val="dk1"/>
              </a:buClr>
              <a:buSzPts val="1800"/>
              <a:buChar char="•"/>
              <a:defRPr/>
            </a:lvl4pPr>
            <a:lvl5pPr marL="2283885" lvl="4" indent="-342583" algn="l">
              <a:lnSpc>
                <a:spcPct val="90000"/>
              </a:lnSpc>
              <a:spcBef>
                <a:spcPts val="500"/>
              </a:spcBef>
              <a:spcAft>
                <a:spcPts val="0"/>
              </a:spcAft>
              <a:buClr>
                <a:schemeClr val="dk1"/>
              </a:buClr>
              <a:buSzPts val="1800"/>
              <a:buChar char="•"/>
              <a:defRPr/>
            </a:lvl5pPr>
            <a:lvl6pPr marL="2740663" lvl="5" indent="-342583" algn="l">
              <a:lnSpc>
                <a:spcPct val="90000"/>
              </a:lnSpc>
              <a:spcBef>
                <a:spcPts val="500"/>
              </a:spcBef>
              <a:spcAft>
                <a:spcPts val="0"/>
              </a:spcAft>
              <a:buClr>
                <a:schemeClr val="dk1"/>
              </a:buClr>
              <a:buSzPts val="1800"/>
              <a:buChar char="•"/>
              <a:defRPr/>
            </a:lvl6pPr>
            <a:lvl7pPr marL="3197440" lvl="6" indent="-342583" algn="l">
              <a:lnSpc>
                <a:spcPct val="90000"/>
              </a:lnSpc>
              <a:spcBef>
                <a:spcPts val="500"/>
              </a:spcBef>
              <a:spcAft>
                <a:spcPts val="0"/>
              </a:spcAft>
              <a:buClr>
                <a:schemeClr val="dk1"/>
              </a:buClr>
              <a:buSzPts val="1800"/>
              <a:buChar char="•"/>
              <a:defRPr/>
            </a:lvl7pPr>
            <a:lvl8pPr marL="3654217" lvl="7" indent="-342583" algn="l">
              <a:lnSpc>
                <a:spcPct val="90000"/>
              </a:lnSpc>
              <a:spcBef>
                <a:spcPts val="500"/>
              </a:spcBef>
              <a:spcAft>
                <a:spcPts val="0"/>
              </a:spcAft>
              <a:buClr>
                <a:schemeClr val="dk1"/>
              </a:buClr>
              <a:buSzPts val="1800"/>
              <a:buChar char="•"/>
              <a:defRPr/>
            </a:lvl8pPr>
            <a:lvl9pPr marL="4110994" lvl="8" indent="-342583"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28316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_Title Slide White">
  <p:cSld name="1_Title Slide White">
    <p:spTree>
      <p:nvGrpSpPr>
        <p:cNvPr id="1" name="Shape 109"/>
        <p:cNvGrpSpPr/>
        <p:nvPr/>
      </p:nvGrpSpPr>
      <p:grpSpPr>
        <a:xfrm>
          <a:off x="0" y="0"/>
          <a:ext cx="0" cy="0"/>
          <a:chOff x="0" y="0"/>
          <a:chExt cx="0" cy="0"/>
        </a:xfrm>
      </p:grpSpPr>
      <p:sp>
        <p:nvSpPr>
          <p:cNvPr id="110" name="Google Shape;110;p158"/>
          <p:cNvSpPr txBox="1">
            <a:spLocks noGrp="1"/>
          </p:cNvSpPr>
          <p:nvPr>
            <p:ph type="ctrTitle"/>
          </p:nvPr>
        </p:nvSpPr>
        <p:spPr>
          <a:xfrm>
            <a:off x="640080" y="1489130"/>
            <a:ext cx="10972800" cy="22232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2557"/>
              </a:buClr>
              <a:buSzPts val="5400"/>
              <a:buFont typeface="Arial"/>
              <a:buNone/>
              <a:defRPr sz="5395" b="1">
                <a:solidFill>
                  <a:srgbClr val="002557"/>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158"/>
          <p:cNvSpPr txBox="1">
            <a:spLocks noGrp="1"/>
          </p:cNvSpPr>
          <p:nvPr>
            <p:ph type="subTitle" idx="1"/>
          </p:nvPr>
        </p:nvSpPr>
        <p:spPr>
          <a:xfrm>
            <a:off x="640080" y="3797535"/>
            <a:ext cx="10972800" cy="948671"/>
          </a:xfrm>
          <a:prstGeom prst="rect">
            <a:avLst/>
          </a:prstGeom>
          <a:noFill/>
          <a:ln>
            <a:noFill/>
          </a:ln>
        </p:spPr>
        <p:txBody>
          <a:bodyPr spcFirstLastPara="1" wrap="square" lIns="91425" tIns="45700" rIns="91425" bIns="45700" anchor="t" anchorCtr="0">
            <a:normAutofit/>
          </a:bodyPr>
          <a:lstStyle>
            <a:lvl1pPr lvl="0" algn="l">
              <a:lnSpc>
                <a:spcPct val="90000"/>
              </a:lnSpc>
              <a:spcBef>
                <a:spcPts val="999"/>
              </a:spcBef>
              <a:spcAft>
                <a:spcPts val="0"/>
              </a:spcAft>
              <a:buClr>
                <a:srgbClr val="002557"/>
              </a:buClr>
              <a:buSzPts val="2800"/>
              <a:buNone/>
              <a:defRPr sz="2797">
                <a:solidFill>
                  <a:srgbClr val="002557"/>
                </a:solidFill>
              </a:defRPr>
            </a:lvl1pPr>
            <a:lvl2pPr lvl="1" algn="ctr">
              <a:lnSpc>
                <a:spcPct val="90000"/>
              </a:lnSpc>
              <a:spcBef>
                <a:spcPts val="500"/>
              </a:spcBef>
              <a:spcAft>
                <a:spcPts val="0"/>
              </a:spcAft>
              <a:buClr>
                <a:schemeClr val="dk1"/>
              </a:buClr>
              <a:buSzPts val="2000"/>
              <a:buNone/>
              <a:defRPr sz="1998"/>
            </a:lvl2pPr>
            <a:lvl3pPr lvl="2" algn="ctr">
              <a:lnSpc>
                <a:spcPct val="90000"/>
              </a:lnSpc>
              <a:spcBef>
                <a:spcPts val="500"/>
              </a:spcBef>
              <a:spcAft>
                <a:spcPts val="0"/>
              </a:spcAft>
              <a:buClr>
                <a:schemeClr val="dk1"/>
              </a:buClr>
              <a:buSzPts val="1800"/>
              <a:buNone/>
              <a:defRPr sz="1798"/>
            </a:lvl3pPr>
            <a:lvl4pPr lvl="3" algn="ctr">
              <a:lnSpc>
                <a:spcPct val="90000"/>
              </a:lnSpc>
              <a:spcBef>
                <a:spcPts val="500"/>
              </a:spcBef>
              <a:spcAft>
                <a:spcPts val="0"/>
              </a:spcAft>
              <a:buClr>
                <a:schemeClr val="dk1"/>
              </a:buClr>
              <a:buSzPts val="1600"/>
              <a:buNone/>
              <a:defRPr sz="1599"/>
            </a:lvl4pPr>
            <a:lvl5pPr lvl="4" algn="ctr">
              <a:lnSpc>
                <a:spcPct val="90000"/>
              </a:lnSpc>
              <a:spcBef>
                <a:spcPts val="500"/>
              </a:spcBef>
              <a:spcAft>
                <a:spcPts val="0"/>
              </a:spcAft>
              <a:buClr>
                <a:schemeClr val="dk1"/>
              </a:buClr>
              <a:buSzPts val="1600"/>
              <a:buNone/>
              <a:defRPr sz="1599"/>
            </a:lvl5pPr>
            <a:lvl6pPr lvl="5" algn="ctr">
              <a:lnSpc>
                <a:spcPct val="90000"/>
              </a:lnSpc>
              <a:spcBef>
                <a:spcPts val="500"/>
              </a:spcBef>
              <a:spcAft>
                <a:spcPts val="0"/>
              </a:spcAft>
              <a:buClr>
                <a:schemeClr val="dk1"/>
              </a:buClr>
              <a:buSzPts val="1600"/>
              <a:buNone/>
              <a:defRPr sz="1599"/>
            </a:lvl6pPr>
            <a:lvl7pPr lvl="6" algn="ctr">
              <a:lnSpc>
                <a:spcPct val="90000"/>
              </a:lnSpc>
              <a:spcBef>
                <a:spcPts val="500"/>
              </a:spcBef>
              <a:spcAft>
                <a:spcPts val="0"/>
              </a:spcAft>
              <a:buClr>
                <a:schemeClr val="dk1"/>
              </a:buClr>
              <a:buSzPts val="1600"/>
              <a:buNone/>
              <a:defRPr sz="1599"/>
            </a:lvl7pPr>
            <a:lvl8pPr lvl="7" algn="ctr">
              <a:lnSpc>
                <a:spcPct val="90000"/>
              </a:lnSpc>
              <a:spcBef>
                <a:spcPts val="500"/>
              </a:spcBef>
              <a:spcAft>
                <a:spcPts val="0"/>
              </a:spcAft>
              <a:buClr>
                <a:schemeClr val="dk1"/>
              </a:buClr>
              <a:buSzPts val="1600"/>
              <a:buNone/>
              <a:defRPr sz="1599"/>
            </a:lvl8pPr>
            <a:lvl9pPr lvl="8" algn="ctr">
              <a:lnSpc>
                <a:spcPct val="90000"/>
              </a:lnSpc>
              <a:spcBef>
                <a:spcPts val="500"/>
              </a:spcBef>
              <a:spcAft>
                <a:spcPts val="0"/>
              </a:spcAft>
              <a:buClr>
                <a:schemeClr val="dk1"/>
              </a:buClr>
              <a:buSzPts val="1600"/>
              <a:buNone/>
              <a:defRPr sz="1599"/>
            </a:lvl9pPr>
          </a:lstStyle>
          <a:p>
            <a:endParaRPr/>
          </a:p>
        </p:txBody>
      </p:sp>
      <p:sp>
        <p:nvSpPr>
          <p:cNvPr id="112" name="Google Shape;112;p158"/>
          <p:cNvSpPr txBox="1">
            <a:spLocks noGrp="1"/>
          </p:cNvSpPr>
          <p:nvPr>
            <p:ph type="body" idx="2"/>
          </p:nvPr>
        </p:nvSpPr>
        <p:spPr>
          <a:xfrm>
            <a:off x="640080" y="5142188"/>
            <a:ext cx="10972800" cy="594131"/>
          </a:xfrm>
          <a:prstGeom prst="rect">
            <a:avLst/>
          </a:prstGeom>
          <a:noFill/>
          <a:ln>
            <a:noFill/>
          </a:ln>
        </p:spPr>
        <p:txBody>
          <a:bodyPr spcFirstLastPara="1" wrap="square" lIns="91425" tIns="45700" rIns="91425" bIns="45700" anchor="t" anchorCtr="0">
            <a:noAutofit/>
          </a:bodyPr>
          <a:lstStyle>
            <a:lvl1pPr marL="456777" lvl="0" indent="-228389" algn="l">
              <a:lnSpc>
                <a:spcPct val="90000"/>
              </a:lnSpc>
              <a:spcBef>
                <a:spcPts val="999"/>
              </a:spcBef>
              <a:spcAft>
                <a:spcPts val="0"/>
              </a:spcAft>
              <a:buClr>
                <a:srgbClr val="002557"/>
              </a:buClr>
              <a:buSzPts val="2000"/>
              <a:buFont typeface="Calibri"/>
              <a:buNone/>
              <a:defRPr sz="1998">
                <a:solidFill>
                  <a:srgbClr val="002557"/>
                </a:solidFill>
              </a:defRPr>
            </a:lvl1pPr>
            <a:lvl2pPr marL="913554" lvl="1" indent="-228389" algn="l">
              <a:lnSpc>
                <a:spcPct val="90000"/>
              </a:lnSpc>
              <a:spcBef>
                <a:spcPts val="500"/>
              </a:spcBef>
              <a:spcAft>
                <a:spcPts val="0"/>
              </a:spcAft>
              <a:buClr>
                <a:schemeClr val="lt1"/>
              </a:buClr>
              <a:buSzPts val="1400"/>
              <a:buFont typeface="Calibri"/>
              <a:buNone/>
              <a:defRPr sz="1399">
                <a:solidFill>
                  <a:schemeClr val="lt1"/>
                </a:solidFill>
              </a:defRPr>
            </a:lvl2pPr>
            <a:lvl3pPr marL="1370331" lvl="2" indent="-228389" algn="l">
              <a:lnSpc>
                <a:spcPct val="90000"/>
              </a:lnSpc>
              <a:spcBef>
                <a:spcPts val="500"/>
              </a:spcBef>
              <a:spcAft>
                <a:spcPts val="0"/>
              </a:spcAft>
              <a:buClr>
                <a:schemeClr val="lt1"/>
              </a:buClr>
              <a:buSzPts val="1400"/>
              <a:buFont typeface="Calibri"/>
              <a:buNone/>
              <a:defRPr sz="1399">
                <a:solidFill>
                  <a:schemeClr val="lt1"/>
                </a:solidFill>
              </a:defRPr>
            </a:lvl3pPr>
            <a:lvl4pPr marL="1827108" lvl="3" indent="-228389" algn="l">
              <a:lnSpc>
                <a:spcPct val="90000"/>
              </a:lnSpc>
              <a:spcBef>
                <a:spcPts val="500"/>
              </a:spcBef>
              <a:spcAft>
                <a:spcPts val="0"/>
              </a:spcAft>
              <a:buClr>
                <a:schemeClr val="lt1"/>
              </a:buClr>
              <a:buSzPts val="1400"/>
              <a:buFont typeface="Calibri"/>
              <a:buNone/>
              <a:defRPr sz="1399">
                <a:solidFill>
                  <a:schemeClr val="lt1"/>
                </a:solidFill>
              </a:defRPr>
            </a:lvl4pPr>
            <a:lvl5pPr marL="2283885" lvl="4" indent="-228389" algn="l">
              <a:lnSpc>
                <a:spcPct val="90000"/>
              </a:lnSpc>
              <a:spcBef>
                <a:spcPts val="500"/>
              </a:spcBef>
              <a:spcAft>
                <a:spcPts val="0"/>
              </a:spcAft>
              <a:buClr>
                <a:schemeClr val="lt1"/>
              </a:buClr>
              <a:buSzPts val="1400"/>
              <a:buFont typeface="Calibri"/>
              <a:buNone/>
              <a:defRPr sz="1399">
                <a:solidFill>
                  <a:schemeClr val="lt1"/>
                </a:solidFill>
              </a:defRPr>
            </a:lvl5pPr>
            <a:lvl6pPr marL="2740663" lvl="5" indent="-342583" algn="l">
              <a:lnSpc>
                <a:spcPct val="90000"/>
              </a:lnSpc>
              <a:spcBef>
                <a:spcPts val="500"/>
              </a:spcBef>
              <a:spcAft>
                <a:spcPts val="0"/>
              </a:spcAft>
              <a:buClr>
                <a:schemeClr val="dk1"/>
              </a:buClr>
              <a:buSzPts val="1800"/>
              <a:buChar char="•"/>
              <a:defRPr/>
            </a:lvl6pPr>
            <a:lvl7pPr marL="3197440" lvl="6" indent="-342583" algn="l">
              <a:lnSpc>
                <a:spcPct val="90000"/>
              </a:lnSpc>
              <a:spcBef>
                <a:spcPts val="500"/>
              </a:spcBef>
              <a:spcAft>
                <a:spcPts val="0"/>
              </a:spcAft>
              <a:buClr>
                <a:schemeClr val="dk1"/>
              </a:buClr>
              <a:buSzPts val="1800"/>
              <a:buChar char="•"/>
              <a:defRPr/>
            </a:lvl7pPr>
            <a:lvl8pPr marL="3654217" lvl="7" indent="-342583" algn="l">
              <a:lnSpc>
                <a:spcPct val="90000"/>
              </a:lnSpc>
              <a:spcBef>
                <a:spcPts val="500"/>
              </a:spcBef>
              <a:spcAft>
                <a:spcPts val="0"/>
              </a:spcAft>
              <a:buClr>
                <a:schemeClr val="dk1"/>
              </a:buClr>
              <a:buSzPts val="1800"/>
              <a:buChar char="•"/>
              <a:defRPr/>
            </a:lvl8pPr>
            <a:lvl9pPr marL="4110994" lvl="8" indent="-342583" algn="l">
              <a:lnSpc>
                <a:spcPct val="90000"/>
              </a:lnSpc>
              <a:spcBef>
                <a:spcPts val="500"/>
              </a:spcBef>
              <a:spcAft>
                <a:spcPts val="0"/>
              </a:spcAft>
              <a:buClr>
                <a:schemeClr val="dk1"/>
              </a:buClr>
              <a:buSzPts val="1800"/>
              <a:buChar char="•"/>
              <a:defRPr/>
            </a:lvl9pPr>
          </a:lstStyle>
          <a:p>
            <a:endParaRPr/>
          </a:p>
        </p:txBody>
      </p:sp>
      <p:pic>
        <p:nvPicPr>
          <p:cNvPr id="113" name="Google Shape;113;p158"/>
          <p:cNvPicPr preferRelativeResize="0"/>
          <p:nvPr/>
        </p:nvPicPr>
        <p:blipFill rotWithShape="1">
          <a:blip r:embed="rId2">
            <a:alphaModFix/>
          </a:blip>
          <a:srcRect/>
          <a:stretch/>
        </p:blipFill>
        <p:spPr>
          <a:xfrm>
            <a:off x="640082" y="490957"/>
            <a:ext cx="2233783" cy="632905"/>
          </a:xfrm>
          <a:prstGeom prst="rect">
            <a:avLst/>
          </a:prstGeom>
          <a:noFill/>
          <a:ln>
            <a:noFill/>
          </a:ln>
        </p:spPr>
      </p:pic>
      <p:sp>
        <p:nvSpPr>
          <p:cNvPr id="114" name="Google Shape;114;p158"/>
          <p:cNvSpPr txBox="1">
            <a:spLocks noGrp="1"/>
          </p:cNvSpPr>
          <p:nvPr>
            <p:ph type="body" idx="3"/>
          </p:nvPr>
        </p:nvSpPr>
        <p:spPr>
          <a:xfrm>
            <a:off x="3324404" y="6271848"/>
            <a:ext cx="5852160" cy="281354"/>
          </a:xfrm>
          <a:prstGeom prst="rect">
            <a:avLst/>
          </a:prstGeom>
          <a:noFill/>
          <a:ln>
            <a:noFill/>
          </a:ln>
        </p:spPr>
        <p:txBody>
          <a:bodyPr spcFirstLastPara="1" wrap="square" lIns="0" tIns="0" rIns="0" bIns="0" anchor="b" anchorCtr="0">
            <a:noAutofit/>
          </a:bodyPr>
          <a:lstStyle>
            <a:lvl1pPr marL="456777" lvl="0" indent="-228389" algn="l">
              <a:lnSpc>
                <a:spcPct val="90000"/>
              </a:lnSpc>
              <a:spcBef>
                <a:spcPts val="0"/>
              </a:spcBef>
              <a:spcAft>
                <a:spcPts val="0"/>
              </a:spcAft>
              <a:buClr>
                <a:srgbClr val="002557"/>
              </a:buClr>
              <a:buSzPts val="1000"/>
              <a:buFont typeface="Calibri"/>
              <a:buNone/>
              <a:defRPr sz="999">
                <a:solidFill>
                  <a:srgbClr val="002557"/>
                </a:solidFill>
              </a:defRPr>
            </a:lvl1pPr>
            <a:lvl2pPr marL="913554" lvl="1" indent="-285486" algn="l">
              <a:lnSpc>
                <a:spcPct val="90000"/>
              </a:lnSpc>
              <a:spcBef>
                <a:spcPts val="500"/>
              </a:spcBef>
              <a:spcAft>
                <a:spcPts val="0"/>
              </a:spcAft>
              <a:buClr>
                <a:srgbClr val="002557"/>
              </a:buClr>
              <a:buSzPts val="900"/>
              <a:buChar char="•"/>
              <a:defRPr sz="899">
                <a:solidFill>
                  <a:srgbClr val="002557"/>
                </a:solidFill>
              </a:defRPr>
            </a:lvl2pPr>
            <a:lvl3pPr marL="1370331" lvl="2" indent="-285486" algn="l">
              <a:lnSpc>
                <a:spcPct val="90000"/>
              </a:lnSpc>
              <a:spcBef>
                <a:spcPts val="500"/>
              </a:spcBef>
              <a:spcAft>
                <a:spcPts val="0"/>
              </a:spcAft>
              <a:buClr>
                <a:srgbClr val="002557"/>
              </a:buClr>
              <a:buSzPts val="900"/>
              <a:buChar char="•"/>
              <a:defRPr sz="899">
                <a:solidFill>
                  <a:srgbClr val="002557"/>
                </a:solidFill>
              </a:defRPr>
            </a:lvl3pPr>
            <a:lvl4pPr marL="1827108" lvl="3" indent="-285486" algn="l">
              <a:lnSpc>
                <a:spcPct val="90000"/>
              </a:lnSpc>
              <a:spcBef>
                <a:spcPts val="500"/>
              </a:spcBef>
              <a:spcAft>
                <a:spcPts val="0"/>
              </a:spcAft>
              <a:buClr>
                <a:srgbClr val="002557"/>
              </a:buClr>
              <a:buSzPts val="900"/>
              <a:buChar char="•"/>
              <a:defRPr sz="899">
                <a:solidFill>
                  <a:srgbClr val="002557"/>
                </a:solidFill>
              </a:defRPr>
            </a:lvl4pPr>
            <a:lvl5pPr marL="2283885" lvl="4" indent="-285486" algn="l">
              <a:lnSpc>
                <a:spcPct val="90000"/>
              </a:lnSpc>
              <a:spcBef>
                <a:spcPts val="500"/>
              </a:spcBef>
              <a:spcAft>
                <a:spcPts val="0"/>
              </a:spcAft>
              <a:buClr>
                <a:srgbClr val="002557"/>
              </a:buClr>
              <a:buSzPts val="900"/>
              <a:buChar char="•"/>
              <a:defRPr sz="899">
                <a:solidFill>
                  <a:srgbClr val="002557"/>
                </a:solidFill>
              </a:defRPr>
            </a:lvl5pPr>
            <a:lvl6pPr marL="2740663" lvl="5" indent="-342583" algn="l">
              <a:lnSpc>
                <a:spcPct val="90000"/>
              </a:lnSpc>
              <a:spcBef>
                <a:spcPts val="500"/>
              </a:spcBef>
              <a:spcAft>
                <a:spcPts val="0"/>
              </a:spcAft>
              <a:buClr>
                <a:schemeClr val="dk1"/>
              </a:buClr>
              <a:buSzPts val="1800"/>
              <a:buChar char="•"/>
              <a:defRPr/>
            </a:lvl6pPr>
            <a:lvl7pPr marL="3197440" lvl="6" indent="-342583" algn="l">
              <a:lnSpc>
                <a:spcPct val="90000"/>
              </a:lnSpc>
              <a:spcBef>
                <a:spcPts val="500"/>
              </a:spcBef>
              <a:spcAft>
                <a:spcPts val="0"/>
              </a:spcAft>
              <a:buClr>
                <a:schemeClr val="dk1"/>
              </a:buClr>
              <a:buSzPts val="1800"/>
              <a:buChar char="•"/>
              <a:defRPr/>
            </a:lvl7pPr>
            <a:lvl8pPr marL="3654217" lvl="7" indent="-342583" algn="l">
              <a:lnSpc>
                <a:spcPct val="90000"/>
              </a:lnSpc>
              <a:spcBef>
                <a:spcPts val="500"/>
              </a:spcBef>
              <a:spcAft>
                <a:spcPts val="0"/>
              </a:spcAft>
              <a:buClr>
                <a:schemeClr val="dk1"/>
              </a:buClr>
              <a:buSzPts val="1800"/>
              <a:buChar char="•"/>
              <a:defRPr/>
            </a:lvl8pPr>
            <a:lvl9pPr marL="4110994" lvl="8" indent="-342583" algn="l">
              <a:lnSpc>
                <a:spcPct val="90000"/>
              </a:lnSpc>
              <a:spcBef>
                <a:spcPts val="500"/>
              </a:spcBef>
              <a:spcAft>
                <a:spcPts val="0"/>
              </a:spcAft>
              <a:buClr>
                <a:schemeClr val="dk1"/>
              </a:buClr>
              <a:buSzPts val="1800"/>
              <a:buChar char="•"/>
              <a:defRPr/>
            </a:lvl9pPr>
          </a:lstStyle>
          <a:p>
            <a:endParaRPr/>
          </a:p>
        </p:txBody>
      </p:sp>
      <p:sp>
        <p:nvSpPr>
          <p:cNvPr id="115" name="Google Shape;115;p158"/>
          <p:cNvSpPr txBox="1">
            <a:spLocks noGrp="1"/>
          </p:cNvSpPr>
          <p:nvPr>
            <p:ph type="body" idx="4"/>
          </p:nvPr>
        </p:nvSpPr>
        <p:spPr>
          <a:xfrm>
            <a:off x="6656564" y="5813846"/>
            <a:ext cx="5464001" cy="423497"/>
          </a:xfrm>
          <a:prstGeom prst="rect">
            <a:avLst/>
          </a:prstGeom>
          <a:noFill/>
          <a:ln>
            <a:noFill/>
          </a:ln>
        </p:spPr>
        <p:txBody>
          <a:bodyPr spcFirstLastPara="1" wrap="square" lIns="91425" tIns="45700" rIns="91425" bIns="45700" anchor="b" anchorCtr="0">
            <a:noAutofit/>
          </a:bodyPr>
          <a:lstStyle>
            <a:lvl1pPr marL="456777" lvl="0" indent="-228389" algn="r">
              <a:lnSpc>
                <a:spcPct val="90000"/>
              </a:lnSpc>
              <a:spcBef>
                <a:spcPts val="999"/>
              </a:spcBef>
              <a:spcAft>
                <a:spcPts val="0"/>
              </a:spcAft>
              <a:buClr>
                <a:schemeClr val="dk1"/>
              </a:buClr>
              <a:buSzPts val="800"/>
              <a:buNone/>
              <a:defRPr sz="799"/>
            </a:lvl1pPr>
            <a:lvl2pPr marL="913554" lvl="1" indent="-342583" algn="l">
              <a:lnSpc>
                <a:spcPct val="90000"/>
              </a:lnSpc>
              <a:spcBef>
                <a:spcPts val="500"/>
              </a:spcBef>
              <a:spcAft>
                <a:spcPts val="0"/>
              </a:spcAft>
              <a:buClr>
                <a:schemeClr val="dk1"/>
              </a:buClr>
              <a:buSzPts val="1800"/>
              <a:buChar char="•"/>
              <a:defRPr/>
            </a:lvl2pPr>
            <a:lvl3pPr marL="1370331" lvl="2" indent="-342583" algn="l">
              <a:lnSpc>
                <a:spcPct val="90000"/>
              </a:lnSpc>
              <a:spcBef>
                <a:spcPts val="500"/>
              </a:spcBef>
              <a:spcAft>
                <a:spcPts val="0"/>
              </a:spcAft>
              <a:buClr>
                <a:schemeClr val="dk1"/>
              </a:buClr>
              <a:buSzPts val="1800"/>
              <a:buChar char="•"/>
              <a:defRPr/>
            </a:lvl3pPr>
            <a:lvl4pPr marL="1827108" lvl="3" indent="-342583" algn="l">
              <a:lnSpc>
                <a:spcPct val="90000"/>
              </a:lnSpc>
              <a:spcBef>
                <a:spcPts val="500"/>
              </a:spcBef>
              <a:spcAft>
                <a:spcPts val="0"/>
              </a:spcAft>
              <a:buClr>
                <a:schemeClr val="dk1"/>
              </a:buClr>
              <a:buSzPts val="1800"/>
              <a:buChar char="•"/>
              <a:defRPr/>
            </a:lvl4pPr>
            <a:lvl5pPr marL="2283885" lvl="4" indent="-342583" algn="l">
              <a:lnSpc>
                <a:spcPct val="90000"/>
              </a:lnSpc>
              <a:spcBef>
                <a:spcPts val="500"/>
              </a:spcBef>
              <a:spcAft>
                <a:spcPts val="0"/>
              </a:spcAft>
              <a:buClr>
                <a:schemeClr val="dk1"/>
              </a:buClr>
              <a:buSzPts val="1800"/>
              <a:buChar char="•"/>
              <a:defRPr/>
            </a:lvl5pPr>
            <a:lvl6pPr marL="2740663" lvl="5" indent="-342583" algn="l">
              <a:lnSpc>
                <a:spcPct val="90000"/>
              </a:lnSpc>
              <a:spcBef>
                <a:spcPts val="500"/>
              </a:spcBef>
              <a:spcAft>
                <a:spcPts val="0"/>
              </a:spcAft>
              <a:buClr>
                <a:schemeClr val="dk1"/>
              </a:buClr>
              <a:buSzPts val="1800"/>
              <a:buChar char="•"/>
              <a:defRPr/>
            </a:lvl6pPr>
            <a:lvl7pPr marL="3197440" lvl="6" indent="-342583" algn="l">
              <a:lnSpc>
                <a:spcPct val="90000"/>
              </a:lnSpc>
              <a:spcBef>
                <a:spcPts val="500"/>
              </a:spcBef>
              <a:spcAft>
                <a:spcPts val="0"/>
              </a:spcAft>
              <a:buClr>
                <a:schemeClr val="dk1"/>
              </a:buClr>
              <a:buSzPts val="1800"/>
              <a:buChar char="•"/>
              <a:defRPr/>
            </a:lvl7pPr>
            <a:lvl8pPr marL="3654217" lvl="7" indent="-342583" algn="l">
              <a:lnSpc>
                <a:spcPct val="90000"/>
              </a:lnSpc>
              <a:spcBef>
                <a:spcPts val="500"/>
              </a:spcBef>
              <a:spcAft>
                <a:spcPts val="0"/>
              </a:spcAft>
              <a:buClr>
                <a:schemeClr val="dk1"/>
              </a:buClr>
              <a:buSzPts val="1800"/>
              <a:buChar char="•"/>
              <a:defRPr/>
            </a:lvl8pPr>
            <a:lvl9pPr marL="4110994" lvl="8" indent="-342583"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197773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_Title and Content">
  <p:cSld name="1_Title and Content">
    <p:spTree>
      <p:nvGrpSpPr>
        <p:cNvPr id="1" name="Shape 116"/>
        <p:cNvGrpSpPr/>
        <p:nvPr/>
      </p:nvGrpSpPr>
      <p:grpSpPr>
        <a:xfrm>
          <a:off x="0" y="0"/>
          <a:ext cx="0" cy="0"/>
          <a:chOff x="0" y="0"/>
          <a:chExt cx="0" cy="0"/>
        </a:xfrm>
      </p:grpSpPr>
      <p:sp>
        <p:nvSpPr>
          <p:cNvPr id="117" name="Google Shape;117;p159"/>
          <p:cNvSpPr txBox="1">
            <a:spLocks noGrp="1"/>
          </p:cNvSpPr>
          <p:nvPr>
            <p:ph type="title"/>
          </p:nvPr>
        </p:nvSpPr>
        <p:spPr>
          <a:xfrm>
            <a:off x="110764" y="74831"/>
            <a:ext cx="10972800" cy="137160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199">
                <a:solidFill>
                  <a:schemeClr val="lt1"/>
                </a:solidFill>
                <a:latin typeface="Calibri"/>
                <a:ea typeface="Calibri"/>
                <a:cs typeface="Calibri"/>
                <a:sym typeface="Calibri"/>
              </a:defRPr>
            </a:lvl1pPr>
            <a:lvl2pPr marL="0" lvl="1" indent="0" algn="r">
              <a:spcBef>
                <a:spcPts val="0"/>
              </a:spcBef>
              <a:buNone/>
              <a:defRPr sz="1199">
                <a:solidFill>
                  <a:schemeClr val="lt1"/>
                </a:solidFill>
                <a:latin typeface="Calibri"/>
                <a:ea typeface="Calibri"/>
                <a:cs typeface="Calibri"/>
                <a:sym typeface="Calibri"/>
              </a:defRPr>
            </a:lvl2pPr>
            <a:lvl3pPr marL="0" lvl="2" indent="0" algn="r">
              <a:spcBef>
                <a:spcPts val="0"/>
              </a:spcBef>
              <a:buNone/>
              <a:defRPr sz="1199">
                <a:solidFill>
                  <a:schemeClr val="lt1"/>
                </a:solidFill>
                <a:latin typeface="Calibri"/>
                <a:ea typeface="Calibri"/>
                <a:cs typeface="Calibri"/>
                <a:sym typeface="Calibri"/>
              </a:defRPr>
            </a:lvl3pPr>
            <a:lvl4pPr marL="0" lvl="3" indent="0" algn="r">
              <a:spcBef>
                <a:spcPts val="0"/>
              </a:spcBef>
              <a:buNone/>
              <a:defRPr sz="1199">
                <a:solidFill>
                  <a:schemeClr val="lt1"/>
                </a:solidFill>
                <a:latin typeface="Calibri"/>
                <a:ea typeface="Calibri"/>
                <a:cs typeface="Calibri"/>
                <a:sym typeface="Calibri"/>
              </a:defRPr>
            </a:lvl4pPr>
            <a:lvl5pPr marL="0" lvl="4" indent="0" algn="r">
              <a:spcBef>
                <a:spcPts val="0"/>
              </a:spcBef>
              <a:buNone/>
              <a:defRPr sz="1199">
                <a:solidFill>
                  <a:schemeClr val="lt1"/>
                </a:solidFill>
                <a:latin typeface="Calibri"/>
                <a:ea typeface="Calibri"/>
                <a:cs typeface="Calibri"/>
                <a:sym typeface="Calibri"/>
              </a:defRPr>
            </a:lvl5pPr>
            <a:lvl6pPr marL="0" lvl="5" indent="0" algn="r">
              <a:spcBef>
                <a:spcPts val="0"/>
              </a:spcBef>
              <a:buNone/>
              <a:defRPr sz="1199">
                <a:solidFill>
                  <a:schemeClr val="lt1"/>
                </a:solidFill>
                <a:latin typeface="Calibri"/>
                <a:ea typeface="Calibri"/>
                <a:cs typeface="Calibri"/>
                <a:sym typeface="Calibri"/>
              </a:defRPr>
            </a:lvl6pPr>
            <a:lvl7pPr marL="0" lvl="6" indent="0" algn="r">
              <a:spcBef>
                <a:spcPts val="0"/>
              </a:spcBef>
              <a:buNone/>
              <a:defRPr sz="1199">
                <a:solidFill>
                  <a:schemeClr val="lt1"/>
                </a:solidFill>
                <a:latin typeface="Calibri"/>
                <a:ea typeface="Calibri"/>
                <a:cs typeface="Calibri"/>
                <a:sym typeface="Calibri"/>
              </a:defRPr>
            </a:lvl7pPr>
            <a:lvl8pPr marL="0" lvl="7" indent="0" algn="r">
              <a:spcBef>
                <a:spcPts val="0"/>
              </a:spcBef>
              <a:buNone/>
              <a:defRPr sz="1199">
                <a:solidFill>
                  <a:schemeClr val="lt1"/>
                </a:solidFill>
                <a:latin typeface="Calibri"/>
                <a:ea typeface="Calibri"/>
                <a:cs typeface="Calibri"/>
                <a:sym typeface="Calibri"/>
              </a:defRPr>
            </a:lvl8pPr>
            <a:lvl9pPr marL="0" lvl="8" indent="0" algn="r">
              <a:spcBef>
                <a:spcPts val="0"/>
              </a:spcBef>
              <a:buNone/>
              <a:defRPr sz="1199">
                <a:solidFill>
                  <a:schemeClr val="lt1"/>
                </a:solidFill>
                <a:latin typeface="Calibri"/>
                <a:ea typeface="Calibri"/>
                <a:cs typeface="Calibri"/>
                <a:sym typeface="Calibri"/>
              </a:defRPr>
            </a:lvl9pPr>
          </a:lstStyle>
          <a:p>
            <a:pPr defTabSz="1218072" fontAlgn="base"/>
            <a:fld id="{00000000-1234-1234-1234-123412341234}" type="slidenum">
              <a:rPr lang="en-US" smtClean="0">
                <a:solidFill>
                  <a:srgbClr val="FFFFFF"/>
                </a:solidFill>
              </a:rPr>
              <a:pPr defTabSz="1218072" fontAlgn="base"/>
              <a:t>‹#›</a:t>
            </a:fld>
            <a:endParaRPr lang="en-US">
              <a:solidFill>
                <a:srgbClr val="FFFFFF"/>
              </a:solidFill>
            </a:endParaRPr>
          </a:p>
        </p:txBody>
      </p:sp>
      <p:sp>
        <p:nvSpPr>
          <p:cNvPr id="119" name="Google Shape;119;p159"/>
          <p:cNvSpPr txBox="1">
            <a:spLocks noGrp="1"/>
          </p:cNvSpPr>
          <p:nvPr>
            <p:ph type="body" idx="1"/>
          </p:nvPr>
        </p:nvSpPr>
        <p:spPr>
          <a:xfrm>
            <a:off x="640080" y="1828800"/>
            <a:ext cx="10972800" cy="4023360"/>
          </a:xfrm>
          <a:prstGeom prst="rect">
            <a:avLst/>
          </a:prstGeom>
          <a:noFill/>
          <a:ln>
            <a:noFill/>
          </a:ln>
        </p:spPr>
        <p:txBody>
          <a:bodyPr spcFirstLastPara="1" wrap="square" lIns="91425" tIns="45700" rIns="91425" bIns="45700" anchor="t" anchorCtr="0">
            <a:normAutofit/>
          </a:bodyPr>
          <a:lstStyle>
            <a:lvl1pPr marL="456777" lvl="0" indent="-342583" algn="l">
              <a:lnSpc>
                <a:spcPct val="90000"/>
              </a:lnSpc>
              <a:spcBef>
                <a:spcPts val="999"/>
              </a:spcBef>
              <a:spcAft>
                <a:spcPts val="0"/>
              </a:spcAft>
              <a:buClr>
                <a:schemeClr val="dk1"/>
              </a:buClr>
              <a:buSzPts val="1800"/>
              <a:buChar char="•"/>
              <a:defRPr/>
            </a:lvl1pPr>
            <a:lvl2pPr marL="913554" lvl="1" indent="-342583" algn="l">
              <a:lnSpc>
                <a:spcPct val="90000"/>
              </a:lnSpc>
              <a:spcBef>
                <a:spcPts val="500"/>
              </a:spcBef>
              <a:spcAft>
                <a:spcPts val="0"/>
              </a:spcAft>
              <a:buClr>
                <a:schemeClr val="dk1"/>
              </a:buClr>
              <a:buSzPts val="1800"/>
              <a:buChar char="•"/>
              <a:defRPr/>
            </a:lvl2pPr>
            <a:lvl3pPr marL="1370331" lvl="2" indent="-342583" algn="l">
              <a:lnSpc>
                <a:spcPct val="90000"/>
              </a:lnSpc>
              <a:spcBef>
                <a:spcPts val="500"/>
              </a:spcBef>
              <a:spcAft>
                <a:spcPts val="0"/>
              </a:spcAft>
              <a:buClr>
                <a:schemeClr val="dk1"/>
              </a:buClr>
              <a:buSzPts val="1800"/>
              <a:buChar char="•"/>
              <a:defRPr/>
            </a:lvl3pPr>
            <a:lvl4pPr marL="1827108" lvl="3" indent="-342583" algn="l">
              <a:lnSpc>
                <a:spcPct val="90000"/>
              </a:lnSpc>
              <a:spcBef>
                <a:spcPts val="500"/>
              </a:spcBef>
              <a:spcAft>
                <a:spcPts val="0"/>
              </a:spcAft>
              <a:buClr>
                <a:schemeClr val="dk1"/>
              </a:buClr>
              <a:buSzPts val="1800"/>
              <a:buChar char="•"/>
              <a:defRPr/>
            </a:lvl4pPr>
            <a:lvl5pPr marL="2283885" lvl="4" indent="-342583" algn="l">
              <a:lnSpc>
                <a:spcPct val="90000"/>
              </a:lnSpc>
              <a:spcBef>
                <a:spcPts val="500"/>
              </a:spcBef>
              <a:spcAft>
                <a:spcPts val="0"/>
              </a:spcAft>
              <a:buClr>
                <a:schemeClr val="dk1"/>
              </a:buClr>
              <a:buSzPts val="1800"/>
              <a:buChar char="•"/>
              <a:defRPr/>
            </a:lvl5pPr>
            <a:lvl6pPr marL="2740663" lvl="5" indent="-342583" algn="l">
              <a:lnSpc>
                <a:spcPct val="90000"/>
              </a:lnSpc>
              <a:spcBef>
                <a:spcPts val="500"/>
              </a:spcBef>
              <a:spcAft>
                <a:spcPts val="0"/>
              </a:spcAft>
              <a:buClr>
                <a:schemeClr val="dk1"/>
              </a:buClr>
              <a:buSzPts val="1800"/>
              <a:buChar char="•"/>
              <a:defRPr/>
            </a:lvl6pPr>
            <a:lvl7pPr marL="3197440" lvl="6" indent="-342583" algn="l">
              <a:lnSpc>
                <a:spcPct val="90000"/>
              </a:lnSpc>
              <a:spcBef>
                <a:spcPts val="500"/>
              </a:spcBef>
              <a:spcAft>
                <a:spcPts val="0"/>
              </a:spcAft>
              <a:buClr>
                <a:schemeClr val="dk1"/>
              </a:buClr>
              <a:buSzPts val="1800"/>
              <a:buChar char="•"/>
              <a:defRPr/>
            </a:lvl7pPr>
            <a:lvl8pPr marL="3654217" lvl="7" indent="-342583" algn="l">
              <a:lnSpc>
                <a:spcPct val="90000"/>
              </a:lnSpc>
              <a:spcBef>
                <a:spcPts val="500"/>
              </a:spcBef>
              <a:spcAft>
                <a:spcPts val="0"/>
              </a:spcAft>
              <a:buClr>
                <a:schemeClr val="dk1"/>
              </a:buClr>
              <a:buSzPts val="1800"/>
              <a:buChar char="•"/>
              <a:defRPr/>
            </a:lvl8pPr>
            <a:lvl9pPr marL="4110994" lvl="8" indent="-342583" algn="l">
              <a:lnSpc>
                <a:spcPct val="90000"/>
              </a:lnSpc>
              <a:spcBef>
                <a:spcPts val="500"/>
              </a:spcBef>
              <a:spcAft>
                <a:spcPts val="0"/>
              </a:spcAft>
              <a:buClr>
                <a:schemeClr val="dk1"/>
              </a:buClr>
              <a:buSzPts val="1800"/>
              <a:buChar char="•"/>
              <a:defRPr/>
            </a:lvl9pPr>
          </a:lstStyle>
          <a:p>
            <a:endParaRPr/>
          </a:p>
        </p:txBody>
      </p:sp>
      <p:sp>
        <p:nvSpPr>
          <p:cNvPr id="120" name="Google Shape;120;p159"/>
          <p:cNvSpPr txBox="1">
            <a:spLocks noGrp="1"/>
          </p:cNvSpPr>
          <p:nvPr>
            <p:ph type="body" idx="2"/>
          </p:nvPr>
        </p:nvSpPr>
        <p:spPr>
          <a:xfrm>
            <a:off x="3324404" y="6271848"/>
            <a:ext cx="5852160" cy="281354"/>
          </a:xfrm>
          <a:prstGeom prst="rect">
            <a:avLst/>
          </a:prstGeom>
          <a:noFill/>
          <a:ln>
            <a:noFill/>
          </a:ln>
        </p:spPr>
        <p:txBody>
          <a:bodyPr spcFirstLastPara="1" wrap="square" lIns="0" tIns="0" rIns="0" bIns="0" anchor="b" anchorCtr="0">
            <a:noAutofit/>
          </a:bodyPr>
          <a:lstStyle>
            <a:lvl1pPr marL="456777" lvl="0" indent="-228389" algn="l">
              <a:lnSpc>
                <a:spcPct val="90000"/>
              </a:lnSpc>
              <a:spcBef>
                <a:spcPts val="0"/>
              </a:spcBef>
              <a:spcAft>
                <a:spcPts val="0"/>
              </a:spcAft>
              <a:buClr>
                <a:srgbClr val="002557"/>
              </a:buClr>
              <a:buSzPts val="1000"/>
              <a:buFont typeface="Calibri"/>
              <a:buNone/>
              <a:defRPr sz="999">
                <a:solidFill>
                  <a:srgbClr val="002557"/>
                </a:solidFill>
              </a:defRPr>
            </a:lvl1pPr>
            <a:lvl2pPr marL="913554" lvl="1" indent="-285486" algn="l">
              <a:lnSpc>
                <a:spcPct val="90000"/>
              </a:lnSpc>
              <a:spcBef>
                <a:spcPts val="500"/>
              </a:spcBef>
              <a:spcAft>
                <a:spcPts val="0"/>
              </a:spcAft>
              <a:buClr>
                <a:srgbClr val="002557"/>
              </a:buClr>
              <a:buSzPts val="900"/>
              <a:buChar char="•"/>
              <a:defRPr sz="899">
                <a:solidFill>
                  <a:srgbClr val="002557"/>
                </a:solidFill>
              </a:defRPr>
            </a:lvl2pPr>
            <a:lvl3pPr marL="1370331" lvl="2" indent="-285486" algn="l">
              <a:lnSpc>
                <a:spcPct val="90000"/>
              </a:lnSpc>
              <a:spcBef>
                <a:spcPts val="500"/>
              </a:spcBef>
              <a:spcAft>
                <a:spcPts val="0"/>
              </a:spcAft>
              <a:buClr>
                <a:srgbClr val="002557"/>
              </a:buClr>
              <a:buSzPts val="900"/>
              <a:buChar char="•"/>
              <a:defRPr sz="899">
                <a:solidFill>
                  <a:srgbClr val="002557"/>
                </a:solidFill>
              </a:defRPr>
            </a:lvl3pPr>
            <a:lvl4pPr marL="1827108" lvl="3" indent="-285486" algn="l">
              <a:lnSpc>
                <a:spcPct val="90000"/>
              </a:lnSpc>
              <a:spcBef>
                <a:spcPts val="500"/>
              </a:spcBef>
              <a:spcAft>
                <a:spcPts val="0"/>
              </a:spcAft>
              <a:buClr>
                <a:srgbClr val="002557"/>
              </a:buClr>
              <a:buSzPts val="900"/>
              <a:buChar char="•"/>
              <a:defRPr sz="899">
                <a:solidFill>
                  <a:srgbClr val="002557"/>
                </a:solidFill>
              </a:defRPr>
            </a:lvl4pPr>
            <a:lvl5pPr marL="2283885" lvl="4" indent="-285486" algn="l">
              <a:lnSpc>
                <a:spcPct val="90000"/>
              </a:lnSpc>
              <a:spcBef>
                <a:spcPts val="500"/>
              </a:spcBef>
              <a:spcAft>
                <a:spcPts val="0"/>
              </a:spcAft>
              <a:buClr>
                <a:srgbClr val="002557"/>
              </a:buClr>
              <a:buSzPts val="900"/>
              <a:buChar char="•"/>
              <a:defRPr sz="899">
                <a:solidFill>
                  <a:srgbClr val="002557"/>
                </a:solidFill>
              </a:defRPr>
            </a:lvl5pPr>
            <a:lvl6pPr marL="2740663" lvl="5" indent="-342583" algn="l">
              <a:lnSpc>
                <a:spcPct val="90000"/>
              </a:lnSpc>
              <a:spcBef>
                <a:spcPts val="500"/>
              </a:spcBef>
              <a:spcAft>
                <a:spcPts val="0"/>
              </a:spcAft>
              <a:buClr>
                <a:schemeClr val="dk1"/>
              </a:buClr>
              <a:buSzPts val="1800"/>
              <a:buChar char="•"/>
              <a:defRPr/>
            </a:lvl6pPr>
            <a:lvl7pPr marL="3197440" lvl="6" indent="-342583" algn="l">
              <a:lnSpc>
                <a:spcPct val="90000"/>
              </a:lnSpc>
              <a:spcBef>
                <a:spcPts val="500"/>
              </a:spcBef>
              <a:spcAft>
                <a:spcPts val="0"/>
              </a:spcAft>
              <a:buClr>
                <a:schemeClr val="dk1"/>
              </a:buClr>
              <a:buSzPts val="1800"/>
              <a:buChar char="•"/>
              <a:defRPr/>
            </a:lvl7pPr>
            <a:lvl8pPr marL="3654217" lvl="7" indent="-342583" algn="l">
              <a:lnSpc>
                <a:spcPct val="90000"/>
              </a:lnSpc>
              <a:spcBef>
                <a:spcPts val="500"/>
              </a:spcBef>
              <a:spcAft>
                <a:spcPts val="0"/>
              </a:spcAft>
              <a:buClr>
                <a:schemeClr val="dk1"/>
              </a:buClr>
              <a:buSzPts val="1800"/>
              <a:buChar char="•"/>
              <a:defRPr/>
            </a:lvl8pPr>
            <a:lvl9pPr marL="4110994" lvl="8" indent="-342583" algn="l">
              <a:lnSpc>
                <a:spcPct val="90000"/>
              </a:lnSpc>
              <a:spcBef>
                <a:spcPts val="500"/>
              </a:spcBef>
              <a:spcAft>
                <a:spcPts val="0"/>
              </a:spcAft>
              <a:buClr>
                <a:schemeClr val="dk1"/>
              </a:buClr>
              <a:buSzPts val="1800"/>
              <a:buChar char="•"/>
              <a:defRPr/>
            </a:lvl9pPr>
          </a:lstStyle>
          <a:p>
            <a:endParaRPr/>
          </a:p>
        </p:txBody>
      </p:sp>
      <p:sp>
        <p:nvSpPr>
          <p:cNvPr id="121" name="Google Shape;121;p159"/>
          <p:cNvSpPr txBox="1">
            <a:spLocks noGrp="1"/>
          </p:cNvSpPr>
          <p:nvPr>
            <p:ph type="body" idx="3"/>
          </p:nvPr>
        </p:nvSpPr>
        <p:spPr>
          <a:xfrm>
            <a:off x="6656564" y="5813846"/>
            <a:ext cx="5464001" cy="423497"/>
          </a:xfrm>
          <a:prstGeom prst="rect">
            <a:avLst/>
          </a:prstGeom>
          <a:noFill/>
          <a:ln>
            <a:noFill/>
          </a:ln>
        </p:spPr>
        <p:txBody>
          <a:bodyPr spcFirstLastPara="1" wrap="square" lIns="91425" tIns="45700" rIns="91425" bIns="45700" anchor="b" anchorCtr="0">
            <a:noAutofit/>
          </a:bodyPr>
          <a:lstStyle>
            <a:lvl1pPr marL="456777" lvl="0" indent="-228389" algn="r">
              <a:lnSpc>
                <a:spcPct val="90000"/>
              </a:lnSpc>
              <a:spcBef>
                <a:spcPts val="999"/>
              </a:spcBef>
              <a:spcAft>
                <a:spcPts val="0"/>
              </a:spcAft>
              <a:buClr>
                <a:schemeClr val="dk1"/>
              </a:buClr>
              <a:buSzPts val="800"/>
              <a:buNone/>
              <a:defRPr sz="799"/>
            </a:lvl1pPr>
            <a:lvl2pPr marL="913554" lvl="1" indent="-342583" algn="l">
              <a:lnSpc>
                <a:spcPct val="90000"/>
              </a:lnSpc>
              <a:spcBef>
                <a:spcPts val="500"/>
              </a:spcBef>
              <a:spcAft>
                <a:spcPts val="0"/>
              </a:spcAft>
              <a:buClr>
                <a:schemeClr val="dk1"/>
              </a:buClr>
              <a:buSzPts val="1800"/>
              <a:buChar char="•"/>
              <a:defRPr/>
            </a:lvl2pPr>
            <a:lvl3pPr marL="1370331" lvl="2" indent="-342583" algn="l">
              <a:lnSpc>
                <a:spcPct val="90000"/>
              </a:lnSpc>
              <a:spcBef>
                <a:spcPts val="500"/>
              </a:spcBef>
              <a:spcAft>
                <a:spcPts val="0"/>
              </a:spcAft>
              <a:buClr>
                <a:schemeClr val="dk1"/>
              </a:buClr>
              <a:buSzPts val="1800"/>
              <a:buChar char="•"/>
              <a:defRPr/>
            </a:lvl3pPr>
            <a:lvl4pPr marL="1827108" lvl="3" indent="-342583" algn="l">
              <a:lnSpc>
                <a:spcPct val="90000"/>
              </a:lnSpc>
              <a:spcBef>
                <a:spcPts val="500"/>
              </a:spcBef>
              <a:spcAft>
                <a:spcPts val="0"/>
              </a:spcAft>
              <a:buClr>
                <a:schemeClr val="dk1"/>
              </a:buClr>
              <a:buSzPts val="1800"/>
              <a:buChar char="•"/>
              <a:defRPr/>
            </a:lvl4pPr>
            <a:lvl5pPr marL="2283885" lvl="4" indent="-342583" algn="l">
              <a:lnSpc>
                <a:spcPct val="90000"/>
              </a:lnSpc>
              <a:spcBef>
                <a:spcPts val="500"/>
              </a:spcBef>
              <a:spcAft>
                <a:spcPts val="0"/>
              </a:spcAft>
              <a:buClr>
                <a:schemeClr val="dk1"/>
              </a:buClr>
              <a:buSzPts val="1800"/>
              <a:buChar char="•"/>
              <a:defRPr/>
            </a:lvl5pPr>
            <a:lvl6pPr marL="2740663" lvl="5" indent="-342583" algn="l">
              <a:lnSpc>
                <a:spcPct val="90000"/>
              </a:lnSpc>
              <a:spcBef>
                <a:spcPts val="500"/>
              </a:spcBef>
              <a:spcAft>
                <a:spcPts val="0"/>
              </a:spcAft>
              <a:buClr>
                <a:schemeClr val="dk1"/>
              </a:buClr>
              <a:buSzPts val="1800"/>
              <a:buChar char="•"/>
              <a:defRPr/>
            </a:lvl6pPr>
            <a:lvl7pPr marL="3197440" lvl="6" indent="-342583" algn="l">
              <a:lnSpc>
                <a:spcPct val="90000"/>
              </a:lnSpc>
              <a:spcBef>
                <a:spcPts val="500"/>
              </a:spcBef>
              <a:spcAft>
                <a:spcPts val="0"/>
              </a:spcAft>
              <a:buClr>
                <a:schemeClr val="dk1"/>
              </a:buClr>
              <a:buSzPts val="1800"/>
              <a:buChar char="•"/>
              <a:defRPr/>
            </a:lvl7pPr>
            <a:lvl8pPr marL="3654217" lvl="7" indent="-342583" algn="l">
              <a:lnSpc>
                <a:spcPct val="90000"/>
              </a:lnSpc>
              <a:spcBef>
                <a:spcPts val="500"/>
              </a:spcBef>
              <a:spcAft>
                <a:spcPts val="0"/>
              </a:spcAft>
              <a:buClr>
                <a:schemeClr val="dk1"/>
              </a:buClr>
              <a:buSzPts val="1800"/>
              <a:buChar char="•"/>
              <a:defRPr/>
            </a:lvl8pPr>
            <a:lvl9pPr marL="4110994" lvl="8" indent="-342583"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34391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82A9-F211-4407-8B4C-6C635B83EE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473C39-5864-4461-8AAD-896FA98DB93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AF5FF2-C9B4-44EC-BFC6-4693036190A9}"/>
              </a:ext>
            </a:extLst>
          </p:cNvPr>
          <p:cNvSpPr>
            <a:spLocks noGrp="1"/>
          </p:cNvSpPr>
          <p:nvPr>
            <p:ph type="dt" sz="half" idx="10"/>
          </p:nvPr>
        </p:nvSpPr>
        <p:spPr/>
        <p:txBody>
          <a:bodyPr/>
          <a:lstStyle/>
          <a:p>
            <a:pPr defTabSz="1218072" fontAlgn="base">
              <a:spcBef>
                <a:spcPct val="0"/>
              </a:spcBef>
              <a:spcAft>
                <a:spcPct val="0"/>
              </a:spcAft>
            </a:pPr>
            <a:fld id="{AED7669A-7AC6-4AEE-91FF-B64F046CAA25}" type="datetime1">
              <a:rPr lang="en-US" sz="3197" smtClean="0">
                <a:solidFill>
                  <a:srgbClr val="000000"/>
                </a:solidFill>
              </a:rPr>
              <a:pPr defTabSz="1218072" fontAlgn="base">
                <a:spcBef>
                  <a:spcPct val="0"/>
                </a:spcBef>
                <a:spcAft>
                  <a:spcPct val="0"/>
                </a:spcAft>
              </a:pPr>
              <a:t>11/29/2023</a:t>
            </a:fld>
            <a:endParaRPr lang="en-US" sz="3197">
              <a:solidFill>
                <a:srgbClr val="000000"/>
              </a:solidFill>
            </a:endParaRPr>
          </a:p>
        </p:txBody>
      </p:sp>
      <p:sp>
        <p:nvSpPr>
          <p:cNvPr id="5" name="Footer Placeholder 4">
            <a:extLst>
              <a:ext uri="{FF2B5EF4-FFF2-40B4-BE49-F238E27FC236}">
                <a16:creationId xmlns:a16="http://schemas.microsoft.com/office/drawing/2014/main" id="{D23B1764-641C-4459-A727-28ABC3E00C9F}"/>
              </a:ext>
            </a:extLst>
          </p:cNvPr>
          <p:cNvSpPr>
            <a:spLocks noGrp="1"/>
          </p:cNvSpPr>
          <p:nvPr>
            <p:ph type="ftr" sz="quarter" idx="11"/>
          </p:nvPr>
        </p:nvSpPr>
        <p:spPr/>
        <p:txBody>
          <a:bodyPr/>
          <a:lstStyle/>
          <a:p>
            <a:pPr defTabSz="1218072" fontAlgn="base">
              <a:spcBef>
                <a:spcPct val="0"/>
              </a:spcBef>
              <a:spcAft>
                <a:spcPct val="0"/>
              </a:spcAft>
            </a:pPr>
            <a:endParaRPr lang="en-US"/>
          </a:p>
        </p:txBody>
      </p:sp>
      <p:sp>
        <p:nvSpPr>
          <p:cNvPr id="6" name="Slide Number Placeholder 5">
            <a:extLst>
              <a:ext uri="{FF2B5EF4-FFF2-40B4-BE49-F238E27FC236}">
                <a16:creationId xmlns:a16="http://schemas.microsoft.com/office/drawing/2014/main" id="{585D4B72-ACFC-4613-82E1-F0BA1DA39301}"/>
              </a:ext>
            </a:extLst>
          </p:cNvPr>
          <p:cNvSpPr>
            <a:spLocks noGrp="1"/>
          </p:cNvSpPr>
          <p:nvPr>
            <p:ph type="sldNum" sz="quarter" idx="12"/>
          </p:nvPr>
        </p:nvSpPr>
        <p:spPr/>
        <p:txBody>
          <a:bodyPr/>
          <a:lstStyle/>
          <a:p>
            <a:pPr defTabSz="1218072" fontAlgn="base">
              <a:spcBef>
                <a:spcPct val="0"/>
              </a:spcBef>
              <a:spcAft>
                <a:spcPct val="0"/>
              </a:spcAft>
            </a:pPr>
            <a:fld id="{0987003C-2024-4A14-97BA-204A57461C5B}" type="slidenum">
              <a:rPr lang="en-US" sz="3197" smtClean="0">
                <a:solidFill>
                  <a:srgbClr val="000000"/>
                </a:solidFill>
              </a:rPr>
              <a:pPr defTabSz="1218072" fontAlgn="base">
                <a:spcBef>
                  <a:spcPct val="0"/>
                </a:spcBef>
                <a:spcAft>
                  <a:spcPct val="0"/>
                </a:spcAft>
              </a:pPr>
              <a:t>‹#›</a:t>
            </a:fld>
            <a:endParaRPr lang="en-US" sz="3197">
              <a:solidFill>
                <a:srgbClr val="000000"/>
              </a:solidFill>
            </a:endParaRPr>
          </a:p>
        </p:txBody>
      </p:sp>
    </p:spTree>
    <p:extLst>
      <p:ext uri="{BB962C8B-B14F-4D97-AF65-F5344CB8AC3E}">
        <p14:creationId xmlns:p14="http://schemas.microsoft.com/office/powerpoint/2010/main" val="1389801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50875"/>
            <a:ext cx="11208792" cy="908180"/>
          </a:xfrm>
        </p:spPr>
        <p:txBody>
          <a:bodyPr/>
          <a:lstStyle>
            <a:lvl1pPr>
              <a:defRPr>
                <a:solidFill>
                  <a:srgbClr val="830051"/>
                </a:solidFill>
              </a:defRPr>
            </a:lvl1pPr>
          </a:lstStyle>
          <a:p>
            <a:r>
              <a:rPr lang="en-GB" dirty="0"/>
              <a:t>Click to edit Master title style</a:t>
            </a:r>
          </a:p>
        </p:txBody>
      </p:sp>
      <p:sp>
        <p:nvSpPr>
          <p:cNvPr id="8" name="Text Placeholder 7"/>
          <p:cNvSpPr>
            <a:spLocks noGrp="1"/>
          </p:cNvSpPr>
          <p:nvPr>
            <p:ph type="body" sz="quarter" idx="10"/>
          </p:nvPr>
        </p:nvSpPr>
        <p:spPr>
          <a:xfrm>
            <a:off x="7526" y="6152879"/>
            <a:ext cx="10244668" cy="694266"/>
          </a:xfrm>
          <a:prstGeom prst="rect">
            <a:avLst/>
          </a:prstGeom>
        </p:spPr>
        <p:txBody>
          <a:bodyPr anchor="b">
            <a:normAutofit/>
          </a:bodyPr>
          <a:lstStyle>
            <a:lvl1pPr marL="0" algn="l" defTabSz="913532" rtl="0" eaLnBrk="1" fontAlgn="base" latinLnBrk="0" hangingPunct="1">
              <a:spcBef>
                <a:spcPct val="0"/>
              </a:spcBef>
              <a:spcAft>
                <a:spcPct val="0"/>
              </a:spcAft>
              <a:buClr>
                <a:schemeClr val="tx2"/>
              </a:buClr>
              <a:defRPr lang="en-US" sz="1066" b="0" kern="0" dirty="0" smtClean="0">
                <a:solidFill>
                  <a:srgbClr val="7F7F7F"/>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3" y="6180269"/>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6" y="1057822"/>
            <a:ext cx="11204788" cy="701273"/>
          </a:xfrm>
          <a:prstGeom prst="rect">
            <a:avLst/>
          </a:prstGeom>
          <a:noFill/>
          <a:ln>
            <a:noFill/>
          </a:ln>
        </p:spPr>
        <p:txBody>
          <a:bodyPr anchor="t">
            <a:noAutofit/>
          </a:bodyPr>
          <a:lstStyle>
            <a:lvl1pPr marL="0" indent="0">
              <a:lnSpc>
                <a:spcPct val="100000"/>
              </a:lnSpc>
              <a:buNone/>
              <a:defRPr sz="1998"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04" y="1686985"/>
            <a:ext cx="10443633" cy="4451349"/>
          </a:xfrm>
        </p:spPr>
        <p:txBody>
          <a:bodyPr>
            <a:normAutofit/>
          </a:bodyPr>
          <a:lstStyle>
            <a:lvl1pPr>
              <a:spcAft>
                <a:spcPts val="400"/>
              </a:spcAft>
              <a:defRPr sz="2131" b="0">
                <a:solidFill>
                  <a:srgbClr val="4B306A"/>
                </a:solidFill>
              </a:defRPr>
            </a:lvl1pPr>
            <a:lvl2pPr marL="241071" indent="-238957">
              <a:lnSpc>
                <a:spcPct val="100000"/>
              </a:lnSpc>
              <a:spcAft>
                <a:spcPts val="400"/>
              </a:spcAft>
              <a:defRPr sz="2131" b="0">
                <a:solidFill>
                  <a:schemeClr val="tx1"/>
                </a:solidFill>
              </a:defRPr>
            </a:lvl2pPr>
            <a:lvl3pPr marL="666118" indent="-188204">
              <a:lnSpc>
                <a:spcPct val="100000"/>
              </a:lnSpc>
              <a:spcAft>
                <a:spcPts val="400"/>
              </a:spcAft>
              <a:buSzPct val="80000"/>
              <a:buFont typeface="Arial" panose="020B0604020202020204" pitchFamily="34" charset="0"/>
              <a:buChar char="–"/>
              <a:defRPr sz="1599">
                <a:solidFill>
                  <a:schemeClr val="tx1"/>
                </a:solidFill>
              </a:defRPr>
            </a:lvl3pPr>
            <a:lvl4pPr>
              <a:lnSpc>
                <a:spcPct val="100000"/>
              </a:lnSpc>
              <a:spcAft>
                <a:spcPts val="400"/>
              </a:spcAft>
              <a:defRPr sz="1465">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12" name="Slide Number Placeholder 4"/>
          <p:cNvSpPr>
            <a:spLocks noGrp="1"/>
          </p:cNvSpPr>
          <p:nvPr>
            <p:ph type="sldNum" sz="quarter" idx="4"/>
          </p:nvPr>
        </p:nvSpPr>
        <p:spPr>
          <a:xfrm>
            <a:off x="9347200" y="6491818"/>
            <a:ext cx="2844800" cy="366184"/>
          </a:xfrm>
          <a:prstGeom prst="rect">
            <a:avLst/>
          </a:prstGeom>
        </p:spPr>
        <p:txBody>
          <a:bodyPr vert="horz" lIns="91440" tIns="45720" rIns="91440" bIns="45720" rtlCol="0" anchor="ctr"/>
          <a:lstStyle>
            <a:lvl1pPr algn="r">
              <a:defRPr sz="932">
                <a:solidFill>
                  <a:schemeClr val="tx1">
                    <a:tint val="75000"/>
                  </a:schemeClr>
                </a:solidFill>
              </a:defRPr>
            </a:lvl1pPr>
          </a:lstStyle>
          <a:p>
            <a:pPr defTabSz="1218072" fontAlgn="base">
              <a:spcBef>
                <a:spcPct val="0"/>
              </a:spcBef>
              <a:spcAft>
                <a:spcPct val="0"/>
              </a:spcAft>
            </a:pPr>
            <a:fld id="{4FF61421-0D1F-374C-A6EF-D3B8E531EC5C}" type="slidenum">
              <a:rPr lang="en-US" smtClean="0">
                <a:solidFill>
                  <a:srgbClr val="000000">
                    <a:tint val="75000"/>
                  </a:srgbClr>
                </a:solidFill>
              </a:rPr>
              <a:pPr defTabSz="1218072" fontAlgn="base">
                <a:spcBef>
                  <a:spcPct val="0"/>
                </a:spcBef>
                <a:spcAft>
                  <a:spcPct val="0"/>
                </a:spcAft>
              </a:pPr>
              <a:t>‹#›</a:t>
            </a:fld>
            <a:endParaRPr lang="en-US">
              <a:solidFill>
                <a:srgbClr val="000000">
                  <a:tint val="75000"/>
                </a:srgbClr>
              </a:solidFill>
            </a:endParaRPr>
          </a:p>
        </p:txBody>
      </p:sp>
    </p:spTree>
    <p:extLst>
      <p:ext uri="{BB962C8B-B14F-4D97-AF65-F5344CB8AC3E}">
        <p14:creationId xmlns:p14="http://schemas.microsoft.com/office/powerpoint/2010/main" val="31996062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913"/>
            <a:ext cx="9144000" cy="2387505"/>
          </a:xfrm>
        </p:spPr>
        <p:txBody>
          <a:bodyPr anchor="b"/>
          <a:lstStyle>
            <a:lvl1pPr algn="ctr">
              <a:defRPr sz="7986"/>
            </a:lvl1pPr>
          </a:lstStyle>
          <a:p>
            <a:r>
              <a:rPr lang="en-US"/>
              <a:t>Click to edit Master title style</a:t>
            </a:r>
          </a:p>
        </p:txBody>
      </p:sp>
      <p:sp>
        <p:nvSpPr>
          <p:cNvPr id="3" name="Subtitle 2"/>
          <p:cNvSpPr>
            <a:spLocks noGrp="1"/>
          </p:cNvSpPr>
          <p:nvPr>
            <p:ph type="subTitle" idx="1"/>
          </p:nvPr>
        </p:nvSpPr>
        <p:spPr>
          <a:xfrm>
            <a:off x="1524000" y="3601349"/>
            <a:ext cx="9144000" cy="1655816"/>
          </a:xfrm>
        </p:spPr>
        <p:txBody>
          <a:bodyPr/>
          <a:lstStyle>
            <a:lvl1pPr marL="0" indent="0" algn="ctr">
              <a:buNone/>
              <a:defRPr sz="3194"/>
            </a:lvl1pPr>
            <a:lvl2pPr marL="608473" indent="0" algn="ctr">
              <a:buNone/>
              <a:defRPr sz="2662"/>
            </a:lvl2pPr>
            <a:lvl3pPr marL="1216945" indent="0" algn="ctr">
              <a:buNone/>
              <a:defRPr sz="2396"/>
            </a:lvl3pPr>
            <a:lvl4pPr marL="1825418" indent="0" algn="ctr">
              <a:buNone/>
              <a:defRPr sz="2129"/>
            </a:lvl4pPr>
            <a:lvl5pPr marL="2433891" indent="0" algn="ctr">
              <a:buNone/>
              <a:defRPr sz="2129"/>
            </a:lvl5pPr>
            <a:lvl6pPr marL="3042365" indent="0" algn="ctr">
              <a:buNone/>
              <a:defRPr sz="2129"/>
            </a:lvl6pPr>
            <a:lvl7pPr marL="3650837" indent="0" algn="ctr">
              <a:buNone/>
              <a:defRPr sz="2129"/>
            </a:lvl7pPr>
            <a:lvl8pPr marL="4259310" indent="0" algn="ctr">
              <a:buNone/>
              <a:defRPr sz="2129"/>
            </a:lvl8pPr>
            <a:lvl9pPr marL="4867782" indent="0" algn="ctr">
              <a:buNone/>
              <a:defRPr sz="2129"/>
            </a:lvl9pPr>
          </a:lstStyle>
          <a:p>
            <a:r>
              <a:rPr lang="en-US"/>
              <a:t>Click to edit Master subtitle style</a:t>
            </a:r>
          </a:p>
        </p:txBody>
      </p:sp>
      <p:sp>
        <p:nvSpPr>
          <p:cNvPr id="4" name="Date Placeholder 3"/>
          <p:cNvSpPr>
            <a:spLocks noGrp="1"/>
          </p:cNvSpPr>
          <p:nvPr>
            <p:ph type="dt" sz="half" idx="10"/>
          </p:nvPr>
        </p:nvSpPr>
        <p:spPr/>
        <p:txBody>
          <a:bodyPr/>
          <a:lstStyle/>
          <a:p>
            <a:fld id="{DE3F5D1F-AF3B-4A3F-AD8B-FB98B2F57FF7}"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0EE03-DC55-4973-8133-BFB58CFAB5FE}" type="slidenum">
              <a:rPr lang="en-US" smtClean="0"/>
              <a:t>‹#›</a:t>
            </a:fld>
            <a:endParaRPr lang="en-US"/>
          </a:p>
        </p:txBody>
      </p:sp>
    </p:spTree>
    <p:extLst>
      <p:ext uri="{BB962C8B-B14F-4D97-AF65-F5344CB8AC3E}">
        <p14:creationId xmlns:p14="http://schemas.microsoft.com/office/powerpoint/2010/main" val="555681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3F5D1F-AF3B-4A3F-AD8B-FB98B2F57FF7}"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0EE03-DC55-4973-8133-BFB58CFAB5FE}" type="slidenum">
              <a:rPr lang="en-US" smtClean="0"/>
              <a:t>‹#›</a:t>
            </a:fld>
            <a:endParaRPr lang="en-US"/>
          </a:p>
        </p:txBody>
      </p:sp>
    </p:spTree>
    <p:extLst>
      <p:ext uri="{BB962C8B-B14F-4D97-AF65-F5344CB8AC3E}">
        <p14:creationId xmlns:p14="http://schemas.microsoft.com/office/powerpoint/2010/main" val="1178664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8685"/>
            <a:ext cx="10515600" cy="2852742"/>
          </a:xfrm>
        </p:spPr>
        <p:txBody>
          <a:bodyPr anchor="b"/>
          <a:lstStyle>
            <a:lvl1pPr>
              <a:defRPr sz="7986"/>
            </a:lvl1pPr>
          </a:lstStyle>
          <a:p>
            <a:r>
              <a:rPr lang="en-US"/>
              <a:t>Click to edit Master title style</a:t>
            </a:r>
          </a:p>
        </p:txBody>
      </p:sp>
      <p:sp>
        <p:nvSpPr>
          <p:cNvPr id="3" name="Text Placeholder 2"/>
          <p:cNvSpPr>
            <a:spLocks noGrp="1"/>
          </p:cNvSpPr>
          <p:nvPr>
            <p:ph type="body" idx="1"/>
          </p:nvPr>
        </p:nvSpPr>
        <p:spPr>
          <a:xfrm>
            <a:off x="831851" y="4588919"/>
            <a:ext cx="10515600" cy="1501443"/>
          </a:xfrm>
        </p:spPr>
        <p:txBody>
          <a:bodyPr/>
          <a:lstStyle>
            <a:lvl1pPr marL="0" indent="0">
              <a:buNone/>
              <a:defRPr sz="3194">
                <a:solidFill>
                  <a:schemeClr val="tx1">
                    <a:tint val="75000"/>
                  </a:schemeClr>
                </a:solidFill>
              </a:defRPr>
            </a:lvl1pPr>
            <a:lvl2pPr marL="608473" indent="0">
              <a:buNone/>
              <a:defRPr sz="2662">
                <a:solidFill>
                  <a:schemeClr val="tx1">
                    <a:tint val="75000"/>
                  </a:schemeClr>
                </a:solidFill>
              </a:defRPr>
            </a:lvl2pPr>
            <a:lvl3pPr marL="1216945" indent="0">
              <a:buNone/>
              <a:defRPr sz="2396">
                <a:solidFill>
                  <a:schemeClr val="tx1">
                    <a:tint val="75000"/>
                  </a:schemeClr>
                </a:solidFill>
              </a:defRPr>
            </a:lvl3pPr>
            <a:lvl4pPr marL="1825418" indent="0">
              <a:buNone/>
              <a:defRPr sz="2129">
                <a:solidFill>
                  <a:schemeClr val="tx1">
                    <a:tint val="75000"/>
                  </a:schemeClr>
                </a:solidFill>
              </a:defRPr>
            </a:lvl4pPr>
            <a:lvl5pPr marL="2433891" indent="0">
              <a:buNone/>
              <a:defRPr sz="2129">
                <a:solidFill>
                  <a:schemeClr val="tx1">
                    <a:tint val="75000"/>
                  </a:schemeClr>
                </a:solidFill>
              </a:defRPr>
            </a:lvl5pPr>
            <a:lvl6pPr marL="3042365" indent="0">
              <a:buNone/>
              <a:defRPr sz="2129">
                <a:solidFill>
                  <a:schemeClr val="tx1">
                    <a:tint val="75000"/>
                  </a:schemeClr>
                </a:solidFill>
              </a:defRPr>
            </a:lvl6pPr>
            <a:lvl7pPr marL="3650837" indent="0">
              <a:buNone/>
              <a:defRPr sz="2129">
                <a:solidFill>
                  <a:schemeClr val="tx1">
                    <a:tint val="75000"/>
                  </a:schemeClr>
                </a:solidFill>
              </a:defRPr>
            </a:lvl7pPr>
            <a:lvl8pPr marL="4259310" indent="0">
              <a:buNone/>
              <a:defRPr sz="2129">
                <a:solidFill>
                  <a:schemeClr val="tx1">
                    <a:tint val="75000"/>
                  </a:schemeClr>
                </a:solidFill>
              </a:defRPr>
            </a:lvl8pPr>
            <a:lvl9pPr marL="4867782" indent="0">
              <a:buNone/>
              <a:defRPr sz="212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3F5D1F-AF3B-4A3F-AD8B-FB98B2F57FF7}"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0EE03-DC55-4973-8133-BFB58CFAB5FE}" type="slidenum">
              <a:rPr lang="en-US" smtClean="0"/>
              <a:t>‹#›</a:t>
            </a:fld>
            <a:endParaRPr lang="en-US"/>
          </a:p>
        </p:txBody>
      </p:sp>
    </p:spTree>
    <p:extLst>
      <p:ext uri="{BB962C8B-B14F-4D97-AF65-F5344CB8AC3E}">
        <p14:creationId xmlns:p14="http://schemas.microsoft.com/office/powerpoint/2010/main" val="3074946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8685"/>
            <a:ext cx="10515600" cy="2852742"/>
          </a:xfrm>
        </p:spPr>
        <p:txBody>
          <a:bodyPr anchor="b"/>
          <a:lstStyle>
            <a:lvl1pPr>
              <a:defRPr sz="7993"/>
            </a:lvl1pPr>
          </a:lstStyle>
          <a:p>
            <a:r>
              <a:rPr lang="en-US"/>
              <a:t>Click to edit Master title style</a:t>
            </a:r>
          </a:p>
        </p:txBody>
      </p:sp>
      <p:sp>
        <p:nvSpPr>
          <p:cNvPr id="3" name="Text Placeholder 2"/>
          <p:cNvSpPr>
            <a:spLocks noGrp="1"/>
          </p:cNvSpPr>
          <p:nvPr>
            <p:ph type="body" idx="1"/>
          </p:nvPr>
        </p:nvSpPr>
        <p:spPr>
          <a:xfrm>
            <a:off x="831851" y="4588918"/>
            <a:ext cx="10515600" cy="1501443"/>
          </a:xfrm>
        </p:spPr>
        <p:txBody>
          <a:bodyPr/>
          <a:lstStyle>
            <a:lvl1pPr marL="0" indent="0">
              <a:buNone/>
              <a:defRPr sz="3197">
                <a:solidFill>
                  <a:schemeClr val="tx1">
                    <a:tint val="75000"/>
                  </a:schemeClr>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41C86-81D1-154C-A238-A794744A1851}"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594976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4996"/>
            <a:ext cx="5156200" cy="4352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4996"/>
            <a:ext cx="5156200" cy="4352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3F5D1F-AF3B-4A3F-AD8B-FB98B2F57FF7}"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0EE03-DC55-4973-8133-BFB58CFAB5FE}" type="slidenum">
              <a:rPr lang="en-US" smtClean="0"/>
              <a:t>‹#›</a:t>
            </a:fld>
            <a:endParaRPr lang="en-US"/>
          </a:p>
        </p:txBody>
      </p:sp>
    </p:spTree>
    <p:extLst>
      <p:ext uri="{BB962C8B-B14F-4D97-AF65-F5344CB8AC3E}">
        <p14:creationId xmlns:p14="http://schemas.microsoft.com/office/powerpoint/2010/main" val="180640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847"/>
            <a:ext cx="10515600" cy="1323807"/>
          </a:xfrm>
        </p:spPr>
        <p:txBody>
          <a:bodyPr/>
          <a:lstStyle/>
          <a:p>
            <a:r>
              <a:rPr lang="en-US"/>
              <a:t>Click to edit Master title style</a:t>
            </a:r>
          </a:p>
        </p:txBody>
      </p:sp>
      <p:sp>
        <p:nvSpPr>
          <p:cNvPr id="3" name="Text Placeholder 2"/>
          <p:cNvSpPr>
            <a:spLocks noGrp="1"/>
          </p:cNvSpPr>
          <p:nvPr>
            <p:ph type="body" idx="1"/>
          </p:nvPr>
        </p:nvSpPr>
        <p:spPr>
          <a:xfrm>
            <a:off x="840319" y="1681196"/>
            <a:ext cx="5158316" cy="824736"/>
          </a:xfrm>
        </p:spPr>
        <p:txBody>
          <a:bodyPr anchor="b"/>
          <a:lstStyle>
            <a:lvl1pPr marL="0" indent="0">
              <a:buNone/>
              <a:defRPr sz="3194" b="1"/>
            </a:lvl1pPr>
            <a:lvl2pPr marL="608473" indent="0">
              <a:buNone/>
              <a:defRPr sz="2662" b="1"/>
            </a:lvl2pPr>
            <a:lvl3pPr marL="1216945" indent="0">
              <a:buNone/>
              <a:defRPr sz="2396" b="1"/>
            </a:lvl3pPr>
            <a:lvl4pPr marL="1825418" indent="0">
              <a:buNone/>
              <a:defRPr sz="2129" b="1"/>
            </a:lvl4pPr>
            <a:lvl5pPr marL="2433891" indent="0">
              <a:buNone/>
              <a:defRPr sz="2129" b="1"/>
            </a:lvl5pPr>
            <a:lvl6pPr marL="3042365" indent="0">
              <a:buNone/>
              <a:defRPr sz="2129" b="1"/>
            </a:lvl6pPr>
            <a:lvl7pPr marL="3650837" indent="0">
              <a:buNone/>
              <a:defRPr sz="2129" b="1"/>
            </a:lvl7pPr>
            <a:lvl8pPr marL="4259310" indent="0">
              <a:buNone/>
              <a:defRPr sz="2129" b="1"/>
            </a:lvl8pPr>
            <a:lvl9pPr marL="4867782" indent="0">
              <a:buNone/>
              <a:defRPr sz="2129" b="1"/>
            </a:lvl9pPr>
          </a:lstStyle>
          <a:p>
            <a:pPr lvl="0"/>
            <a:r>
              <a:rPr lang="en-US"/>
              <a:t>Click to edit Master text styles</a:t>
            </a:r>
          </a:p>
        </p:txBody>
      </p:sp>
      <p:sp>
        <p:nvSpPr>
          <p:cNvPr id="4" name="Content Placeholder 3"/>
          <p:cNvSpPr>
            <a:spLocks noGrp="1"/>
          </p:cNvSpPr>
          <p:nvPr>
            <p:ph sz="half" idx="2"/>
          </p:nvPr>
        </p:nvSpPr>
        <p:spPr>
          <a:xfrm>
            <a:off x="840319" y="2505932"/>
            <a:ext cx="5158316" cy="3683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96"/>
            <a:ext cx="5183717" cy="824736"/>
          </a:xfrm>
        </p:spPr>
        <p:txBody>
          <a:bodyPr anchor="b"/>
          <a:lstStyle>
            <a:lvl1pPr marL="0" indent="0">
              <a:buNone/>
              <a:defRPr sz="3194" b="1"/>
            </a:lvl1pPr>
            <a:lvl2pPr marL="608473" indent="0">
              <a:buNone/>
              <a:defRPr sz="2662" b="1"/>
            </a:lvl2pPr>
            <a:lvl3pPr marL="1216945" indent="0">
              <a:buNone/>
              <a:defRPr sz="2396" b="1"/>
            </a:lvl3pPr>
            <a:lvl4pPr marL="1825418" indent="0">
              <a:buNone/>
              <a:defRPr sz="2129" b="1"/>
            </a:lvl4pPr>
            <a:lvl5pPr marL="2433891" indent="0">
              <a:buNone/>
              <a:defRPr sz="2129" b="1"/>
            </a:lvl5pPr>
            <a:lvl6pPr marL="3042365" indent="0">
              <a:buNone/>
              <a:defRPr sz="2129" b="1"/>
            </a:lvl6pPr>
            <a:lvl7pPr marL="3650837" indent="0">
              <a:buNone/>
              <a:defRPr sz="2129" b="1"/>
            </a:lvl7pPr>
            <a:lvl8pPr marL="4259310" indent="0">
              <a:buNone/>
              <a:defRPr sz="2129" b="1"/>
            </a:lvl8pPr>
            <a:lvl9pPr marL="4867782" indent="0">
              <a:buNone/>
              <a:defRPr sz="2129" b="1"/>
            </a:lvl9pPr>
          </a:lstStyle>
          <a:p>
            <a:pPr lvl="0"/>
            <a:r>
              <a:rPr lang="en-US"/>
              <a:t>Click to edit Master text styles</a:t>
            </a:r>
          </a:p>
        </p:txBody>
      </p:sp>
      <p:sp>
        <p:nvSpPr>
          <p:cNvPr id="6" name="Content Placeholder 5"/>
          <p:cNvSpPr>
            <a:spLocks noGrp="1"/>
          </p:cNvSpPr>
          <p:nvPr>
            <p:ph sz="quarter" idx="4"/>
          </p:nvPr>
        </p:nvSpPr>
        <p:spPr>
          <a:xfrm>
            <a:off x="6172200" y="2505932"/>
            <a:ext cx="5183717" cy="3683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3F5D1F-AF3B-4A3F-AD8B-FB98B2F57FF7}"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0EE03-DC55-4973-8133-BFB58CFAB5FE}" type="slidenum">
              <a:rPr lang="en-US" smtClean="0"/>
              <a:t>‹#›</a:t>
            </a:fld>
            <a:endParaRPr lang="en-US"/>
          </a:p>
        </p:txBody>
      </p:sp>
    </p:spTree>
    <p:extLst>
      <p:ext uri="{BB962C8B-B14F-4D97-AF65-F5344CB8AC3E}">
        <p14:creationId xmlns:p14="http://schemas.microsoft.com/office/powerpoint/2010/main" val="2256812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3F5D1F-AF3B-4A3F-AD8B-FB98B2F57FF7}" type="datetimeFigureOut">
              <a:rPr lang="en-US" smtClean="0"/>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0EE03-DC55-4973-8133-BFB58CFAB5FE}" type="slidenum">
              <a:rPr lang="en-US" smtClean="0"/>
              <a:t>‹#›</a:t>
            </a:fld>
            <a:endParaRPr lang="en-US"/>
          </a:p>
        </p:txBody>
      </p:sp>
    </p:spTree>
    <p:extLst>
      <p:ext uri="{BB962C8B-B14F-4D97-AF65-F5344CB8AC3E}">
        <p14:creationId xmlns:p14="http://schemas.microsoft.com/office/powerpoint/2010/main" val="1870078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F5D1F-AF3B-4A3F-AD8B-FB98B2F57FF7}" type="datetimeFigureOut">
              <a:rPr lang="en-US" smtClean="0"/>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0EE03-DC55-4973-8133-BFB58CFAB5FE}" type="slidenum">
              <a:rPr lang="en-US" smtClean="0"/>
              <a:t>‹#›</a:t>
            </a:fld>
            <a:endParaRPr lang="en-US"/>
          </a:p>
        </p:txBody>
      </p:sp>
    </p:spTree>
    <p:extLst>
      <p:ext uri="{BB962C8B-B14F-4D97-AF65-F5344CB8AC3E}">
        <p14:creationId xmlns:p14="http://schemas.microsoft.com/office/powerpoint/2010/main" val="3236961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6777"/>
            <a:ext cx="3932767" cy="1600835"/>
          </a:xfrm>
        </p:spPr>
        <p:txBody>
          <a:bodyPr anchor="b"/>
          <a:lstStyle>
            <a:lvl1pPr>
              <a:defRPr sz="4259"/>
            </a:lvl1pPr>
          </a:lstStyle>
          <a:p>
            <a:r>
              <a:rPr lang="en-US"/>
              <a:t>Click to edit Master title style</a:t>
            </a:r>
          </a:p>
        </p:txBody>
      </p:sp>
      <p:sp>
        <p:nvSpPr>
          <p:cNvPr id="3" name="Content Placeholder 2"/>
          <p:cNvSpPr>
            <a:spLocks noGrp="1"/>
          </p:cNvSpPr>
          <p:nvPr>
            <p:ph idx="1"/>
          </p:nvPr>
        </p:nvSpPr>
        <p:spPr>
          <a:xfrm>
            <a:off x="5183717" y="987570"/>
            <a:ext cx="6172200" cy="4874402"/>
          </a:xfrm>
        </p:spPr>
        <p:txBody>
          <a:bodyPr/>
          <a:lstStyle>
            <a:lvl1pPr>
              <a:defRPr sz="4259"/>
            </a:lvl1pPr>
            <a:lvl2pPr>
              <a:defRPr sz="3727"/>
            </a:lvl2pPr>
            <a:lvl3pPr>
              <a:defRPr sz="3194"/>
            </a:lvl3pPr>
            <a:lvl4pPr>
              <a:defRPr sz="2662"/>
            </a:lvl4pPr>
            <a:lvl5pPr>
              <a:defRPr sz="2662"/>
            </a:lvl5pPr>
            <a:lvl6pPr>
              <a:defRPr sz="2662"/>
            </a:lvl6pPr>
            <a:lvl7pPr>
              <a:defRPr sz="2662"/>
            </a:lvl7pPr>
            <a:lvl8pPr>
              <a:defRPr sz="2662"/>
            </a:lvl8pPr>
            <a:lvl9pPr>
              <a:defRPr sz="2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614"/>
            <a:ext cx="3932767" cy="3810705"/>
          </a:xfrm>
        </p:spPr>
        <p:txBody>
          <a:bodyPr/>
          <a:lstStyle>
            <a:lvl1pPr marL="0" indent="0">
              <a:buNone/>
              <a:defRPr sz="2129"/>
            </a:lvl1pPr>
            <a:lvl2pPr marL="608473" indent="0">
              <a:buNone/>
              <a:defRPr sz="1864"/>
            </a:lvl2pPr>
            <a:lvl3pPr marL="1216945" indent="0">
              <a:buNone/>
              <a:defRPr sz="1597"/>
            </a:lvl3pPr>
            <a:lvl4pPr marL="1825418" indent="0">
              <a:buNone/>
              <a:defRPr sz="1331"/>
            </a:lvl4pPr>
            <a:lvl5pPr marL="2433891" indent="0">
              <a:buNone/>
              <a:defRPr sz="1331"/>
            </a:lvl5pPr>
            <a:lvl6pPr marL="3042365" indent="0">
              <a:buNone/>
              <a:defRPr sz="1331"/>
            </a:lvl6pPr>
            <a:lvl7pPr marL="3650837" indent="0">
              <a:buNone/>
              <a:defRPr sz="1331"/>
            </a:lvl7pPr>
            <a:lvl8pPr marL="4259310" indent="0">
              <a:buNone/>
              <a:defRPr sz="1331"/>
            </a:lvl8pPr>
            <a:lvl9pPr marL="4867782" indent="0">
              <a:buNone/>
              <a:defRPr sz="1331"/>
            </a:lvl9pPr>
          </a:lstStyle>
          <a:p>
            <a:pPr lvl="0"/>
            <a:r>
              <a:rPr lang="en-US"/>
              <a:t>Click to edit Master text styles</a:t>
            </a:r>
          </a:p>
        </p:txBody>
      </p:sp>
      <p:sp>
        <p:nvSpPr>
          <p:cNvPr id="5" name="Date Placeholder 4"/>
          <p:cNvSpPr>
            <a:spLocks noGrp="1"/>
          </p:cNvSpPr>
          <p:nvPr>
            <p:ph type="dt" sz="half" idx="10"/>
          </p:nvPr>
        </p:nvSpPr>
        <p:spPr/>
        <p:txBody>
          <a:bodyPr/>
          <a:lstStyle/>
          <a:p>
            <a:fld id="{DE3F5D1F-AF3B-4A3F-AD8B-FB98B2F57FF7}"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0EE03-DC55-4973-8133-BFB58CFAB5FE}" type="slidenum">
              <a:rPr lang="en-US" smtClean="0"/>
              <a:t>‹#›</a:t>
            </a:fld>
            <a:endParaRPr lang="en-US"/>
          </a:p>
        </p:txBody>
      </p:sp>
    </p:spTree>
    <p:extLst>
      <p:ext uri="{BB962C8B-B14F-4D97-AF65-F5344CB8AC3E}">
        <p14:creationId xmlns:p14="http://schemas.microsoft.com/office/powerpoint/2010/main" val="2477046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6777"/>
            <a:ext cx="3932767" cy="1600835"/>
          </a:xfrm>
        </p:spPr>
        <p:txBody>
          <a:bodyPr anchor="b"/>
          <a:lstStyle>
            <a:lvl1pPr>
              <a:defRPr sz="4259"/>
            </a:lvl1pPr>
          </a:lstStyle>
          <a:p>
            <a:r>
              <a:rPr lang="en-US"/>
              <a:t>Click to edit Master title style</a:t>
            </a:r>
          </a:p>
        </p:txBody>
      </p:sp>
      <p:sp>
        <p:nvSpPr>
          <p:cNvPr id="3" name="Picture Placeholder 2"/>
          <p:cNvSpPr>
            <a:spLocks noGrp="1"/>
          </p:cNvSpPr>
          <p:nvPr>
            <p:ph type="pic" idx="1"/>
          </p:nvPr>
        </p:nvSpPr>
        <p:spPr>
          <a:xfrm>
            <a:off x="5183717" y="987570"/>
            <a:ext cx="6172200" cy="4874402"/>
          </a:xfrm>
        </p:spPr>
        <p:txBody>
          <a:bodyPr/>
          <a:lstStyle>
            <a:lvl1pPr marL="0" indent="0">
              <a:buNone/>
              <a:defRPr sz="4259"/>
            </a:lvl1pPr>
            <a:lvl2pPr marL="608473" indent="0">
              <a:buNone/>
              <a:defRPr sz="3727"/>
            </a:lvl2pPr>
            <a:lvl3pPr marL="1216945" indent="0">
              <a:buNone/>
              <a:defRPr sz="3194"/>
            </a:lvl3pPr>
            <a:lvl4pPr marL="1825418" indent="0">
              <a:buNone/>
              <a:defRPr sz="2662"/>
            </a:lvl4pPr>
            <a:lvl5pPr marL="2433891" indent="0">
              <a:buNone/>
              <a:defRPr sz="2662"/>
            </a:lvl5pPr>
            <a:lvl6pPr marL="3042365" indent="0">
              <a:buNone/>
              <a:defRPr sz="2662"/>
            </a:lvl6pPr>
            <a:lvl7pPr marL="3650837" indent="0">
              <a:buNone/>
              <a:defRPr sz="2662"/>
            </a:lvl7pPr>
            <a:lvl8pPr marL="4259310" indent="0">
              <a:buNone/>
              <a:defRPr sz="2662"/>
            </a:lvl8pPr>
            <a:lvl9pPr marL="4867782" indent="0">
              <a:buNone/>
              <a:defRPr sz="2662"/>
            </a:lvl9pPr>
          </a:lstStyle>
          <a:p>
            <a:r>
              <a:rPr lang="en-US"/>
              <a:t>Click icon to add picture</a:t>
            </a:r>
            <a:endParaRPr lang="en-US" dirty="0"/>
          </a:p>
        </p:txBody>
      </p:sp>
      <p:sp>
        <p:nvSpPr>
          <p:cNvPr id="4" name="Text Placeholder 3"/>
          <p:cNvSpPr>
            <a:spLocks noGrp="1"/>
          </p:cNvSpPr>
          <p:nvPr>
            <p:ph type="body" sz="half" idx="2"/>
          </p:nvPr>
        </p:nvSpPr>
        <p:spPr>
          <a:xfrm>
            <a:off x="840319" y="2057614"/>
            <a:ext cx="3932767" cy="3810705"/>
          </a:xfrm>
        </p:spPr>
        <p:txBody>
          <a:bodyPr/>
          <a:lstStyle>
            <a:lvl1pPr marL="0" indent="0">
              <a:buNone/>
              <a:defRPr sz="2129"/>
            </a:lvl1pPr>
            <a:lvl2pPr marL="608473" indent="0">
              <a:buNone/>
              <a:defRPr sz="1864"/>
            </a:lvl2pPr>
            <a:lvl3pPr marL="1216945" indent="0">
              <a:buNone/>
              <a:defRPr sz="1597"/>
            </a:lvl3pPr>
            <a:lvl4pPr marL="1825418" indent="0">
              <a:buNone/>
              <a:defRPr sz="1331"/>
            </a:lvl4pPr>
            <a:lvl5pPr marL="2433891" indent="0">
              <a:buNone/>
              <a:defRPr sz="1331"/>
            </a:lvl5pPr>
            <a:lvl6pPr marL="3042365" indent="0">
              <a:buNone/>
              <a:defRPr sz="1331"/>
            </a:lvl6pPr>
            <a:lvl7pPr marL="3650837" indent="0">
              <a:buNone/>
              <a:defRPr sz="1331"/>
            </a:lvl7pPr>
            <a:lvl8pPr marL="4259310" indent="0">
              <a:buNone/>
              <a:defRPr sz="1331"/>
            </a:lvl8pPr>
            <a:lvl9pPr marL="4867782" indent="0">
              <a:buNone/>
              <a:defRPr sz="1331"/>
            </a:lvl9pPr>
          </a:lstStyle>
          <a:p>
            <a:pPr lvl="0"/>
            <a:r>
              <a:rPr lang="en-US"/>
              <a:t>Click to edit Master text styles</a:t>
            </a:r>
          </a:p>
        </p:txBody>
      </p:sp>
      <p:sp>
        <p:nvSpPr>
          <p:cNvPr id="5" name="Date Placeholder 4"/>
          <p:cNvSpPr>
            <a:spLocks noGrp="1"/>
          </p:cNvSpPr>
          <p:nvPr>
            <p:ph type="dt" sz="half" idx="10"/>
          </p:nvPr>
        </p:nvSpPr>
        <p:spPr/>
        <p:txBody>
          <a:bodyPr/>
          <a:lstStyle/>
          <a:p>
            <a:fld id="{DE3F5D1F-AF3B-4A3F-AD8B-FB98B2F57FF7}"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0EE03-DC55-4973-8133-BFB58CFAB5FE}" type="slidenum">
              <a:rPr lang="en-US" smtClean="0"/>
              <a:t>‹#›</a:t>
            </a:fld>
            <a:endParaRPr lang="en-US"/>
          </a:p>
        </p:txBody>
      </p:sp>
    </p:spTree>
    <p:extLst>
      <p:ext uri="{BB962C8B-B14F-4D97-AF65-F5344CB8AC3E}">
        <p14:creationId xmlns:p14="http://schemas.microsoft.com/office/powerpoint/2010/main" val="1918771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3F5D1F-AF3B-4A3F-AD8B-FB98B2F57FF7}"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0EE03-DC55-4973-8133-BFB58CFAB5FE}" type="slidenum">
              <a:rPr lang="en-US" smtClean="0"/>
              <a:t>‹#›</a:t>
            </a:fld>
            <a:endParaRPr lang="en-US"/>
          </a:p>
        </p:txBody>
      </p:sp>
    </p:spTree>
    <p:extLst>
      <p:ext uri="{BB962C8B-B14F-4D97-AF65-F5344CB8AC3E}">
        <p14:creationId xmlns:p14="http://schemas.microsoft.com/office/powerpoint/2010/main" val="21272241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845"/>
            <a:ext cx="2628900" cy="581121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845"/>
            <a:ext cx="7683500" cy="581121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3F5D1F-AF3B-4A3F-AD8B-FB98B2F57FF7}"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0EE03-DC55-4973-8133-BFB58CFAB5FE}" type="slidenum">
              <a:rPr lang="en-US" smtClean="0"/>
              <a:t>‹#›</a:t>
            </a:fld>
            <a:endParaRPr lang="en-US"/>
          </a:p>
        </p:txBody>
      </p:sp>
    </p:spTree>
    <p:extLst>
      <p:ext uri="{BB962C8B-B14F-4D97-AF65-F5344CB8AC3E}">
        <p14:creationId xmlns:p14="http://schemas.microsoft.com/office/powerpoint/2010/main" val="30307018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510E-5A84-C951-4F50-192368A0F5E0}"/>
              </a:ext>
            </a:extLst>
          </p:cNvPr>
          <p:cNvSpPr>
            <a:spLocks noGrp="1"/>
          </p:cNvSpPr>
          <p:nvPr>
            <p:ph type="ctrTitle"/>
          </p:nvPr>
        </p:nvSpPr>
        <p:spPr>
          <a:xfrm>
            <a:off x="1524000" y="1122363"/>
            <a:ext cx="9144000" cy="2387600"/>
          </a:xfrm>
        </p:spPr>
        <p:txBody>
          <a:bodyPr anchor="b"/>
          <a:lstStyle>
            <a:lvl1pPr algn="ctr">
              <a:defRPr sz="5994"/>
            </a:lvl1pPr>
          </a:lstStyle>
          <a:p>
            <a:r>
              <a:rPr lang="en-US"/>
              <a:t>Click to edit Master title style</a:t>
            </a:r>
          </a:p>
        </p:txBody>
      </p:sp>
      <p:sp>
        <p:nvSpPr>
          <p:cNvPr id="3" name="Subtitle 2">
            <a:extLst>
              <a:ext uri="{FF2B5EF4-FFF2-40B4-BE49-F238E27FC236}">
                <a16:creationId xmlns:a16="http://schemas.microsoft.com/office/drawing/2014/main" id="{B431A630-9F85-D9EC-D952-E8CF4C8934E9}"/>
              </a:ext>
            </a:extLst>
          </p:cNvPr>
          <p:cNvSpPr>
            <a:spLocks noGrp="1"/>
          </p:cNvSpPr>
          <p:nvPr>
            <p:ph type="subTitle" idx="1"/>
          </p:nvPr>
        </p:nvSpPr>
        <p:spPr>
          <a:xfrm>
            <a:off x="1524000" y="3602039"/>
            <a:ext cx="9144000" cy="1655761"/>
          </a:xfrm>
        </p:spPr>
        <p:txBody>
          <a:bodyPr/>
          <a:lstStyle>
            <a:lvl1pPr marL="0" indent="0" algn="ctr">
              <a:buNone/>
              <a:defRPr sz="2398"/>
            </a:lvl1pPr>
            <a:lvl2pPr marL="456777" indent="0" algn="ctr">
              <a:buNone/>
              <a:defRPr sz="1998"/>
            </a:lvl2pPr>
            <a:lvl3pPr marL="913554" indent="0" algn="ctr">
              <a:buNone/>
              <a:defRPr sz="1798"/>
            </a:lvl3pPr>
            <a:lvl4pPr marL="1370331" indent="0" algn="ctr">
              <a:buNone/>
              <a:defRPr sz="1599"/>
            </a:lvl4pPr>
            <a:lvl5pPr marL="1827108" indent="0" algn="ctr">
              <a:buNone/>
              <a:defRPr sz="1599"/>
            </a:lvl5pPr>
            <a:lvl6pPr marL="2283885" indent="0" algn="ctr">
              <a:buNone/>
              <a:defRPr sz="1599"/>
            </a:lvl6pPr>
            <a:lvl7pPr marL="2740663" indent="0" algn="ctr">
              <a:buNone/>
              <a:defRPr sz="1599"/>
            </a:lvl7pPr>
            <a:lvl8pPr marL="3197440" indent="0" algn="ctr">
              <a:buNone/>
              <a:defRPr sz="1599"/>
            </a:lvl8pPr>
            <a:lvl9pPr marL="3654217" indent="0" algn="ctr">
              <a:buNone/>
              <a:defRPr sz="1599"/>
            </a:lvl9pPr>
          </a:lstStyle>
          <a:p>
            <a:r>
              <a:rPr lang="en-US"/>
              <a:t>Click to edit Master subtitle style</a:t>
            </a:r>
          </a:p>
        </p:txBody>
      </p:sp>
      <p:sp>
        <p:nvSpPr>
          <p:cNvPr id="4" name="Date Placeholder 3">
            <a:extLst>
              <a:ext uri="{FF2B5EF4-FFF2-40B4-BE49-F238E27FC236}">
                <a16:creationId xmlns:a16="http://schemas.microsoft.com/office/drawing/2014/main" id="{413442FB-82D7-AED9-2236-9E549B50AB25}"/>
              </a:ext>
            </a:extLst>
          </p:cNvPr>
          <p:cNvSpPr>
            <a:spLocks noGrp="1"/>
          </p:cNvSpPr>
          <p:nvPr>
            <p:ph type="dt" sz="half" idx="10"/>
          </p:nvPr>
        </p:nvSpPr>
        <p:spPr/>
        <p:txBody>
          <a:bodyPr/>
          <a:lstStyle/>
          <a:p>
            <a:fld id="{4DF9BD04-AC8F-C749-915B-B556DB5A4514}" type="datetimeFigureOut">
              <a:rPr lang="en-US" smtClean="0"/>
              <a:t>11/29/2023</a:t>
            </a:fld>
            <a:endParaRPr lang="en-US"/>
          </a:p>
        </p:txBody>
      </p:sp>
      <p:sp>
        <p:nvSpPr>
          <p:cNvPr id="5" name="Footer Placeholder 4">
            <a:extLst>
              <a:ext uri="{FF2B5EF4-FFF2-40B4-BE49-F238E27FC236}">
                <a16:creationId xmlns:a16="http://schemas.microsoft.com/office/drawing/2014/main" id="{F5B526D1-D75A-1BF9-EDEC-44B36BB1A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EF066-2F1D-E709-6819-686B859A012D}"/>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2149936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7E44-E226-E7E0-B481-CB8BD4950B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BD17E1-030F-D645-B30F-E28BA754A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1BCA2-29FA-30C5-E804-D8C163721BDE}"/>
              </a:ext>
            </a:extLst>
          </p:cNvPr>
          <p:cNvSpPr>
            <a:spLocks noGrp="1"/>
          </p:cNvSpPr>
          <p:nvPr>
            <p:ph type="dt" sz="half" idx="10"/>
          </p:nvPr>
        </p:nvSpPr>
        <p:spPr/>
        <p:txBody>
          <a:bodyPr/>
          <a:lstStyle/>
          <a:p>
            <a:fld id="{4DF9BD04-AC8F-C749-915B-B556DB5A4514}" type="datetimeFigureOut">
              <a:rPr lang="en-US" smtClean="0"/>
              <a:t>11/29/2023</a:t>
            </a:fld>
            <a:endParaRPr lang="en-US"/>
          </a:p>
        </p:txBody>
      </p:sp>
      <p:sp>
        <p:nvSpPr>
          <p:cNvPr id="5" name="Footer Placeholder 4">
            <a:extLst>
              <a:ext uri="{FF2B5EF4-FFF2-40B4-BE49-F238E27FC236}">
                <a16:creationId xmlns:a16="http://schemas.microsoft.com/office/drawing/2014/main" id="{9827A0F3-9CBF-E72D-4AEC-36D9C630A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68455-034C-FC18-6EA1-AB4EC2030AA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969255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4995"/>
            <a:ext cx="5156200" cy="4352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4995"/>
            <a:ext cx="5156200" cy="4352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41C86-81D1-154C-A238-A794744A1851}" type="datetimeFigureOut">
              <a:rPr lang="en-US" smtClean="0"/>
              <a:t>11/29/2023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4856582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924D-047C-E463-49AD-52F05370337D}"/>
              </a:ext>
            </a:extLst>
          </p:cNvPr>
          <p:cNvSpPr>
            <a:spLocks noGrp="1"/>
          </p:cNvSpPr>
          <p:nvPr>
            <p:ph type="title"/>
          </p:nvPr>
        </p:nvSpPr>
        <p:spPr>
          <a:xfrm>
            <a:off x="831851" y="1709738"/>
            <a:ext cx="10515600" cy="2852737"/>
          </a:xfrm>
        </p:spPr>
        <p:txBody>
          <a:bodyPr anchor="b"/>
          <a:lstStyle>
            <a:lvl1pPr>
              <a:defRPr sz="5994"/>
            </a:lvl1pPr>
          </a:lstStyle>
          <a:p>
            <a:r>
              <a:rPr lang="en-US"/>
              <a:t>Click to edit Master title style</a:t>
            </a:r>
          </a:p>
        </p:txBody>
      </p:sp>
      <p:sp>
        <p:nvSpPr>
          <p:cNvPr id="3" name="Text Placeholder 2">
            <a:extLst>
              <a:ext uri="{FF2B5EF4-FFF2-40B4-BE49-F238E27FC236}">
                <a16:creationId xmlns:a16="http://schemas.microsoft.com/office/drawing/2014/main" id="{8DC03561-D62A-CD3A-A9A2-A519B527B963}"/>
              </a:ext>
            </a:extLst>
          </p:cNvPr>
          <p:cNvSpPr>
            <a:spLocks noGrp="1"/>
          </p:cNvSpPr>
          <p:nvPr>
            <p:ph type="body" idx="1"/>
          </p:nvPr>
        </p:nvSpPr>
        <p:spPr>
          <a:xfrm>
            <a:off x="831851" y="4589463"/>
            <a:ext cx="10515600" cy="1500187"/>
          </a:xfrm>
        </p:spPr>
        <p:txBody>
          <a:bodyPr/>
          <a:lstStyle>
            <a:lvl1pPr marL="0" indent="0">
              <a:buNone/>
              <a:defRPr sz="2398">
                <a:solidFill>
                  <a:schemeClr val="tx1">
                    <a:tint val="75000"/>
                  </a:schemeClr>
                </a:solidFill>
              </a:defRPr>
            </a:lvl1pPr>
            <a:lvl2pPr marL="456777" indent="0">
              <a:buNone/>
              <a:defRPr sz="1998">
                <a:solidFill>
                  <a:schemeClr val="tx1">
                    <a:tint val="75000"/>
                  </a:schemeClr>
                </a:solidFill>
              </a:defRPr>
            </a:lvl2pPr>
            <a:lvl3pPr marL="913554" indent="0">
              <a:buNone/>
              <a:defRPr sz="1798">
                <a:solidFill>
                  <a:schemeClr val="tx1">
                    <a:tint val="75000"/>
                  </a:schemeClr>
                </a:solidFill>
              </a:defRPr>
            </a:lvl3pPr>
            <a:lvl4pPr marL="1370331" indent="0">
              <a:buNone/>
              <a:defRPr sz="1599">
                <a:solidFill>
                  <a:schemeClr val="tx1">
                    <a:tint val="75000"/>
                  </a:schemeClr>
                </a:solidFill>
              </a:defRPr>
            </a:lvl4pPr>
            <a:lvl5pPr marL="1827108" indent="0">
              <a:buNone/>
              <a:defRPr sz="1599">
                <a:solidFill>
                  <a:schemeClr val="tx1">
                    <a:tint val="75000"/>
                  </a:schemeClr>
                </a:solidFill>
              </a:defRPr>
            </a:lvl5pPr>
            <a:lvl6pPr marL="2283885" indent="0">
              <a:buNone/>
              <a:defRPr sz="1599">
                <a:solidFill>
                  <a:schemeClr val="tx1">
                    <a:tint val="75000"/>
                  </a:schemeClr>
                </a:solidFill>
              </a:defRPr>
            </a:lvl6pPr>
            <a:lvl7pPr marL="2740663" indent="0">
              <a:buNone/>
              <a:defRPr sz="1599">
                <a:solidFill>
                  <a:schemeClr val="tx1">
                    <a:tint val="75000"/>
                  </a:schemeClr>
                </a:solidFill>
              </a:defRPr>
            </a:lvl7pPr>
            <a:lvl8pPr marL="3197440" indent="0">
              <a:buNone/>
              <a:defRPr sz="1599">
                <a:solidFill>
                  <a:schemeClr val="tx1">
                    <a:tint val="75000"/>
                  </a:schemeClr>
                </a:solidFill>
              </a:defRPr>
            </a:lvl8pPr>
            <a:lvl9pPr marL="3654217" indent="0">
              <a:buNone/>
              <a:defRPr sz="159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7EDD7D-AFA6-E37C-579B-B39B664408D2}"/>
              </a:ext>
            </a:extLst>
          </p:cNvPr>
          <p:cNvSpPr>
            <a:spLocks noGrp="1"/>
          </p:cNvSpPr>
          <p:nvPr>
            <p:ph type="dt" sz="half" idx="10"/>
          </p:nvPr>
        </p:nvSpPr>
        <p:spPr/>
        <p:txBody>
          <a:bodyPr/>
          <a:lstStyle/>
          <a:p>
            <a:fld id="{4DF9BD04-AC8F-C749-915B-B556DB5A4514}" type="datetimeFigureOut">
              <a:rPr lang="en-US" smtClean="0"/>
              <a:t>11/29/2023</a:t>
            </a:fld>
            <a:endParaRPr lang="en-US"/>
          </a:p>
        </p:txBody>
      </p:sp>
      <p:sp>
        <p:nvSpPr>
          <p:cNvPr id="5" name="Footer Placeholder 4">
            <a:extLst>
              <a:ext uri="{FF2B5EF4-FFF2-40B4-BE49-F238E27FC236}">
                <a16:creationId xmlns:a16="http://schemas.microsoft.com/office/drawing/2014/main" id="{1F6269ED-84B8-B9AA-4E58-E117E5F6B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D1551-1D8B-2D96-E397-70B1000E4E10}"/>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0563593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6134B-04EF-AE48-89C1-C190B4E7B0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8A50EE-FEEA-BA77-462F-0CCCDB2D7907}"/>
              </a:ext>
            </a:extLst>
          </p:cNvPr>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4E3DC2-DDA2-992B-07A2-9A256EBBA5B5}"/>
              </a:ext>
            </a:extLst>
          </p:cNvPr>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2D8B5F-D3F1-E9C0-7F28-71BB3572B581}"/>
              </a:ext>
            </a:extLst>
          </p:cNvPr>
          <p:cNvSpPr>
            <a:spLocks noGrp="1"/>
          </p:cNvSpPr>
          <p:nvPr>
            <p:ph type="dt" sz="half" idx="10"/>
          </p:nvPr>
        </p:nvSpPr>
        <p:spPr/>
        <p:txBody>
          <a:bodyPr/>
          <a:lstStyle/>
          <a:p>
            <a:fld id="{4DF9BD04-AC8F-C749-915B-B556DB5A4514}" type="datetimeFigureOut">
              <a:rPr lang="en-US" smtClean="0"/>
              <a:t>11/29/2023</a:t>
            </a:fld>
            <a:endParaRPr lang="en-US"/>
          </a:p>
        </p:txBody>
      </p:sp>
      <p:sp>
        <p:nvSpPr>
          <p:cNvPr id="6" name="Footer Placeholder 5">
            <a:extLst>
              <a:ext uri="{FF2B5EF4-FFF2-40B4-BE49-F238E27FC236}">
                <a16:creationId xmlns:a16="http://schemas.microsoft.com/office/drawing/2014/main" id="{5391BB21-39D4-B2F4-8DF2-D570C48989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C5FFF-93E5-BD86-417F-40DEE5A0E7D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3202640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222E-1214-2521-3A45-8EEBFF4BB9B8}"/>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74198C-EF6A-8093-7599-12935CC85844}"/>
              </a:ext>
            </a:extLst>
          </p:cNvPr>
          <p:cNvSpPr>
            <a:spLocks noGrp="1"/>
          </p:cNvSpPr>
          <p:nvPr>
            <p:ph type="body" idx="1"/>
          </p:nvPr>
        </p:nvSpPr>
        <p:spPr>
          <a:xfrm>
            <a:off x="839789" y="1681163"/>
            <a:ext cx="5157787" cy="823912"/>
          </a:xfrm>
        </p:spPr>
        <p:txBody>
          <a:bodyPr anchor="b"/>
          <a:lstStyle>
            <a:lvl1pPr marL="0" indent="0">
              <a:buNone/>
              <a:defRPr sz="2398" b="1"/>
            </a:lvl1pPr>
            <a:lvl2pPr marL="456777" indent="0">
              <a:buNone/>
              <a:defRPr sz="1998" b="1"/>
            </a:lvl2pPr>
            <a:lvl3pPr marL="913554" indent="0">
              <a:buNone/>
              <a:defRPr sz="1798" b="1"/>
            </a:lvl3pPr>
            <a:lvl4pPr marL="1370331" indent="0">
              <a:buNone/>
              <a:defRPr sz="1599" b="1"/>
            </a:lvl4pPr>
            <a:lvl5pPr marL="1827108" indent="0">
              <a:buNone/>
              <a:defRPr sz="1599" b="1"/>
            </a:lvl5pPr>
            <a:lvl6pPr marL="2283885" indent="0">
              <a:buNone/>
              <a:defRPr sz="1599" b="1"/>
            </a:lvl6pPr>
            <a:lvl7pPr marL="2740663" indent="0">
              <a:buNone/>
              <a:defRPr sz="1599" b="1"/>
            </a:lvl7pPr>
            <a:lvl8pPr marL="3197440" indent="0">
              <a:buNone/>
              <a:defRPr sz="1599" b="1"/>
            </a:lvl8pPr>
            <a:lvl9pPr marL="3654217" indent="0">
              <a:buNone/>
              <a:defRPr sz="1599" b="1"/>
            </a:lvl9pPr>
          </a:lstStyle>
          <a:p>
            <a:pPr lvl="0"/>
            <a:r>
              <a:rPr lang="en-US"/>
              <a:t>Click to edit Master text styles</a:t>
            </a:r>
          </a:p>
        </p:txBody>
      </p:sp>
      <p:sp>
        <p:nvSpPr>
          <p:cNvPr id="4" name="Content Placeholder 3">
            <a:extLst>
              <a:ext uri="{FF2B5EF4-FFF2-40B4-BE49-F238E27FC236}">
                <a16:creationId xmlns:a16="http://schemas.microsoft.com/office/drawing/2014/main" id="{0C98D475-C8D7-800B-C73C-802416212C6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4FB2B-89FA-FB14-3847-363FF9FBDF10}"/>
              </a:ext>
            </a:extLst>
          </p:cNvPr>
          <p:cNvSpPr>
            <a:spLocks noGrp="1"/>
          </p:cNvSpPr>
          <p:nvPr>
            <p:ph type="body" sz="quarter" idx="3"/>
          </p:nvPr>
        </p:nvSpPr>
        <p:spPr>
          <a:xfrm>
            <a:off x="6172201" y="1681163"/>
            <a:ext cx="5183188" cy="823912"/>
          </a:xfrm>
        </p:spPr>
        <p:txBody>
          <a:bodyPr anchor="b"/>
          <a:lstStyle>
            <a:lvl1pPr marL="0" indent="0">
              <a:buNone/>
              <a:defRPr sz="2398" b="1"/>
            </a:lvl1pPr>
            <a:lvl2pPr marL="456777" indent="0">
              <a:buNone/>
              <a:defRPr sz="1998" b="1"/>
            </a:lvl2pPr>
            <a:lvl3pPr marL="913554" indent="0">
              <a:buNone/>
              <a:defRPr sz="1798" b="1"/>
            </a:lvl3pPr>
            <a:lvl4pPr marL="1370331" indent="0">
              <a:buNone/>
              <a:defRPr sz="1599" b="1"/>
            </a:lvl4pPr>
            <a:lvl5pPr marL="1827108" indent="0">
              <a:buNone/>
              <a:defRPr sz="1599" b="1"/>
            </a:lvl5pPr>
            <a:lvl6pPr marL="2283885" indent="0">
              <a:buNone/>
              <a:defRPr sz="1599" b="1"/>
            </a:lvl6pPr>
            <a:lvl7pPr marL="2740663" indent="0">
              <a:buNone/>
              <a:defRPr sz="1599" b="1"/>
            </a:lvl7pPr>
            <a:lvl8pPr marL="3197440" indent="0">
              <a:buNone/>
              <a:defRPr sz="1599" b="1"/>
            </a:lvl8pPr>
            <a:lvl9pPr marL="3654217" indent="0">
              <a:buNone/>
              <a:defRPr sz="1599" b="1"/>
            </a:lvl9pPr>
          </a:lstStyle>
          <a:p>
            <a:pPr lvl="0"/>
            <a:r>
              <a:rPr lang="en-US"/>
              <a:t>Click to edit Master text styles</a:t>
            </a:r>
          </a:p>
        </p:txBody>
      </p:sp>
      <p:sp>
        <p:nvSpPr>
          <p:cNvPr id="6" name="Content Placeholder 5">
            <a:extLst>
              <a:ext uri="{FF2B5EF4-FFF2-40B4-BE49-F238E27FC236}">
                <a16:creationId xmlns:a16="http://schemas.microsoft.com/office/drawing/2014/main" id="{C3673424-0A50-A187-4A1D-5604A47B61DA}"/>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395349-3B8E-ECE4-9104-C48439770BFA}"/>
              </a:ext>
            </a:extLst>
          </p:cNvPr>
          <p:cNvSpPr>
            <a:spLocks noGrp="1"/>
          </p:cNvSpPr>
          <p:nvPr>
            <p:ph type="dt" sz="half" idx="10"/>
          </p:nvPr>
        </p:nvSpPr>
        <p:spPr/>
        <p:txBody>
          <a:bodyPr/>
          <a:lstStyle/>
          <a:p>
            <a:fld id="{4DF9BD04-AC8F-C749-915B-B556DB5A4514}" type="datetimeFigureOut">
              <a:rPr lang="en-US" smtClean="0"/>
              <a:t>11/29/2023</a:t>
            </a:fld>
            <a:endParaRPr lang="en-US"/>
          </a:p>
        </p:txBody>
      </p:sp>
      <p:sp>
        <p:nvSpPr>
          <p:cNvPr id="8" name="Footer Placeholder 7">
            <a:extLst>
              <a:ext uri="{FF2B5EF4-FFF2-40B4-BE49-F238E27FC236}">
                <a16:creationId xmlns:a16="http://schemas.microsoft.com/office/drawing/2014/main" id="{EC18CD1C-331F-6E30-F3B7-C44626C4A0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DAE133-FF72-37BE-1FE9-0CF118F43A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651767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0D3E-F717-95A9-406B-B87FC5BBEC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8DD731-DBD3-A77D-2513-6BA374672E0E}"/>
              </a:ext>
            </a:extLst>
          </p:cNvPr>
          <p:cNvSpPr>
            <a:spLocks noGrp="1"/>
          </p:cNvSpPr>
          <p:nvPr>
            <p:ph type="dt" sz="half" idx="10"/>
          </p:nvPr>
        </p:nvSpPr>
        <p:spPr/>
        <p:txBody>
          <a:bodyPr/>
          <a:lstStyle/>
          <a:p>
            <a:fld id="{4DF9BD04-AC8F-C749-915B-B556DB5A4514}" type="datetimeFigureOut">
              <a:rPr lang="en-US" smtClean="0"/>
              <a:t>11/29/2023</a:t>
            </a:fld>
            <a:endParaRPr lang="en-US"/>
          </a:p>
        </p:txBody>
      </p:sp>
      <p:sp>
        <p:nvSpPr>
          <p:cNvPr id="4" name="Footer Placeholder 3">
            <a:extLst>
              <a:ext uri="{FF2B5EF4-FFF2-40B4-BE49-F238E27FC236}">
                <a16:creationId xmlns:a16="http://schemas.microsoft.com/office/drawing/2014/main" id="{1365685C-3ADE-C3EC-99F2-46AFC130D5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5878D6-BEAE-656D-9343-7EE081426336}"/>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874186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6FB842-F39C-1F83-5AA4-5C49E5D317F5}"/>
              </a:ext>
            </a:extLst>
          </p:cNvPr>
          <p:cNvSpPr>
            <a:spLocks noGrp="1"/>
          </p:cNvSpPr>
          <p:nvPr>
            <p:ph type="dt" sz="half" idx="10"/>
          </p:nvPr>
        </p:nvSpPr>
        <p:spPr/>
        <p:txBody>
          <a:bodyPr/>
          <a:lstStyle/>
          <a:p>
            <a:fld id="{4DF9BD04-AC8F-C749-915B-B556DB5A4514}" type="datetimeFigureOut">
              <a:rPr lang="en-US" smtClean="0"/>
              <a:t>11/29/2023</a:t>
            </a:fld>
            <a:endParaRPr lang="en-US"/>
          </a:p>
        </p:txBody>
      </p:sp>
      <p:sp>
        <p:nvSpPr>
          <p:cNvPr id="3" name="Footer Placeholder 2">
            <a:extLst>
              <a:ext uri="{FF2B5EF4-FFF2-40B4-BE49-F238E27FC236}">
                <a16:creationId xmlns:a16="http://schemas.microsoft.com/office/drawing/2014/main" id="{A6FBF7D3-7EDE-D4A4-CD48-2B1507D929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585A54-2B8E-06AF-07CC-65F17C36E08B}"/>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25191269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E533-A7B4-5BDF-1A13-43E22B755258}"/>
              </a:ext>
            </a:extLst>
          </p:cNvPr>
          <p:cNvSpPr>
            <a:spLocks noGrp="1"/>
          </p:cNvSpPr>
          <p:nvPr>
            <p:ph type="title"/>
          </p:nvPr>
        </p:nvSpPr>
        <p:spPr>
          <a:xfrm>
            <a:off x="839788" y="457201"/>
            <a:ext cx="3932237" cy="1600200"/>
          </a:xfrm>
        </p:spPr>
        <p:txBody>
          <a:bodyPr anchor="b"/>
          <a:lstStyle>
            <a:lvl1pPr>
              <a:defRPr sz="3197"/>
            </a:lvl1pPr>
          </a:lstStyle>
          <a:p>
            <a:r>
              <a:rPr lang="en-US"/>
              <a:t>Click to edit Master title style</a:t>
            </a:r>
          </a:p>
        </p:txBody>
      </p:sp>
      <p:sp>
        <p:nvSpPr>
          <p:cNvPr id="3" name="Content Placeholder 2">
            <a:extLst>
              <a:ext uri="{FF2B5EF4-FFF2-40B4-BE49-F238E27FC236}">
                <a16:creationId xmlns:a16="http://schemas.microsoft.com/office/drawing/2014/main" id="{BFFF43EC-9DF5-A72A-464E-8A4C3AB2ABB4}"/>
              </a:ext>
            </a:extLst>
          </p:cNvPr>
          <p:cNvSpPr>
            <a:spLocks noGrp="1"/>
          </p:cNvSpPr>
          <p:nvPr>
            <p:ph idx="1"/>
          </p:nvPr>
        </p:nvSpPr>
        <p:spPr>
          <a:xfrm>
            <a:off x="5183188" y="987425"/>
            <a:ext cx="6172200" cy="4873626"/>
          </a:xfrm>
        </p:spPr>
        <p:txBody>
          <a:bodyPr/>
          <a:lstStyle>
            <a:lvl1pPr>
              <a:defRPr sz="3197"/>
            </a:lvl1pPr>
            <a:lvl2pPr>
              <a:defRPr sz="2797"/>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71E1D4-A0F6-51C5-E1B0-6CBC89C03FBA}"/>
              </a:ext>
            </a:extLst>
          </p:cNvPr>
          <p:cNvSpPr>
            <a:spLocks noGrp="1"/>
          </p:cNvSpPr>
          <p:nvPr>
            <p:ph type="body" sz="half" idx="2"/>
          </p:nvPr>
        </p:nvSpPr>
        <p:spPr>
          <a:xfrm>
            <a:off x="839788" y="2057400"/>
            <a:ext cx="3932237" cy="3811588"/>
          </a:xfrm>
        </p:spPr>
        <p:txBody>
          <a:bodyPr/>
          <a:lstStyle>
            <a:lvl1pPr marL="0" indent="0">
              <a:buNone/>
              <a:defRPr sz="1599"/>
            </a:lvl1pPr>
            <a:lvl2pPr marL="456777" indent="0">
              <a:buNone/>
              <a:defRPr sz="1399"/>
            </a:lvl2pPr>
            <a:lvl3pPr marL="913554" indent="0">
              <a:buNone/>
              <a:defRPr sz="1199"/>
            </a:lvl3pPr>
            <a:lvl4pPr marL="1370331" indent="0">
              <a:buNone/>
              <a:defRPr sz="999"/>
            </a:lvl4pPr>
            <a:lvl5pPr marL="1827108" indent="0">
              <a:buNone/>
              <a:defRPr sz="999"/>
            </a:lvl5pPr>
            <a:lvl6pPr marL="2283885" indent="0">
              <a:buNone/>
              <a:defRPr sz="999"/>
            </a:lvl6pPr>
            <a:lvl7pPr marL="2740663" indent="0">
              <a:buNone/>
              <a:defRPr sz="999"/>
            </a:lvl7pPr>
            <a:lvl8pPr marL="3197440" indent="0">
              <a:buNone/>
              <a:defRPr sz="999"/>
            </a:lvl8pPr>
            <a:lvl9pPr marL="3654217" indent="0">
              <a:buNone/>
              <a:defRPr sz="999"/>
            </a:lvl9pPr>
          </a:lstStyle>
          <a:p>
            <a:pPr lvl="0"/>
            <a:r>
              <a:rPr lang="en-US"/>
              <a:t>Click to edit Master text styles</a:t>
            </a:r>
          </a:p>
        </p:txBody>
      </p:sp>
      <p:sp>
        <p:nvSpPr>
          <p:cNvPr id="5" name="Date Placeholder 4">
            <a:extLst>
              <a:ext uri="{FF2B5EF4-FFF2-40B4-BE49-F238E27FC236}">
                <a16:creationId xmlns:a16="http://schemas.microsoft.com/office/drawing/2014/main" id="{23761531-2DBF-B4C4-C903-72535BF92773}"/>
              </a:ext>
            </a:extLst>
          </p:cNvPr>
          <p:cNvSpPr>
            <a:spLocks noGrp="1"/>
          </p:cNvSpPr>
          <p:nvPr>
            <p:ph type="dt" sz="half" idx="10"/>
          </p:nvPr>
        </p:nvSpPr>
        <p:spPr/>
        <p:txBody>
          <a:bodyPr/>
          <a:lstStyle/>
          <a:p>
            <a:fld id="{4DF9BD04-AC8F-C749-915B-B556DB5A4514}" type="datetimeFigureOut">
              <a:rPr lang="en-US" smtClean="0"/>
              <a:t>11/29/2023</a:t>
            </a:fld>
            <a:endParaRPr lang="en-US"/>
          </a:p>
        </p:txBody>
      </p:sp>
      <p:sp>
        <p:nvSpPr>
          <p:cNvPr id="6" name="Footer Placeholder 5">
            <a:extLst>
              <a:ext uri="{FF2B5EF4-FFF2-40B4-BE49-F238E27FC236}">
                <a16:creationId xmlns:a16="http://schemas.microsoft.com/office/drawing/2014/main" id="{E9104103-7CB4-2D3B-8A06-DE79412ED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6C2DB-149C-AD6D-2022-887D8076C1EA}"/>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2095289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872D-E5F7-B3B7-E2C7-C8D84CE0F82A}"/>
              </a:ext>
            </a:extLst>
          </p:cNvPr>
          <p:cNvSpPr>
            <a:spLocks noGrp="1"/>
          </p:cNvSpPr>
          <p:nvPr>
            <p:ph type="title"/>
          </p:nvPr>
        </p:nvSpPr>
        <p:spPr>
          <a:xfrm>
            <a:off x="839788" y="457201"/>
            <a:ext cx="3932237" cy="1600200"/>
          </a:xfrm>
        </p:spPr>
        <p:txBody>
          <a:bodyPr anchor="b"/>
          <a:lstStyle>
            <a:lvl1pPr>
              <a:defRPr sz="3197"/>
            </a:lvl1pPr>
          </a:lstStyle>
          <a:p>
            <a:r>
              <a:rPr lang="en-US"/>
              <a:t>Click to edit Master title style</a:t>
            </a:r>
          </a:p>
        </p:txBody>
      </p:sp>
      <p:sp>
        <p:nvSpPr>
          <p:cNvPr id="3" name="Picture Placeholder 2">
            <a:extLst>
              <a:ext uri="{FF2B5EF4-FFF2-40B4-BE49-F238E27FC236}">
                <a16:creationId xmlns:a16="http://schemas.microsoft.com/office/drawing/2014/main" id="{DEAEF418-3C23-760C-2B47-C4B7D79FD7C0}"/>
              </a:ext>
            </a:extLst>
          </p:cNvPr>
          <p:cNvSpPr>
            <a:spLocks noGrp="1"/>
          </p:cNvSpPr>
          <p:nvPr>
            <p:ph type="pic" idx="1"/>
          </p:nvPr>
        </p:nvSpPr>
        <p:spPr>
          <a:xfrm>
            <a:off x="5183188" y="987425"/>
            <a:ext cx="6172200" cy="4873626"/>
          </a:xfrm>
        </p:spPr>
        <p:txBody>
          <a:bodyPr/>
          <a:lstStyle>
            <a:lvl1pPr marL="0" indent="0">
              <a:buNone/>
              <a:defRPr sz="3197"/>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endParaRPr lang="en-US"/>
          </a:p>
        </p:txBody>
      </p:sp>
      <p:sp>
        <p:nvSpPr>
          <p:cNvPr id="4" name="Text Placeholder 3">
            <a:extLst>
              <a:ext uri="{FF2B5EF4-FFF2-40B4-BE49-F238E27FC236}">
                <a16:creationId xmlns:a16="http://schemas.microsoft.com/office/drawing/2014/main" id="{A9A0B111-8E31-7ED7-23D8-4D3554DAE936}"/>
              </a:ext>
            </a:extLst>
          </p:cNvPr>
          <p:cNvSpPr>
            <a:spLocks noGrp="1"/>
          </p:cNvSpPr>
          <p:nvPr>
            <p:ph type="body" sz="half" idx="2"/>
          </p:nvPr>
        </p:nvSpPr>
        <p:spPr>
          <a:xfrm>
            <a:off x="839788" y="2057400"/>
            <a:ext cx="3932237" cy="3811588"/>
          </a:xfrm>
        </p:spPr>
        <p:txBody>
          <a:bodyPr/>
          <a:lstStyle>
            <a:lvl1pPr marL="0" indent="0">
              <a:buNone/>
              <a:defRPr sz="1599"/>
            </a:lvl1pPr>
            <a:lvl2pPr marL="456777" indent="0">
              <a:buNone/>
              <a:defRPr sz="1399"/>
            </a:lvl2pPr>
            <a:lvl3pPr marL="913554" indent="0">
              <a:buNone/>
              <a:defRPr sz="1199"/>
            </a:lvl3pPr>
            <a:lvl4pPr marL="1370331" indent="0">
              <a:buNone/>
              <a:defRPr sz="999"/>
            </a:lvl4pPr>
            <a:lvl5pPr marL="1827108" indent="0">
              <a:buNone/>
              <a:defRPr sz="999"/>
            </a:lvl5pPr>
            <a:lvl6pPr marL="2283885" indent="0">
              <a:buNone/>
              <a:defRPr sz="999"/>
            </a:lvl6pPr>
            <a:lvl7pPr marL="2740663" indent="0">
              <a:buNone/>
              <a:defRPr sz="999"/>
            </a:lvl7pPr>
            <a:lvl8pPr marL="3197440" indent="0">
              <a:buNone/>
              <a:defRPr sz="999"/>
            </a:lvl8pPr>
            <a:lvl9pPr marL="3654217" indent="0">
              <a:buNone/>
              <a:defRPr sz="999"/>
            </a:lvl9pPr>
          </a:lstStyle>
          <a:p>
            <a:pPr lvl="0"/>
            <a:r>
              <a:rPr lang="en-US"/>
              <a:t>Click to edit Master text styles</a:t>
            </a:r>
          </a:p>
        </p:txBody>
      </p:sp>
      <p:sp>
        <p:nvSpPr>
          <p:cNvPr id="5" name="Date Placeholder 4">
            <a:extLst>
              <a:ext uri="{FF2B5EF4-FFF2-40B4-BE49-F238E27FC236}">
                <a16:creationId xmlns:a16="http://schemas.microsoft.com/office/drawing/2014/main" id="{CDDB22C9-5865-2F4C-E053-C9EDFD5024E0}"/>
              </a:ext>
            </a:extLst>
          </p:cNvPr>
          <p:cNvSpPr>
            <a:spLocks noGrp="1"/>
          </p:cNvSpPr>
          <p:nvPr>
            <p:ph type="dt" sz="half" idx="10"/>
          </p:nvPr>
        </p:nvSpPr>
        <p:spPr/>
        <p:txBody>
          <a:bodyPr/>
          <a:lstStyle/>
          <a:p>
            <a:fld id="{4DF9BD04-AC8F-C749-915B-B556DB5A4514}" type="datetimeFigureOut">
              <a:rPr lang="en-US" smtClean="0"/>
              <a:t>11/29/2023</a:t>
            </a:fld>
            <a:endParaRPr lang="en-US"/>
          </a:p>
        </p:txBody>
      </p:sp>
      <p:sp>
        <p:nvSpPr>
          <p:cNvPr id="6" name="Footer Placeholder 5">
            <a:extLst>
              <a:ext uri="{FF2B5EF4-FFF2-40B4-BE49-F238E27FC236}">
                <a16:creationId xmlns:a16="http://schemas.microsoft.com/office/drawing/2014/main" id="{BF66E4F0-C11D-E296-6593-F39B63883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4AAC20-7050-72AE-7F80-23117B2EE10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9187875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A9D1-8453-691B-2B4C-D5FE736583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7A77F7-2F27-6F87-190E-1B0BAE5835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6B932-8DD0-B015-EF9A-027FFEF0038D}"/>
              </a:ext>
            </a:extLst>
          </p:cNvPr>
          <p:cNvSpPr>
            <a:spLocks noGrp="1"/>
          </p:cNvSpPr>
          <p:nvPr>
            <p:ph type="dt" sz="half" idx="10"/>
          </p:nvPr>
        </p:nvSpPr>
        <p:spPr/>
        <p:txBody>
          <a:bodyPr/>
          <a:lstStyle/>
          <a:p>
            <a:fld id="{4DF9BD04-AC8F-C749-915B-B556DB5A4514}" type="datetimeFigureOut">
              <a:rPr lang="en-US" smtClean="0"/>
              <a:t>11/29/2023</a:t>
            </a:fld>
            <a:endParaRPr lang="en-US"/>
          </a:p>
        </p:txBody>
      </p:sp>
      <p:sp>
        <p:nvSpPr>
          <p:cNvPr id="5" name="Footer Placeholder 4">
            <a:extLst>
              <a:ext uri="{FF2B5EF4-FFF2-40B4-BE49-F238E27FC236}">
                <a16:creationId xmlns:a16="http://schemas.microsoft.com/office/drawing/2014/main" id="{DCCCE6C2-1791-98E0-53BD-FE75ECA76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172F3-7B56-AA78-E80E-FE7454E4E0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7200456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E2C164-6A2B-568B-8998-08B6D66490F8}"/>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393B59-437F-F44B-8CF8-8B1BD4D8BE90}"/>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3FADE-E511-BCC2-B898-8D718509D8AC}"/>
              </a:ext>
            </a:extLst>
          </p:cNvPr>
          <p:cNvSpPr>
            <a:spLocks noGrp="1"/>
          </p:cNvSpPr>
          <p:nvPr>
            <p:ph type="dt" sz="half" idx="10"/>
          </p:nvPr>
        </p:nvSpPr>
        <p:spPr/>
        <p:txBody>
          <a:bodyPr/>
          <a:lstStyle/>
          <a:p>
            <a:fld id="{4DF9BD04-AC8F-C749-915B-B556DB5A4514}" type="datetimeFigureOut">
              <a:rPr lang="en-US" smtClean="0"/>
              <a:t>11/29/2023</a:t>
            </a:fld>
            <a:endParaRPr lang="en-US"/>
          </a:p>
        </p:txBody>
      </p:sp>
      <p:sp>
        <p:nvSpPr>
          <p:cNvPr id="5" name="Footer Placeholder 4">
            <a:extLst>
              <a:ext uri="{FF2B5EF4-FFF2-40B4-BE49-F238E27FC236}">
                <a16:creationId xmlns:a16="http://schemas.microsoft.com/office/drawing/2014/main" id="{4120FB9A-DA1B-4F18-7AFB-D32B746A5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07C1E1-7D12-4553-7B4B-C8C3EC0E2E2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2215879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132582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846"/>
            <a:ext cx="10515600" cy="1323807"/>
          </a:xfrm>
        </p:spPr>
        <p:txBody>
          <a:bodyPr/>
          <a:lstStyle/>
          <a:p>
            <a:r>
              <a:rPr lang="en-US"/>
              <a:t>Click to edit Master title style</a:t>
            </a:r>
          </a:p>
        </p:txBody>
      </p:sp>
      <p:sp>
        <p:nvSpPr>
          <p:cNvPr id="3" name="Text Placeholder 2"/>
          <p:cNvSpPr>
            <a:spLocks noGrp="1"/>
          </p:cNvSpPr>
          <p:nvPr>
            <p:ph type="body" idx="1"/>
          </p:nvPr>
        </p:nvSpPr>
        <p:spPr>
          <a:xfrm>
            <a:off x="840318" y="1681195"/>
            <a:ext cx="5158316" cy="824736"/>
          </a:xfrm>
        </p:spPr>
        <p:txBody>
          <a:bodyPr anchor="b"/>
          <a:lstStyle>
            <a:lvl1pPr marL="0" indent="0">
              <a:buNone/>
              <a:defRPr sz="3197" b="1"/>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a:t>Click to edit Master text styles</a:t>
            </a:r>
          </a:p>
        </p:txBody>
      </p:sp>
      <p:sp>
        <p:nvSpPr>
          <p:cNvPr id="4" name="Content Placeholder 3"/>
          <p:cNvSpPr>
            <a:spLocks noGrp="1"/>
          </p:cNvSpPr>
          <p:nvPr>
            <p:ph sz="half" idx="2"/>
          </p:nvPr>
        </p:nvSpPr>
        <p:spPr>
          <a:xfrm>
            <a:off x="840318" y="2505931"/>
            <a:ext cx="5158316" cy="3683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95"/>
            <a:ext cx="5183717" cy="824736"/>
          </a:xfrm>
        </p:spPr>
        <p:txBody>
          <a:bodyPr anchor="b"/>
          <a:lstStyle>
            <a:lvl1pPr marL="0" indent="0">
              <a:buNone/>
              <a:defRPr sz="3197" b="1"/>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a:t>Click to edit Master text styles</a:t>
            </a:r>
          </a:p>
        </p:txBody>
      </p:sp>
      <p:sp>
        <p:nvSpPr>
          <p:cNvPr id="6" name="Content Placeholder 5"/>
          <p:cNvSpPr>
            <a:spLocks noGrp="1"/>
          </p:cNvSpPr>
          <p:nvPr>
            <p:ph sz="quarter" idx="4"/>
          </p:nvPr>
        </p:nvSpPr>
        <p:spPr>
          <a:xfrm>
            <a:off x="6172200" y="2505931"/>
            <a:ext cx="5183717" cy="3683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41C86-81D1-154C-A238-A794744A1851}" type="datetimeFigureOut">
              <a:rPr lang="en-US" smtClean="0"/>
              <a:t>11/29/2023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9844289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9370605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16445623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40367278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6620120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597597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7788117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9433408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3" name="Picture 5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2154" y="372737"/>
            <a:ext cx="4084329" cy="1242123"/>
          </a:xfrm>
          <a:prstGeom prst="rect">
            <a:avLst/>
          </a:prstGeom>
        </p:spPr>
      </p:pic>
      <p:sp>
        <p:nvSpPr>
          <p:cNvPr id="2" name="Title 1"/>
          <p:cNvSpPr>
            <a:spLocks noGrp="1"/>
          </p:cNvSpPr>
          <p:nvPr>
            <p:ph type="ctrTitle" hasCustomPrompt="1"/>
          </p:nvPr>
        </p:nvSpPr>
        <p:spPr>
          <a:xfrm>
            <a:off x="973391" y="2854325"/>
            <a:ext cx="9999339" cy="1397000"/>
          </a:xfrm>
        </p:spPr>
        <p:txBody>
          <a:bodyPr lIns="0" tIns="0" rIns="0" bIns="0" anchor="b" anchorCtr="0">
            <a:noAutofit/>
          </a:bodyPr>
          <a:lstStyle>
            <a:lvl1pPr algn="l">
              <a:lnSpc>
                <a:spcPct val="80000"/>
              </a:lnSpc>
              <a:defRPr sz="6000"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392" y="4257675"/>
            <a:ext cx="10001526" cy="685800"/>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9" name="Rectangle 8"/>
          <p:cNvSpPr/>
          <p:nvPr userDrawn="1"/>
        </p:nvSpPr>
        <p:spPr>
          <a:xfrm>
            <a:off x="973392" y="672465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0186171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_with full bleed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391" y="2854325"/>
            <a:ext cx="9999339" cy="1397000"/>
          </a:xfrm>
        </p:spPr>
        <p:txBody>
          <a:bodyPr lIns="0" tIns="0" rIns="0" bIns="0" anchor="b" anchorCtr="0">
            <a:noAutofit/>
          </a:bodyPr>
          <a:lstStyle>
            <a:lvl1pPr algn="l">
              <a:lnSpc>
                <a:spcPct val="80000"/>
              </a:lnSpc>
              <a:defRPr sz="6000"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262" y="4257675"/>
            <a:ext cx="10001655" cy="685800"/>
          </a:xfrm>
        </p:spPr>
        <p:txBody>
          <a:bodyPr lIns="0" tIns="45720" rIns="0">
            <a:noAutofit/>
          </a:bodyPr>
          <a:lstStyle>
            <a:lvl1pPr marL="0" indent="0" algn="l">
              <a:lnSpc>
                <a:spcPct val="80000"/>
              </a:lnSpc>
              <a:spcBef>
                <a:spcPts val="0"/>
              </a:spcBef>
              <a:buNone/>
              <a:defRPr sz="2400" b="0" cap="all" baseline="0">
                <a:solidFill>
                  <a:schemeClr val="tx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pic>
        <p:nvPicPr>
          <p:cNvPr id="50" name="Picture 4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2154" y="372737"/>
            <a:ext cx="4084329" cy="1242123"/>
          </a:xfrm>
          <a:prstGeom prst="rect">
            <a:avLst/>
          </a:prstGeom>
        </p:spPr>
      </p:pic>
    </p:spTree>
    <p:extLst>
      <p:ext uri="{BB962C8B-B14F-4D97-AF65-F5344CB8AC3E}">
        <p14:creationId xmlns:p14="http://schemas.microsoft.com/office/powerpoint/2010/main" val="24883832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_60/40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389" y="2854325"/>
            <a:ext cx="5881124" cy="1397000"/>
          </a:xfrm>
        </p:spPr>
        <p:txBody>
          <a:bodyPr lIns="0" tIns="0" rIns="0" bIns="0" anchor="b" anchorCtr="0">
            <a:noAutofit/>
          </a:bodyPr>
          <a:lstStyle>
            <a:lvl1pPr algn="l">
              <a:lnSpc>
                <a:spcPct val="80000"/>
              </a:lnSpc>
              <a:defRPr sz="4800"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261" y="4257675"/>
            <a:ext cx="5881124" cy="685800"/>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10" name="Rectangle 9"/>
          <p:cNvSpPr/>
          <p:nvPr userDrawn="1"/>
        </p:nvSpPr>
        <p:spPr>
          <a:xfrm>
            <a:off x="973392" y="672465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3" name="Picture 5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2154" y="372737"/>
            <a:ext cx="4084329" cy="1242123"/>
          </a:xfrm>
          <a:prstGeom prst="rect">
            <a:avLst/>
          </a:prstGeom>
        </p:spPr>
      </p:pic>
      <p:pic>
        <p:nvPicPr>
          <p:cNvPr id="7" name="Picture 6" descr="Background pattern&#10;&#10;Description automatically generated">
            <a:extLst>
              <a:ext uri="{FF2B5EF4-FFF2-40B4-BE49-F238E27FC236}">
                <a16:creationId xmlns:a16="http://schemas.microsoft.com/office/drawing/2014/main" id="{E5944071-768B-64D5-B928-F3C27D7D2120}"/>
              </a:ext>
            </a:extLst>
          </p:cNvPr>
          <p:cNvPicPr>
            <a:picLocks noChangeAspect="1"/>
          </p:cNvPicPr>
          <p:nvPr userDrawn="1"/>
        </p:nvPicPr>
        <p:blipFill>
          <a:blip r:embed="rId3"/>
          <a:stretch>
            <a:fillRect/>
          </a:stretch>
        </p:blipFill>
        <p:spPr>
          <a:xfrm>
            <a:off x="7225007" y="0"/>
            <a:ext cx="4966993" cy="6858000"/>
          </a:xfrm>
          <a:prstGeom prst="rect">
            <a:avLst/>
          </a:prstGeom>
        </p:spPr>
      </p:pic>
    </p:spTree>
    <p:extLst>
      <p:ext uri="{BB962C8B-B14F-4D97-AF65-F5344CB8AC3E}">
        <p14:creationId xmlns:p14="http://schemas.microsoft.com/office/powerpoint/2010/main" val="3330520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41C86-81D1-154C-A238-A794744A1851}" type="datetimeFigureOut">
              <a:rPr lang="en-US" smtClean="0"/>
              <a:t>11/29/2023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33517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_60/40 image_multiple director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D10D1AD-5678-4923-ABB2-07FD22B2431E}"/>
              </a:ext>
            </a:extLst>
          </p:cNvPr>
          <p:cNvSpPr>
            <a:spLocks noGrp="1" noChangeAspect="1"/>
          </p:cNvSpPr>
          <p:nvPr>
            <p:ph type="pic" sz="quarter" idx="13"/>
          </p:nvPr>
        </p:nvSpPr>
        <p:spPr>
          <a:xfrm>
            <a:off x="3294920" y="5087938"/>
            <a:ext cx="836150" cy="914400"/>
          </a:xfrm>
        </p:spPr>
        <p:txBody>
          <a:bodyPr/>
          <a:lstStyle>
            <a:lvl1pPr marL="0" indent="0" algn="ctr">
              <a:buNone/>
              <a:defRPr sz="1600"/>
            </a:lvl1pPr>
          </a:lstStyle>
          <a:p>
            <a:r>
              <a:rPr lang="en-US"/>
              <a:t>Click icon to add picture</a:t>
            </a:r>
            <a:endParaRPr lang="en-US" dirty="0"/>
          </a:p>
        </p:txBody>
      </p:sp>
      <p:sp>
        <p:nvSpPr>
          <p:cNvPr id="15" name="Picture Placeholder 5">
            <a:extLst>
              <a:ext uri="{FF2B5EF4-FFF2-40B4-BE49-F238E27FC236}">
                <a16:creationId xmlns:a16="http://schemas.microsoft.com/office/drawing/2014/main" id="{30344AB2-99EB-4AA7-AA14-95E76BC1CE07}"/>
              </a:ext>
            </a:extLst>
          </p:cNvPr>
          <p:cNvSpPr>
            <a:spLocks noGrp="1" noChangeAspect="1"/>
          </p:cNvSpPr>
          <p:nvPr>
            <p:ph type="pic" sz="quarter" idx="14"/>
          </p:nvPr>
        </p:nvSpPr>
        <p:spPr>
          <a:xfrm>
            <a:off x="4205111" y="5087938"/>
            <a:ext cx="836150" cy="914400"/>
          </a:xfrm>
        </p:spPr>
        <p:txBody>
          <a:bodyPr/>
          <a:lstStyle>
            <a:lvl1pPr marL="0" indent="0" algn="ctr">
              <a:buNone/>
              <a:defRPr sz="1600"/>
            </a:lvl1pPr>
          </a:lstStyle>
          <a:p>
            <a:r>
              <a:rPr lang="en-US"/>
              <a:t>Click icon to add picture</a:t>
            </a:r>
          </a:p>
        </p:txBody>
      </p:sp>
      <p:sp>
        <p:nvSpPr>
          <p:cNvPr id="16" name="Picture Placeholder 5">
            <a:extLst>
              <a:ext uri="{FF2B5EF4-FFF2-40B4-BE49-F238E27FC236}">
                <a16:creationId xmlns:a16="http://schemas.microsoft.com/office/drawing/2014/main" id="{F05925AB-5965-4BAC-82B3-2DA582FEEB1B}"/>
              </a:ext>
            </a:extLst>
          </p:cNvPr>
          <p:cNvSpPr>
            <a:spLocks noGrp="1" noChangeAspect="1"/>
          </p:cNvSpPr>
          <p:nvPr>
            <p:ph type="pic" sz="quarter" idx="15"/>
          </p:nvPr>
        </p:nvSpPr>
        <p:spPr>
          <a:xfrm>
            <a:off x="5115302" y="5087938"/>
            <a:ext cx="836150" cy="914400"/>
          </a:xfrm>
        </p:spPr>
        <p:txBody>
          <a:bodyPr/>
          <a:lstStyle>
            <a:lvl1pPr marL="0" indent="0" algn="ctr">
              <a:buNone/>
              <a:defRPr sz="1600"/>
            </a:lvl1pPr>
          </a:lstStyle>
          <a:p>
            <a:r>
              <a:rPr lang="en-US"/>
              <a:t>Click icon to add picture</a:t>
            </a:r>
          </a:p>
        </p:txBody>
      </p:sp>
      <p:sp>
        <p:nvSpPr>
          <p:cNvPr id="17" name="Picture Placeholder 5">
            <a:extLst>
              <a:ext uri="{FF2B5EF4-FFF2-40B4-BE49-F238E27FC236}">
                <a16:creationId xmlns:a16="http://schemas.microsoft.com/office/drawing/2014/main" id="{27AAAE9E-13C4-4856-8F9E-130D22C47E96}"/>
              </a:ext>
            </a:extLst>
          </p:cNvPr>
          <p:cNvSpPr>
            <a:spLocks noGrp="1" noChangeAspect="1"/>
          </p:cNvSpPr>
          <p:nvPr>
            <p:ph type="pic" sz="quarter" idx="16"/>
          </p:nvPr>
        </p:nvSpPr>
        <p:spPr>
          <a:xfrm>
            <a:off x="6025493" y="5087938"/>
            <a:ext cx="836150" cy="914400"/>
          </a:xfrm>
        </p:spPr>
        <p:txBody>
          <a:bodyPr/>
          <a:lstStyle>
            <a:lvl1pPr marL="0" indent="0" algn="ctr">
              <a:buNone/>
              <a:defRPr sz="1600"/>
            </a:lvl1pPr>
          </a:lstStyle>
          <a:p>
            <a:r>
              <a:rPr lang="en-US"/>
              <a:t>Click icon to add picture</a:t>
            </a:r>
          </a:p>
        </p:txBody>
      </p:sp>
      <p:sp>
        <p:nvSpPr>
          <p:cNvPr id="2" name="Title 1"/>
          <p:cNvSpPr>
            <a:spLocks noGrp="1"/>
          </p:cNvSpPr>
          <p:nvPr>
            <p:ph type="ctrTitle" hasCustomPrompt="1"/>
          </p:nvPr>
        </p:nvSpPr>
        <p:spPr>
          <a:xfrm>
            <a:off x="973389" y="2854325"/>
            <a:ext cx="5881124" cy="1397000"/>
          </a:xfrm>
        </p:spPr>
        <p:txBody>
          <a:bodyPr lIns="0" tIns="0" rIns="0" bIns="0" anchor="b" anchorCtr="0">
            <a:noAutofit/>
          </a:bodyPr>
          <a:lstStyle>
            <a:lvl1pPr algn="l">
              <a:lnSpc>
                <a:spcPct val="80000"/>
              </a:lnSpc>
              <a:defRPr sz="4800"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261" y="4257676"/>
            <a:ext cx="5881124" cy="466725"/>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7" name="Picture Placeholder 6"/>
          <p:cNvSpPr>
            <a:spLocks noGrp="1"/>
          </p:cNvSpPr>
          <p:nvPr>
            <p:ph type="pic" sz="quarter" idx="12"/>
          </p:nvPr>
        </p:nvSpPr>
        <p:spPr>
          <a:xfrm>
            <a:off x="7226595" y="0"/>
            <a:ext cx="4965405" cy="6858000"/>
          </a:xfrm>
          <a:ln>
            <a:noFill/>
          </a:ln>
        </p:spPr>
        <p:txBody>
          <a:bodyPr/>
          <a:lstStyle>
            <a:lvl1pPr marL="0" indent="0">
              <a:buNone/>
              <a:defRPr/>
            </a:lvl1pPr>
          </a:lstStyle>
          <a:p>
            <a:r>
              <a:rPr lang="en-US"/>
              <a:t>Click icon to add picture</a:t>
            </a:r>
            <a:endParaRPr lang="en-US" dirty="0"/>
          </a:p>
        </p:txBody>
      </p:sp>
      <p:sp>
        <p:nvSpPr>
          <p:cNvPr id="10" name="Rectangle 9"/>
          <p:cNvSpPr/>
          <p:nvPr userDrawn="1"/>
        </p:nvSpPr>
        <p:spPr>
          <a:xfrm>
            <a:off x="973392" y="672465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3" name="Picture 5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2154" y="372737"/>
            <a:ext cx="4084329" cy="1242123"/>
          </a:xfrm>
          <a:prstGeom prst="rect">
            <a:avLst/>
          </a:prstGeom>
        </p:spPr>
      </p:pic>
    </p:spTree>
    <p:extLst>
      <p:ext uri="{BB962C8B-B14F-4D97-AF65-F5344CB8AC3E}">
        <p14:creationId xmlns:p14="http://schemas.microsoft.com/office/powerpoint/2010/main" val="15294090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_60/40 image_single speak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7" name="Picture Placeholder 6"/>
          <p:cNvSpPr>
            <a:spLocks noGrp="1"/>
          </p:cNvSpPr>
          <p:nvPr>
            <p:ph type="pic" sz="quarter" idx="12"/>
          </p:nvPr>
        </p:nvSpPr>
        <p:spPr>
          <a:xfrm>
            <a:off x="7226595" y="0"/>
            <a:ext cx="4965405" cy="6858000"/>
          </a:xfrm>
          <a:ln>
            <a:noFill/>
          </a:ln>
        </p:spPr>
        <p:txBody>
          <a:bodyPr/>
          <a:lstStyle>
            <a:lvl1pPr marL="0" indent="0">
              <a:buNone/>
              <a:defRPr/>
            </a:lvl1pPr>
          </a:lstStyle>
          <a:p>
            <a:r>
              <a:rPr lang="en-US"/>
              <a:t>Click icon to add picture</a:t>
            </a:r>
            <a:endParaRPr lang="en-US" dirty="0"/>
          </a:p>
        </p:txBody>
      </p:sp>
      <p:sp>
        <p:nvSpPr>
          <p:cNvPr id="10" name="Rectangle 9"/>
          <p:cNvSpPr/>
          <p:nvPr userDrawn="1"/>
        </p:nvSpPr>
        <p:spPr>
          <a:xfrm>
            <a:off x="973392" y="672465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3" name="Picture 5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2154" y="372737"/>
            <a:ext cx="4084329" cy="1242123"/>
          </a:xfrm>
          <a:prstGeom prst="rect">
            <a:avLst/>
          </a:prstGeom>
        </p:spPr>
      </p:pic>
      <p:sp>
        <p:nvSpPr>
          <p:cNvPr id="18" name="Picture Placeholder 7">
            <a:extLst>
              <a:ext uri="{FF2B5EF4-FFF2-40B4-BE49-F238E27FC236}">
                <a16:creationId xmlns:a16="http://schemas.microsoft.com/office/drawing/2014/main" id="{66D82F91-8C4D-4C6B-A8BC-5F04F08746C8}"/>
              </a:ext>
            </a:extLst>
          </p:cNvPr>
          <p:cNvSpPr>
            <a:spLocks noGrp="1"/>
          </p:cNvSpPr>
          <p:nvPr>
            <p:ph type="pic" sz="quarter" idx="14"/>
          </p:nvPr>
        </p:nvSpPr>
        <p:spPr>
          <a:xfrm>
            <a:off x="4366417" y="4830763"/>
            <a:ext cx="1381830" cy="1509712"/>
          </a:xfrm>
        </p:spPr>
        <p:txBody>
          <a:bodyPr/>
          <a:lstStyle>
            <a:lvl1pPr marL="0" indent="0" algn="ctr">
              <a:buNone/>
              <a:defRPr sz="1800"/>
            </a:lvl1pPr>
          </a:lstStyle>
          <a:p>
            <a:r>
              <a:rPr lang="en-US"/>
              <a:t>Click icon to add picture</a:t>
            </a:r>
            <a:endParaRPr lang="en-US" dirty="0"/>
          </a:p>
        </p:txBody>
      </p:sp>
      <p:sp>
        <p:nvSpPr>
          <p:cNvPr id="9" name="Title 1">
            <a:extLst>
              <a:ext uri="{FF2B5EF4-FFF2-40B4-BE49-F238E27FC236}">
                <a16:creationId xmlns:a16="http://schemas.microsoft.com/office/drawing/2014/main" id="{777A8574-5BD7-4E06-BD13-F7553E73D83B}"/>
              </a:ext>
            </a:extLst>
          </p:cNvPr>
          <p:cNvSpPr>
            <a:spLocks noGrp="1"/>
          </p:cNvSpPr>
          <p:nvPr>
            <p:ph type="ctrTitle" hasCustomPrompt="1"/>
          </p:nvPr>
        </p:nvSpPr>
        <p:spPr>
          <a:xfrm>
            <a:off x="973389" y="2854325"/>
            <a:ext cx="5881124" cy="1397000"/>
          </a:xfrm>
        </p:spPr>
        <p:txBody>
          <a:bodyPr lIns="0" tIns="0" rIns="0" bIns="0" anchor="b" anchorCtr="0">
            <a:noAutofit/>
          </a:bodyPr>
          <a:lstStyle>
            <a:lvl1pPr algn="l">
              <a:lnSpc>
                <a:spcPct val="80000"/>
              </a:lnSpc>
              <a:defRPr sz="4800" baseline="0">
                <a:solidFill>
                  <a:schemeClr val="tx1"/>
                </a:solidFill>
              </a:defRPr>
            </a:lvl1pPr>
          </a:lstStyle>
          <a:p>
            <a:r>
              <a:rPr lang="en-US" dirty="0"/>
              <a:t>CLICK TO EDIT TITLE</a:t>
            </a:r>
          </a:p>
        </p:txBody>
      </p:sp>
      <p:sp>
        <p:nvSpPr>
          <p:cNvPr id="11" name="Subtitle 2">
            <a:extLst>
              <a:ext uri="{FF2B5EF4-FFF2-40B4-BE49-F238E27FC236}">
                <a16:creationId xmlns:a16="http://schemas.microsoft.com/office/drawing/2014/main" id="{31EC0941-D0CF-4659-B299-9FF568970426}"/>
              </a:ext>
            </a:extLst>
          </p:cNvPr>
          <p:cNvSpPr>
            <a:spLocks noGrp="1"/>
          </p:cNvSpPr>
          <p:nvPr>
            <p:ph type="subTitle" idx="1"/>
          </p:nvPr>
        </p:nvSpPr>
        <p:spPr>
          <a:xfrm>
            <a:off x="973261" y="4257676"/>
            <a:ext cx="5881124" cy="466725"/>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82676473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guide id="3" pos="335">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Content Placeholder 2"/>
          <p:cNvSpPr>
            <a:spLocks noGrp="1"/>
          </p:cNvSpPr>
          <p:nvPr>
            <p:ph idx="1"/>
          </p:nvPr>
        </p:nvSpPr>
        <p:spPr>
          <a:xfrm>
            <a:off x="973392" y="1590674"/>
            <a:ext cx="10001526" cy="43891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6056835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rategy and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Text Placeholder 9"/>
          <p:cNvSpPr>
            <a:spLocks noGrp="1"/>
          </p:cNvSpPr>
          <p:nvPr>
            <p:ph type="body" sz="quarter" idx="13"/>
          </p:nvPr>
        </p:nvSpPr>
        <p:spPr>
          <a:xfrm>
            <a:off x="973392" y="4892548"/>
            <a:ext cx="2286595" cy="1444752"/>
          </a:xfrm>
        </p:spPr>
        <p:txBody>
          <a:bodyPr tIns="91440" bIns="45720"/>
          <a:lstStyle>
            <a:lvl1pPr marL="171450" indent="-171450">
              <a:spcBef>
                <a:spcPts val="900"/>
              </a:spcBef>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Text Placeholder 14"/>
          <p:cNvSpPr>
            <a:spLocks noGrp="1"/>
          </p:cNvSpPr>
          <p:nvPr>
            <p:ph type="body" sz="quarter" idx="17"/>
          </p:nvPr>
        </p:nvSpPr>
        <p:spPr>
          <a:xfrm>
            <a:off x="973392" y="4610073"/>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21" name="Text Placeholder 14"/>
          <p:cNvSpPr>
            <a:spLocks noGrp="1"/>
          </p:cNvSpPr>
          <p:nvPr>
            <p:ph type="body" sz="quarter" idx="18"/>
          </p:nvPr>
        </p:nvSpPr>
        <p:spPr>
          <a:xfrm>
            <a:off x="3547929" y="4610073"/>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22" name="Text Placeholder 14"/>
          <p:cNvSpPr>
            <a:spLocks noGrp="1"/>
          </p:cNvSpPr>
          <p:nvPr>
            <p:ph type="body" sz="quarter" idx="19"/>
          </p:nvPr>
        </p:nvSpPr>
        <p:spPr>
          <a:xfrm>
            <a:off x="6122467" y="4610073"/>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23" name="Text Placeholder 14"/>
          <p:cNvSpPr>
            <a:spLocks noGrp="1"/>
          </p:cNvSpPr>
          <p:nvPr>
            <p:ph type="body" sz="quarter" idx="20"/>
          </p:nvPr>
        </p:nvSpPr>
        <p:spPr>
          <a:xfrm>
            <a:off x="8697003" y="4610073"/>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24" name="Text Placeholder 9"/>
          <p:cNvSpPr>
            <a:spLocks noGrp="1"/>
          </p:cNvSpPr>
          <p:nvPr>
            <p:ph type="body" sz="quarter" idx="21"/>
          </p:nvPr>
        </p:nvSpPr>
        <p:spPr>
          <a:xfrm>
            <a:off x="3547929" y="4892548"/>
            <a:ext cx="2286595" cy="1444752"/>
          </a:xfrm>
        </p:spPr>
        <p:txBody>
          <a:bodyPr tIns="91440" bIns="45720"/>
          <a:lstStyle>
            <a:lvl1pPr marL="171450" indent="-171450">
              <a:spcBef>
                <a:spcPts val="900"/>
              </a:spcBef>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9"/>
          <p:cNvSpPr>
            <a:spLocks noGrp="1"/>
          </p:cNvSpPr>
          <p:nvPr>
            <p:ph type="body" sz="quarter" idx="22"/>
          </p:nvPr>
        </p:nvSpPr>
        <p:spPr>
          <a:xfrm>
            <a:off x="6122467" y="4892548"/>
            <a:ext cx="2286595" cy="1444752"/>
          </a:xfrm>
        </p:spPr>
        <p:txBody>
          <a:bodyPr tIns="91440" bIns="45720"/>
          <a:lstStyle>
            <a:lvl1pPr marL="171450" indent="-171450">
              <a:spcBef>
                <a:spcPts val="900"/>
              </a:spcBef>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6" name="Text Placeholder 9"/>
          <p:cNvSpPr>
            <a:spLocks noGrp="1"/>
          </p:cNvSpPr>
          <p:nvPr>
            <p:ph type="body" sz="quarter" idx="23"/>
          </p:nvPr>
        </p:nvSpPr>
        <p:spPr>
          <a:xfrm>
            <a:off x="8697003" y="4892548"/>
            <a:ext cx="2286595" cy="1444752"/>
          </a:xfrm>
        </p:spPr>
        <p:txBody>
          <a:bodyPr tIns="91440" bIns="45720"/>
          <a:lstStyle>
            <a:lvl1pPr marL="171450" indent="-171450">
              <a:spcBef>
                <a:spcPts val="900"/>
              </a:spcBef>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Content Placeholder 2"/>
          <p:cNvSpPr>
            <a:spLocks noGrp="1"/>
          </p:cNvSpPr>
          <p:nvPr>
            <p:ph idx="24"/>
          </p:nvPr>
        </p:nvSpPr>
        <p:spPr>
          <a:xfrm>
            <a:off x="973392" y="1866900"/>
            <a:ext cx="10001526" cy="552450"/>
          </a:xfrm>
        </p:spPr>
        <p:txBody>
          <a:bodyPr tIns="91440"/>
          <a:lstStyle>
            <a:lvl1pPr marL="0" indent="0">
              <a:spcBef>
                <a:spcPts val="0"/>
              </a:spcBef>
              <a:buNone/>
              <a:defRPr sz="2000"/>
            </a:lvl1pPr>
            <a:lvl2pPr>
              <a:defRPr sz="2000"/>
            </a:lvl2pPr>
            <a:lvl4pPr marL="1371600" indent="0">
              <a:buNone/>
              <a:defRPr/>
            </a:lvl4pPr>
          </a:lstStyle>
          <a:p>
            <a:pPr lvl="0"/>
            <a:r>
              <a:rPr lang="en-US"/>
              <a:t>Click to edit Master text styles</a:t>
            </a:r>
          </a:p>
          <a:p>
            <a:pPr lvl="1"/>
            <a:r>
              <a:rPr lang="en-US"/>
              <a:t>Second level</a:t>
            </a:r>
          </a:p>
        </p:txBody>
      </p:sp>
      <p:sp>
        <p:nvSpPr>
          <p:cNvPr id="31" name="Text Placeholder 14"/>
          <p:cNvSpPr>
            <a:spLocks noGrp="1"/>
          </p:cNvSpPr>
          <p:nvPr>
            <p:ph type="body" sz="quarter" idx="25"/>
          </p:nvPr>
        </p:nvSpPr>
        <p:spPr>
          <a:xfrm>
            <a:off x="973498" y="1597025"/>
            <a:ext cx="10004002"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2" name="Content Placeholder 2"/>
          <p:cNvSpPr>
            <a:spLocks noGrp="1"/>
          </p:cNvSpPr>
          <p:nvPr>
            <p:ph idx="26"/>
          </p:nvPr>
        </p:nvSpPr>
        <p:spPr>
          <a:xfrm>
            <a:off x="973392" y="3162301"/>
            <a:ext cx="10001526" cy="923925"/>
          </a:xfrm>
        </p:spPr>
        <p:txBody>
          <a:bodyPr tIns="91440"/>
          <a:lstStyle>
            <a:lvl1pPr marL="171450" indent="-171450">
              <a:spcBef>
                <a:spcPts val="900"/>
              </a:spcBef>
              <a:buFont typeface="Arial" panose="020B0604020202020204" pitchFamily="34" charset="0"/>
              <a:buChar char="•"/>
              <a:defRPr sz="2000"/>
            </a:lvl1pPr>
            <a:lvl2pPr>
              <a:defRPr sz="2000"/>
            </a:lvl2pPr>
            <a:lvl3pPr>
              <a:defRPr sz="2000"/>
            </a:lvl3pPr>
            <a:lvl4pPr marL="1371600" indent="0">
              <a:buNone/>
              <a:defRPr/>
            </a:lvl4pPr>
          </a:lstStyle>
          <a:p>
            <a:pPr lvl="0"/>
            <a:r>
              <a:rPr lang="en-US"/>
              <a:t>Click to edit Master text styles</a:t>
            </a:r>
          </a:p>
          <a:p>
            <a:pPr lvl="1"/>
            <a:r>
              <a:rPr lang="en-US"/>
              <a:t>Second level</a:t>
            </a:r>
          </a:p>
          <a:p>
            <a:pPr lvl="2"/>
            <a:r>
              <a:rPr lang="en-US"/>
              <a:t>Third level</a:t>
            </a:r>
          </a:p>
        </p:txBody>
      </p:sp>
      <p:sp>
        <p:nvSpPr>
          <p:cNvPr id="33" name="Text Placeholder 14"/>
          <p:cNvSpPr>
            <a:spLocks noGrp="1"/>
          </p:cNvSpPr>
          <p:nvPr>
            <p:ph type="body" sz="quarter" idx="27"/>
          </p:nvPr>
        </p:nvSpPr>
        <p:spPr>
          <a:xfrm>
            <a:off x="973498" y="2889547"/>
            <a:ext cx="10004002"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18" name="Rectangle 1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9115181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earning objective_white_gray">
    <p:spTree>
      <p:nvGrpSpPr>
        <p:cNvPr id="1" name=""/>
        <p:cNvGrpSpPr/>
        <p:nvPr/>
      </p:nvGrpSpPr>
      <p:grpSpPr>
        <a:xfrm>
          <a:off x="0" y="0"/>
          <a:ext cx="0" cy="0"/>
          <a:chOff x="0" y="0"/>
          <a:chExt cx="0" cy="0"/>
        </a:xfrm>
      </p:grpSpPr>
      <p:sp>
        <p:nvSpPr>
          <p:cNvPr id="6" name="Rectangle 5"/>
          <p:cNvSpPr/>
          <p:nvPr userDrawn="1"/>
        </p:nvSpPr>
        <p:spPr>
          <a:xfrm>
            <a:off x="4417575" y="0"/>
            <a:ext cx="7774425"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2" y="2366170"/>
            <a:ext cx="3066261" cy="2125663"/>
          </a:xfrm>
        </p:spPr>
        <p:txBody>
          <a:bodyPr tIns="0" bIns="0" anchor="ctr" anchorCtr="0"/>
          <a:lstStyle>
            <a:lvl1pPr>
              <a:defRPr baseline="0">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7" name="Rectangle 6"/>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5" name="Content Placeholder 3"/>
          <p:cNvSpPr>
            <a:spLocks noGrp="1"/>
          </p:cNvSpPr>
          <p:nvPr>
            <p:ph sz="half" idx="13"/>
          </p:nvPr>
        </p:nvSpPr>
        <p:spPr>
          <a:xfrm>
            <a:off x="4992400" y="1597026"/>
            <a:ext cx="6680353" cy="3663950"/>
          </a:xfrm>
        </p:spPr>
        <p:txBody>
          <a:bodyPr vert="horz" lIns="0" tIns="0" rIns="0" bIns="0" rtlCol="0" anchor="ctr" anchorCtr="0">
            <a:noAutofit/>
          </a:bodyPr>
          <a:lstStyle>
            <a:lvl1pPr marL="173038" indent="-173038">
              <a:lnSpc>
                <a:spcPct val="125000"/>
              </a:lnSpc>
              <a:buFont typeface="Arial" panose="020B0604020202020204" pitchFamily="34" charset="0"/>
              <a:buChar char="•"/>
              <a:defRPr lang="en-US" sz="2400" dirty="0" smtClean="0">
                <a:solidFill>
                  <a:schemeClr val="tx1"/>
                </a:solidFill>
              </a:defRPr>
            </a:lvl1pPr>
            <a:lvl2pPr marL="457200" indent="0">
              <a:buClr>
                <a:schemeClr val="tx1"/>
              </a:buClr>
              <a:buNone/>
              <a:defRPr lang="en-US" sz="2200" dirty="0" smtClean="0"/>
            </a:lvl2pPr>
            <a:lvl3pPr marL="914400" indent="0">
              <a:buClr>
                <a:schemeClr val="tx1"/>
              </a:buClr>
              <a:buNone/>
              <a:defRPr lang="en-US" sz="2200" dirty="0" smtClean="0"/>
            </a:lvl3pPr>
            <a:lvl4pPr marL="1371600" indent="0">
              <a:buClr>
                <a:schemeClr val="tx1"/>
              </a:buClr>
              <a:buNone/>
              <a:defRPr lang="en-US" sz="2200" dirty="0" smtClean="0"/>
            </a:lvl4pPr>
            <a:lvl5pPr marL="1828800" indent="0">
              <a:buClr>
                <a:schemeClr val="tx1"/>
              </a:buClr>
              <a:buNone/>
              <a:defRPr lang="en-US" sz="2200" dirty="0"/>
            </a:lvl5pPr>
          </a:lstStyle>
          <a:p>
            <a:pPr lvl="0"/>
            <a:r>
              <a:rPr lang="en-US"/>
              <a:t>Click to edit Master text styles</a:t>
            </a:r>
          </a:p>
        </p:txBody>
      </p:sp>
      <p:sp>
        <p:nvSpPr>
          <p:cNvPr id="10" name="TextBox 9"/>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©2022 Mayo Foundation for Medical Education and Research  |  WF2491421-</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36240453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arning objective_gray_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ECCABA-9B87-0482-BF98-5C00E98386BF}"/>
              </a:ext>
            </a:extLst>
          </p:cNvPr>
          <p:cNvSpPr/>
          <p:nvPr userDrawn="1"/>
        </p:nvSpPr>
        <p:spPr>
          <a:xfrm>
            <a:off x="1" y="0"/>
            <a:ext cx="4417575"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2" y="2366170"/>
            <a:ext cx="3066261" cy="2125663"/>
          </a:xfrm>
        </p:spPr>
        <p:txBody>
          <a:bodyPr tIns="0" bIns="0" anchor="ctr" anchorCtr="0"/>
          <a:lstStyle>
            <a:lvl1pPr>
              <a:defRPr baseline="0">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7" name="Rectangle 6"/>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5" name="Content Placeholder 3"/>
          <p:cNvSpPr>
            <a:spLocks noGrp="1"/>
          </p:cNvSpPr>
          <p:nvPr>
            <p:ph sz="half" idx="13"/>
          </p:nvPr>
        </p:nvSpPr>
        <p:spPr>
          <a:xfrm>
            <a:off x="4992400" y="1597026"/>
            <a:ext cx="6680353" cy="3663950"/>
          </a:xfrm>
        </p:spPr>
        <p:txBody>
          <a:bodyPr vert="horz" lIns="0" tIns="0" rIns="0" bIns="0" rtlCol="0" anchor="ctr" anchorCtr="0">
            <a:noAutofit/>
          </a:bodyPr>
          <a:lstStyle>
            <a:lvl1pPr marL="173038" indent="-173038">
              <a:lnSpc>
                <a:spcPct val="125000"/>
              </a:lnSpc>
              <a:buFont typeface="Arial" panose="020B0604020202020204" pitchFamily="34" charset="0"/>
              <a:buChar char="•"/>
              <a:defRPr lang="en-US" sz="2400" dirty="0" smtClean="0">
                <a:solidFill>
                  <a:schemeClr val="tx1"/>
                </a:solidFill>
              </a:defRPr>
            </a:lvl1pPr>
            <a:lvl2pPr marL="457200" indent="0">
              <a:buClr>
                <a:schemeClr val="tx1"/>
              </a:buClr>
              <a:buNone/>
              <a:defRPr lang="en-US" sz="2200" dirty="0" smtClean="0"/>
            </a:lvl2pPr>
            <a:lvl3pPr marL="914400" indent="0">
              <a:buClr>
                <a:schemeClr val="tx1"/>
              </a:buClr>
              <a:buNone/>
              <a:defRPr lang="en-US" sz="2200" dirty="0" smtClean="0"/>
            </a:lvl3pPr>
            <a:lvl4pPr marL="1371600" indent="0">
              <a:buClr>
                <a:schemeClr val="tx1"/>
              </a:buClr>
              <a:buNone/>
              <a:defRPr lang="en-US" sz="2200" dirty="0" smtClean="0"/>
            </a:lvl4pPr>
            <a:lvl5pPr marL="1828800" indent="0">
              <a:buClr>
                <a:schemeClr val="tx1"/>
              </a:buClr>
              <a:buNone/>
              <a:defRPr lang="en-US" sz="2200" dirty="0"/>
            </a:lvl5pPr>
          </a:lstStyle>
          <a:p>
            <a:pPr lvl="0"/>
            <a:r>
              <a:rPr lang="en-US"/>
              <a:t>Click to edit Master text styles</a:t>
            </a:r>
          </a:p>
        </p:txBody>
      </p:sp>
      <p:sp>
        <p:nvSpPr>
          <p:cNvPr id="10" name="TextBox 9"/>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©2022 Mayo Foundation for Medical Education and Research  |  WF2491421-</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19913937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_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992401" y="0"/>
            <a:ext cx="7199600"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392" y="2366170"/>
            <a:ext cx="3656964" cy="2125663"/>
          </a:xfrm>
        </p:spPr>
        <p:txBody>
          <a:bodyPr tIns="0" bIns="0" anchor="ctr" anchorCtr="0"/>
          <a:lstStyle>
            <a:lvl1pPr>
              <a:defRPr sz="3200" baseline="0">
                <a:solidFill>
                  <a:schemeClr val="tx1"/>
                </a:solidFill>
              </a:defRPr>
            </a:lvl1pPr>
          </a:lstStyle>
          <a:p>
            <a:r>
              <a:rPr lang="en-US" dirty="0"/>
              <a:t>CLICK TO EDIT MASTER TITLE</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3465F197-B1B8-4584-8B75-5D45B647D250}" type="datetimeFigureOut">
              <a:rPr lang="en-US" smtClean="0"/>
              <a:pPr/>
              <a:t>11/29/2023</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0" name="Text Placeholder 9"/>
          <p:cNvSpPr>
            <a:spLocks noGrp="1"/>
          </p:cNvSpPr>
          <p:nvPr>
            <p:ph type="body" sz="quarter" idx="13"/>
          </p:nvPr>
        </p:nvSpPr>
        <p:spPr>
          <a:xfrm>
            <a:off x="973392" y="4838700"/>
            <a:ext cx="3666492" cy="12763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5767670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resenter Name and Photo">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102844" y="0"/>
            <a:ext cx="6089156"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392" y="2366170"/>
            <a:ext cx="3656964" cy="2125663"/>
          </a:xfrm>
        </p:spPr>
        <p:txBody>
          <a:bodyPr tIns="0" bIns="0" anchor="ctr" anchorCtr="0"/>
          <a:lstStyle>
            <a:lvl1pPr>
              <a:defRPr sz="3200" baseline="0">
                <a:solidFill>
                  <a:schemeClr val="tx1"/>
                </a:solidFill>
              </a:defRPr>
            </a:lvl1pPr>
          </a:lstStyle>
          <a:p>
            <a:r>
              <a:rPr lang="en-US" dirty="0"/>
              <a:t>CLICK TO EDIT MASTER TITLE</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3465F197-B1B8-4584-8B75-5D45B647D250}" type="datetimeFigureOut">
              <a:rPr lang="en-US" smtClean="0"/>
              <a:pPr/>
              <a:t>11/29/2023</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0" name="Text Placeholder 9"/>
          <p:cNvSpPr>
            <a:spLocks noGrp="1"/>
          </p:cNvSpPr>
          <p:nvPr>
            <p:ph type="body" sz="quarter" idx="13"/>
          </p:nvPr>
        </p:nvSpPr>
        <p:spPr>
          <a:xfrm>
            <a:off x="973392" y="4838700"/>
            <a:ext cx="3666492" cy="12763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328921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0/50 Text_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536576"/>
            <a:ext cx="4774855"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973392" y="1984375"/>
            <a:ext cx="4774855"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Content Placeholder 7"/>
          <p:cNvSpPr>
            <a:spLocks noGrp="1"/>
          </p:cNvSpPr>
          <p:nvPr>
            <p:ph sz="quarter" idx="12"/>
          </p:nvPr>
        </p:nvSpPr>
        <p:spPr>
          <a:xfrm>
            <a:off x="6096001" y="0"/>
            <a:ext cx="6095998"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2939660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0/50 Image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42166" y="536576"/>
            <a:ext cx="5227411"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6442166" y="1984375"/>
            <a:ext cx="5227411"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6442166"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Content Placeholder 7"/>
          <p:cNvSpPr>
            <a:spLocks noGrp="1"/>
          </p:cNvSpPr>
          <p:nvPr>
            <p:ph sz="quarter" idx="12"/>
          </p:nvPr>
        </p:nvSpPr>
        <p:spPr>
          <a:xfrm>
            <a:off x="0" y="0"/>
            <a:ext cx="6096001" cy="6858000"/>
          </a:xfrm>
        </p:spPr>
        <p:txBody>
          <a:bodyPr/>
          <a:lstStyle>
            <a:lvl1pPr marL="0" indent="0">
              <a:buFont typeface="Arial" panose="020B0604020202020204" pitchFamily="34" charset="0"/>
              <a:buNone/>
              <a:defRPr/>
            </a:lvl1pPr>
          </a:lstStyle>
          <a:p>
            <a:pPr lvl="0"/>
            <a:r>
              <a:rPr lang="en-US"/>
              <a:t>Click to edit Master text styles</a:t>
            </a:r>
          </a:p>
        </p:txBody>
      </p:sp>
    </p:spTree>
    <p:extLst>
      <p:ext uri="{BB962C8B-B14F-4D97-AF65-F5344CB8AC3E}">
        <p14:creationId xmlns:p14="http://schemas.microsoft.com/office/powerpoint/2010/main" val="3117512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41C86-81D1-154C-A238-A794744A1851}" type="datetimeFigureOut">
              <a:rPr lang="en-US" smtClean="0"/>
              <a:t>11/29/2023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4307078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0/60 Text_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4992401" y="0"/>
            <a:ext cx="7199600" cy="6858000"/>
          </a:xfrm>
        </p:spPr>
        <p:txBody>
          <a:bodyPr/>
          <a:lstStyle>
            <a:lvl1pPr marL="0" indent="0">
              <a:buNone/>
              <a:defRPr/>
            </a:lvl1pPr>
          </a:lstStyle>
          <a:p>
            <a:pPr lvl="0"/>
            <a:r>
              <a:rPr lang="en-US"/>
              <a:t>Click to edit Master text styles</a:t>
            </a:r>
          </a:p>
        </p:txBody>
      </p:sp>
      <p:sp>
        <p:nvSpPr>
          <p:cNvPr id="9" name="Content Placeholder 2"/>
          <p:cNvSpPr>
            <a:spLocks noGrp="1"/>
          </p:cNvSpPr>
          <p:nvPr>
            <p:ph sz="half" idx="1"/>
          </p:nvPr>
        </p:nvSpPr>
        <p:spPr>
          <a:xfrm>
            <a:off x="973391" y="1984375"/>
            <a:ext cx="3666493"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391" y="536575"/>
            <a:ext cx="3666493" cy="1060450"/>
          </a:xfrm>
        </p:spPr>
        <p:txBody>
          <a:bodyPr/>
          <a:lstStyle>
            <a:lvl1pPr>
              <a:defRPr baseline="0"/>
            </a:lvl1pPr>
          </a:lstStyle>
          <a:p>
            <a:r>
              <a:rPr lang="en-US" dirty="0"/>
              <a:t>CLICK TO EDIT TITLE STYLE</a:t>
            </a:r>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3901931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0/60 Image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44917" y="536576"/>
            <a:ext cx="6324659"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5344917" y="1984375"/>
            <a:ext cx="6324659"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5344917"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Picture Placeholder 13"/>
          <p:cNvSpPr>
            <a:spLocks noGrp="1"/>
          </p:cNvSpPr>
          <p:nvPr>
            <p:ph type="pic" sz="quarter" idx="12"/>
          </p:nvPr>
        </p:nvSpPr>
        <p:spPr>
          <a:xfrm>
            <a:off x="0" y="0"/>
            <a:ext cx="4992400" cy="6858000"/>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8250752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0/40 Text_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7226595" y="0"/>
            <a:ext cx="4965405" cy="6858000"/>
          </a:xfrm>
        </p:spPr>
        <p:txBody>
          <a:bodyPr/>
          <a:lstStyle>
            <a:lvl1pPr marL="0" indent="0">
              <a:buNone/>
              <a:defRPr/>
            </a:lvl1pPr>
          </a:lstStyle>
          <a:p>
            <a:pPr lvl="0"/>
            <a:r>
              <a:rPr lang="en-US"/>
              <a:t>Click to edit Master text styles</a:t>
            </a:r>
          </a:p>
        </p:txBody>
      </p:sp>
      <p:sp>
        <p:nvSpPr>
          <p:cNvPr id="9" name="Content Placeholder 2"/>
          <p:cNvSpPr>
            <a:spLocks noGrp="1"/>
          </p:cNvSpPr>
          <p:nvPr>
            <p:ph sz="half" idx="1"/>
          </p:nvPr>
        </p:nvSpPr>
        <p:spPr>
          <a:xfrm>
            <a:off x="973392" y="1984375"/>
            <a:ext cx="5895923"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392" y="536576"/>
            <a:ext cx="5895923" cy="587375"/>
          </a:xfrm>
        </p:spPr>
        <p:txBody>
          <a:bodyPr/>
          <a:lstStyle>
            <a:lvl1pPr>
              <a:defRPr baseline="0"/>
            </a:lvl1pPr>
          </a:lstStyle>
          <a:p>
            <a:r>
              <a:rPr lang="en-US" dirty="0"/>
              <a:t>CLICK TO EDIT TITLE STYLE</a:t>
            </a:r>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2891961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0/40 Image_Text">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6878841"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7226594" y="536576"/>
            <a:ext cx="4442982"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7226594" y="1984375"/>
            <a:ext cx="4442982"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7226595"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5899076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3086100"/>
            <a:ext cx="10001526" cy="685800"/>
          </a:xfrm>
        </p:spPr>
        <p:txBody>
          <a:bodyPr anchor="t" anchorCtr="0"/>
          <a:lstStyle>
            <a:lvl1pPr algn="l">
              <a:defRPr sz="40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2160139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Header with 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2498" y="2696210"/>
            <a:ext cx="8193633" cy="1397000"/>
          </a:xfrm>
        </p:spPr>
        <p:txBody>
          <a:bodyPr tIns="0" anchor="t" anchorCtr="0"/>
          <a:lstStyle>
            <a:lvl1pPr algn="l">
              <a:defRPr sz="4000" b="1" cap="all" baseline="0">
                <a:solidFill>
                  <a:schemeClr val="tx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392" y="2505671"/>
            <a:ext cx="1578690"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5792564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Header with number_5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096001" y="0"/>
            <a:ext cx="6095999"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392" y="4930775"/>
            <a:ext cx="4774855" cy="1397000"/>
          </a:xfrm>
        </p:spPr>
        <p:txBody>
          <a:bodyPr anchor="t" anchorCtr="0"/>
          <a:lstStyle>
            <a:lvl1pPr algn="l">
              <a:defRPr sz="32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392" y="536575"/>
            <a:ext cx="1578690"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0719482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Header with number_40/6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992401" y="0"/>
            <a:ext cx="7199600"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392" y="4930775"/>
            <a:ext cx="3656964" cy="1397000"/>
          </a:xfrm>
        </p:spPr>
        <p:txBody>
          <a:bodyPr anchor="t" anchorCtr="0"/>
          <a:lstStyle>
            <a:lvl1pPr algn="l">
              <a:defRPr sz="32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392" y="536575"/>
            <a:ext cx="1578690"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697456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content lower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536575"/>
            <a:ext cx="4774855" cy="1447800"/>
          </a:xfrm>
        </p:spPr>
        <p:txBody>
          <a:bodyPr/>
          <a:lstStyle>
            <a:lvl1pPr>
              <a:defRPr baseline="0"/>
            </a:lvl1pPr>
          </a:lstStyle>
          <a:p>
            <a:r>
              <a:rPr lang="en-US" dirty="0"/>
              <a:t>CLICK TO EDIT MASTER TITLE STYLE</a:t>
            </a:r>
          </a:p>
        </p:txBody>
      </p:sp>
      <p:sp>
        <p:nvSpPr>
          <p:cNvPr id="4" name="Content Placeholder 3"/>
          <p:cNvSpPr>
            <a:spLocks noGrp="1"/>
          </p:cNvSpPr>
          <p:nvPr>
            <p:ph sz="half" idx="2"/>
          </p:nvPr>
        </p:nvSpPr>
        <p:spPr>
          <a:xfrm>
            <a:off x="6096001" y="536576"/>
            <a:ext cx="5573576" cy="1447800"/>
          </a:xfrm>
        </p:spPr>
        <p:txBody>
          <a:bodyPr/>
          <a:lstStyle>
            <a:lvl1pPr marL="0" indent="0">
              <a:lnSpc>
                <a:spcPct val="125000"/>
              </a:lnSpc>
              <a:buNone/>
              <a:defRPr sz="24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p:txBody>
      </p:sp>
      <p:sp>
        <p:nvSpPr>
          <p:cNvPr id="5" name="Date Placeholder 4"/>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Picture Placeholder 10"/>
          <p:cNvSpPr>
            <a:spLocks noGrp="1"/>
          </p:cNvSpPr>
          <p:nvPr>
            <p:ph type="pic" sz="quarter" idx="12"/>
          </p:nvPr>
        </p:nvSpPr>
        <p:spPr>
          <a:xfrm>
            <a:off x="1" y="2286000"/>
            <a:ext cx="12192000" cy="4572000"/>
          </a:xfrm>
        </p:spPr>
        <p:txBody>
          <a:bodyPr/>
          <a:lstStyle>
            <a:lvl1pPr marL="0" indent="0" algn="ctr">
              <a:buNone/>
              <a:defRPr/>
            </a:lvl1pPr>
          </a:lstStyle>
          <a:p>
            <a:r>
              <a:rPr lang="en-US"/>
              <a:t>Click icon to add picture</a:t>
            </a:r>
            <a:endParaRPr lang="en-US" dirty="0"/>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7841751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content lower image_blue line">
    <p:spTree>
      <p:nvGrpSpPr>
        <p:cNvPr id="1" name=""/>
        <p:cNvGrpSpPr/>
        <p:nvPr/>
      </p:nvGrpSpPr>
      <p:grpSpPr>
        <a:xfrm>
          <a:off x="0" y="0"/>
          <a:ext cx="0" cy="0"/>
          <a:chOff x="0" y="0"/>
          <a:chExt cx="0" cy="0"/>
        </a:xfrm>
      </p:grpSpPr>
      <p:sp>
        <p:nvSpPr>
          <p:cNvPr id="9" name="Rectangle 8"/>
          <p:cNvSpPr/>
          <p:nvPr userDrawn="1"/>
        </p:nvSpPr>
        <p:spPr>
          <a:xfrm>
            <a:off x="1" y="2286000"/>
            <a:ext cx="12192000" cy="4572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1" y="0"/>
            <a:ext cx="12192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2" y="536576"/>
            <a:ext cx="4774855" cy="587375"/>
          </a:xfrm>
        </p:spPr>
        <p:txBody>
          <a:bodyPr/>
          <a:lstStyle>
            <a:lvl1pPr>
              <a:defRPr baseline="0">
                <a:solidFill>
                  <a:schemeClr val="tx1"/>
                </a:solidFill>
              </a:defRPr>
            </a:lvl1pPr>
          </a:lstStyle>
          <a:p>
            <a:r>
              <a:rPr lang="en-US" dirty="0"/>
              <a:t>CLICK TO EDIT MASTER TITLE STYLE</a:t>
            </a:r>
          </a:p>
        </p:txBody>
      </p:sp>
      <p:sp>
        <p:nvSpPr>
          <p:cNvPr id="4" name="Content Placeholder 3"/>
          <p:cNvSpPr>
            <a:spLocks noGrp="1"/>
          </p:cNvSpPr>
          <p:nvPr>
            <p:ph sz="half" idx="2"/>
          </p:nvPr>
        </p:nvSpPr>
        <p:spPr>
          <a:xfrm>
            <a:off x="6096001" y="536576"/>
            <a:ext cx="5573576" cy="1447800"/>
          </a:xfrm>
        </p:spPr>
        <p:txBody>
          <a:bodyPr/>
          <a:lstStyle>
            <a:lvl1pPr marL="0" indent="0">
              <a:lnSpc>
                <a:spcPct val="125000"/>
              </a:lnSpc>
              <a:buNone/>
              <a:defRPr sz="2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fld id="{3465F197-B1B8-4584-8B75-5D45B647D250}" type="datetimeFigureOut">
              <a:rPr lang="en-US" smtClean="0"/>
              <a:pPr/>
              <a:t>11/29/2023</a:t>
            </a:fld>
            <a:endParaRPr lang="en-US" dirty="0"/>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0" name="Content Placeholder 9"/>
          <p:cNvSpPr>
            <a:spLocks noGrp="1"/>
          </p:cNvSpPr>
          <p:nvPr>
            <p:ph sz="quarter" idx="12"/>
          </p:nvPr>
        </p:nvSpPr>
        <p:spPr>
          <a:xfrm>
            <a:off x="973392" y="2838450"/>
            <a:ext cx="10696185" cy="3498850"/>
          </a:xfrm>
        </p:spPr>
        <p:txBody>
          <a:bodyPr/>
          <a:lstStyle>
            <a:lvl1pP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extBox 12"/>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79CC4B45-BF32-4C0B-91D6-D8E1F715EEF2}" type="datetimeyyyy">
              <a:rPr lang="en-US" sz="700" smtClean="0">
                <a:solidFill>
                  <a:schemeClr val="tx1">
                    <a:lumMod val="50000"/>
                    <a:lumOff val="50000"/>
                  </a:schemeClr>
                </a:solidFill>
              </a:rPr>
              <a:t>2023</a:t>
            </a:fld>
            <a:r>
              <a:rPr lang="en-US" sz="700" dirty="0">
                <a:solidFill>
                  <a:schemeClr val="tx1">
                    <a:lumMod val="50000"/>
                    <a:lumOff val="50000"/>
                  </a:schemeClr>
                </a:solidFill>
              </a:rPr>
              <a:t> Mayo Foundation for Medical Education and Research  |  WF2491421-</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1123838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6777"/>
            <a:ext cx="3932767" cy="1600835"/>
          </a:xfrm>
        </p:spPr>
        <p:txBody>
          <a:bodyPr anchor="b"/>
          <a:lstStyle>
            <a:lvl1pPr>
              <a:defRPr sz="4263"/>
            </a:lvl1pPr>
          </a:lstStyle>
          <a:p>
            <a:r>
              <a:rPr lang="en-US"/>
              <a:t>Click to edit Master title style</a:t>
            </a:r>
          </a:p>
        </p:txBody>
      </p:sp>
      <p:sp>
        <p:nvSpPr>
          <p:cNvPr id="3" name="Content Placeholder 2"/>
          <p:cNvSpPr>
            <a:spLocks noGrp="1"/>
          </p:cNvSpPr>
          <p:nvPr>
            <p:ph idx="1"/>
          </p:nvPr>
        </p:nvSpPr>
        <p:spPr>
          <a:xfrm>
            <a:off x="5183717" y="987570"/>
            <a:ext cx="6172200" cy="4874402"/>
          </a:xfrm>
        </p:spPr>
        <p:txBody>
          <a:bodyPr/>
          <a:lstStyle>
            <a:lvl1pPr>
              <a:defRPr sz="4263"/>
            </a:lvl1pPr>
            <a:lvl2pPr>
              <a:defRPr sz="3730"/>
            </a:lvl2pPr>
            <a:lvl3pPr>
              <a:defRPr sz="3197"/>
            </a:lvl3pPr>
            <a:lvl4pPr>
              <a:defRPr sz="2664"/>
            </a:lvl4pPr>
            <a:lvl5pPr>
              <a:defRPr sz="2664"/>
            </a:lvl5pPr>
            <a:lvl6pPr>
              <a:defRPr sz="2664"/>
            </a:lvl6pPr>
            <a:lvl7pPr>
              <a:defRPr sz="2664"/>
            </a:lvl7pPr>
            <a:lvl8pPr>
              <a:defRPr sz="2664"/>
            </a:lvl8pPr>
            <a:lvl9pPr>
              <a:defRPr sz="26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612"/>
            <a:ext cx="3932767" cy="3810705"/>
          </a:xfrm>
        </p:spPr>
        <p:txBody>
          <a:bodyPr/>
          <a:lstStyle>
            <a:lvl1pPr marL="0" indent="0">
              <a:buNone/>
              <a:defRPr sz="2131"/>
            </a:lvl1pPr>
            <a:lvl2pPr marL="609036" indent="0">
              <a:buNone/>
              <a:defRPr sz="1865"/>
            </a:lvl2pPr>
            <a:lvl3pPr marL="1218072" indent="0">
              <a:buNone/>
              <a:defRPr sz="1599"/>
            </a:lvl3pPr>
            <a:lvl4pPr marL="1827108" indent="0">
              <a:buNone/>
              <a:defRPr sz="1332"/>
            </a:lvl4pPr>
            <a:lvl5pPr marL="2436144" indent="0">
              <a:buNone/>
              <a:defRPr sz="1332"/>
            </a:lvl5pPr>
            <a:lvl6pPr marL="3045181" indent="0">
              <a:buNone/>
              <a:defRPr sz="1332"/>
            </a:lvl6pPr>
            <a:lvl7pPr marL="3654217" indent="0">
              <a:buNone/>
              <a:defRPr sz="1332"/>
            </a:lvl7pPr>
            <a:lvl8pPr marL="4263253" indent="0">
              <a:buNone/>
              <a:defRPr sz="1332"/>
            </a:lvl8pPr>
            <a:lvl9pPr marL="4872289" indent="0">
              <a:buNone/>
              <a:defRPr sz="1332"/>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11/29/2023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4865902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Four icon layout_blue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ext Placeholder 7"/>
          <p:cNvSpPr>
            <a:spLocks noGrp="1"/>
          </p:cNvSpPr>
          <p:nvPr>
            <p:ph type="body" sz="quarter" idx="12"/>
          </p:nvPr>
        </p:nvSpPr>
        <p:spPr>
          <a:xfrm>
            <a:off x="973391" y="1984376"/>
            <a:ext cx="10002267" cy="790575"/>
          </a:xfrm>
        </p:spPr>
        <p:txBody>
          <a:bodyPr/>
          <a:lstStyle>
            <a:lvl1pPr marL="0" indent="0">
              <a:spcBef>
                <a:spcPts val="6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30" name="Text Placeholder 9"/>
          <p:cNvSpPr>
            <a:spLocks noGrp="1"/>
          </p:cNvSpPr>
          <p:nvPr>
            <p:ph type="body" sz="quarter" idx="13"/>
          </p:nvPr>
        </p:nvSpPr>
        <p:spPr>
          <a:xfrm>
            <a:off x="973392" y="4689970"/>
            <a:ext cx="2286595"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1" name="Text Placeholder 14"/>
          <p:cNvSpPr>
            <a:spLocks noGrp="1"/>
          </p:cNvSpPr>
          <p:nvPr>
            <p:ph type="body" sz="quarter" idx="17"/>
          </p:nvPr>
        </p:nvSpPr>
        <p:spPr>
          <a:xfrm>
            <a:off x="973392" y="4407495"/>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2" name="Text Placeholder 14"/>
          <p:cNvSpPr>
            <a:spLocks noGrp="1"/>
          </p:cNvSpPr>
          <p:nvPr>
            <p:ph type="body" sz="quarter" idx="18"/>
          </p:nvPr>
        </p:nvSpPr>
        <p:spPr>
          <a:xfrm>
            <a:off x="3547929" y="4407495"/>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3" name="Text Placeholder 14"/>
          <p:cNvSpPr>
            <a:spLocks noGrp="1"/>
          </p:cNvSpPr>
          <p:nvPr>
            <p:ph type="body" sz="quarter" idx="19"/>
          </p:nvPr>
        </p:nvSpPr>
        <p:spPr>
          <a:xfrm>
            <a:off x="6122467" y="4407495"/>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4" name="Text Placeholder 14"/>
          <p:cNvSpPr>
            <a:spLocks noGrp="1"/>
          </p:cNvSpPr>
          <p:nvPr>
            <p:ph type="body" sz="quarter" idx="20"/>
          </p:nvPr>
        </p:nvSpPr>
        <p:spPr>
          <a:xfrm>
            <a:off x="8697003" y="4407495"/>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5" name="Text Placeholder 9"/>
          <p:cNvSpPr>
            <a:spLocks noGrp="1"/>
          </p:cNvSpPr>
          <p:nvPr>
            <p:ph type="body" sz="quarter" idx="21"/>
          </p:nvPr>
        </p:nvSpPr>
        <p:spPr>
          <a:xfrm>
            <a:off x="3547929" y="4689970"/>
            <a:ext cx="2286595"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6" name="Text Placeholder 9"/>
          <p:cNvSpPr>
            <a:spLocks noGrp="1"/>
          </p:cNvSpPr>
          <p:nvPr>
            <p:ph type="body" sz="quarter" idx="22"/>
          </p:nvPr>
        </p:nvSpPr>
        <p:spPr>
          <a:xfrm>
            <a:off x="6122467" y="4689970"/>
            <a:ext cx="2286595"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7" name="Text Placeholder 9"/>
          <p:cNvSpPr>
            <a:spLocks noGrp="1"/>
          </p:cNvSpPr>
          <p:nvPr>
            <p:ph type="body" sz="quarter" idx="23"/>
          </p:nvPr>
        </p:nvSpPr>
        <p:spPr>
          <a:xfrm>
            <a:off x="8697003" y="4689970"/>
            <a:ext cx="2286595"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Rectangle 15"/>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182627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536576"/>
            <a:ext cx="10001526" cy="587375"/>
          </a:xfrm>
        </p:spPr>
        <p:txBody>
          <a:bodyPr/>
          <a:lstStyle/>
          <a:p>
            <a:r>
              <a:rPr lang="en-US" dirty="0"/>
              <a:t>CLICK TO EDIT TITLE STYLE</a:t>
            </a:r>
          </a:p>
        </p:txBody>
      </p:sp>
      <p:sp>
        <p:nvSpPr>
          <p:cNvPr id="3" name="Content Placeholder 2"/>
          <p:cNvSpPr>
            <a:spLocks noGrp="1"/>
          </p:cNvSpPr>
          <p:nvPr>
            <p:ph sz="half" idx="1"/>
          </p:nvPr>
        </p:nvSpPr>
        <p:spPr>
          <a:xfrm>
            <a:off x="973392" y="1984375"/>
            <a:ext cx="4770569"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42166" y="1984375"/>
            <a:ext cx="4774855"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Rectangle 9"/>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8161091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 column with individual hea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sz="half" idx="1"/>
          </p:nvPr>
        </p:nvSpPr>
        <p:spPr>
          <a:xfrm>
            <a:off x="973392" y="2954338"/>
            <a:ext cx="4536605" cy="628650"/>
          </a:xfrm>
        </p:spPr>
        <p:txBody>
          <a:bodyPr tIns="91440"/>
          <a:lstStyle>
            <a:lvl1pPr marL="0" indent="0">
              <a:spcBef>
                <a:spcPts val="0"/>
              </a:spcBef>
              <a:buNone/>
              <a:defRPr sz="2400"/>
            </a:lvl1pPr>
            <a:lvl2pPr marL="457200" indent="0">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Text Placeholder 2"/>
          <p:cNvSpPr>
            <a:spLocks noGrp="1"/>
          </p:cNvSpPr>
          <p:nvPr>
            <p:ph type="body" idx="12"/>
          </p:nvPr>
        </p:nvSpPr>
        <p:spPr>
          <a:xfrm>
            <a:off x="973392" y="2643189"/>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7" name="Content Placeholder 2"/>
          <p:cNvSpPr>
            <a:spLocks noGrp="1"/>
          </p:cNvSpPr>
          <p:nvPr>
            <p:ph sz="half" idx="17"/>
          </p:nvPr>
        </p:nvSpPr>
        <p:spPr>
          <a:xfrm>
            <a:off x="973392" y="1597026"/>
            <a:ext cx="9995915" cy="488949"/>
          </a:xfrm>
        </p:spPr>
        <p:txBody>
          <a:bodyPr tIns="0"/>
          <a:lstStyle>
            <a:lvl1pPr marL="0" indent="0">
              <a:spcBef>
                <a:spcPts val="0"/>
              </a:spcBef>
              <a:buNone/>
              <a:defRPr sz="2400"/>
            </a:lvl1pPr>
            <a:lvl2pPr marL="457200" indent="0">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23" name="Content Placeholder 2"/>
          <p:cNvSpPr>
            <a:spLocks noGrp="1"/>
          </p:cNvSpPr>
          <p:nvPr>
            <p:ph sz="half" idx="18"/>
          </p:nvPr>
        </p:nvSpPr>
        <p:spPr>
          <a:xfrm>
            <a:off x="6442167" y="2954338"/>
            <a:ext cx="4536605" cy="628650"/>
          </a:xfrm>
        </p:spPr>
        <p:txBody>
          <a:bodyPr tIns="91440"/>
          <a:lstStyle>
            <a:lvl1pPr marL="0" indent="0">
              <a:spcBef>
                <a:spcPts val="0"/>
              </a:spcBef>
              <a:buNone/>
              <a:defRPr sz="2400"/>
            </a:lvl1pPr>
            <a:lvl2pPr marL="457200" indent="0">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24" name="Text Placeholder 2"/>
          <p:cNvSpPr>
            <a:spLocks noGrp="1"/>
          </p:cNvSpPr>
          <p:nvPr>
            <p:ph type="body" idx="19"/>
          </p:nvPr>
        </p:nvSpPr>
        <p:spPr>
          <a:xfrm>
            <a:off x="6442167" y="2643189"/>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25" name="Content Placeholder 2"/>
          <p:cNvSpPr>
            <a:spLocks noGrp="1"/>
          </p:cNvSpPr>
          <p:nvPr>
            <p:ph sz="half" idx="20"/>
          </p:nvPr>
        </p:nvSpPr>
        <p:spPr>
          <a:xfrm>
            <a:off x="6442167" y="4230688"/>
            <a:ext cx="4536605" cy="628650"/>
          </a:xfrm>
        </p:spPr>
        <p:txBody>
          <a:bodyPr tIns="91440"/>
          <a:lstStyle>
            <a:lvl1pPr marL="0" indent="0">
              <a:spcBef>
                <a:spcPts val="0"/>
              </a:spcBef>
              <a:buNone/>
              <a:defRPr sz="2400"/>
            </a:lvl1pPr>
            <a:lvl2pPr marL="457200" indent="0">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26" name="Text Placeholder 2"/>
          <p:cNvSpPr>
            <a:spLocks noGrp="1"/>
          </p:cNvSpPr>
          <p:nvPr>
            <p:ph type="body" idx="21"/>
          </p:nvPr>
        </p:nvSpPr>
        <p:spPr>
          <a:xfrm>
            <a:off x="6442167" y="3919539"/>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27" name="Content Placeholder 2"/>
          <p:cNvSpPr>
            <a:spLocks noGrp="1"/>
          </p:cNvSpPr>
          <p:nvPr>
            <p:ph sz="half" idx="22"/>
          </p:nvPr>
        </p:nvSpPr>
        <p:spPr>
          <a:xfrm>
            <a:off x="6442167" y="5507038"/>
            <a:ext cx="4536605" cy="628650"/>
          </a:xfrm>
        </p:spPr>
        <p:txBody>
          <a:bodyPr tIns="91440"/>
          <a:lstStyle>
            <a:lvl1pPr marL="0" indent="0">
              <a:spcBef>
                <a:spcPts val="0"/>
              </a:spcBef>
              <a:buNone/>
              <a:defRPr sz="2400"/>
            </a:lvl1pPr>
            <a:lvl2pPr marL="457200" indent="0">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28" name="Text Placeholder 2"/>
          <p:cNvSpPr>
            <a:spLocks noGrp="1"/>
          </p:cNvSpPr>
          <p:nvPr>
            <p:ph type="body" idx="23"/>
          </p:nvPr>
        </p:nvSpPr>
        <p:spPr>
          <a:xfrm>
            <a:off x="6442167" y="5195889"/>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33" name="Content Placeholder 2"/>
          <p:cNvSpPr>
            <a:spLocks noGrp="1"/>
          </p:cNvSpPr>
          <p:nvPr>
            <p:ph sz="half" idx="24"/>
          </p:nvPr>
        </p:nvSpPr>
        <p:spPr>
          <a:xfrm>
            <a:off x="973392" y="4230688"/>
            <a:ext cx="4536605" cy="628650"/>
          </a:xfrm>
        </p:spPr>
        <p:txBody>
          <a:bodyPr tIns="91440"/>
          <a:lstStyle>
            <a:lvl1pPr marL="0" indent="0">
              <a:spcBef>
                <a:spcPts val="0"/>
              </a:spcBef>
              <a:buNone/>
              <a:defRPr sz="2400"/>
            </a:lvl1pPr>
            <a:lvl2pPr marL="457200" indent="0">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34" name="Text Placeholder 2"/>
          <p:cNvSpPr>
            <a:spLocks noGrp="1"/>
          </p:cNvSpPr>
          <p:nvPr>
            <p:ph type="body" idx="25"/>
          </p:nvPr>
        </p:nvSpPr>
        <p:spPr>
          <a:xfrm>
            <a:off x="973392" y="3919539"/>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37" name="Content Placeholder 2"/>
          <p:cNvSpPr>
            <a:spLocks noGrp="1"/>
          </p:cNvSpPr>
          <p:nvPr>
            <p:ph sz="half" idx="26"/>
          </p:nvPr>
        </p:nvSpPr>
        <p:spPr>
          <a:xfrm>
            <a:off x="973392" y="5507038"/>
            <a:ext cx="4536605" cy="628650"/>
          </a:xfrm>
        </p:spPr>
        <p:txBody>
          <a:bodyPr tIns="91440"/>
          <a:lstStyle>
            <a:lvl1pPr marL="0" indent="0">
              <a:spcBef>
                <a:spcPts val="0"/>
              </a:spcBef>
              <a:buNone/>
              <a:defRPr sz="2400"/>
            </a:lvl1pPr>
            <a:lvl2pPr marL="457200" indent="0">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38" name="Text Placeholder 2"/>
          <p:cNvSpPr>
            <a:spLocks noGrp="1"/>
          </p:cNvSpPr>
          <p:nvPr>
            <p:ph type="body" idx="27"/>
          </p:nvPr>
        </p:nvSpPr>
        <p:spPr>
          <a:xfrm>
            <a:off x="973392" y="5195889"/>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9" name="Rectangle 1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2238336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STYLE</a:t>
            </a:r>
          </a:p>
        </p:txBody>
      </p:sp>
      <p:sp>
        <p:nvSpPr>
          <p:cNvPr id="3" name="Text Placeholder 2"/>
          <p:cNvSpPr>
            <a:spLocks noGrp="1"/>
          </p:cNvSpPr>
          <p:nvPr>
            <p:ph type="body" idx="1"/>
          </p:nvPr>
        </p:nvSpPr>
        <p:spPr>
          <a:xfrm>
            <a:off x="968984" y="1984376"/>
            <a:ext cx="4774411"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4" name="Content Placeholder 3"/>
          <p:cNvSpPr>
            <a:spLocks noGrp="1"/>
          </p:cNvSpPr>
          <p:nvPr>
            <p:ph sz="half" idx="2"/>
          </p:nvPr>
        </p:nvSpPr>
        <p:spPr>
          <a:xfrm>
            <a:off x="968984" y="2276475"/>
            <a:ext cx="4774411" cy="3705225"/>
          </a:xfrm>
        </p:spPr>
        <p:txBody>
          <a:bodyPr tIns="9144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2166" y="1984376"/>
            <a:ext cx="4774411"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42166" y="2276475"/>
            <a:ext cx="4774411" cy="3705225"/>
          </a:xfrm>
        </p:spPr>
        <p:txBody>
          <a:bodyPr tIns="9144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0" name="Rectangle 9"/>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334577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60/40 Title and Content_blue line">
    <p:spTree>
      <p:nvGrpSpPr>
        <p:cNvPr id="1" name=""/>
        <p:cNvGrpSpPr/>
        <p:nvPr/>
      </p:nvGrpSpPr>
      <p:grpSpPr>
        <a:xfrm>
          <a:off x="0" y="0"/>
          <a:ext cx="0" cy="0"/>
          <a:chOff x="0" y="0"/>
          <a:chExt cx="0" cy="0"/>
        </a:xfrm>
      </p:grpSpPr>
      <p:sp>
        <p:nvSpPr>
          <p:cNvPr id="6" name="Rectangle 5"/>
          <p:cNvSpPr/>
          <p:nvPr userDrawn="1"/>
        </p:nvSpPr>
        <p:spPr>
          <a:xfrm>
            <a:off x="7226595" y="0"/>
            <a:ext cx="4965405"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3" y="536576"/>
            <a:ext cx="5468773" cy="587375"/>
          </a:xfrm>
        </p:spPr>
        <p:txBody>
          <a:bodyPr/>
          <a:lstStyle>
            <a:lvl1pPr>
              <a:defRPr/>
            </a:lvl1pPr>
          </a:lstStyle>
          <a:p>
            <a:r>
              <a:rPr lang="en-US" dirty="0"/>
              <a:t>CLICK TO EDIT MASTER TITLE</a:t>
            </a:r>
          </a:p>
        </p:txBody>
      </p:sp>
      <p:sp>
        <p:nvSpPr>
          <p:cNvPr id="3" name="Content Placeholder 2"/>
          <p:cNvSpPr>
            <a:spLocks noGrp="1"/>
          </p:cNvSpPr>
          <p:nvPr>
            <p:ph idx="1"/>
          </p:nvPr>
        </p:nvSpPr>
        <p:spPr>
          <a:xfrm>
            <a:off x="973393" y="1984375"/>
            <a:ext cx="5468774"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8" name="Content Placeholder 2"/>
          <p:cNvSpPr>
            <a:spLocks noGrp="1"/>
          </p:cNvSpPr>
          <p:nvPr>
            <p:ph idx="12"/>
          </p:nvPr>
        </p:nvSpPr>
        <p:spPr>
          <a:xfrm>
            <a:off x="7755370" y="1984375"/>
            <a:ext cx="3914207" cy="3986784"/>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Box 11"/>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A988C671-E193-483B-8202-822B468DE2C2}" type="datetimeyyyy">
              <a:rPr lang="en-US" sz="700" smtClean="0">
                <a:solidFill>
                  <a:schemeClr val="tx1">
                    <a:lumMod val="50000"/>
                    <a:lumOff val="50000"/>
                  </a:schemeClr>
                </a:solidFill>
              </a:rPr>
              <a:t>2023</a:t>
            </a:fld>
            <a:r>
              <a:rPr lang="en-US" sz="700" dirty="0">
                <a:solidFill>
                  <a:schemeClr val="tx1">
                    <a:lumMod val="50000"/>
                    <a:lumOff val="50000"/>
                  </a:schemeClr>
                </a:solidFill>
              </a:rPr>
              <a:t> Mayo Foundation for Medical Education and Research  |  WF2491421-</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9930742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0/60 Title and Two Content Comparison_blue line">
    <p:spTree>
      <p:nvGrpSpPr>
        <p:cNvPr id="1" name=""/>
        <p:cNvGrpSpPr/>
        <p:nvPr/>
      </p:nvGrpSpPr>
      <p:grpSpPr>
        <a:xfrm>
          <a:off x="0" y="0"/>
          <a:ext cx="0" cy="0"/>
          <a:chOff x="0" y="0"/>
          <a:chExt cx="0" cy="0"/>
        </a:xfrm>
      </p:grpSpPr>
      <p:sp>
        <p:nvSpPr>
          <p:cNvPr id="6" name="Rectangle 5"/>
          <p:cNvSpPr/>
          <p:nvPr userDrawn="1"/>
        </p:nvSpPr>
        <p:spPr>
          <a:xfrm>
            <a:off x="4417575" y="0"/>
            <a:ext cx="7774425"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2" y="2366170"/>
            <a:ext cx="3075788" cy="2125663"/>
          </a:xfrm>
        </p:spPr>
        <p:txBody>
          <a:bodyPr tIns="0" bIns="0" anchor="ctr" anchorCtr="0"/>
          <a:lstStyle>
            <a:lvl1pPr>
              <a:defRPr sz="3200" baseline="0"/>
            </a:lvl1pPr>
          </a:lstStyle>
          <a:p>
            <a:r>
              <a:rPr lang="en-US" dirty="0"/>
              <a:t>CLICK TO EDIT MASTER TITLE</a:t>
            </a:r>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7" name="Rectangle 6"/>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2" name="Text Placeholder 2"/>
          <p:cNvSpPr>
            <a:spLocks noGrp="1"/>
          </p:cNvSpPr>
          <p:nvPr>
            <p:ph type="body" idx="1"/>
          </p:nvPr>
        </p:nvSpPr>
        <p:spPr>
          <a:xfrm>
            <a:off x="4992401" y="542926"/>
            <a:ext cx="3145656" cy="771525"/>
          </a:xfrm>
        </p:spPr>
        <p:txBody>
          <a:bodyPr bIns="0" anchor="b"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3" name="Content Placeholder 3"/>
          <p:cNvSpPr>
            <a:spLocks noGrp="1"/>
          </p:cNvSpPr>
          <p:nvPr>
            <p:ph sz="half" idx="2"/>
          </p:nvPr>
        </p:nvSpPr>
        <p:spPr>
          <a:xfrm>
            <a:off x="4992401" y="1597025"/>
            <a:ext cx="3145656" cy="3986784"/>
          </a:xfrm>
        </p:spPr>
        <p:txBody>
          <a:bodyPr tIns="91440"/>
          <a:lstStyle>
            <a:lvl1pPr>
              <a:defRPr sz="2400">
                <a:solidFill>
                  <a:schemeClr val="tx1"/>
                </a:solidFill>
              </a:defRPr>
            </a:lvl1pPr>
            <a:lvl2pPr>
              <a:buClrTx/>
              <a:defRPr sz="2400">
                <a:solidFill>
                  <a:schemeClr val="tx1"/>
                </a:solidFill>
              </a:defRPr>
            </a:lvl2pPr>
            <a:lvl3pPr>
              <a:buClrTx/>
              <a:defRPr sz="2400">
                <a:solidFill>
                  <a:schemeClr val="tx1"/>
                </a:solidFill>
              </a:defRPr>
            </a:lvl3pPr>
            <a:lvl4pPr>
              <a:buClrTx/>
              <a:defRPr sz="2400">
                <a:solidFill>
                  <a:schemeClr val="tx1"/>
                </a:solidFill>
              </a:defRPr>
            </a:lvl4pPr>
            <a:lvl5pPr>
              <a:buClrTx/>
              <a:defRPr sz="24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p:cNvSpPr>
            <a:spLocks noGrp="1"/>
          </p:cNvSpPr>
          <p:nvPr>
            <p:ph type="body" idx="12"/>
          </p:nvPr>
        </p:nvSpPr>
        <p:spPr>
          <a:xfrm>
            <a:off x="8527097" y="542926"/>
            <a:ext cx="3145656" cy="771525"/>
          </a:xfrm>
        </p:spPr>
        <p:txBody>
          <a:bodyPr bIns="0" anchor="b"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5" name="Content Placeholder 3"/>
          <p:cNvSpPr>
            <a:spLocks noGrp="1"/>
          </p:cNvSpPr>
          <p:nvPr>
            <p:ph sz="half" idx="13"/>
          </p:nvPr>
        </p:nvSpPr>
        <p:spPr>
          <a:xfrm>
            <a:off x="8527097" y="1597025"/>
            <a:ext cx="3145656" cy="3986784"/>
          </a:xfrm>
        </p:spPr>
        <p:txBody>
          <a:bodyPr vert="horz" lIns="0" tIns="91440" rIns="0" bIns="45724" rtlCol="0">
            <a:noAutofit/>
          </a:bodyPr>
          <a:lstStyle>
            <a:lvl1pPr>
              <a:defRPr lang="en-US" dirty="0" smtClean="0">
                <a:solidFill>
                  <a:schemeClr val="tx1"/>
                </a:solidFill>
              </a:defRPr>
            </a:lvl1pPr>
            <a:lvl2pPr>
              <a:buClrTx/>
              <a:defRPr lang="en-US" dirty="0" smtClean="0">
                <a:solidFill>
                  <a:schemeClr val="tx1"/>
                </a:solidFill>
              </a:defRPr>
            </a:lvl2pPr>
            <a:lvl3pPr>
              <a:buClrTx/>
              <a:defRPr lang="en-US" dirty="0" smtClean="0">
                <a:solidFill>
                  <a:schemeClr val="tx1"/>
                </a:solidFill>
              </a:defRPr>
            </a:lvl3pPr>
            <a:lvl4pPr>
              <a:buClrTx/>
              <a:defRPr lang="en-US" dirty="0" smtClean="0">
                <a:solidFill>
                  <a:schemeClr val="tx1"/>
                </a:solidFill>
              </a:defRPr>
            </a:lvl4pPr>
            <a:lvl5pPr>
              <a:buClrTx/>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reeform 15"/>
          <p:cNvSpPr/>
          <p:nvPr userDrawn="1"/>
        </p:nvSpPr>
        <p:spPr>
          <a:xfrm>
            <a:off x="4982873" y="1455737"/>
            <a:ext cx="6669237" cy="0"/>
          </a:xfrm>
          <a:custGeom>
            <a:avLst/>
            <a:gdLst>
              <a:gd name="connsiteX0" fmla="*/ 0 w 6667500"/>
              <a:gd name="connsiteY0" fmla="*/ 0 h 0"/>
              <a:gd name="connsiteX1" fmla="*/ 6667500 w 6667500"/>
              <a:gd name="connsiteY1" fmla="*/ 0 h 0"/>
            </a:gdLst>
            <a:ahLst/>
            <a:cxnLst>
              <a:cxn ang="0">
                <a:pos x="connsiteX0" y="connsiteY0"/>
              </a:cxn>
              <a:cxn ang="0">
                <a:pos x="connsiteX1" y="connsiteY1"/>
              </a:cxn>
            </a:cxnLst>
            <a:rect l="l" t="t" r="r" b="b"/>
            <a:pathLst>
              <a:path w="6667500">
                <a:moveTo>
                  <a:pt x="0" y="0"/>
                </a:moveTo>
                <a:lnTo>
                  <a:pt x="6667500"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TextBox 16"/>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37BFA4CC-1F33-43AE-8428-79603603BF9C}" type="datetimeyyyy">
              <a:rPr lang="en-US" sz="700" smtClean="0">
                <a:solidFill>
                  <a:schemeClr val="tx1">
                    <a:lumMod val="50000"/>
                    <a:lumOff val="50000"/>
                  </a:schemeClr>
                </a:solidFill>
              </a:rPr>
              <a:t>2023</a:t>
            </a:fld>
            <a:r>
              <a:rPr lang="en-US" sz="700" dirty="0">
                <a:solidFill>
                  <a:schemeClr val="tx1">
                    <a:lumMod val="50000"/>
                    <a:lumOff val="50000"/>
                  </a:schemeClr>
                </a:solidFill>
              </a:rPr>
              <a:t> Mayo Foundation for Medical Education and Research  |  WF2491421-</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28394483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Rectangle 5"/>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0373945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_no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850232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191485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2496" y="2733676"/>
            <a:ext cx="4454099" cy="1371600"/>
          </a:xfrm>
        </p:spPr>
        <p:txBody>
          <a:bodyPr anchor="ctr" anchorCtr="0"/>
          <a:lstStyle>
            <a:lvl1pPr algn="l">
              <a:defRPr sz="4000" baseline="0"/>
            </a:lvl1pPr>
          </a:lstStyle>
          <a:p>
            <a:r>
              <a:rPr lang="en-US" dirty="0"/>
              <a:t>CLICK TO EDIT MASTER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40233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6777"/>
            <a:ext cx="3932767" cy="1600835"/>
          </a:xfrm>
        </p:spPr>
        <p:txBody>
          <a:bodyPr anchor="b"/>
          <a:lstStyle>
            <a:lvl1pPr>
              <a:defRPr sz="4263"/>
            </a:lvl1pPr>
          </a:lstStyle>
          <a:p>
            <a:r>
              <a:rPr lang="en-US"/>
              <a:t>Click to edit Master title style</a:t>
            </a:r>
          </a:p>
        </p:txBody>
      </p:sp>
      <p:sp>
        <p:nvSpPr>
          <p:cNvPr id="3" name="Picture Placeholder 2"/>
          <p:cNvSpPr>
            <a:spLocks noGrp="1"/>
          </p:cNvSpPr>
          <p:nvPr>
            <p:ph type="pic" idx="1"/>
          </p:nvPr>
        </p:nvSpPr>
        <p:spPr>
          <a:xfrm>
            <a:off x="5183717" y="987570"/>
            <a:ext cx="6172200" cy="4874402"/>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endParaRPr lang="en-US" dirty="0"/>
          </a:p>
        </p:txBody>
      </p:sp>
      <p:sp>
        <p:nvSpPr>
          <p:cNvPr id="4" name="Text Placeholder 3"/>
          <p:cNvSpPr>
            <a:spLocks noGrp="1"/>
          </p:cNvSpPr>
          <p:nvPr>
            <p:ph type="body" sz="half" idx="2"/>
          </p:nvPr>
        </p:nvSpPr>
        <p:spPr>
          <a:xfrm>
            <a:off x="840318" y="2057612"/>
            <a:ext cx="3932767" cy="3810705"/>
          </a:xfrm>
        </p:spPr>
        <p:txBody>
          <a:bodyPr/>
          <a:lstStyle>
            <a:lvl1pPr marL="0" indent="0">
              <a:buNone/>
              <a:defRPr sz="2131"/>
            </a:lvl1pPr>
            <a:lvl2pPr marL="609036" indent="0">
              <a:buNone/>
              <a:defRPr sz="1865"/>
            </a:lvl2pPr>
            <a:lvl3pPr marL="1218072" indent="0">
              <a:buNone/>
              <a:defRPr sz="1599"/>
            </a:lvl3pPr>
            <a:lvl4pPr marL="1827108" indent="0">
              <a:buNone/>
              <a:defRPr sz="1332"/>
            </a:lvl4pPr>
            <a:lvl5pPr marL="2436144" indent="0">
              <a:buNone/>
              <a:defRPr sz="1332"/>
            </a:lvl5pPr>
            <a:lvl6pPr marL="3045181" indent="0">
              <a:buNone/>
              <a:defRPr sz="1332"/>
            </a:lvl6pPr>
            <a:lvl7pPr marL="3654217" indent="0">
              <a:buNone/>
              <a:defRPr sz="1332"/>
            </a:lvl7pPr>
            <a:lvl8pPr marL="4263253" indent="0">
              <a:buNone/>
              <a:defRPr sz="1332"/>
            </a:lvl8pPr>
            <a:lvl9pPr marL="4872289" indent="0">
              <a:buNone/>
              <a:defRPr sz="1332"/>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11/29/2023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9795257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1_Mayo End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1597025"/>
            <a:ext cx="10696185" cy="1371600"/>
          </a:xfrm>
        </p:spPr>
        <p:txBody>
          <a:bodyPr anchor="ctr" anchorCtr="0"/>
          <a:lstStyle>
            <a:lvl1pPr algn="l">
              <a:defRPr sz="4000" baseline="0"/>
            </a:lvl1pPr>
          </a:lstStyle>
          <a:p>
            <a:r>
              <a:rPr lang="en-US" dirty="0"/>
              <a:t>CLICK TO EDIT MASTER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11/29/2023</a:t>
            </a:fld>
            <a:endParaRPr lang="en-US" dirty="0"/>
          </a:p>
        </p:txBody>
      </p:sp>
      <p:pic>
        <p:nvPicPr>
          <p:cNvPr id="7" name="Picture 6">
            <a:extLst>
              <a:ext uri="{FF2B5EF4-FFF2-40B4-BE49-F238E27FC236}">
                <a16:creationId xmlns:a16="http://schemas.microsoft.com/office/drawing/2014/main" id="{0ED9C16E-D6C4-7645-A3D2-1B33FBC18D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87090" y="3000678"/>
            <a:ext cx="3428184" cy="2286000"/>
          </a:xfrm>
          <a:prstGeom prst="rect">
            <a:avLst/>
          </a:prstGeom>
          <a:noFill/>
          <a:ln>
            <a:noFill/>
          </a:ln>
        </p:spPr>
      </p:pic>
      <p:pic>
        <p:nvPicPr>
          <p:cNvPr id="8" name="Picture 7">
            <a:extLst>
              <a:ext uri="{FF2B5EF4-FFF2-40B4-BE49-F238E27FC236}">
                <a16:creationId xmlns:a16="http://schemas.microsoft.com/office/drawing/2014/main" id="{0D143B38-BADA-594B-A547-85DB20730E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4610" y="2999520"/>
            <a:ext cx="3444967" cy="2286000"/>
          </a:xfrm>
          <a:prstGeom prst="rect">
            <a:avLst/>
          </a:prstGeom>
          <a:noFill/>
          <a:ln>
            <a:noFill/>
          </a:ln>
        </p:spPr>
      </p:pic>
      <p:pic>
        <p:nvPicPr>
          <p:cNvPr id="9" name="Picture 8">
            <a:extLst>
              <a:ext uri="{FF2B5EF4-FFF2-40B4-BE49-F238E27FC236}">
                <a16:creationId xmlns:a16="http://schemas.microsoft.com/office/drawing/2014/main" id="{B3D6A03F-A595-914F-9758-AE77B9B44F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742" y="2999508"/>
            <a:ext cx="3404363" cy="2286000"/>
          </a:xfrm>
          <a:prstGeom prst="rect">
            <a:avLst/>
          </a:prstGeom>
          <a:noFill/>
          <a:ln>
            <a:noFill/>
          </a:ln>
        </p:spPr>
      </p:pic>
      <p:sp>
        <p:nvSpPr>
          <p:cNvPr id="5" name="TextBox 4"/>
          <p:cNvSpPr txBox="1"/>
          <p:nvPr userDrawn="1"/>
        </p:nvSpPr>
        <p:spPr>
          <a:xfrm>
            <a:off x="973392" y="5297713"/>
            <a:ext cx="3411064" cy="369332"/>
          </a:xfrm>
          <a:prstGeom prst="rect">
            <a:avLst/>
          </a:prstGeom>
          <a:noFill/>
        </p:spPr>
        <p:txBody>
          <a:bodyPr wrap="square" rtlCol="0">
            <a:spAutoFit/>
          </a:bodyPr>
          <a:lstStyle/>
          <a:p>
            <a:pPr algn="ctr"/>
            <a:r>
              <a:rPr lang="en-US" sz="1800" dirty="0"/>
              <a:t>Rochester, Minnesota</a:t>
            </a:r>
          </a:p>
        </p:txBody>
      </p:sp>
      <p:sp>
        <p:nvSpPr>
          <p:cNvPr id="13" name="TextBox 12"/>
          <p:cNvSpPr txBox="1"/>
          <p:nvPr userDrawn="1"/>
        </p:nvSpPr>
        <p:spPr>
          <a:xfrm>
            <a:off x="4595649" y="5297713"/>
            <a:ext cx="3411064" cy="369332"/>
          </a:xfrm>
          <a:prstGeom prst="rect">
            <a:avLst/>
          </a:prstGeom>
          <a:noFill/>
        </p:spPr>
        <p:txBody>
          <a:bodyPr wrap="square" rtlCol="0">
            <a:spAutoFit/>
          </a:bodyPr>
          <a:lstStyle/>
          <a:p>
            <a:pPr algn="ctr"/>
            <a:r>
              <a:rPr lang="en-US" sz="1800" dirty="0"/>
              <a:t>Phoenix,</a:t>
            </a:r>
            <a:r>
              <a:rPr lang="en-US" sz="1800" baseline="0" dirty="0"/>
              <a:t> Arizona</a:t>
            </a:r>
            <a:endParaRPr lang="en-US" sz="1800" dirty="0"/>
          </a:p>
        </p:txBody>
      </p:sp>
      <p:sp>
        <p:nvSpPr>
          <p:cNvPr id="14" name="TextBox 13"/>
          <p:cNvSpPr txBox="1"/>
          <p:nvPr userDrawn="1"/>
        </p:nvSpPr>
        <p:spPr>
          <a:xfrm>
            <a:off x="8241561" y="5297713"/>
            <a:ext cx="3411064" cy="369332"/>
          </a:xfrm>
          <a:prstGeom prst="rect">
            <a:avLst/>
          </a:prstGeom>
          <a:noFill/>
        </p:spPr>
        <p:txBody>
          <a:bodyPr wrap="square" rtlCol="0">
            <a:spAutoFit/>
          </a:bodyPr>
          <a:lstStyle/>
          <a:p>
            <a:pPr algn="ctr"/>
            <a:r>
              <a:rPr lang="en-US" sz="1800" dirty="0"/>
              <a:t>Jacksonville, Florida</a:t>
            </a:r>
          </a:p>
        </p:txBody>
      </p:sp>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2154" y="372737"/>
            <a:ext cx="4084329" cy="1242123"/>
          </a:xfrm>
          <a:prstGeom prst="rect">
            <a:avLst/>
          </a:prstGeom>
        </p:spPr>
      </p:pic>
    </p:spTree>
    <p:extLst>
      <p:ext uri="{BB962C8B-B14F-4D97-AF65-F5344CB8AC3E}">
        <p14:creationId xmlns:p14="http://schemas.microsoft.com/office/powerpoint/2010/main" val="38489135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426655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926377" y="536576"/>
            <a:ext cx="2743200" cy="54356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973391" y="536576"/>
            <a:ext cx="7594488" cy="5435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712675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Learning objective black_gray">
    <p:spTree>
      <p:nvGrpSpPr>
        <p:cNvPr id="1" name=""/>
        <p:cNvGrpSpPr/>
        <p:nvPr/>
      </p:nvGrpSpPr>
      <p:grpSpPr>
        <a:xfrm>
          <a:off x="0" y="0"/>
          <a:ext cx="0" cy="0"/>
          <a:chOff x="0" y="0"/>
          <a:chExt cx="0" cy="0"/>
        </a:xfrm>
      </p:grpSpPr>
      <p:sp>
        <p:nvSpPr>
          <p:cNvPr id="6" name="Rectangle 5"/>
          <p:cNvSpPr/>
          <p:nvPr userDrawn="1"/>
        </p:nvSpPr>
        <p:spPr>
          <a:xfrm>
            <a:off x="4417575" y="0"/>
            <a:ext cx="7774425"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2" y="2366170"/>
            <a:ext cx="3066261" cy="2125663"/>
          </a:xfrm>
        </p:spPr>
        <p:txBody>
          <a:bodyPr tIns="0" bIns="0" anchor="ctr" anchorCtr="0"/>
          <a:lstStyle>
            <a:lvl1pPr>
              <a:defRPr baseline="0">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7" name="Rectangle 6"/>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5" name="Content Placeholder 3"/>
          <p:cNvSpPr>
            <a:spLocks noGrp="1"/>
          </p:cNvSpPr>
          <p:nvPr>
            <p:ph sz="half" idx="13"/>
          </p:nvPr>
        </p:nvSpPr>
        <p:spPr>
          <a:xfrm>
            <a:off x="4992400" y="1597026"/>
            <a:ext cx="6680353" cy="3663950"/>
          </a:xfrm>
        </p:spPr>
        <p:txBody>
          <a:bodyPr vert="horz" lIns="0" tIns="0" rIns="0" bIns="0" rtlCol="0" anchor="ctr" anchorCtr="0">
            <a:noAutofit/>
          </a:bodyPr>
          <a:lstStyle>
            <a:lvl1pPr marL="0" indent="0">
              <a:lnSpc>
                <a:spcPct val="125000"/>
              </a:lnSpc>
              <a:buNone/>
              <a:defRPr lang="en-US" sz="2200" dirty="0" smtClean="0">
                <a:solidFill>
                  <a:schemeClr val="tx1"/>
                </a:solidFill>
              </a:defRPr>
            </a:lvl1pPr>
            <a:lvl2pPr marL="457200" indent="0">
              <a:buClr>
                <a:schemeClr val="tx1"/>
              </a:buClr>
              <a:buNone/>
              <a:defRPr lang="en-US" sz="2200" dirty="0" smtClean="0"/>
            </a:lvl2pPr>
            <a:lvl3pPr marL="914400" indent="0">
              <a:buClr>
                <a:schemeClr val="tx1"/>
              </a:buClr>
              <a:buNone/>
              <a:defRPr lang="en-US" sz="2200" dirty="0" smtClean="0"/>
            </a:lvl3pPr>
            <a:lvl4pPr marL="1371600" indent="0">
              <a:buClr>
                <a:schemeClr val="tx1"/>
              </a:buClr>
              <a:buNone/>
              <a:defRPr lang="en-US" sz="2200" dirty="0" smtClean="0"/>
            </a:lvl4pPr>
            <a:lvl5pPr marL="1828800" indent="0">
              <a:buClr>
                <a:schemeClr val="tx1"/>
              </a:buClr>
              <a:buNone/>
              <a:defRPr lang="en-US" sz="2200" dirty="0"/>
            </a:lvl5pPr>
          </a:lstStyle>
          <a:p>
            <a:pPr lvl="0"/>
            <a:r>
              <a:rPr lang="en-US"/>
              <a:t>Click to edit Master text styles</a:t>
            </a:r>
          </a:p>
        </p:txBody>
      </p:sp>
      <p:sp>
        <p:nvSpPr>
          <p:cNvPr id="10" name="TextBox 9"/>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©2021 Mayo Foundation for Medical Education and Research  |  WF188899-</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7649336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AFD94145-7A8D-4553-BD1A-1F3FDD83B01D}"/>
              </a:ext>
            </a:extLst>
          </p:cNvPr>
          <p:cNvSpPr>
            <a:spLocks noGrp="1" noChangeArrowheads="1"/>
          </p:cNvSpPr>
          <p:nvPr>
            <p:ph type="ftr" sz="quarter" idx="10"/>
          </p:nvPr>
        </p:nvSpPr>
        <p:spPr>
          <a:xfrm>
            <a:off x="1" y="6480180"/>
            <a:ext cx="12192000" cy="377825"/>
          </a:xfrm>
        </p:spPr>
        <p:txBody>
          <a:bodyPr/>
          <a:lstStyle>
            <a:lvl1pPr eaLnBrk="0" hangingPunct="0">
              <a:defRPr sz="1000"/>
            </a:lvl1pPr>
          </a:lstStyle>
          <a:p>
            <a:endParaRPr lang="en-US" altLang="en-US" dirty="0"/>
          </a:p>
        </p:txBody>
      </p:sp>
    </p:spTree>
    <p:extLst>
      <p:ext uri="{BB962C8B-B14F-4D97-AF65-F5344CB8AC3E}">
        <p14:creationId xmlns:p14="http://schemas.microsoft.com/office/powerpoint/2010/main" val="305669239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3" name="Picture 5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2154" y="372737"/>
            <a:ext cx="4084329" cy="1242123"/>
          </a:xfrm>
          <a:prstGeom prst="rect">
            <a:avLst/>
          </a:prstGeom>
        </p:spPr>
      </p:pic>
      <p:sp>
        <p:nvSpPr>
          <p:cNvPr id="2" name="Title 1"/>
          <p:cNvSpPr>
            <a:spLocks noGrp="1"/>
          </p:cNvSpPr>
          <p:nvPr>
            <p:ph type="ctrTitle" hasCustomPrompt="1"/>
          </p:nvPr>
        </p:nvSpPr>
        <p:spPr>
          <a:xfrm>
            <a:off x="973391" y="2854325"/>
            <a:ext cx="9999339" cy="1397000"/>
          </a:xfrm>
        </p:spPr>
        <p:txBody>
          <a:bodyPr lIns="0" tIns="0" rIns="0" bIns="0" anchor="b" anchorCtr="0">
            <a:noAutofit/>
          </a:bodyPr>
          <a:lstStyle>
            <a:lvl1pPr algn="l">
              <a:lnSpc>
                <a:spcPct val="80000"/>
              </a:lnSpc>
              <a:defRPr sz="6000"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392" y="4257675"/>
            <a:ext cx="10001526" cy="685800"/>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9" name="Rectangle 8"/>
          <p:cNvSpPr/>
          <p:nvPr userDrawn="1"/>
        </p:nvSpPr>
        <p:spPr>
          <a:xfrm>
            <a:off x="973392" y="672465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7207747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_with full bleed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9566B3-CD14-482A-80DC-3E3ED68ED1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93"/>
            <a:ext cx="12192000" cy="6856214"/>
          </a:xfrm>
          <a:prstGeom prst="rect">
            <a:avLst/>
          </a:prstGeom>
        </p:spPr>
      </p:pic>
      <p:sp>
        <p:nvSpPr>
          <p:cNvPr id="12" name="Rectangle 11">
            <a:extLst>
              <a:ext uri="{FF2B5EF4-FFF2-40B4-BE49-F238E27FC236}">
                <a16:creationId xmlns:a16="http://schemas.microsoft.com/office/drawing/2014/main" id="{BB1AE083-1E95-40DF-A538-E72B34633447}"/>
              </a:ext>
            </a:extLst>
          </p:cNvPr>
          <p:cNvSpPr/>
          <p:nvPr userDrawn="1"/>
        </p:nvSpPr>
        <p:spPr>
          <a:xfrm>
            <a:off x="1" y="893"/>
            <a:ext cx="12192000" cy="6858000"/>
          </a:xfrm>
          <a:prstGeom prst="rect">
            <a:avLst/>
          </a:prstGeom>
          <a:gradFill flip="none" rotWithShape="1">
            <a:gsLst>
              <a:gs pos="44000">
                <a:schemeClr val="tx1">
                  <a:alpha val="0"/>
                </a:schemeClr>
              </a:gs>
              <a:gs pos="59000">
                <a:schemeClr val="tx1">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973391" y="2854325"/>
            <a:ext cx="9999339" cy="1397000"/>
          </a:xfrm>
        </p:spPr>
        <p:txBody>
          <a:bodyPr lIns="0" tIns="0" rIns="0" bIns="0" anchor="b" anchorCtr="0">
            <a:noAutofit/>
          </a:bodyPr>
          <a:lstStyle>
            <a:lvl1pPr algn="l">
              <a:lnSpc>
                <a:spcPct val="80000"/>
              </a:lnSpc>
              <a:defRPr sz="6000" baseline="0">
                <a:solidFill>
                  <a:schemeClr val="bg1"/>
                </a:solidFill>
              </a:defRPr>
            </a:lvl1pPr>
          </a:lstStyle>
          <a:p>
            <a:r>
              <a:rPr lang="en-US" dirty="0"/>
              <a:t>CLICK TO EDIT TITLE</a:t>
            </a:r>
          </a:p>
        </p:txBody>
      </p:sp>
      <p:sp>
        <p:nvSpPr>
          <p:cNvPr id="3" name="Subtitle 2"/>
          <p:cNvSpPr>
            <a:spLocks noGrp="1"/>
          </p:cNvSpPr>
          <p:nvPr>
            <p:ph type="subTitle" idx="1"/>
          </p:nvPr>
        </p:nvSpPr>
        <p:spPr>
          <a:xfrm>
            <a:off x="973262" y="4257675"/>
            <a:ext cx="10001655" cy="685800"/>
          </a:xfrm>
        </p:spPr>
        <p:txBody>
          <a:bodyPr lIns="0" tIns="45720" rIns="0">
            <a:noAutofit/>
          </a:bodyPr>
          <a:lstStyle>
            <a:lvl1pPr marL="0" indent="0" algn="l">
              <a:lnSpc>
                <a:spcPct val="80000"/>
              </a:lnSpc>
              <a:spcBef>
                <a:spcPts val="0"/>
              </a:spcBef>
              <a:buNone/>
              <a:defRPr sz="2400" b="0" cap="all" baseline="0">
                <a:solidFill>
                  <a:schemeClr val="bg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10" name="TextBox 9">
            <a:extLst>
              <a:ext uri="{FF2B5EF4-FFF2-40B4-BE49-F238E27FC236}">
                <a16:creationId xmlns:a16="http://schemas.microsoft.com/office/drawing/2014/main" id="{270CB56E-4ADE-4E17-A6CA-40A9BD4FD162}"/>
              </a:ext>
            </a:extLst>
          </p:cNvPr>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solidFill>
              </a:rPr>
              <a:t>©2021 Mayo Foundation for Medical Education and Research  |  WF188899-</a:t>
            </a:r>
            <a:fld id="{D445C29B-035B-48ED-941F-A66A11A8A322}" type="slidenum">
              <a:rPr lang="en-US" sz="700" smtClean="0">
                <a:solidFill>
                  <a:schemeClr val="bg2"/>
                </a:solidFill>
              </a:rPr>
              <a:pPr lvl="0"/>
              <a:t>‹#›</a:t>
            </a:fld>
            <a:endParaRPr lang="en-US" sz="700" dirty="0">
              <a:solidFill>
                <a:schemeClr val="bg2"/>
              </a:solidFill>
            </a:endParaRPr>
          </a:p>
        </p:txBody>
      </p:sp>
      <p:pic>
        <p:nvPicPr>
          <p:cNvPr id="11" name="Picture 10" descr="Graphical user interface, text, application&#10;&#10;Description automatically generated">
            <a:extLst>
              <a:ext uri="{FF2B5EF4-FFF2-40B4-BE49-F238E27FC236}">
                <a16:creationId xmlns:a16="http://schemas.microsoft.com/office/drawing/2014/main" id="{2EBB64EC-BBC5-4E76-833D-FAE8D97E9B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2154" y="372736"/>
            <a:ext cx="4089136" cy="1243584"/>
          </a:xfrm>
          <a:prstGeom prst="rect">
            <a:avLst/>
          </a:prstGeom>
        </p:spPr>
      </p:pic>
      <p:sp>
        <p:nvSpPr>
          <p:cNvPr id="9" name="TextBox 8">
            <a:extLst>
              <a:ext uri="{FF2B5EF4-FFF2-40B4-BE49-F238E27FC236}">
                <a16:creationId xmlns:a16="http://schemas.microsoft.com/office/drawing/2014/main" id="{3F3F67A3-1D8E-40C5-A067-0314005DE744}"/>
              </a:ext>
            </a:extLst>
          </p:cNvPr>
          <p:cNvSpPr txBox="1"/>
          <p:nvPr userDrawn="1"/>
        </p:nvSpPr>
        <p:spPr>
          <a:xfrm>
            <a:off x="8895947" y="6511912"/>
            <a:ext cx="3296054"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solidFill>
              </a:rPr>
              <a:t>Image copyright Shutterstock</a:t>
            </a:r>
          </a:p>
        </p:txBody>
      </p:sp>
    </p:spTree>
    <p:extLst>
      <p:ext uri="{BB962C8B-B14F-4D97-AF65-F5344CB8AC3E}">
        <p14:creationId xmlns:p14="http://schemas.microsoft.com/office/powerpoint/2010/main" val="26104901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1_Title Slide_with full bleed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391" y="2854325"/>
            <a:ext cx="9999339" cy="1397000"/>
          </a:xfrm>
        </p:spPr>
        <p:txBody>
          <a:bodyPr lIns="0" tIns="0" rIns="0" bIns="0" anchor="b" anchorCtr="0">
            <a:noAutofit/>
          </a:bodyPr>
          <a:lstStyle>
            <a:lvl1pPr algn="l">
              <a:lnSpc>
                <a:spcPct val="80000"/>
              </a:lnSpc>
              <a:defRPr sz="6000"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262" y="4257675"/>
            <a:ext cx="10001655" cy="685800"/>
          </a:xfrm>
        </p:spPr>
        <p:txBody>
          <a:bodyPr lIns="0" tIns="45720" rIns="0">
            <a:noAutofit/>
          </a:bodyPr>
          <a:lstStyle>
            <a:lvl1pPr marL="0" indent="0" algn="l">
              <a:lnSpc>
                <a:spcPct val="80000"/>
              </a:lnSpc>
              <a:spcBef>
                <a:spcPts val="0"/>
              </a:spcBef>
              <a:buNone/>
              <a:defRPr sz="2400" b="0" cap="all" baseline="0">
                <a:solidFill>
                  <a:schemeClr val="tx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pic>
        <p:nvPicPr>
          <p:cNvPr id="50" name="Picture 4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2154" y="372737"/>
            <a:ext cx="4084329" cy="1242123"/>
          </a:xfrm>
          <a:prstGeom prst="rect">
            <a:avLst/>
          </a:prstGeom>
        </p:spPr>
      </p:pic>
    </p:spTree>
    <p:extLst>
      <p:ext uri="{BB962C8B-B14F-4D97-AF65-F5344CB8AC3E}">
        <p14:creationId xmlns:p14="http://schemas.microsoft.com/office/powerpoint/2010/main" val="166499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_60/40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389" y="2854325"/>
            <a:ext cx="5881124" cy="1397000"/>
          </a:xfrm>
        </p:spPr>
        <p:txBody>
          <a:bodyPr lIns="0" tIns="0" rIns="0" bIns="0" anchor="b" anchorCtr="0">
            <a:noAutofit/>
          </a:bodyPr>
          <a:lstStyle>
            <a:lvl1pPr algn="l">
              <a:lnSpc>
                <a:spcPct val="80000"/>
              </a:lnSpc>
              <a:defRPr sz="6000"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261" y="4257675"/>
            <a:ext cx="5881124" cy="685800"/>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7" name="Picture Placeholder 6"/>
          <p:cNvSpPr>
            <a:spLocks noGrp="1"/>
          </p:cNvSpPr>
          <p:nvPr>
            <p:ph type="pic" sz="quarter" idx="12"/>
          </p:nvPr>
        </p:nvSpPr>
        <p:spPr>
          <a:xfrm>
            <a:off x="7226595" y="0"/>
            <a:ext cx="4965405" cy="6858000"/>
          </a:xfrm>
          <a:ln>
            <a:noFill/>
          </a:ln>
        </p:spPr>
        <p:txBody>
          <a:bodyPr/>
          <a:lstStyle>
            <a:lvl1pPr marL="0" indent="0">
              <a:buNone/>
              <a:defRPr/>
            </a:lvl1pPr>
          </a:lstStyle>
          <a:p>
            <a:r>
              <a:rPr lang="en-US"/>
              <a:t>Click icon to add picture</a:t>
            </a:r>
            <a:endParaRPr lang="en-US" dirty="0"/>
          </a:p>
        </p:txBody>
      </p:sp>
      <p:sp>
        <p:nvSpPr>
          <p:cNvPr id="10" name="Rectangle 9"/>
          <p:cNvSpPr/>
          <p:nvPr userDrawn="1"/>
        </p:nvSpPr>
        <p:spPr>
          <a:xfrm>
            <a:off x="973392" y="672465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3" name="Picture 5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2154" y="372737"/>
            <a:ext cx="4084329" cy="1242123"/>
          </a:xfrm>
          <a:prstGeom prst="rect">
            <a:avLst/>
          </a:prstGeom>
        </p:spPr>
      </p:pic>
      <p:pic>
        <p:nvPicPr>
          <p:cNvPr id="8" name="Picture 7">
            <a:extLst>
              <a:ext uri="{FF2B5EF4-FFF2-40B4-BE49-F238E27FC236}">
                <a16:creationId xmlns:a16="http://schemas.microsoft.com/office/drawing/2014/main" id="{E1B715A9-E7B1-427E-B635-009516081A6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948" r="18364"/>
          <a:stretch/>
        </p:blipFill>
        <p:spPr>
          <a:xfrm>
            <a:off x="7231358" y="0"/>
            <a:ext cx="4960642" cy="6856214"/>
          </a:xfrm>
          <a:prstGeom prst="rect">
            <a:avLst/>
          </a:prstGeom>
        </p:spPr>
      </p:pic>
      <p:sp>
        <p:nvSpPr>
          <p:cNvPr id="9" name="TextBox 8">
            <a:extLst>
              <a:ext uri="{FF2B5EF4-FFF2-40B4-BE49-F238E27FC236}">
                <a16:creationId xmlns:a16="http://schemas.microsoft.com/office/drawing/2014/main" id="{91DF22B2-9159-4C15-8D1A-4B813AEF9943}"/>
              </a:ext>
            </a:extLst>
          </p:cNvPr>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solidFill>
              </a:rPr>
              <a:t>©2021 Mayo Foundation for Medical Education and Research  |  WF188899-</a:t>
            </a:r>
            <a:fld id="{D445C29B-035B-48ED-941F-A66A11A8A322}" type="slidenum">
              <a:rPr lang="en-US" sz="700" smtClean="0">
                <a:solidFill>
                  <a:schemeClr val="bg2"/>
                </a:solidFill>
              </a:rPr>
              <a:pPr lvl="0"/>
              <a:t>‹#›</a:t>
            </a:fld>
            <a:endParaRPr lang="en-US" sz="700" dirty="0">
              <a:solidFill>
                <a:schemeClr val="bg2"/>
              </a:solidFill>
            </a:endParaRPr>
          </a:p>
        </p:txBody>
      </p:sp>
      <p:sp>
        <p:nvSpPr>
          <p:cNvPr id="11" name="TextBox 10">
            <a:extLst>
              <a:ext uri="{FF2B5EF4-FFF2-40B4-BE49-F238E27FC236}">
                <a16:creationId xmlns:a16="http://schemas.microsoft.com/office/drawing/2014/main" id="{8E56374D-0651-4474-AA74-E593DDBE4D8C}"/>
              </a:ext>
            </a:extLst>
          </p:cNvPr>
          <p:cNvSpPr txBox="1"/>
          <p:nvPr userDrawn="1"/>
        </p:nvSpPr>
        <p:spPr>
          <a:xfrm>
            <a:off x="8895947" y="6511912"/>
            <a:ext cx="3296054"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solidFill>
              </a:rPr>
              <a:t>Image copyright Shutterstock</a:t>
            </a:r>
          </a:p>
        </p:txBody>
      </p:sp>
    </p:spTree>
    <p:extLst>
      <p:ext uri="{BB962C8B-B14F-4D97-AF65-F5344CB8AC3E}">
        <p14:creationId xmlns:p14="http://schemas.microsoft.com/office/powerpoint/2010/main" val="704357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slide_60/40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389" y="2854325"/>
            <a:ext cx="5881124" cy="1397000"/>
          </a:xfrm>
        </p:spPr>
        <p:txBody>
          <a:bodyPr lIns="0" tIns="0" rIns="0" bIns="0" anchor="b" anchorCtr="0">
            <a:noAutofit/>
          </a:bodyPr>
          <a:lstStyle>
            <a:lvl1pPr algn="l">
              <a:lnSpc>
                <a:spcPct val="80000"/>
              </a:lnSpc>
              <a:defRPr sz="6000"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261" y="4257675"/>
            <a:ext cx="5881124" cy="685800"/>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11/29/2023</a:t>
            </a:fld>
            <a:endParaRPr lang="en-US" dirty="0"/>
          </a:p>
        </p:txBody>
      </p:sp>
      <p:sp>
        <p:nvSpPr>
          <p:cNvPr id="7" name="Picture Placeholder 6"/>
          <p:cNvSpPr>
            <a:spLocks noGrp="1"/>
          </p:cNvSpPr>
          <p:nvPr>
            <p:ph type="pic" sz="quarter" idx="12"/>
          </p:nvPr>
        </p:nvSpPr>
        <p:spPr>
          <a:xfrm>
            <a:off x="7226595" y="0"/>
            <a:ext cx="4965405" cy="6858000"/>
          </a:xfrm>
          <a:ln>
            <a:noFill/>
          </a:ln>
        </p:spPr>
        <p:txBody>
          <a:bodyPr/>
          <a:lstStyle>
            <a:lvl1pPr marL="0" indent="0">
              <a:buNone/>
              <a:defRPr/>
            </a:lvl1pPr>
          </a:lstStyle>
          <a:p>
            <a:r>
              <a:rPr lang="en-US"/>
              <a:t>Click icon to add picture</a:t>
            </a:r>
            <a:endParaRPr lang="en-US" dirty="0"/>
          </a:p>
        </p:txBody>
      </p:sp>
      <p:sp>
        <p:nvSpPr>
          <p:cNvPr id="10" name="Rectangle 9"/>
          <p:cNvSpPr/>
          <p:nvPr userDrawn="1"/>
        </p:nvSpPr>
        <p:spPr>
          <a:xfrm>
            <a:off x="973392" y="672465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3" name="Picture 5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2154" y="372737"/>
            <a:ext cx="4084329" cy="1242123"/>
          </a:xfrm>
          <a:prstGeom prst="rect">
            <a:avLst/>
          </a:prstGeom>
        </p:spPr>
      </p:pic>
    </p:spTree>
    <p:extLst>
      <p:ext uri="{BB962C8B-B14F-4D97-AF65-F5344CB8AC3E}">
        <p14:creationId xmlns:p14="http://schemas.microsoft.com/office/powerpoint/2010/main" val="1418313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7.jp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2.emf"/><Relationship Id="rId5" Type="http://schemas.openxmlformats.org/officeDocument/2006/relationships/slideLayout" Target="../slideLayouts/slideLayout53.xml"/><Relationship Id="rId10" Type="http://schemas.openxmlformats.org/officeDocument/2006/relationships/image" Target="../media/image1.png"/><Relationship Id="rId4" Type="http://schemas.openxmlformats.org/officeDocument/2006/relationships/slideLayout" Target="../slideLayouts/slideLayout5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9" Type="http://schemas.openxmlformats.org/officeDocument/2006/relationships/theme" Target="../theme/theme6.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8" Type="http://schemas.openxmlformats.org/officeDocument/2006/relationships/slideLayout" Target="../slideLayouts/slideLayout64.xml"/><Relationship Id="rId3"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9" Type="http://schemas.openxmlformats.org/officeDocument/2006/relationships/slideLayout" Target="../slideLayouts/slideLayout133.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29" Type="http://schemas.openxmlformats.org/officeDocument/2006/relationships/slideLayout" Target="../slideLayouts/slideLayout123.xml"/><Relationship Id="rId41" Type="http://schemas.openxmlformats.org/officeDocument/2006/relationships/theme" Target="../theme/theme7.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8" Type="http://schemas.openxmlformats.org/officeDocument/2006/relationships/slideLayout" Target="../slideLayouts/slideLayout102.xml"/><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8.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15.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846"/>
            <a:ext cx="10515600" cy="132380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4995"/>
            <a:ext cx="10515600" cy="43520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813"/>
            <a:ext cx="2743200" cy="363730"/>
          </a:xfrm>
          <a:prstGeom prst="rect">
            <a:avLst/>
          </a:prstGeom>
        </p:spPr>
        <p:txBody>
          <a:bodyPr vert="horz" lIns="91440" tIns="45720" rIns="91440" bIns="45720" rtlCol="0" anchor="ctr"/>
          <a:lstStyle>
            <a:lvl1pPr algn="l">
              <a:defRPr sz="1599">
                <a:solidFill>
                  <a:schemeClr val="tx1">
                    <a:tint val="75000"/>
                  </a:schemeClr>
                </a:solidFill>
              </a:defRPr>
            </a:lvl1pPr>
          </a:lstStyle>
          <a:p>
            <a:fld id="{42F41C86-81D1-154C-A238-A794744A1851}" type="datetimeFigureOut">
              <a:rPr lang="en-US" smtClean="0"/>
              <a:t>11/29/2023</a:t>
            </a:fld>
            <a:endParaRPr lang="en-US" dirty="0"/>
          </a:p>
        </p:txBody>
      </p:sp>
      <p:sp>
        <p:nvSpPr>
          <p:cNvPr id="5" name="Footer Placeholder 4"/>
          <p:cNvSpPr>
            <a:spLocks noGrp="1"/>
          </p:cNvSpPr>
          <p:nvPr>
            <p:ph type="ftr" sz="quarter" idx="3"/>
          </p:nvPr>
        </p:nvSpPr>
        <p:spPr>
          <a:xfrm>
            <a:off x="4038600" y="6356813"/>
            <a:ext cx="4114800" cy="363730"/>
          </a:xfrm>
          <a:prstGeom prst="rect">
            <a:avLst/>
          </a:prstGeom>
        </p:spPr>
        <p:txBody>
          <a:bodyPr vert="horz" lIns="91440" tIns="45720" rIns="91440" bIns="45720" rtlCol="0" anchor="ctr"/>
          <a:lstStyle>
            <a:lvl1pPr algn="ctr">
              <a:defRPr sz="1599">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813"/>
            <a:ext cx="2743200" cy="363730"/>
          </a:xfrm>
          <a:prstGeom prst="rect">
            <a:avLst/>
          </a:prstGeom>
        </p:spPr>
        <p:txBody>
          <a:bodyPr vert="horz" lIns="91440" tIns="45720" rIns="91440" bIns="45720" rtlCol="0" anchor="ctr"/>
          <a:lstStyle>
            <a:lvl1pPr algn="r">
              <a:defRPr sz="1599">
                <a:solidFill>
                  <a:schemeClr val="tx1">
                    <a:tint val="75000"/>
                  </a:schemeClr>
                </a:solidFill>
              </a:defRPr>
            </a:lvl1pPr>
          </a:lstStyle>
          <a:p>
            <a:fld id="{C0618FE0-1B40-C740-86BA-BF2D640F8EB0}" type="slidenum">
              <a:rPr lang="en-US" smtClean="0"/>
              <a:t>‹#›</a:t>
            </a:fld>
            <a:endParaRPr lang="en-US" dirty="0"/>
          </a:p>
        </p:txBody>
      </p:sp>
    </p:spTree>
    <p:extLst>
      <p:ext uri="{BB962C8B-B14F-4D97-AF65-F5344CB8AC3E}">
        <p14:creationId xmlns:p14="http://schemas.microsoft.com/office/powerpoint/2010/main" val="2724618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18072" rtl="0" eaLnBrk="1" latinLnBrk="0" hangingPunct="1">
        <a:lnSpc>
          <a:spcPct val="90000"/>
        </a:lnSpc>
        <a:spcBef>
          <a:spcPct val="0"/>
        </a:spcBef>
        <a:buNone/>
        <a:defRPr sz="5861" kern="1200">
          <a:solidFill>
            <a:schemeClr val="tx1"/>
          </a:solidFill>
          <a:latin typeface="+mj-lt"/>
          <a:ea typeface="+mj-ea"/>
          <a:cs typeface="+mj-cs"/>
        </a:defRPr>
      </a:lvl1pPr>
    </p:titleStyle>
    <p:bodyStyle>
      <a:lvl1pPr marL="304518" indent="-304518" algn="l" defTabSz="1218072" rtl="0" eaLnBrk="1" latinLnBrk="0" hangingPunct="1">
        <a:lnSpc>
          <a:spcPct val="90000"/>
        </a:lnSpc>
        <a:spcBef>
          <a:spcPts val="1332"/>
        </a:spcBef>
        <a:buFont typeface="Arial"/>
        <a:buChar char="•"/>
        <a:defRPr sz="3730" kern="1200">
          <a:solidFill>
            <a:schemeClr val="tx1"/>
          </a:solidFill>
          <a:latin typeface="+mn-lt"/>
          <a:ea typeface="+mn-ea"/>
          <a:cs typeface="+mn-cs"/>
        </a:defRPr>
      </a:lvl1pPr>
      <a:lvl2pPr marL="913554" indent="-304518" algn="l" defTabSz="1218072" rtl="0" eaLnBrk="1" latinLnBrk="0" hangingPunct="1">
        <a:lnSpc>
          <a:spcPct val="90000"/>
        </a:lnSpc>
        <a:spcBef>
          <a:spcPts val="666"/>
        </a:spcBef>
        <a:buFont typeface="Arial"/>
        <a:buChar char="•"/>
        <a:defRPr sz="3197" kern="1200">
          <a:solidFill>
            <a:schemeClr val="tx1"/>
          </a:solidFill>
          <a:latin typeface="+mn-lt"/>
          <a:ea typeface="+mn-ea"/>
          <a:cs typeface="+mn-cs"/>
        </a:defRPr>
      </a:lvl2pPr>
      <a:lvl3pPr marL="1522590" indent="-304518" algn="l" defTabSz="1218072" rtl="0" eaLnBrk="1" latinLnBrk="0" hangingPunct="1">
        <a:lnSpc>
          <a:spcPct val="90000"/>
        </a:lnSpc>
        <a:spcBef>
          <a:spcPts val="666"/>
        </a:spcBef>
        <a:buFont typeface="Arial"/>
        <a:buChar char="•"/>
        <a:defRPr sz="2664" kern="1200">
          <a:solidFill>
            <a:schemeClr val="tx1"/>
          </a:solidFill>
          <a:latin typeface="+mn-lt"/>
          <a:ea typeface="+mn-ea"/>
          <a:cs typeface="+mn-cs"/>
        </a:defRPr>
      </a:lvl3pPr>
      <a:lvl4pPr marL="2131626"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4pPr>
      <a:lvl5pPr marL="2740663"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5pPr>
      <a:lvl6pPr marL="3349699"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6pPr>
      <a:lvl7pPr marL="3958735"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7pPr>
      <a:lvl8pPr marL="4567771"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8pPr>
      <a:lvl9pPr marL="5176807"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9pPr>
    </p:bodyStyle>
    <p:otherStyle>
      <a:defPPr>
        <a:defRPr lang="en-US"/>
      </a:defPPr>
      <a:lvl1pPr marL="0" algn="l" defTabSz="1218072" rtl="0" eaLnBrk="1" latinLnBrk="0" hangingPunct="1">
        <a:defRPr sz="2398" kern="1200">
          <a:solidFill>
            <a:schemeClr val="tx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3C5563-7704-2745-9658-B3F5CE1770D7}"/>
              </a:ext>
            </a:extLst>
          </p:cNvPr>
          <p:cNvPicPr>
            <a:picLocks noChangeAspect="1"/>
          </p:cNvPicPr>
          <p:nvPr userDrawn="1"/>
        </p:nvPicPr>
        <p:blipFill>
          <a:blip r:embed="rId17"/>
          <a:srcRect/>
          <a:stretch/>
        </p:blipFill>
        <p:spPr>
          <a:xfrm>
            <a:off x="1" y="-10380"/>
            <a:ext cx="12213903" cy="6863964"/>
          </a:xfrm>
          <a:prstGeom prst="rect">
            <a:avLst/>
          </a:prstGeom>
        </p:spPr>
      </p:pic>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3863510" y="6119510"/>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5" name="TextBox 4"/>
          <p:cNvSpPr txBox="1"/>
          <p:nvPr userDrawn="1"/>
        </p:nvSpPr>
        <p:spPr>
          <a:xfrm>
            <a:off x="9163051" y="7917469"/>
            <a:ext cx="269626" cy="461345"/>
          </a:xfrm>
          <a:prstGeom prst="rect">
            <a:avLst/>
          </a:prstGeom>
          <a:noFill/>
        </p:spPr>
        <p:txBody>
          <a:bodyPr wrap="none" rtlCol="0">
            <a:spAutoFit/>
          </a:bodyPr>
          <a:lstStyle/>
          <a:p>
            <a:r>
              <a:rPr lang="en-US" sz="2398" dirty="0"/>
              <a:t> </a:t>
            </a:r>
          </a:p>
        </p:txBody>
      </p:sp>
      <p:pic>
        <p:nvPicPr>
          <p:cNvPr id="6" name="Picture 5">
            <a:extLst>
              <a:ext uri="{FF2B5EF4-FFF2-40B4-BE49-F238E27FC236}">
                <a16:creationId xmlns:a16="http://schemas.microsoft.com/office/drawing/2014/main" id="{953D009E-6153-234E-A3F7-30E2F33789AD}"/>
              </a:ext>
            </a:extLst>
          </p:cNvPr>
          <p:cNvPicPr>
            <a:picLocks noChangeAspect="1"/>
          </p:cNvPicPr>
          <p:nvPr userDrawn="1"/>
        </p:nvPicPr>
        <p:blipFill>
          <a:blip r:embed="rId18"/>
          <a:srcRect/>
          <a:stretch/>
        </p:blipFill>
        <p:spPr>
          <a:xfrm>
            <a:off x="426377" y="5814441"/>
            <a:ext cx="2417684" cy="924512"/>
          </a:xfrm>
          <a:prstGeom prst="rect">
            <a:avLst/>
          </a:prstGeom>
        </p:spPr>
      </p:pic>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5740827"/>
            <a:ext cx="12192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2993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847"/>
            <a:ext cx="10515600" cy="132380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4996"/>
            <a:ext cx="10515600" cy="43520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813"/>
            <a:ext cx="2743200" cy="363730"/>
          </a:xfrm>
          <a:prstGeom prst="rect">
            <a:avLst/>
          </a:prstGeom>
        </p:spPr>
        <p:txBody>
          <a:bodyPr vert="horz" lIns="91440" tIns="45720" rIns="91440" bIns="45720" rtlCol="0" anchor="ctr"/>
          <a:lstStyle>
            <a:lvl1pPr algn="l">
              <a:defRPr sz="1597">
                <a:solidFill>
                  <a:schemeClr val="tx1">
                    <a:tint val="75000"/>
                  </a:schemeClr>
                </a:solidFill>
              </a:defRPr>
            </a:lvl1pPr>
          </a:lstStyle>
          <a:p>
            <a:fld id="{42F41C86-81D1-154C-A238-A794744A1851}" type="datetimeFigureOut">
              <a:rPr lang="en-US" smtClean="0"/>
              <a:t>11/29/2023</a:t>
            </a:fld>
            <a:endParaRPr lang="en-US" dirty="0"/>
          </a:p>
        </p:txBody>
      </p:sp>
      <p:sp>
        <p:nvSpPr>
          <p:cNvPr id="5" name="Footer Placeholder 4"/>
          <p:cNvSpPr>
            <a:spLocks noGrp="1"/>
          </p:cNvSpPr>
          <p:nvPr>
            <p:ph type="ftr" sz="quarter" idx="3"/>
          </p:nvPr>
        </p:nvSpPr>
        <p:spPr>
          <a:xfrm>
            <a:off x="4038600" y="6356813"/>
            <a:ext cx="4114800" cy="363730"/>
          </a:xfrm>
          <a:prstGeom prst="rect">
            <a:avLst/>
          </a:prstGeom>
        </p:spPr>
        <p:txBody>
          <a:bodyPr vert="horz" lIns="91440" tIns="45720" rIns="91440" bIns="45720" rtlCol="0" anchor="ctr"/>
          <a:lstStyle>
            <a:lvl1pPr algn="ctr">
              <a:defRPr sz="159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813"/>
            <a:ext cx="2743200" cy="363730"/>
          </a:xfrm>
          <a:prstGeom prst="rect">
            <a:avLst/>
          </a:prstGeom>
        </p:spPr>
        <p:txBody>
          <a:bodyPr vert="horz" lIns="91440" tIns="45720" rIns="91440" bIns="45720" rtlCol="0" anchor="ctr"/>
          <a:lstStyle>
            <a:lvl1pPr algn="r">
              <a:defRPr sz="1597">
                <a:solidFill>
                  <a:schemeClr val="tx1">
                    <a:tint val="75000"/>
                  </a:schemeClr>
                </a:solidFill>
              </a:defRPr>
            </a:lvl1pPr>
          </a:lstStyle>
          <a:p>
            <a:fld id="{C0618FE0-1B40-C740-86BA-BF2D640F8EB0}" type="slidenum">
              <a:rPr lang="en-US" smtClean="0"/>
              <a:t>‹#›</a:t>
            </a:fld>
            <a:endParaRPr lang="en-US" dirty="0"/>
          </a:p>
        </p:txBody>
      </p:sp>
    </p:spTree>
    <p:extLst>
      <p:ext uri="{BB962C8B-B14F-4D97-AF65-F5344CB8AC3E}">
        <p14:creationId xmlns:p14="http://schemas.microsoft.com/office/powerpoint/2010/main" val="60569803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1216945" rtl="0" eaLnBrk="1" latinLnBrk="0" hangingPunct="1">
        <a:lnSpc>
          <a:spcPct val="90000"/>
        </a:lnSpc>
        <a:spcBef>
          <a:spcPct val="0"/>
        </a:spcBef>
        <a:buNone/>
        <a:defRPr sz="5856" kern="1200">
          <a:solidFill>
            <a:schemeClr val="tx1"/>
          </a:solidFill>
          <a:latin typeface="+mj-lt"/>
          <a:ea typeface="+mj-ea"/>
          <a:cs typeface="+mj-cs"/>
        </a:defRPr>
      </a:lvl1pPr>
    </p:titleStyle>
    <p:bodyStyle>
      <a:lvl1pPr marL="304237" indent="-304237" algn="l" defTabSz="1216945" rtl="0" eaLnBrk="1" latinLnBrk="0" hangingPunct="1">
        <a:lnSpc>
          <a:spcPct val="90000"/>
        </a:lnSpc>
        <a:spcBef>
          <a:spcPts val="1331"/>
        </a:spcBef>
        <a:buFont typeface="Arial"/>
        <a:buChar char="•"/>
        <a:defRPr sz="3727" kern="1200">
          <a:solidFill>
            <a:schemeClr val="tx1"/>
          </a:solidFill>
          <a:latin typeface="+mn-lt"/>
          <a:ea typeface="+mn-ea"/>
          <a:cs typeface="+mn-cs"/>
        </a:defRPr>
      </a:lvl1pPr>
      <a:lvl2pPr marL="912710" indent="-304237" algn="l" defTabSz="1216945" rtl="0" eaLnBrk="1" latinLnBrk="0" hangingPunct="1">
        <a:lnSpc>
          <a:spcPct val="90000"/>
        </a:lnSpc>
        <a:spcBef>
          <a:spcPts val="666"/>
        </a:spcBef>
        <a:buFont typeface="Arial"/>
        <a:buChar char="•"/>
        <a:defRPr sz="3194" kern="1200">
          <a:solidFill>
            <a:schemeClr val="tx1"/>
          </a:solidFill>
          <a:latin typeface="+mn-lt"/>
          <a:ea typeface="+mn-ea"/>
          <a:cs typeface="+mn-cs"/>
        </a:defRPr>
      </a:lvl2pPr>
      <a:lvl3pPr marL="1521182" indent="-304237" algn="l" defTabSz="1216945" rtl="0" eaLnBrk="1" latinLnBrk="0" hangingPunct="1">
        <a:lnSpc>
          <a:spcPct val="90000"/>
        </a:lnSpc>
        <a:spcBef>
          <a:spcPts val="666"/>
        </a:spcBef>
        <a:buFont typeface="Arial"/>
        <a:buChar char="•"/>
        <a:defRPr sz="2662" kern="1200">
          <a:solidFill>
            <a:schemeClr val="tx1"/>
          </a:solidFill>
          <a:latin typeface="+mn-lt"/>
          <a:ea typeface="+mn-ea"/>
          <a:cs typeface="+mn-cs"/>
        </a:defRPr>
      </a:lvl3pPr>
      <a:lvl4pPr marL="2129655" indent="-304237" algn="l" defTabSz="1216945" rtl="0" eaLnBrk="1" latinLnBrk="0" hangingPunct="1">
        <a:lnSpc>
          <a:spcPct val="90000"/>
        </a:lnSpc>
        <a:spcBef>
          <a:spcPts val="666"/>
        </a:spcBef>
        <a:buFont typeface="Arial"/>
        <a:buChar char="•"/>
        <a:defRPr sz="2396" kern="1200">
          <a:solidFill>
            <a:schemeClr val="tx1"/>
          </a:solidFill>
          <a:latin typeface="+mn-lt"/>
          <a:ea typeface="+mn-ea"/>
          <a:cs typeface="+mn-cs"/>
        </a:defRPr>
      </a:lvl4pPr>
      <a:lvl5pPr marL="2738128" indent="-304237" algn="l" defTabSz="1216945" rtl="0" eaLnBrk="1" latinLnBrk="0" hangingPunct="1">
        <a:lnSpc>
          <a:spcPct val="90000"/>
        </a:lnSpc>
        <a:spcBef>
          <a:spcPts val="666"/>
        </a:spcBef>
        <a:buFont typeface="Arial"/>
        <a:buChar char="•"/>
        <a:defRPr sz="2396" kern="1200">
          <a:solidFill>
            <a:schemeClr val="tx1"/>
          </a:solidFill>
          <a:latin typeface="+mn-lt"/>
          <a:ea typeface="+mn-ea"/>
          <a:cs typeface="+mn-cs"/>
        </a:defRPr>
      </a:lvl5pPr>
      <a:lvl6pPr marL="3346600" indent="-304237" algn="l" defTabSz="1216945" rtl="0" eaLnBrk="1" latinLnBrk="0" hangingPunct="1">
        <a:lnSpc>
          <a:spcPct val="90000"/>
        </a:lnSpc>
        <a:spcBef>
          <a:spcPts val="666"/>
        </a:spcBef>
        <a:buFont typeface="Arial"/>
        <a:buChar char="•"/>
        <a:defRPr sz="2396" kern="1200">
          <a:solidFill>
            <a:schemeClr val="tx1"/>
          </a:solidFill>
          <a:latin typeface="+mn-lt"/>
          <a:ea typeface="+mn-ea"/>
          <a:cs typeface="+mn-cs"/>
        </a:defRPr>
      </a:lvl6pPr>
      <a:lvl7pPr marL="3955073" indent="-304237" algn="l" defTabSz="1216945" rtl="0" eaLnBrk="1" latinLnBrk="0" hangingPunct="1">
        <a:lnSpc>
          <a:spcPct val="90000"/>
        </a:lnSpc>
        <a:spcBef>
          <a:spcPts val="666"/>
        </a:spcBef>
        <a:buFont typeface="Arial"/>
        <a:buChar char="•"/>
        <a:defRPr sz="2396" kern="1200">
          <a:solidFill>
            <a:schemeClr val="tx1"/>
          </a:solidFill>
          <a:latin typeface="+mn-lt"/>
          <a:ea typeface="+mn-ea"/>
          <a:cs typeface="+mn-cs"/>
        </a:defRPr>
      </a:lvl7pPr>
      <a:lvl8pPr marL="4563545" indent="-304237" algn="l" defTabSz="1216945" rtl="0" eaLnBrk="1" latinLnBrk="0" hangingPunct="1">
        <a:lnSpc>
          <a:spcPct val="90000"/>
        </a:lnSpc>
        <a:spcBef>
          <a:spcPts val="666"/>
        </a:spcBef>
        <a:buFont typeface="Arial"/>
        <a:buChar char="•"/>
        <a:defRPr sz="2396" kern="1200">
          <a:solidFill>
            <a:schemeClr val="tx1"/>
          </a:solidFill>
          <a:latin typeface="+mn-lt"/>
          <a:ea typeface="+mn-ea"/>
          <a:cs typeface="+mn-cs"/>
        </a:defRPr>
      </a:lvl8pPr>
      <a:lvl9pPr marL="5172018" indent="-304237" algn="l" defTabSz="1216945" rtl="0" eaLnBrk="1" latinLnBrk="0" hangingPunct="1">
        <a:lnSpc>
          <a:spcPct val="90000"/>
        </a:lnSpc>
        <a:spcBef>
          <a:spcPts val="666"/>
        </a:spcBef>
        <a:buFont typeface="Arial"/>
        <a:buChar char="•"/>
        <a:defRPr sz="2396" kern="1200">
          <a:solidFill>
            <a:schemeClr val="tx1"/>
          </a:solidFill>
          <a:latin typeface="+mn-lt"/>
          <a:ea typeface="+mn-ea"/>
          <a:cs typeface="+mn-cs"/>
        </a:defRPr>
      </a:lvl9pPr>
    </p:bodyStyle>
    <p:otherStyle>
      <a:defPPr>
        <a:defRPr lang="en-US"/>
      </a:defPPr>
      <a:lvl1pPr marL="0" algn="l" defTabSz="1216945" rtl="0" eaLnBrk="1" latinLnBrk="0" hangingPunct="1">
        <a:defRPr sz="2396" kern="1200">
          <a:solidFill>
            <a:schemeClr val="tx1"/>
          </a:solidFill>
          <a:latin typeface="+mn-lt"/>
          <a:ea typeface="+mn-ea"/>
          <a:cs typeface="+mn-cs"/>
        </a:defRPr>
      </a:lvl1pPr>
      <a:lvl2pPr marL="608473" algn="l" defTabSz="1216945" rtl="0" eaLnBrk="1" latinLnBrk="0" hangingPunct="1">
        <a:defRPr sz="2396" kern="1200">
          <a:solidFill>
            <a:schemeClr val="tx1"/>
          </a:solidFill>
          <a:latin typeface="+mn-lt"/>
          <a:ea typeface="+mn-ea"/>
          <a:cs typeface="+mn-cs"/>
        </a:defRPr>
      </a:lvl2pPr>
      <a:lvl3pPr marL="1216945" algn="l" defTabSz="1216945" rtl="0" eaLnBrk="1" latinLnBrk="0" hangingPunct="1">
        <a:defRPr sz="2396" kern="1200">
          <a:solidFill>
            <a:schemeClr val="tx1"/>
          </a:solidFill>
          <a:latin typeface="+mn-lt"/>
          <a:ea typeface="+mn-ea"/>
          <a:cs typeface="+mn-cs"/>
        </a:defRPr>
      </a:lvl3pPr>
      <a:lvl4pPr marL="1825418" algn="l" defTabSz="1216945" rtl="0" eaLnBrk="1" latinLnBrk="0" hangingPunct="1">
        <a:defRPr sz="2396" kern="1200">
          <a:solidFill>
            <a:schemeClr val="tx1"/>
          </a:solidFill>
          <a:latin typeface="+mn-lt"/>
          <a:ea typeface="+mn-ea"/>
          <a:cs typeface="+mn-cs"/>
        </a:defRPr>
      </a:lvl4pPr>
      <a:lvl5pPr marL="2433891" algn="l" defTabSz="1216945" rtl="0" eaLnBrk="1" latinLnBrk="0" hangingPunct="1">
        <a:defRPr sz="2396" kern="1200">
          <a:solidFill>
            <a:schemeClr val="tx1"/>
          </a:solidFill>
          <a:latin typeface="+mn-lt"/>
          <a:ea typeface="+mn-ea"/>
          <a:cs typeface="+mn-cs"/>
        </a:defRPr>
      </a:lvl5pPr>
      <a:lvl6pPr marL="3042365" algn="l" defTabSz="1216945" rtl="0" eaLnBrk="1" latinLnBrk="0" hangingPunct="1">
        <a:defRPr sz="2396" kern="1200">
          <a:solidFill>
            <a:schemeClr val="tx1"/>
          </a:solidFill>
          <a:latin typeface="+mn-lt"/>
          <a:ea typeface="+mn-ea"/>
          <a:cs typeface="+mn-cs"/>
        </a:defRPr>
      </a:lvl6pPr>
      <a:lvl7pPr marL="3650837" algn="l" defTabSz="1216945" rtl="0" eaLnBrk="1" latinLnBrk="0" hangingPunct="1">
        <a:defRPr sz="2396" kern="1200">
          <a:solidFill>
            <a:schemeClr val="tx1"/>
          </a:solidFill>
          <a:latin typeface="+mn-lt"/>
          <a:ea typeface="+mn-ea"/>
          <a:cs typeface="+mn-cs"/>
        </a:defRPr>
      </a:lvl7pPr>
      <a:lvl8pPr marL="4259310" algn="l" defTabSz="1216945" rtl="0" eaLnBrk="1" latinLnBrk="0" hangingPunct="1">
        <a:defRPr sz="2396" kern="1200">
          <a:solidFill>
            <a:schemeClr val="tx1"/>
          </a:solidFill>
          <a:latin typeface="+mn-lt"/>
          <a:ea typeface="+mn-ea"/>
          <a:cs typeface="+mn-cs"/>
        </a:defRPr>
      </a:lvl8pPr>
      <a:lvl9pPr marL="4867782" algn="l" defTabSz="1216945" rtl="0" eaLnBrk="1" latinLnBrk="0" hangingPunct="1">
        <a:defRPr sz="239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80F6AA-0C77-248E-BC01-C872668947E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2030B1-97C4-E322-6C19-148E937B7E6F}"/>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24295F-725D-1ECC-A471-FD9E2FC18FC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9">
                <a:solidFill>
                  <a:schemeClr val="tx1">
                    <a:tint val="75000"/>
                  </a:schemeClr>
                </a:solidFill>
              </a:defRPr>
            </a:lvl1pPr>
          </a:lstStyle>
          <a:p>
            <a:fld id="{4DF9BD04-AC8F-C749-915B-B556DB5A4514}" type="datetimeFigureOut">
              <a:rPr lang="en-US" smtClean="0"/>
              <a:t>11/29/2023</a:t>
            </a:fld>
            <a:endParaRPr lang="en-US"/>
          </a:p>
        </p:txBody>
      </p:sp>
      <p:sp>
        <p:nvSpPr>
          <p:cNvPr id="5" name="Footer Placeholder 4">
            <a:extLst>
              <a:ext uri="{FF2B5EF4-FFF2-40B4-BE49-F238E27FC236}">
                <a16:creationId xmlns:a16="http://schemas.microsoft.com/office/drawing/2014/main" id="{83045624-CB77-3A7D-BD2B-A0963EAFBAB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DCCE28-89A4-23E5-B1EC-21BA7D44AB2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99">
                <a:solidFill>
                  <a:schemeClr val="tx1">
                    <a:tint val="75000"/>
                  </a:schemeClr>
                </a:solidFill>
              </a:defRPr>
            </a:lvl1pPr>
          </a:lstStyle>
          <a:p>
            <a:fld id="{4284F903-39F6-7F40-986E-5F33C4BECFE0}" type="slidenum">
              <a:rPr lang="en-US" smtClean="0"/>
              <a:t>‹#›</a:t>
            </a:fld>
            <a:endParaRPr lang="en-US"/>
          </a:p>
        </p:txBody>
      </p:sp>
    </p:spTree>
    <p:extLst>
      <p:ext uri="{BB962C8B-B14F-4D97-AF65-F5344CB8AC3E}">
        <p14:creationId xmlns:p14="http://schemas.microsoft.com/office/powerpoint/2010/main" val="11136326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3554"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9" indent="-228389" algn="l" defTabSz="913554"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66" indent="-228389" algn="l" defTabSz="913554"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43" indent="-228389" algn="l" defTabSz="913554"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720"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3C5563-7704-2745-9658-B3F5CE1770D7}"/>
              </a:ext>
            </a:extLst>
          </p:cNvPr>
          <p:cNvPicPr>
            <a:picLocks noChangeAspect="1"/>
          </p:cNvPicPr>
          <p:nvPr userDrawn="1"/>
        </p:nvPicPr>
        <p:blipFill>
          <a:blip r:embed="rId10"/>
          <a:srcRect/>
          <a:stretch/>
        </p:blipFill>
        <p:spPr>
          <a:xfrm>
            <a:off x="1" y="-10380"/>
            <a:ext cx="12213903" cy="6863964"/>
          </a:xfrm>
          <a:prstGeom prst="rect">
            <a:avLst/>
          </a:prstGeom>
        </p:spPr>
      </p:pic>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3863510" y="6119510"/>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5" name="TextBox 4"/>
          <p:cNvSpPr txBox="1"/>
          <p:nvPr userDrawn="1"/>
        </p:nvSpPr>
        <p:spPr>
          <a:xfrm>
            <a:off x="9163051" y="7917469"/>
            <a:ext cx="269626" cy="461345"/>
          </a:xfrm>
          <a:prstGeom prst="rect">
            <a:avLst/>
          </a:prstGeom>
          <a:noFill/>
        </p:spPr>
        <p:txBody>
          <a:bodyPr wrap="none" rtlCol="0">
            <a:spAutoFit/>
          </a:bodyPr>
          <a:lstStyle/>
          <a:p>
            <a:r>
              <a:rPr lang="en-US" sz="2398" dirty="0"/>
              <a:t> </a:t>
            </a:r>
          </a:p>
        </p:txBody>
      </p:sp>
      <p:pic>
        <p:nvPicPr>
          <p:cNvPr id="6" name="Picture 5">
            <a:extLst>
              <a:ext uri="{FF2B5EF4-FFF2-40B4-BE49-F238E27FC236}">
                <a16:creationId xmlns:a16="http://schemas.microsoft.com/office/drawing/2014/main" id="{953D009E-6153-234E-A3F7-30E2F33789AD}"/>
              </a:ext>
            </a:extLst>
          </p:cNvPr>
          <p:cNvPicPr>
            <a:picLocks noChangeAspect="1"/>
          </p:cNvPicPr>
          <p:nvPr userDrawn="1"/>
        </p:nvPicPr>
        <p:blipFill>
          <a:blip r:embed="rId11"/>
          <a:srcRect/>
          <a:stretch/>
        </p:blipFill>
        <p:spPr>
          <a:xfrm>
            <a:off x="426377" y="5814441"/>
            <a:ext cx="2417684" cy="924512"/>
          </a:xfrm>
          <a:prstGeom prst="rect">
            <a:avLst/>
          </a:prstGeom>
        </p:spPr>
      </p:pic>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5740827"/>
            <a:ext cx="12192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21940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Lst>
  <p:hf sldNum="0" hdr="0" dt="0"/>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3392" y="536576"/>
            <a:ext cx="10001526" cy="587375"/>
          </a:xfrm>
          <a:prstGeom prst="rect">
            <a:avLst/>
          </a:prstGeom>
        </p:spPr>
        <p:txBody>
          <a:bodyPr vert="horz" lIns="0" tIns="45724" rIns="0" bIns="45724" rtlCol="0" anchor="t" anchorCtr="0">
            <a:noAutofit/>
          </a:bodyPr>
          <a:lstStyle/>
          <a:p>
            <a:r>
              <a:rPr lang="en-US" dirty="0"/>
              <a:t>CLICK TO EDIT TITLE STYLE</a:t>
            </a:r>
          </a:p>
        </p:txBody>
      </p:sp>
      <p:sp>
        <p:nvSpPr>
          <p:cNvPr id="3" name="Text Placeholder 2"/>
          <p:cNvSpPr>
            <a:spLocks noGrp="1"/>
          </p:cNvSpPr>
          <p:nvPr>
            <p:ph type="body" idx="1"/>
          </p:nvPr>
        </p:nvSpPr>
        <p:spPr>
          <a:xfrm>
            <a:off x="973392" y="1597025"/>
            <a:ext cx="10001526" cy="4389120"/>
          </a:xfrm>
          <a:prstGeom prst="rect">
            <a:avLst/>
          </a:prstGeom>
        </p:spPr>
        <p:txBody>
          <a:bodyPr vert="horz" lIns="0" tIns="0" rIns="0" bIns="45724"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314177" y="6528816"/>
            <a:ext cx="877824" cy="109728"/>
          </a:xfrm>
          <a:prstGeom prst="rect">
            <a:avLst/>
          </a:prstGeom>
        </p:spPr>
        <p:txBody>
          <a:bodyPr vert="horz" lIns="91448" tIns="0" rIns="91448" bIns="0" rtlCol="0" anchor="ctr"/>
          <a:lstStyle>
            <a:lvl1pPr algn="r">
              <a:defRPr sz="700">
                <a:solidFill>
                  <a:schemeClr val="tx1">
                    <a:lumMod val="50000"/>
                    <a:lumOff val="50000"/>
                  </a:schemeClr>
                </a:solidFill>
              </a:defRPr>
            </a:lvl1pPr>
          </a:lstStyle>
          <a:p>
            <a:fld id="{3465F197-B1B8-4584-8B75-5D45B647D250}" type="datetimeFigureOut">
              <a:rPr lang="en-US" smtClean="0"/>
              <a:pPr/>
              <a:t>11/29/2023</a:t>
            </a:fld>
            <a:endParaRPr lang="en-US" dirty="0"/>
          </a:p>
        </p:txBody>
      </p:sp>
      <p:sp>
        <p:nvSpPr>
          <p:cNvPr id="5" name="Footer Placeholder 4"/>
          <p:cNvSpPr>
            <a:spLocks noGrp="1"/>
          </p:cNvSpPr>
          <p:nvPr>
            <p:ph type="ftr" sz="quarter" idx="3"/>
          </p:nvPr>
        </p:nvSpPr>
        <p:spPr>
          <a:xfrm>
            <a:off x="2235200" y="6135688"/>
            <a:ext cx="9434377" cy="365760"/>
          </a:xfrm>
          <a:prstGeom prst="rect">
            <a:avLst/>
          </a:prstGeom>
        </p:spPr>
        <p:txBody>
          <a:bodyPr vert="horz" lIns="0" tIns="45724" rIns="0" bIns="0" rtlCol="0" anchor="b" anchorCtr="0"/>
          <a:lstStyle>
            <a:lvl1pPr algn="r">
              <a:lnSpc>
                <a:spcPct val="90000"/>
              </a:lnSpc>
              <a:defRPr sz="1200">
                <a:solidFill>
                  <a:schemeClr val="tx1">
                    <a:lumMod val="50000"/>
                    <a:lumOff val="50000"/>
                  </a:schemeClr>
                </a:solidFill>
              </a:defRPr>
            </a:lvl1pPr>
          </a:lstStyle>
          <a:p>
            <a:endParaRPr lang="en-US" dirty="0"/>
          </a:p>
        </p:txBody>
      </p:sp>
      <p:sp>
        <p:nvSpPr>
          <p:cNvPr id="7" name="TextBox 6"/>
          <p:cNvSpPr txBox="1"/>
          <p:nvPr/>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57651116-A408-49CB-B0C2-1410EFE27136}" type="datetimeyyyy">
              <a:rPr lang="en-US" sz="700" smtClean="0">
                <a:solidFill>
                  <a:schemeClr val="tx1">
                    <a:lumMod val="50000"/>
                    <a:lumOff val="50000"/>
                  </a:schemeClr>
                </a:solidFill>
              </a:rPr>
              <a:t>2023</a:t>
            </a:fld>
            <a:r>
              <a:rPr lang="en-US" sz="700" dirty="0">
                <a:solidFill>
                  <a:schemeClr val="tx1">
                    <a:lumMod val="50000"/>
                    <a:lumOff val="50000"/>
                  </a:schemeClr>
                </a:solidFill>
              </a:rPr>
              <a:t> Mayo Foundation for Medical Education and Research  |  WF2491421-</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1076527371"/>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 id="2147483756" r:id="rId35"/>
    <p:sldLayoutId id="2147483757" r:id="rId36"/>
    <p:sldLayoutId id="2147483758" r:id="rId37"/>
    <p:sldLayoutId id="2147483759" r:id="rId38"/>
  </p:sldLayoutIdLst>
  <p:txStyles>
    <p:titleStyle>
      <a:lvl1pPr algn="l" defTabSz="914484" rtl="0" eaLnBrk="1" latinLnBrk="0" hangingPunct="1">
        <a:lnSpc>
          <a:spcPct val="90000"/>
        </a:lnSpc>
        <a:spcBef>
          <a:spcPct val="0"/>
        </a:spcBef>
        <a:buNone/>
        <a:defRPr sz="3200" b="1" kern="1200" cap="all" baseline="0">
          <a:solidFill>
            <a:schemeClr val="tx1"/>
          </a:solidFill>
          <a:latin typeface="+mj-lt"/>
          <a:ea typeface="+mj-ea"/>
          <a:cs typeface="+mj-cs"/>
        </a:defRPr>
      </a:lvl1pPr>
    </p:titleStyle>
    <p:body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84" rtl="0" eaLnBrk="1" latinLnBrk="0" hangingPunct="1">
        <a:defRPr sz="1900" kern="1200">
          <a:solidFill>
            <a:schemeClr val="tx1"/>
          </a:solidFill>
          <a:latin typeface="+mn-lt"/>
          <a:ea typeface="+mn-ea"/>
          <a:cs typeface="+mn-cs"/>
        </a:defRPr>
      </a:lvl1pPr>
      <a:lvl2pPr marL="457241" algn="l" defTabSz="914484" rtl="0" eaLnBrk="1" latinLnBrk="0" hangingPunct="1">
        <a:defRPr sz="1900" kern="1200">
          <a:solidFill>
            <a:schemeClr val="tx1"/>
          </a:solidFill>
          <a:latin typeface="+mn-lt"/>
          <a:ea typeface="+mn-ea"/>
          <a:cs typeface="+mn-cs"/>
        </a:defRPr>
      </a:lvl2pPr>
      <a:lvl3pPr marL="914484" algn="l" defTabSz="914484" rtl="0" eaLnBrk="1" latinLnBrk="0" hangingPunct="1">
        <a:defRPr sz="1900" kern="1200">
          <a:solidFill>
            <a:schemeClr val="tx1"/>
          </a:solidFill>
          <a:latin typeface="+mn-lt"/>
          <a:ea typeface="+mn-ea"/>
          <a:cs typeface="+mn-cs"/>
        </a:defRPr>
      </a:lvl3pPr>
      <a:lvl4pPr marL="1371725" algn="l" defTabSz="914484" rtl="0" eaLnBrk="1" latinLnBrk="0" hangingPunct="1">
        <a:defRPr sz="1900" kern="1200">
          <a:solidFill>
            <a:schemeClr val="tx1"/>
          </a:solidFill>
          <a:latin typeface="+mn-lt"/>
          <a:ea typeface="+mn-ea"/>
          <a:cs typeface="+mn-cs"/>
        </a:defRPr>
      </a:lvl4pPr>
      <a:lvl5pPr marL="1828968" algn="l" defTabSz="914484" rtl="0" eaLnBrk="1" latinLnBrk="0" hangingPunct="1">
        <a:defRPr sz="1900" kern="1200">
          <a:solidFill>
            <a:schemeClr val="tx1"/>
          </a:solidFill>
          <a:latin typeface="+mn-lt"/>
          <a:ea typeface="+mn-ea"/>
          <a:cs typeface="+mn-cs"/>
        </a:defRPr>
      </a:lvl5pPr>
      <a:lvl6pPr marL="2286209" algn="l" defTabSz="914484" rtl="0" eaLnBrk="1" latinLnBrk="0" hangingPunct="1">
        <a:defRPr sz="1900" kern="1200">
          <a:solidFill>
            <a:schemeClr val="tx1"/>
          </a:solidFill>
          <a:latin typeface="+mn-lt"/>
          <a:ea typeface="+mn-ea"/>
          <a:cs typeface="+mn-cs"/>
        </a:defRPr>
      </a:lvl6pPr>
      <a:lvl7pPr marL="2743452" algn="l" defTabSz="914484" rtl="0" eaLnBrk="1" latinLnBrk="0" hangingPunct="1">
        <a:defRPr sz="1900" kern="1200">
          <a:solidFill>
            <a:schemeClr val="tx1"/>
          </a:solidFill>
          <a:latin typeface="+mn-lt"/>
          <a:ea typeface="+mn-ea"/>
          <a:cs typeface="+mn-cs"/>
        </a:defRPr>
      </a:lvl7pPr>
      <a:lvl8pPr marL="3200693" algn="l" defTabSz="914484" rtl="0" eaLnBrk="1" latinLnBrk="0" hangingPunct="1">
        <a:defRPr sz="1900" kern="1200">
          <a:solidFill>
            <a:schemeClr val="tx1"/>
          </a:solidFill>
          <a:latin typeface="+mn-lt"/>
          <a:ea typeface="+mn-ea"/>
          <a:cs typeface="+mn-cs"/>
        </a:defRPr>
      </a:lvl8pPr>
      <a:lvl9pPr marL="3657936" algn="l" defTabSz="914484"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pos="335">
          <p15:clr>
            <a:srgbClr val="F26B43"/>
          </p15:clr>
        </p15:guide>
        <p15:guide id="4" pos="59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3392" y="536576"/>
            <a:ext cx="10001526" cy="587375"/>
          </a:xfrm>
          <a:prstGeom prst="rect">
            <a:avLst/>
          </a:prstGeom>
        </p:spPr>
        <p:txBody>
          <a:bodyPr vert="horz" lIns="0" tIns="45724" rIns="0" bIns="45724" rtlCol="0" anchor="t" anchorCtr="0">
            <a:noAutofit/>
          </a:bodyPr>
          <a:lstStyle/>
          <a:p>
            <a:r>
              <a:rPr lang="en-US" dirty="0"/>
              <a:t>CLICK TO EDIT TITLE STYLE</a:t>
            </a:r>
          </a:p>
        </p:txBody>
      </p:sp>
      <p:sp>
        <p:nvSpPr>
          <p:cNvPr id="3" name="Text Placeholder 2"/>
          <p:cNvSpPr>
            <a:spLocks noGrp="1"/>
          </p:cNvSpPr>
          <p:nvPr>
            <p:ph type="body" idx="1"/>
          </p:nvPr>
        </p:nvSpPr>
        <p:spPr>
          <a:xfrm>
            <a:off x="973392" y="1597025"/>
            <a:ext cx="10001526" cy="4389120"/>
          </a:xfrm>
          <a:prstGeom prst="rect">
            <a:avLst/>
          </a:prstGeom>
        </p:spPr>
        <p:txBody>
          <a:bodyPr vert="horz" lIns="0" tIns="0" rIns="0" bIns="45724"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314177" y="6528816"/>
            <a:ext cx="877824" cy="109728"/>
          </a:xfrm>
          <a:prstGeom prst="rect">
            <a:avLst/>
          </a:prstGeom>
        </p:spPr>
        <p:txBody>
          <a:bodyPr vert="horz" lIns="91448" tIns="0" rIns="91448" bIns="0" rtlCol="0" anchor="ctr"/>
          <a:lstStyle>
            <a:lvl1pPr algn="r">
              <a:defRPr sz="700">
                <a:solidFill>
                  <a:schemeClr val="tx1">
                    <a:lumMod val="50000"/>
                    <a:lumOff val="50000"/>
                  </a:schemeClr>
                </a:solidFill>
              </a:defRPr>
            </a:lvl1pPr>
          </a:lstStyle>
          <a:p>
            <a:fld id="{3465F197-B1B8-4584-8B75-5D45B647D250}" type="datetimeFigureOut">
              <a:rPr lang="en-US" smtClean="0"/>
              <a:pPr/>
              <a:t>11/29/2023</a:t>
            </a:fld>
            <a:endParaRPr lang="en-US" dirty="0"/>
          </a:p>
        </p:txBody>
      </p:sp>
      <p:sp>
        <p:nvSpPr>
          <p:cNvPr id="5" name="Footer Placeholder 4"/>
          <p:cNvSpPr>
            <a:spLocks noGrp="1"/>
          </p:cNvSpPr>
          <p:nvPr>
            <p:ph type="ftr" sz="quarter" idx="3"/>
          </p:nvPr>
        </p:nvSpPr>
        <p:spPr>
          <a:xfrm>
            <a:off x="2235200" y="6135688"/>
            <a:ext cx="9434377" cy="365760"/>
          </a:xfrm>
          <a:prstGeom prst="rect">
            <a:avLst/>
          </a:prstGeom>
        </p:spPr>
        <p:txBody>
          <a:bodyPr vert="horz" lIns="0" tIns="45724" rIns="0" bIns="0" rtlCol="0" anchor="b" anchorCtr="0"/>
          <a:lstStyle>
            <a:lvl1pPr algn="r">
              <a:lnSpc>
                <a:spcPct val="90000"/>
              </a:lnSpc>
              <a:defRPr sz="1200">
                <a:solidFill>
                  <a:schemeClr val="tx1">
                    <a:lumMod val="50000"/>
                    <a:lumOff val="50000"/>
                  </a:schemeClr>
                </a:solidFill>
              </a:defRPr>
            </a:lvl1pPr>
          </a:lstStyle>
          <a:p>
            <a:endParaRPr lang="en-US" dirty="0"/>
          </a:p>
        </p:txBody>
      </p:sp>
      <p:sp>
        <p:nvSpPr>
          <p:cNvPr id="7" name="TextBox 6"/>
          <p:cNvSpPr txBox="1"/>
          <p:nvPr/>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©2021 Mayo Foundation for Medical Education and Research  |  WF188899-</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3195468032"/>
      </p:ext>
    </p:extLst>
  </p:cSld>
  <p:clrMap bg1="dk1" tx1="lt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 id="2147483792" r:id="rId32"/>
    <p:sldLayoutId id="2147483793" r:id="rId33"/>
    <p:sldLayoutId id="2147483794" r:id="rId34"/>
    <p:sldLayoutId id="2147483795" r:id="rId35"/>
    <p:sldLayoutId id="2147483796" r:id="rId36"/>
    <p:sldLayoutId id="2147483797" r:id="rId37"/>
    <p:sldLayoutId id="2147483798" r:id="rId38"/>
    <p:sldLayoutId id="2147483799" r:id="rId39"/>
    <p:sldLayoutId id="2147483800" r:id="rId40"/>
  </p:sldLayoutIdLst>
  <p:txStyles>
    <p:titleStyle>
      <a:lvl1pPr algn="l" defTabSz="914484" rtl="0" eaLnBrk="1" latinLnBrk="0" hangingPunct="1">
        <a:lnSpc>
          <a:spcPct val="90000"/>
        </a:lnSpc>
        <a:spcBef>
          <a:spcPct val="0"/>
        </a:spcBef>
        <a:buNone/>
        <a:defRPr sz="3200" b="1" kern="1200" cap="all" baseline="0">
          <a:solidFill>
            <a:schemeClr val="tx1"/>
          </a:solidFill>
          <a:latin typeface="+mj-lt"/>
          <a:ea typeface="+mj-ea"/>
          <a:cs typeface="+mj-cs"/>
        </a:defRPr>
      </a:lvl1pPr>
    </p:titleStyle>
    <p:bodyStyle>
      <a:lvl1pPr marL="171450" indent="-171450" algn="l" defTabSz="914484" rtl="0" eaLnBrk="1" latinLnBrk="0" hangingPunct="1">
        <a:lnSpc>
          <a:spcPct val="90000"/>
        </a:lnSpc>
        <a:spcBef>
          <a:spcPts val="1500"/>
        </a:spcBef>
        <a:buClr>
          <a:schemeClr val="accent1"/>
        </a:buClr>
        <a:buFont typeface="Arial" pitchFamily="34" charset="0"/>
        <a:buChar char="•"/>
        <a:defRPr sz="18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84" rtl="0" eaLnBrk="1" latinLnBrk="0" hangingPunct="1">
        <a:defRPr sz="1900" kern="1200">
          <a:solidFill>
            <a:schemeClr val="tx1"/>
          </a:solidFill>
          <a:latin typeface="+mn-lt"/>
          <a:ea typeface="+mn-ea"/>
          <a:cs typeface="+mn-cs"/>
        </a:defRPr>
      </a:lvl1pPr>
      <a:lvl2pPr marL="457241" algn="l" defTabSz="914484" rtl="0" eaLnBrk="1" latinLnBrk="0" hangingPunct="1">
        <a:defRPr sz="1900" kern="1200">
          <a:solidFill>
            <a:schemeClr val="tx1"/>
          </a:solidFill>
          <a:latin typeface="+mn-lt"/>
          <a:ea typeface="+mn-ea"/>
          <a:cs typeface="+mn-cs"/>
        </a:defRPr>
      </a:lvl2pPr>
      <a:lvl3pPr marL="914484" algn="l" defTabSz="914484" rtl="0" eaLnBrk="1" latinLnBrk="0" hangingPunct="1">
        <a:defRPr sz="1900" kern="1200">
          <a:solidFill>
            <a:schemeClr val="tx1"/>
          </a:solidFill>
          <a:latin typeface="+mn-lt"/>
          <a:ea typeface="+mn-ea"/>
          <a:cs typeface="+mn-cs"/>
        </a:defRPr>
      </a:lvl3pPr>
      <a:lvl4pPr marL="1371725" algn="l" defTabSz="914484" rtl="0" eaLnBrk="1" latinLnBrk="0" hangingPunct="1">
        <a:defRPr sz="1900" kern="1200">
          <a:solidFill>
            <a:schemeClr val="tx1"/>
          </a:solidFill>
          <a:latin typeface="+mn-lt"/>
          <a:ea typeface="+mn-ea"/>
          <a:cs typeface="+mn-cs"/>
        </a:defRPr>
      </a:lvl4pPr>
      <a:lvl5pPr marL="1828968" algn="l" defTabSz="914484" rtl="0" eaLnBrk="1" latinLnBrk="0" hangingPunct="1">
        <a:defRPr sz="1900" kern="1200">
          <a:solidFill>
            <a:schemeClr val="tx1"/>
          </a:solidFill>
          <a:latin typeface="+mn-lt"/>
          <a:ea typeface="+mn-ea"/>
          <a:cs typeface="+mn-cs"/>
        </a:defRPr>
      </a:lvl5pPr>
      <a:lvl6pPr marL="2286209" algn="l" defTabSz="914484" rtl="0" eaLnBrk="1" latinLnBrk="0" hangingPunct="1">
        <a:defRPr sz="1900" kern="1200">
          <a:solidFill>
            <a:schemeClr val="tx1"/>
          </a:solidFill>
          <a:latin typeface="+mn-lt"/>
          <a:ea typeface="+mn-ea"/>
          <a:cs typeface="+mn-cs"/>
        </a:defRPr>
      </a:lvl6pPr>
      <a:lvl7pPr marL="2743452" algn="l" defTabSz="914484" rtl="0" eaLnBrk="1" latinLnBrk="0" hangingPunct="1">
        <a:defRPr sz="1900" kern="1200">
          <a:solidFill>
            <a:schemeClr val="tx1"/>
          </a:solidFill>
          <a:latin typeface="+mn-lt"/>
          <a:ea typeface="+mn-ea"/>
          <a:cs typeface="+mn-cs"/>
        </a:defRPr>
      </a:lvl7pPr>
      <a:lvl8pPr marL="3200693" algn="l" defTabSz="914484" rtl="0" eaLnBrk="1" latinLnBrk="0" hangingPunct="1">
        <a:defRPr sz="1900" kern="1200">
          <a:solidFill>
            <a:schemeClr val="tx1"/>
          </a:solidFill>
          <a:latin typeface="+mn-lt"/>
          <a:ea typeface="+mn-ea"/>
          <a:cs typeface="+mn-cs"/>
        </a:defRPr>
      </a:lvl8pPr>
      <a:lvl9pPr marL="3657936" algn="l" defTabSz="91448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4"/>
          <a:stretch>
            <a:fillRect/>
          </a:stretch>
        </p:blipFill>
        <p:spPr>
          <a:xfrm>
            <a:off x="-95589" y="0"/>
            <a:ext cx="12287589" cy="6922424"/>
          </a:xfrm>
          <a:prstGeom prst="rect">
            <a:avLst/>
          </a:prstGeom>
        </p:spPr>
      </p:pic>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9163051" y="7917469"/>
            <a:ext cx="269626" cy="461345"/>
          </a:xfrm>
          <a:prstGeom prst="rect">
            <a:avLst/>
          </a:prstGeom>
          <a:noFill/>
        </p:spPr>
        <p:txBody>
          <a:bodyPr wrap="none" rtlCol="0">
            <a:spAutoFit/>
          </a:bodyPr>
          <a:lstStyle/>
          <a:p>
            <a:r>
              <a:rPr lang="en-US" sz="2398" dirty="0"/>
              <a:t> </a:t>
            </a:r>
          </a:p>
        </p:txBody>
      </p:sp>
    </p:spTree>
    <p:extLst>
      <p:ext uri="{BB962C8B-B14F-4D97-AF65-F5344CB8AC3E}">
        <p14:creationId xmlns:p14="http://schemas.microsoft.com/office/powerpoint/2010/main" val="399028811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1">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3.xml"/></Relationships>
</file>

<file path=ppt/slides/_rels/slide1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5.xml.rels><?xml version="1.0" encoding="UTF-8" standalone="yes"?>
<Relationships xmlns="http://schemas.openxmlformats.org/package/2006/relationships"><Relationship Id="rId2" Type="http://schemas.openxmlformats.org/officeDocument/2006/relationships/hyperlink" Target="mailto:badar.talha@mayo.edu" TargetMode="External"/><Relationship Id="rId1" Type="http://schemas.openxmlformats.org/officeDocument/2006/relationships/slideLayout" Target="../slideLayouts/slideLayout5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hyperlink" Target="https://doi.org/10.1002/ajh.26857" TargetMode="Externa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2" Type="http://schemas.openxmlformats.org/officeDocument/2006/relationships/hyperlink" Target="https://doi.org/10.3324/haematol.2022.282612" TargetMode="Externa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02/ajh.26714" TargetMode="External"/><Relationship Id="rId2" Type="http://schemas.openxmlformats.org/officeDocument/2006/relationships/image" Target="../media/image32.png"/><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3" Type="http://schemas.openxmlformats.org/officeDocument/2006/relationships/image" Target="../media/image34.wmf"/><Relationship Id="rId7" Type="http://schemas.openxmlformats.org/officeDocument/2006/relationships/hyperlink" Target="https://www.nature.com/bcj" TargetMode="External"/><Relationship Id="rId2" Type="http://schemas.openxmlformats.org/officeDocument/2006/relationships/image" Target="../media/image33.png"/><Relationship Id="rId1" Type="http://schemas.openxmlformats.org/officeDocument/2006/relationships/slideLayout" Target="../slideLayouts/slideLayout5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5.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43.xml"/><Relationship Id="rId6" Type="http://schemas.openxmlformats.org/officeDocument/2006/relationships/image" Target="../media/image39.jpeg"/><Relationship Id="rId5" Type="http://schemas.openxmlformats.org/officeDocument/2006/relationships/hyperlink" Target="https://doi.org/10.1002/cam4.3237" TargetMode="External"/><Relationship Id="rId4" Type="http://schemas.openxmlformats.org/officeDocument/2006/relationships/image" Target="../media/image38.tiff"/></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43.xml"/><Relationship Id="rId4" Type="http://schemas.openxmlformats.org/officeDocument/2006/relationships/hyperlink" Target="https://seer.cancer.gov/statfacts/html/follicular.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3.xml"/><Relationship Id="rId5" Type="http://schemas.openxmlformats.org/officeDocument/2006/relationships/image" Target="../media/image44.jpe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3.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4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3.xml"/></Relationships>
</file>

<file path=ppt/slides/_rels/slide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5.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45.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5.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43.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3.xml"/></Relationships>
</file>

<file path=ppt/slides/_rels/slide59.xml.rels><?xml version="1.0" encoding="UTF-8" standalone="yes"?>
<Relationships xmlns="http://schemas.openxmlformats.org/package/2006/relationships"><Relationship Id="rId3" Type="http://schemas.openxmlformats.org/officeDocument/2006/relationships/hyperlink" Target="mailto:AlhajMoustafa.Muhamad@Mayo.edu" TargetMode="External"/><Relationship Id="rId2" Type="http://schemas.openxmlformats.org/officeDocument/2006/relationships/notesSlide" Target="../notesSlides/notesSlide13.xml"/><Relationship Id="rId1" Type="http://schemas.openxmlformats.org/officeDocument/2006/relationships/slideLayout" Target="../slideLayouts/slideLayout1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62.xml"/><Relationship Id="rId5" Type="http://schemas.openxmlformats.org/officeDocument/2006/relationships/image" Target="../media/image57.svg"/><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0.xml"/></Relationships>
</file>

<file path=ppt/slides/_rels/slide6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chart" Target="../charts/chart4.xml"/><Relationship Id="rId1" Type="http://schemas.openxmlformats.org/officeDocument/2006/relationships/slideLayout" Target="../slideLayouts/slideLayout6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93.xml"/></Relationships>
</file>

<file path=ppt/slides/_rels/slide7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3.xml"/></Relationships>
</file>

<file path=ppt/slides/_rels/slide7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8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62.xml"/><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9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609EF38-BAFB-C845-B226-4643FA68B0BB}"/>
              </a:ext>
            </a:extLst>
          </p:cNvPr>
          <p:cNvPicPr>
            <a:picLocks noChangeAspect="1"/>
          </p:cNvPicPr>
          <p:nvPr/>
        </p:nvPicPr>
        <p:blipFill>
          <a:blip r:embed="rId3"/>
          <a:srcRect/>
          <a:stretch/>
        </p:blipFill>
        <p:spPr>
          <a:xfrm>
            <a:off x="5639" y="-14791"/>
            <a:ext cx="12202603" cy="6863963"/>
          </a:xfrm>
          <a:prstGeom prst="rect">
            <a:avLst/>
          </a:prstGeom>
        </p:spPr>
      </p:pic>
      <p:sp>
        <p:nvSpPr>
          <p:cNvPr id="10" name="TextBox 9"/>
          <p:cNvSpPr txBox="1">
            <a:spLocks noChangeArrowheads="1"/>
          </p:cNvSpPr>
          <p:nvPr/>
        </p:nvSpPr>
        <p:spPr bwMode="auto">
          <a:xfrm>
            <a:off x="1234719" y="3055584"/>
            <a:ext cx="10973523" cy="58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1218072" rtl="0" eaLnBrk="0" fontAlgn="base" latinLnBrk="0" hangingPunct="0">
              <a:lnSpc>
                <a:spcPct val="100000"/>
              </a:lnSpc>
              <a:spcBef>
                <a:spcPct val="0"/>
              </a:spcBef>
              <a:spcAft>
                <a:spcPct val="0"/>
              </a:spcAft>
              <a:buClrTx/>
              <a:buSzTx/>
              <a:buFontTx/>
              <a:buNone/>
              <a:tabLst/>
              <a:defRPr/>
            </a:pPr>
            <a:r>
              <a:rPr kumimoji="0" lang="en-US" sz="3197" b="1" i="0" u="none" strike="noStrike" kern="1200" cap="none" spc="0" normalizeH="0" baseline="0" noProof="0" dirty="0">
                <a:ln>
                  <a:noFill/>
                </a:ln>
                <a:solidFill>
                  <a:srgbClr val="FFC82C"/>
                </a:solidFill>
                <a:effectLst/>
                <a:uLnTx/>
                <a:uFillTx/>
                <a:latin typeface="Arial" charset="0"/>
                <a:ea typeface="ＭＳ Ｐゴシック" charset="0"/>
              </a:rPr>
              <a:t>Hematologic Malignancies </a:t>
            </a:r>
            <a:r>
              <a:rPr kumimoji="0" lang="en-US" sz="2131" b="0" i="0" u="none" strike="noStrike" kern="1200" cap="none" spc="0" normalizeH="0" baseline="0" noProof="0" dirty="0">
                <a:ln>
                  <a:noFill/>
                </a:ln>
                <a:solidFill>
                  <a:prstClr val="white"/>
                </a:solidFill>
                <a:effectLst/>
                <a:uLnTx/>
                <a:uFillTx/>
                <a:latin typeface="Arial" charset="0"/>
                <a:ea typeface="ＭＳ Ｐゴシック" charset="0"/>
              </a:rPr>
              <a:t>•   Wednesday, November </a:t>
            </a:r>
            <a:r>
              <a:rPr lang="en-US" sz="2131" dirty="0">
                <a:solidFill>
                  <a:prstClr val="white"/>
                </a:solidFill>
              </a:rPr>
              <a:t>29</a:t>
            </a:r>
            <a:r>
              <a:rPr kumimoji="0" lang="en-US" sz="2131" b="0" i="0" u="none" strike="noStrike" kern="1200" cap="none" spc="0" normalizeH="0" baseline="0" noProof="0" dirty="0">
                <a:ln>
                  <a:noFill/>
                </a:ln>
                <a:solidFill>
                  <a:prstClr val="white"/>
                </a:solidFill>
                <a:effectLst/>
                <a:uLnTx/>
                <a:uFillTx/>
                <a:latin typeface="Arial" charset="0"/>
                <a:ea typeface="ＭＳ Ｐゴシック" charset="0"/>
              </a:rPr>
              <a:t>, 2023</a:t>
            </a:r>
          </a:p>
        </p:txBody>
      </p:sp>
      <p:pic>
        <p:nvPicPr>
          <p:cNvPr id="9" name="Picture 8"/>
          <p:cNvPicPr>
            <a:picLocks noChangeAspect="1"/>
          </p:cNvPicPr>
          <p:nvPr/>
        </p:nvPicPr>
        <p:blipFill>
          <a:blip r:embed="rId4"/>
          <a:srcRect/>
          <a:stretch/>
        </p:blipFill>
        <p:spPr>
          <a:xfrm>
            <a:off x="310468" y="168061"/>
            <a:ext cx="4956877" cy="1897242"/>
          </a:xfrm>
          <a:prstGeom prst="rect">
            <a:avLst/>
          </a:prstGeom>
        </p:spPr>
      </p:pic>
      <p:cxnSp>
        <p:nvCxnSpPr>
          <p:cNvPr id="13" name="Straight Connector 12">
            <a:extLst>
              <a:ext uri="{FF2B5EF4-FFF2-40B4-BE49-F238E27FC236}">
                <a16:creationId xmlns:a16="http://schemas.microsoft.com/office/drawing/2014/main" id="{8E6D9072-7666-6F42-B806-C08CBF71778B}"/>
              </a:ext>
            </a:extLst>
          </p:cNvPr>
          <p:cNvCxnSpPr>
            <a:cxnSpLocks/>
          </p:cNvCxnSpPr>
          <p:nvPr/>
        </p:nvCxnSpPr>
        <p:spPr>
          <a:xfrm>
            <a:off x="5640" y="6849174"/>
            <a:ext cx="12202604" cy="8828"/>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E4F9A8C-095C-F04B-A3EB-446E1D9E0EE8}"/>
              </a:ext>
            </a:extLst>
          </p:cNvPr>
          <p:cNvSpPr/>
          <p:nvPr/>
        </p:nvSpPr>
        <p:spPr>
          <a:xfrm>
            <a:off x="8106819" y="1827108"/>
            <a:ext cx="4101425" cy="450687"/>
          </a:xfrm>
          <a:prstGeom prst="rect">
            <a:avLst/>
          </a:prstGeom>
          <a:solidFill>
            <a:srgbClr val="003767"/>
          </a:solidFill>
          <a:ln>
            <a:solidFill>
              <a:schemeClr val="accent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072" rtl="0" eaLnBrk="1" fontAlgn="base" latinLnBrk="0" hangingPunct="1">
              <a:lnSpc>
                <a:spcPct val="100000"/>
              </a:lnSpc>
              <a:spcBef>
                <a:spcPct val="0"/>
              </a:spcBef>
              <a:spcAft>
                <a:spcPct val="0"/>
              </a:spcAft>
              <a:buClrTx/>
              <a:buSzTx/>
              <a:buFontTx/>
              <a:buNone/>
              <a:tabLst/>
              <a:defRPr/>
            </a:pPr>
            <a:endParaRPr kumimoji="0" lang="en-US" sz="319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D0D8983-A53D-BF42-9231-4EDE428BABCF}"/>
              </a:ext>
            </a:extLst>
          </p:cNvPr>
          <p:cNvSpPr txBox="1"/>
          <p:nvPr/>
        </p:nvSpPr>
        <p:spPr>
          <a:xfrm>
            <a:off x="8084936" y="1896182"/>
            <a:ext cx="4101425" cy="297325"/>
          </a:xfrm>
          <a:prstGeom prst="rect">
            <a:avLst/>
          </a:prstGeom>
          <a:noFill/>
        </p:spPr>
        <p:txBody>
          <a:bodyPr wrap="square" rtlCol="0">
            <a:spAutoFit/>
          </a:bodyPr>
          <a:lstStyle/>
          <a:p>
            <a:pPr marL="0" marR="0" lvl="0" indent="0" algn="ctr" defTabSz="1218072" rtl="0" eaLnBrk="1" fontAlgn="base" latinLnBrk="0" hangingPunct="1">
              <a:lnSpc>
                <a:spcPct val="100000"/>
              </a:lnSpc>
              <a:spcBef>
                <a:spcPct val="0"/>
              </a:spcBef>
              <a:spcAft>
                <a:spcPct val="0"/>
              </a:spcAft>
              <a:buClrTx/>
              <a:buSzTx/>
              <a:buFontTx/>
              <a:buNone/>
              <a:tabLst/>
              <a:defRPr/>
            </a:pPr>
            <a:r>
              <a:rPr kumimoji="0" lang="en-US" sz="1332" b="0" i="0" u="none" strike="noStrike" kern="1200" cap="none" spc="0" normalizeH="0" baseline="0" noProof="0" dirty="0">
                <a:ln>
                  <a:noFill/>
                </a:ln>
                <a:solidFill>
                  <a:prstClr val="white"/>
                </a:solidFill>
                <a:effectLst/>
                <a:uLnTx/>
                <a:uFillTx/>
                <a:latin typeface="Arial" panose="020B0604020202020204" pitchFamily="34" charset="0"/>
                <a:ea typeface="Bodoni Ornaments" pitchFamily="2" charset="0"/>
                <a:cs typeface="Arial" panose="020B0604020202020204" pitchFamily="34" charset="0"/>
              </a:rPr>
              <a:t>@OncLiveSOSS    •   #OncLiveIPC</a:t>
            </a:r>
          </a:p>
        </p:txBody>
      </p:sp>
    </p:spTree>
    <p:extLst>
      <p:ext uri="{BB962C8B-B14F-4D97-AF65-F5344CB8AC3E}">
        <p14:creationId xmlns:p14="http://schemas.microsoft.com/office/powerpoint/2010/main" val="1770905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911789C-07C7-7D42-5C6C-BF25B742CC0B}"/>
              </a:ext>
            </a:extLst>
          </p:cNvPr>
          <p:cNvSpPr txBox="1">
            <a:spLocks/>
          </p:cNvSpPr>
          <p:nvPr/>
        </p:nvSpPr>
        <p:spPr>
          <a:xfrm>
            <a:off x="343790" y="336402"/>
            <a:ext cx="10515600" cy="63070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a:cs typeface="Arial" panose="020B0604020202020204" pitchFamily="34" charset="0"/>
              </a:rPr>
              <a:t>Learning Objectives</a:t>
            </a:r>
          </a:p>
        </p:txBody>
      </p:sp>
      <p:sp>
        <p:nvSpPr>
          <p:cNvPr id="6" name="Content Placeholder 2">
            <a:extLst>
              <a:ext uri="{FF2B5EF4-FFF2-40B4-BE49-F238E27FC236}">
                <a16:creationId xmlns:a16="http://schemas.microsoft.com/office/drawing/2014/main" id="{5465F174-E591-A371-CDAF-BD18D7D052A7}"/>
              </a:ext>
            </a:extLst>
          </p:cNvPr>
          <p:cNvSpPr txBox="1">
            <a:spLocks/>
          </p:cNvSpPr>
          <p:nvPr/>
        </p:nvSpPr>
        <p:spPr>
          <a:xfrm>
            <a:off x="646356" y="1337812"/>
            <a:ext cx="11259519" cy="47192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Understand contemporary prognostic models for myelofibrosis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Genetics based risk models (MIPSS70+ version 2.0)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2.    Review current and recently approved therapies for myelofibrosis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Newest JAK inhibitor (Momelotinib) approved September 15, 2023</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Arial"/>
              <a:ea typeface="ＭＳ Ｐゴシック"/>
            </a:endParaRPr>
          </a:p>
        </p:txBody>
      </p:sp>
    </p:spTree>
    <p:extLst>
      <p:ext uri="{BB962C8B-B14F-4D97-AF65-F5344CB8AC3E}">
        <p14:creationId xmlns:p14="http://schemas.microsoft.com/office/powerpoint/2010/main" val="32659446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103650-4ED5-5F7E-369D-CA415FE69175}"/>
              </a:ext>
            </a:extLst>
          </p:cNvPr>
          <p:cNvSpPr>
            <a:spLocks noGrp="1"/>
          </p:cNvSpPr>
          <p:nvPr>
            <p:ph sz="half" idx="1"/>
          </p:nvPr>
        </p:nvSpPr>
        <p:spPr>
          <a:xfrm>
            <a:off x="925830" y="1100135"/>
            <a:ext cx="10046970" cy="3911365"/>
          </a:xfrm>
        </p:spPr>
        <p:txBody>
          <a:bodyPr/>
          <a:lstStyle/>
          <a:p>
            <a:pPr marL="0" indent="0" algn="ctr">
              <a:buNone/>
            </a:pPr>
            <a:r>
              <a:rPr lang="en-US" dirty="0">
                <a:solidFill>
                  <a:srgbClr val="002060"/>
                </a:solidFill>
              </a:rPr>
              <a:t>Thank you!</a:t>
            </a:r>
          </a:p>
          <a:p>
            <a:pPr marL="0" indent="0" algn="ctr">
              <a:buNone/>
            </a:pPr>
            <a:endParaRPr lang="en-US" dirty="0">
              <a:solidFill>
                <a:srgbClr val="002060"/>
              </a:solidFill>
            </a:endParaRPr>
          </a:p>
          <a:p>
            <a:pPr marL="0" indent="0" algn="ctr">
              <a:buNone/>
            </a:pPr>
            <a:endParaRPr lang="en-US" dirty="0">
              <a:solidFill>
                <a:srgbClr val="002060"/>
              </a:solidFill>
            </a:endParaRPr>
          </a:p>
          <a:p>
            <a:pPr marL="0" indent="0" algn="ctr">
              <a:buNone/>
            </a:pPr>
            <a:r>
              <a:rPr lang="en-US" dirty="0">
                <a:solidFill>
                  <a:srgbClr val="002060"/>
                </a:solidFill>
              </a:rPr>
              <a:t>Questions?</a:t>
            </a:r>
          </a:p>
        </p:txBody>
      </p:sp>
    </p:spTree>
    <p:extLst>
      <p:ext uri="{BB962C8B-B14F-4D97-AF65-F5344CB8AC3E}">
        <p14:creationId xmlns:p14="http://schemas.microsoft.com/office/powerpoint/2010/main" val="35444799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62798" y="647679"/>
            <a:ext cx="6466404" cy="1625737"/>
          </a:xfrm>
        </p:spPr>
        <p:txBody>
          <a:bodyPr>
            <a:noAutofit/>
          </a:bodyPr>
          <a:lstStyle/>
          <a:p>
            <a:r>
              <a:rPr lang="en-US" dirty="0">
                <a:latin typeface="Arial Black" panose="020B0A04020102020204" pitchFamily="34" charset="0"/>
              </a:rPr>
              <a:t>Recent Advances in MDS</a:t>
            </a:r>
          </a:p>
        </p:txBody>
      </p:sp>
      <p:sp>
        <p:nvSpPr>
          <p:cNvPr id="5" name="TextBox 4">
            <a:extLst>
              <a:ext uri="{FF2B5EF4-FFF2-40B4-BE49-F238E27FC236}">
                <a16:creationId xmlns:a16="http://schemas.microsoft.com/office/drawing/2014/main" id="{A49D37E7-3AC3-405B-ABC0-97E99955D42D}"/>
              </a:ext>
            </a:extLst>
          </p:cNvPr>
          <p:cNvSpPr txBox="1"/>
          <p:nvPr/>
        </p:nvSpPr>
        <p:spPr>
          <a:xfrm>
            <a:off x="5639" y="2463659"/>
            <a:ext cx="12180722" cy="2552302"/>
          </a:xfrm>
          <a:prstGeom prst="rect">
            <a:avLst/>
          </a:prstGeom>
          <a:noFill/>
        </p:spPr>
        <p:txBody>
          <a:bodyPr wrap="square" rtlCol="0">
            <a:spAutoFit/>
          </a:bodyPr>
          <a:lstStyle/>
          <a:p>
            <a:pPr marL="0" marR="0" lvl="0" indent="0" algn="ctr" defTabSz="2157461" rtl="0" eaLnBrk="1" fontAlgn="base" latinLnBrk="0" hangingPunct="1">
              <a:lnSpc>
                <a:spcPct val="100000"/>
              </a:lnSpc>
              <a:spcBef>
                <a:spcPts val="0"/>
              </a:spcBef>
              <a:spcAft>
                <a:spcPct val="0"/>
              </a:spcAft>
              <a:buClrTx/>
              <a:buSzTx/>
              <a:buFontTx/>
              <a:buNone/>
              <a:tabLst/>
              <a:defRPr/>
            </a:pPr>
            <a:endParaRPr kumimoji="0" lang="en-US" sz="3197" b="1" i="0" u="none" strike="noStrike" kern="1200" cap="none" spc="0" normalizeH="0" baseline="0" noProof="0" dirty="0">
              <a:ln>
                <a:noFill/>
              </a:ln>
              <a:solidFill>
                <a:srgbClr val="FF0000"/>
              </a:solidFill>
              <a:effectLst/>
              <a:uLnTx/>
              <a:uFillTx/>
              <a:latin typeface="Arial Black" panose="020B0A04020102020204" pitchFamily="34" charset="0"/>
              <a:ea typeface="ＭＳ Ｐゴシック"/>
              <a:cs typeface="Arial" panose="020B0604020202020204" pitchFamily="34" charset="0"/>
            </a:endParaRPr>
          </a:p>
          <a:p>
            <a:pPr marL="0" marR="0" lvl="0" indent="0" algn="ctr" defTabSz="2157461" rtl="0" eaLnBrk="1" fontAlgn="base" latinLnBrk="0" hangingPunct="1">
              <a:lnSpc>
                <a:spcPct val="100000"/>
              </a:lnSpc>
              <a:spcBef>
                <a:spcPts val="0"/>
              </a:spcBef>
              <a:spcAft>
                <a:spcPct val="0"/>
              </a:spcAft>
              <a:buClrTx/>
              <a:buSzTx/>
              <a:buFontTx/>
              <a:buNone/>
              <a:tabLst/>
              <a:defRPr/>
            </a:pPr>
            <a:r>
              <a:rPr kumimoji="0" lang="en-US" sz="3197" b="1" i="0" u="none" strike="noStrike" kern="1200" cap="none" spc="0" normalizeH="0" baseline="0" noProof="0" dirty="0">
                <a:ln>
                  <a:noFill/>
                </a:ln>
                <a:solidFill>
                  <a:srgbClr val="002E51"/>
                </a:solidFill>
                <a:effectLst/>
                <a:uLnTx/>
                <a:uFillTx/>
                <a:latin typeface="Arial Black" panose="020B0A04020102020204" pitchFamily="34" charset="0"/>
                <a:ea typeface="ＭＳ Ｐゴシック"/>
                <a:cs typeface="Arial" panose="020B0604020202020204" pitchFamily="34" charset="0"/>
              </a:rPr>
              <a:t>Talha Badar, MD</a:t>
            </a:r>
            <a:endParaRPr kumimoji="0" lang="en-US" sz="3197" b="0" i="0" u="none" strike="noStrike" kern="1200" cap="none" spc="0" normalizeH="0" baseline="0" noProof="0" dirty="0">
              <a:ln>
                <a:noFill/>
              </a:ln>
              <a:solidFill>
                <a:srgbClr val="003767"/>
              </a:solidFill>
              <a:effectLst/>
              <a:uLnTx/>
              <a:uFillTx/>
              <a:latin typeface="Arial Black" panose="020B0A04020102020204" pitchFamily="34" charset="0"/>
              <a:ea typeface="ＭＳ Ｐゴシック"/>
              <a:cs typeface="Arial" panose="020B0604020202020204" pitchFamily="34" charset="0"/>
            </a:endParaRPr>
          </a:p>
          <a:p>
            <a:pPr marL="0" marR="0" lvl="0" indent="0" algn="ctr" defTabSz="2157461" rtl="0" eaLnBrk="1" fontAlgn="base" latinLnBrk="0" hangingPunct="1">
              <a:lnSpc>
                <a:spcPct val="100000"/>
              </a:lnSpc>
              <a:spcBef>
                <a:spcPts val="0"/>
              </a:spcBef>
              <a:spcAft>
                <a:spcPct val="0"/>
              </a:spcAft>
              <a:buClrTx/>
              <a:buSzTx/>
              <a:buFontTx/>
              <a:buNone/>
              <a:tabLst/>
              <a:defRPr/>
            </a:pPr>
            <a:r>
              <a:rPr kumimoji="0" lang="en-US" sz="3197" b="0" i="0" u="none" strike="noStrike" kern="1200" cap="none" spc="0" normalizeH="0" baseline="0" noProof="0" dirty="0">
                <a:ln>
                  <a:noFill/>
                </a:ln>
                <a:solidFill>
                  <a:srgbClr val="003767"/>
                </a:solidFill>
                <a:effectLst/>
                <a:uLnTx/>
                <a:uFillTx/>
                <a:latin typeface="Arial Black" panose="020B0A04020102020204" pitchFamily="34" charset="0"/>
                <a:ea typeface="ＭＳ Ｐゴシック"/>
                <a:cs typeface="Arial" panose="020B0604020202020204" pitchFamily="34" charset="0"/>
              </a:rPr>
              <a:t>Hematologist/Oncologist</a:t>
            </a:r>
          </a:p>
          <a:p>
            <a:pPr marL="0" marR="0" lvl="0" indent="0" algn="ctr" defTabSz="2157461" rtl="0" eaLnBrk="1" fontAlgn="base" latinLnBrk="0" hangingPunct="1">
              <a:lnSpc>
                <a:spcPct val="100000"/>
              </a:lnSpc>
              <a:spcBef>
                <a:spcPts val="0"/>
              </a:spcBef>
              <a:spcAft>
                <a:spcPct val="0"/>
              </a:spcAft>
              <a:buClrTx/>
              <a:buSzTx/>
              <a:buFontTx/>
              <a:buNone/>
              <a:tabLst/>
              <a:defRPr/>
            </a:pPr>
            <a:r>
              <a:rPr kumimoji="0" lang="en-US" sz="3197" b="0" i="0" u="none" strike="noStrike" kern="1200" cap="none" spc="0" normalizeH="0" baseline="0" noProof="0" dirty="0">
                <a:ln>
                  <a:noFill/>
                </a:ln>
                <a:solidFill>
                  <a:srgbClr val="003767"/>
                </a:solidFill>
                <a:effectLst/>
                <a:uLnTx/>
                <a:uFillTx/>
                <a:latin typeface="Arial Black" panose="020B0A04020102020204" pitchFamily="34" charset="0"/>
                <a:ea typeface="ＭＳ Ｐゴシック"/>
                <a:cs typeface="Arial" panose="020B0604020202020204" pitchFamily="34" charset="0"/>
              </a:rPr>
              <a:t>Mayo Clinic</a:t>
            </a:r>
          </a:p>
          <a:p>
            <a:pPr marL="0" marR="0" lvl="0" indent="0" algn="ctr" defTabSz="2157461" rtl="0" eaLnBrk="1" fontAlgn="base" latinLnBrk="0" hangingPunct="1">
              <a:lnSpc>
                <a:spcPct val="100000"/>
              </a:lnSpc>
              <a:spcBef>
                <a:spcPts val="0"/>
              </a:spcBef>
              <a:spcAft>
                <a:spcPct val="0"/>
              </a:spcAft>
              <a:buClrTx/>
              <a:buSzTx/>
              <a:buFontTx/>
              <a:buNone/>
              <a:tabLst/>
              <a:defRPr/>
            </a:pPr>
            <a:r>
              <a:rPr kumimoji="0" lang="en-US" sz="3197" b="0" i="0" u="none" strike="noStrike" kern="1200" cap="none" spc="0" normalizeH="0" baseline="0" noProof="0" dirty="0">
                <a:ln>
                  <a:noFill/>
                </a:ln>
                <a:solidFill>
                  <a:srgbClr val="003767"/>
                </a:solidFill>
                <a:effectLst/>
                <a:uLnTx/>
                <a:uFillTx/>
                <a:latin typeface="Arial Black" panose="020B0A04020102020204" pitchFamily="34" charset="0"/>
                <a:ea typeface="ＭＳ Ｐゴシック"/>
                <a:cs typeface="Arial" panose="020B0604020202020204" pitchFamily="34" charset="0"/>
              </a:rPr>
              <a:t>Florida, USA</a:t>
            </a:r>
          </a:p>
        </p:txBody>
      </p:sp>
    </p:spTree>
    <p:extLst>
      <p:ext uri="{BB962C8B-B14F-4D97-AF65-F5344CB8AC3E}">
        <p14:creationId xmlns:p14="http://schemas.microsoft.com/office/powerpoint/2010/main" val="3218753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527FEAA-6E2A-7D2D-F370-C41936929DD7}"/>
              </a:ext>
            </a:extLst>
          </p:cNvPr>
          <p:cNvSpPr>
            <a:spLocks noGrp="1"/>
          </p:cNvSpPr>
          <p:nvPr>
            <p:ph type="subTitle" idx="1"/>
          </p:nvPr>
        </p:nvSpPr>
        <p:spPr>
          <a:xfrm>
            <a:off x="970327" y="1516712"/>
            <a:ext cx="10251346" cy="3532408"/>
          </a:xfrm>
        </p:spPr>
        <p:txBody>
          <a:bodyPr/>
          <a:lstStyle/>
          <a:p>
            <a:pPr marL="457200" indent="-457200" algn="l">
              <a:buClr>
                <a:schemeClr val="accent6"/>
              </a:buClr>
              <a:buFont typeface="Arial" panose="020B0604020202020204" pitchFamily="34" charset="0"/>
              <a:buChar char="•"/>
            </a:pPr>
            <a:r>
              <a:rPr lang="en-US" dirty="0"/>
              <a:t>Background</a:t>
            </a:r>
          </a:p>
          <a:p>
            <a:pPr marL="457200" indent="-457200" algn="l">
              <a:buFont typeface="Arial" panose="020B0604020202020204" pitchFamily="34" charset="0"/>
              <a:buChar char="•"/>
            </a:pPr>
            <a:r>
              <a:rPr lang="en-US" dirty="0"/>
              <a:t>Updates on risk stratification</a:t>
            </a:r>
          </a:p>
          <a:p>
            <a:pPr marL="457200" indent="-457200" algn="l">
              <a:buFont typeface="Arial" panose="020B0604020202020204" pitchFamily="34" charset="0"/>
              <a:buChar char="•"/>
            </a:pPr>
            <a:r>
              <a:rPr lang="en-US" dirty="0"/>
              <a:t>Updates on classification</a:t>
            </a:r>
          </a:p>
          <a:p>
            <a:pPr marL="457200" indent="-457200" algn="l">
              <a:buFont typeface="Arial" panose="020B0604020202020204" pitchFamily="34" charset="0"/>
              <a:buChar char="•"/>
            </a:pPr>
            <a:r>
              <a:rPr lang="en-US" dirty="0"/>
              <a:t>Novel drugs for MDS with anemia</a:t>
            </a:r>
          </a:p>
          <a:p>
            <a:pPr marL="457200" indent="-457200" algn="l">
              <a:buFont typeface="Arial" panose="020B0604020202020204" pitchFamily="34" charset="0"/>
              <a:buChar char="•"/>
            </a:pPr>
            <a:r>
              <a:rPr lang="en-US" dirty="0"/>
              <a:t>Targeted therapy for MDS </a:t>
            </a:r>
          </a:p>
          <a:p>
            <a:pPr marL="457200" indent="-457200" algn="l">
              <a:buFont typeface="Arial" panose="020B0604020202020204" pitchFamily="34" charset="0"/>
              <a:buChar char="•"/>
            </a:pPr>
            <a:r>
              <a:rPr lang="en-US" dirty="0"/>
              <a:t>Treatment combinations for HR-MDS</a:t>
            </a:r>
          </a:p>
          <a:p>
            <a:pPr algn="l"/>
            <a:br>
              <a:rPr lang="en-US" dirty="0"/>
            </a:br>
            <a:endParaRPr lang="en-US" dirty="0"/>
          </a:p>
          <a:p>
            <a:pPr marL="457200" indent="-457200" algn="l">
              <a:buFont typeface="Arial" panose="020B0604020202020204" pitchFamily="34" charset="0"/>
              <a:buChar char="•"/>
            </a:pPr>
            <a:endParaRPr lang="en-US" dirty="0"/>
          </a:p>
        </p:txBody>
      </p:sp>
      <p:sp>
        <p:nvSpPr>
          <p:cNvPr id="5" name="Title 4">
            <a:extLst>
              <a:ext uri="{FF2B5EF4-FFF2-40B4-BE49-F238E27FC236}">
                <a16:creationId xmlns:a16="http://schemas.microsoft.com/office/drawing/2014/main" id="{ACE46EEC-B2C0-C0F8-ECAA-C800DCF9A864}"/>
              </a:ext>
            </a:extLst>
          </p:cNvPr>
          <p:cNvSpPr>
            <a:spLocks noGrp="1"/>
          </p:cNvSpPr>
          <p:nvPr>
            <p:ph type="title"/>
          </p:nvPr>
        </p:nvSpPr>
        <p:spPr/>
        <p:txBody>
          <a:bodyPr/>
          <a:lstStyle/>
          <a:p>
            <a:r>
              <a:rPr lang="en-US" sz="4000" dirty="0">
                <a:latin typeface="Arial Black" panose="020B0A04020102020204" pitchFamily="34" charset="0"/>
              </a:rPr>
              <a:t>Presentation Outline</a:t>
            </a:r>
          </a:p>
        </p:txBody>
      </p:sp>
    </p:spTree>
    <p:extLst>
      <p:ext uri="{BB962C8B-B14F-4D97-AF65-F5344CB8AC3E}">
        <p14:creationId xmlns:p14="http://schemas.microsoft.com/office/powerpoint/2010/main" val="2325241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BA8A0CBC-21B6-4912-3BBC-EEC8219B4887}"/>
              </a:ext>
            </a:extLst>
          </p:cNvPr>
          <p:cNvSpPr>
            <a:spLocks noGrp="1"/>
          </p:cNvSpPr>
          <p:nvPr>
            <p:ph type="subTitle" idx="1"/>
          </p:nvPr>
        </p:nvSpPr>
        <p:spPr>
          <a:xfrm>
            <a:off x="1050022" y="1337530"/>
            <a:ext cx="10091956" cy="3532408"/>
          </a:xfrm>
        </p:spPr>
        <p:txBody>
          <a:bodyPr/>
          <a:lstStyle/>
          <a:p>
            <a:pPr marL="284163" marR="0" lvl="0" indent="-284163" algn="l" defTabSz="914484" rtl="0" eaLnBrk="1" fontAlgn="auto" latinLnBrk="0" hangingPunct="1">
              <a:lnSpc>
                <a:spcPct val="90000"/>
              </a:lnSpc>
              <a:spcBef>
                <a:spcPts val="1500"/>
              </a:spcBef>
              <a:spcAft>
                <a:spcPts val="0"/>
              </a:spcAft>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MDS are a heterogeneous group of stem cell disorders that are characterized by:</a:t>
            </a:r>
          </a:p>
          <a:p>
            <a:pPr marR="0" lvl="0" algn="l" defTabSz="914484" rtl="0" eaLnBrk="1" fontAlgn="auto" latinLnBrk="0" hangingPunct="1">
              <a:lnSpc>
                <a:spcPct val="90000"/>
              </a:lnSpc>
              <a:spcBef>
                <a:spcPts val="1500"/>
              </a:spcBef>
              <a:spcAft>
                <a:spcPts val="0"/>
              </a:spcAft>
              <a:buClr>
                <a:schemeClr val="accent6"/>
              </a:buClr>
              <a:buSzTx/>
              <a:tabLst/>
              <a:defRPr/>
            </a:pPr>
            <a:r>
              <a:rPr kumimoji="0" lang="en-US" sz="28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Ineffective hematopoiesis leading to lowering of blood counts.</a:t>
            </a:r>
          </a:p>
          <a:p>
            <a:pPr marR="0" lvl="0" algn="l" defTabSz="914484" rtl="0" eaLnBrk="1" fontAlgn="auto" latinLnBrk="0" hangingPunct="1">
              <a:lnSpc>
                <a:spcPct val="90000"/>
              </a:lnSpc>
              <a:spcBef>
                <a:spcPts val="1500"/>
              </a:spcBef>
              <a:spcAft>
                <a:spcPts val="0"/>
              </a:spcAft>
              <a:buSzTx/>
              <a:tabLst/>
              <a:defRPr/>
            </a:pPr>
            <a:r>
              <a:rPr kumimoji="0" lang="en-US" sz="28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Presence of dysplastic changes in one or more cell lines. </a:t>
            </a:r>
          </a:p>
          <a:p>
            <a:pPr marR="0" lvl="0" algn="l" defTabSz="914484" rtl="0" eaLnBrk="1" fontAlgn="auto" latinLnBrk="0" hangingPunct="1">
              <a:lnSpc>
                <a:spcPct val="90000"/>
              </a:lnSpc>
              <a:spcBef>
                <a:spcPts val="1500"/>
              </a:spcBef>
              <a:spcAft>
                <a:spcPts val="0"/>
              </a:spcAft>
              <a:buSzTx/>
              <a:tabLst/>
              <a:defRPr/>
            </a:pPr>
            <a:r>
              <a:rPr kumimoji="0" lang="en-US" sz="28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Risk of progression to AML.</a:t>
            </a:r>
          </a:p>
          <a:p>
            <a:pPr marL="284163" marR="0" lvl="0" indent="-284163" algn="l" defTabSz="914484" rtl="0" eaLnBrk="1" fontAlgn="auto" latinLnBrk="0" hangingPunct="1">
              <a:lnSpc>
                <a:spcPct val="90000"/>
              </a:lnSpc>
              <a:spcBef>
                <a:spcPts val="1500"/>
              </a:spcBef>
              <a:spcAft>
                <a:spcPts val="0"/>
              </a:spcAft>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Commonly seen in elderly patient population. </a:t>
            </a:r>
          </a:p>
          <a:p>
            <a:pPr marL="457200" indent="-457200" algn="l">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E0E532FA-4BF9-BBBC-5217-0681DB1A8F58}"/>
              </a:ext>
            </a:extLst>
          </p:cNvPr>
          <p:cNvSpPr>
            <a:spLocks noGrp="1"/>
          </p:cNvSpPr>
          <p:nvPr>
            <p:ph type="title"/>
          </p:nvPr>
        </p:nvSpPr>
        <p:spPr/>
        <p:txBody>
          <a:bodyPr/>
          <a:lstStyle/>
          <a:p>
            <a:r>
              <a:rPr lang="en-US" sz="4000" dirty="0">
                <a:latin typeface="Arial Black" panose="020B0A04020102020204" pitchFamily="34" charset="0"/>
              </a:rPr>
              <a:t>Background</a:t>
            </a:r>
          </a:p>
        </p:txBody>
      </p:sp>
    </p:spTree>
    <p:extLst>
      <p:ext uri="{BB962C8B-B14F-4D97-AF65-F5344CB8AC3E}">
        <p14:creationId xmlns:p14="http://schemas.microsoft.com/office/powerpoint/2010/main" val="3890285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03214CF-B84C-4C9B-FD60-9C6B24877981}"/>
              </a:ext>
            </a:extLst>
          </p:cNvPr>
          <p:cNvSpPr>
            <a:spLocks noGrp="1"/>
          </p:cNvSpPr>
          <p:nvPr>
            <p:ph type="subTitle" idx="1"/>
          </p:nvPr>
        </p:nvSpPr>
        <p:spPr>
          <a:xfrm>
            <a:off x="1280160" y="1516712"/>
            <a:ext cx="9377680" cy="3532408"/>
          </a:xfrm>
        </p:spPr>
        <p:txBody>
          <a:bodyPr/>
          <a:lstStyle/>
          <a:p>
            <a:pPr marL="171450" marR="0" lvl="0" indent="-171450" algn="l" defTabSz="914484" rtl="0" eaLnBrk="1" fontAlgn="auto" latinLnBrk="0" hangingPunct="1">
              <a:lnSpc>
                <a:spcPct val="90000"/>
              </a:lnSpc>
              <a:spcBef>
                <a:spcPts val="1500"/>
              </a:spcBef>
              <a:spcAft>
                <a:spcPts val="0"/>
              </a:spcAft>
              <a:buClr>
                <a:schemeClr val="tx2"/>
              </a:buClr>
              <a:buSzTx/>
              <a:buFont typeface="Arial"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IPSS-R has been widely used and feasible. </a:t>
            </a:r>
          </a:p>
          <a:p>
            <a:pPr marL="171450" marR="0" lvl="0" indent="-171450" algn="l" defTabSz="914484" rtl="0" eaLnBrk="1" fontAlgn="auto" latinLnBrk="0" hangingPunct="1">
              <a:lnSpc>
                <a:spcPct val="90000"/>
              </a:lnSpc>
              <a:spcBef>
                <a:spcPts val="1500"/>
              </a:spcBef>
              <a:spcAft>
                <a:spcPts val="0"/>
              </a:spcAft>
              <a:buClr>
                <a:schemeClr val="tx2"/>
              </a:buClr>
              <a:buSzTx/>
              <a:buFont typeface="Arial"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Used in all the pivotal clinical trials. </a:t>
            </a:r>
          </a:p>
          <a:p>
            <a:pPr marL="171450" marR="0" lvl="0" indent="-171450" algn="l" defTabSz="914484" rtl="0" eaLnBrk="1" fontAlgn="auto" latinLnBrk="0" hangingPunct="1">
              <a:lnSpc>
                <a:spcPct val="90000"/>
              </a:lnSpc>
              <a:spcBef>
                <a:spcPts val="1500"/>
              </a:spcBef>
              <a:spcAft>
                <a:spcPts val="0"/>
              </a:spcAft>
              <a:buClr>
                <a:schemeClr val="tx2"/>
              </a:buClr>
              <a:buSzTx/>
              <a:buFont typeface="Arial"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Validated and GOLD standard for prognostication.</a:t>
            </a:r>
          </a:p>
          <a:p>
            <a:pPr marL="171450" marR="0" lvl="0" indent="-171450" algn="l" defTabSz="914484" rtl="0" eaLnBrk="1" fontAlgn="auto" latinLnBrk="0" hangingPunct="1">
              <a:lnSpc>
                <a:spcPct val="90000"/>
              </a:lnSpc>
              <a:spcBef>
                <a:spcPts val="1500"/>
              </a:spcBef>
              <a:spcAft>
                <a:spcPts val="0"/>
              </a:spcAft>
              <a:buClr>
                <a:schemeClr val="tx2"/>
              </a:buClr>
              <a:buSzTx/>
              <a:buFont typeface="Arial"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It does not incorporate somatic mutation, understage significant # of pts with diploid CG. </a:t>
            </a:r>
          </a:p>
          <a:p>
            <a:pPr marL="171450" marR="0" lvl="0" indent="-171450" algn="l" defTabSz="914484" rtl="0" eaLnBrk="1" fontAlgn="auto" latinLnBrk="0" hangingPunct="1">
              <a:lnSpc>
                <a:spcPct val="90000"/>
              </a:lnSpc>
              <a:spcBef>
                <a:spcPts val="1500"/>
              </a:spcBef>
              <a:spcAft>
                <a:spcPts val="0"/>
              </a:spcAft>
              <a:buClr>
                <a:schemeClr val="tx2"/>
              </a:buClr>
              <a:buSzTx/>
              <a:buFont typeface="Arial"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endParaRPr>
          </a:p>
          <a:p>
            <a:pPr marL="457200" indent="-457200" algn="l">
              <a:buClr>
                <a:schemeClr val="tx2"/>
              </a:buClr>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542E0AAF-4EEB-DE99-3E84-6F8B4ABC3422}"/>
              </a:ext>
            </a:extLst>
          </p:cNvPr>
          <p:cNvSpPr>
            <a:spLocks noGrp="1"/>
          </p:cNvSpPr>
          <p:nvPr>
            <p:ph type="title"/>
          </p:nvPr>
        </p:nvSpPr>
        <p:spPr/>
        <p:txBody>
          <a:bodyPr/>
          <a:lstStyle/>
          <a:p>
            <a:r>
              <a:rPr lang="en-US" sz="4000" dirty="0">
                <a:latin typeface="Arial Black" panose="020B0A04020102020204" pitchFamily="34" charset="0"/>
              </a:rPr>
              <a:t>Risk Stratification in MDS</a:t>
            </a:r>
          </a:p>
        </p:txBody>
      </p:sp>
      <p:sp>
        <p:nvSpPr>
          <p:cNvPr id="6" name="TextBox 5">
            <a:extLst>
              <a:ext uri="{FF2B5EF4-FFF2-40B4-BE49-F238E27FC236}">
                <a16:creationId xmlns:a16="http://schemas.microsoft.com/office/drawing/2014/main" id="{C30D6E71-9F89-40A2-8FD1-69F90698C4CB}"/>
              </a:ext>
            </a:extLst>
          </p:cNvPr>
          <p:cNvSpPr txBox="1"/>
          <p:nvPr/>
        </p:nvSpPr>
        <p:spPr>
          <a:xfrm>
            <a:off x="8349827" y="5960919"/>
            <a:ext cx="3474797" cy="1077218"/>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a:rPr>
              <a:t>Greenberg et al. Blood 2012</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a:ea typeface="ＭＳ Ｐゴシック"/>
              </a:rPr>
              <a:t>Malcovati</a:t>
            </a:r>
            <a:r>
              <a:rPr kumimoji="0" lang="en-US" sz="1600" b="0" i="0" u="none" strike="noStrike" kern="0" cap="none" spc="0" normalizeH="0" baseline="0" noProof="0" dirty="0">
                <a:ln>
                  <a:noFill/>
                </a:ln>
                <a:solidFill>
                  <a:srgbClr val="000000"/>
                </a:solidFill>
                <a:effectLst/>
                <a:uLnTx/>
                <a:uFillTx/>
                <a:latin typeface="Arial"/>
                <a:ea typeface="ＭＳ Ｐゴシック"/>
              </a:rPr>
              <a:t> et al. Haematologica 2011</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a:rPr>
              <a:t>Ramos et al. </a:t>
            </a:r>
            <a:r>
              <a:rPr kumimoji="0" lang="en-US" sz="1600" b="0" i="0" u="none" strike="noStrike" kern="0" cap="none" spc="0" normalizeH="0" baseline="0" noProof="0" dirty="0" err="1">
                <a:ln>
                  <a:noFill/>
                </a:ln>
                <a:solidFill>
                  <a:srgbClr val="000000"/>
                </a:solidFill>
                <a:effectLst/>
                <a:uLnTx/>
                <a:uFillTx/>
                <a:latin typeface="Arial"/>
                <a:ea typeface="ＭＳ Ｐゴシック"/>
              </a:rPr>
              <a:t>Oncotarget</a:t>
            </a:r>
            <a:r>
              <a:rPr kumimoji="0" lang="en-US" sz="1600" b="0" i="0" u="none" strike="noStrike" kern="0" cap="none" spc="0" normalizeH="0" baseline="0" noProof="0" dirty="0">
                <a:ln>
                  <a:noFill/>
                </a:ln>
                <a:solidFill>
                  <a:srgbClr val="000000"/>
                </a:solidFill>
                <a:effectLst/>
                <a:uLnTx/>
                <a:uFillTx/>
                <a:latin typeface="Arial"/>
                <a:ea typeface="ＭＳ Ｐゴシック"/>
              </a:rPr>
              <a:t> 2016</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a:ea typeface="ＭＳ Ｐゴシック"/>
            </a:endParaRPr>
          </a:p>
        </p:txBody>
      </p:sp>
    </p:spTree>
    <p:extLst>
      <p:ext uri="{BB962C8B-B14F-4D97-AF65-F5344CB8AC3E}">
        <p14:creationId xmlns:p14="http://schemas.microsoft.com/office/powerpoint/2010/main" val="19518259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03214CF-B84C-4C9B-FD60-9C6B24877981}"/>
              </a:ext>
            </a:extLst>
          </p:cNvPr>
          <p:cNvSpPr>
            <a:spLocks noGrp="1"/>
          </p:cNvSpPr>
          <p:nvPr>
            <p:ph type="subTitle" idx="1"/>
          </p:nvPr>
        </p:nvSpPr>
        <p:spPr>
          <a:xfrm>
            <a:off x="1178560" y="1311471"/>
            <a:ext cx="9387840" cy="3532408"/>
          </a:xfrm>
        </p:spPr>
        <p:txBody>
          <a:bodyPr/>
          <a:lstStyle/>
          <a:p>
            <a:pPr marL="457200" indent="-457200" algn="l">
              <a:buClr>
                <a:schemeClr val="tx2"/>
              </a:buClr>
              <a:buFont typeface="Arial" panose="020B0604020202020204" pitchFamily="34" charset="0"/>
              <a:buChar char="•"/>
            </a:pPr>
            <a:r>
              <a:rPr lang="en-US" sz="2800" dirty="0">
                <a:ea typeface="Calibri" panose="020F0502020204030204" pitchFamily="34" charset="0"/>
              </a:rPr>
              <a:t>More precise prognostication tool. </a:t>
            </a:r>
          </a:p>
          <a:p>
            <a:pPr marL="457200" indent="-457200" algn="l">
              <a:buClr>
                <a:schemeClr val="tx2"/>
              </a:buClr>
              <a:buFont typeface="Arial" panose="020B0604020202020204" pitchFamily="34" charset="0"/>
              <a:buChar char="•"/>
            </a:pPr>
            <a:r>
              <a:rPr lang="en-US" sz="2800" dirty="0">
                <a:ea typeface="Calibri" panose="020F0502020204030204" pitchFamily="34" charset="0"/>
              </a:rPr>
              <a:t>Precise prognostication of intermediate risk gp (&gt;50% re-stratified).</a:t>
            </a:r>
          </a:p>
          <a:p>
            <a:pPr marL="457200" indent="-457200" algn="l">
              <a:buClr>
                <a:schemeClr val="tx2"/>
              </a:buClr>
              <a:buFont typeface="Arial" panose="020B0604020202020204" pitchFamily="34" charset="0"/>
              <a:buChar char="•"/>
            </a:pPr>
            <a:r>
              <a:rPr lang="en-US" sz="2800" dirty="0">
                <a:effectLst/>
                <a:ea typeface="Calibri" panose="020F0502020204030204" pitchFamily="34" charset="0"/>
              </a:rPr>
              <a:t>Better use for sec. </a:t>
            </a:r>
            <a:r>
              <a:rPr lang="en-US" sz="2800" dirty="0">
                <a:ea typeface="Calibri" panose="020F0502020204030204" pitchFamily="34" charset="0"/>
              </a:rPr>
              <a:t>&amp;</a:t>
            </a:r>
            <a:r>
              <a:rPr lang="en-US" sz="2800" dirty="0">
                <a:effectLst/>
                <a:ea typeface="Calibri" panose="020F0502020204030204" pitchFamily="34" charset="0"/>
              </a:rPr>
              <a:t> t-MDS.</a:t>
            </a:r>
          </a:p>
          <a:p>
            <a:pPr marL="457200" indent="-457200" algn="l">
              <a:buClr>
                <a:schemeClr val="tx2"/>
              </a:buClr>
              <a:buFont typeface="Arial" panose="020B0604020202020204" pitchFamily="34" charset="0"/>
              <a:buChar char="•"/>
            </a:pPr>
            <a:r>
              <a:rPr lang="en-US" sz="2800" dirty="0">
                <a:ea typeface="Calibri" panose="020F0502020204030204" pitchFamily="34" charset="0"/>
              </a:rPr>
              <a:t>Validated and works for treated pts. </a:t>
            </a:r>
            <a:r>
              <a:rPr lang="en-US" sz="2800" dirty="0">
                <a:effectLst/>
                <a:ea typeface="Calibri" panose="020F0502020204030204" pitchFamily="34" charset="0"/>
              </a:rPr>
              <a:t> </a:t>
            </a:r>
          </a:p>
          <a:p>
            <a:pPr marL="457200" indent="-457200" algn="l">
              <a:buClr>
                <a:schemeClr val="tx2"/>
              </a:buClr>
              <a:buFont typeface="Arial" panose="020B0604020202020204" pitchFamily="34" charset="0"/>
              <a:buChar char="•"/>
            </a:pPr>
            <a:r>
              <a:rPr kumimoji="0" lang="en-US" sz="2800" b="0" i="0" u="sng" strike="noStrike" kern="1200" cap="none" spc="0" normalizeH="0" baseline="0" noProof="0" dirty="0">
                <a:ln>
                  <a:noFill/>
                </a:ln>
                <a:solidFill>
                  <a:srgbClr val="000000"/>
                </a:solidFill>
                <a:effectLst/>
                <a:uLnTx/>
                <a:uFillTx/>
                <a:latin typeface="Arial"/>
                <a:ea typeface="+mn-ea"/>
                <a:cs typeface="+mn-cs"/>
              </a:rPr>
              <a:t>Expensive, not feasible in resource restricted setups. </a:t>
            </a:r>
          </a:p>
          <a:p>
            <a:pPr marL="457200" indent="-457200" algn="l">
              <a:buClr>
                <a:schemeClr val="tx2"/>
              </a:buClr>
              <a:buFont typeface="Arial" panose="020B0604020202020204" pitchFamily="34" charset="0"/>
              <a:buChar char="•"/>
            </a:pPr>
            <a:r>
              <a:rPr kumimoji="0" lang="en-US" sz="2800" b="0" i="0" u="none" strike="noStrike" kern="1200" cap="none" spc="0" normalizeH="0" baseline="0" noProof="0" dirty="0">
                <a:ln>
                  <a:noFill/>
                </a:ln>
                <a:solidFill>
                  <a:srgbClr val="000000"/>
                </a:solidFill>
                <a:effectLst/>
                <a:uLnTx/>
                <a:uFillTx/>
                <a:latin typeface="Arial"/>
                <a:ea typeface="+mn-ea"/>
                <a:cs typeface="+mn-cs"/>
              </a:rPr>
              <a:t>Does not account for allelic burden, different somatic mutation variants that may have differential outcome.</a:t>
            </a:r>
          </a:p>
          <a:p>
            <a:pPr marL="457200" indent="-457200" algn="l">
              <a:buClr>
                <a:schemeClr val="tx2"/>
              </a:buClr>
              <a:buFont typeface="Arial" panose="020B0604020202020204" pitchFamily="34" charset="0"/>
              <a:buChar char="•"/>
            </a:pPr>
            <a:endParaRPr kumimoji="0" lang="en-US" sz="2800" b="0" i="0" u="sng" strike="noStrike" kern="1200" cap="none" spc="0" normalizeH="0" baseline="0" noProof="0" dirty="0">
              <a:ln>
                <a:noFill/>
              </a:ln>
              <a:solidFill>
                <a:srgbClr val="000000"/>
              </a:solidFill>
              <a:effectLst/>
              <a:uLnTx/>
              <a:uFillTx/>
              <a:latin typeface="Arial"/>
              <a:ea typeface="+mn-ea"/>
              <a:cs typeface="+mn-cs"/>
            </a:endParaRPr>
          </a:p>
          <a:p>
            <a:pPr marL="457200" indent="-457200" algn="l">
              <a:buClr>
                <a:schemeClr val="tx2"/>
              </a:buClr>
              <a:buFont typeface="Arial" panose="020B0604020202020204" pitchFamily="34" charset="0"/>
              <a:buChar char="•"/>
            </a:pPr>
            <a:endParaRPr lang="en-US" sz="2800" dirty="0">
              <a:effectLst/>
              <a:ea typeface="Calibri" panose="020F0502020204030204" pitchFamily="34" charset="0"/>
            </a:endParaRPr>
          </a:p>
          <a:p>
            <a:pPr marL="171450" marR="0" lvl="0" indent="-171450" algn="l" defTabSz="914484" rtl="0" eaLnBrk="1" fontAlgn="auto" latinLnBrk="0" hangingPunct="1">
              <a:lnSpc>
                <a:spcPct val="90000"/>
              </a:lnSpc>
              <a:spcBef>
                <a:spcPts val="1500"/>
              </a:spcBef>
              <a:spcAft>
                <a:spcPts val="0"/>
              </a:spcAft>
              <a:buClr>
                <a:schemeClr val="tx2"/>
              </a:buClr>
              <a:buSzTx/>
              <a:buFont typeface="Arial"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endParaRPr>
          </a:p>
          <a:p>
            <a:pPr marL="457200" indent="-457200" algn="l">
              <a:buClr>
                <a:schemeClr val="tx2"/>
              </a:buClr>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542E0AAF-4EEB-DE99-3E84-6F8B4ABC3422}"/>
              </a:ext>
            </a:extLst>
          </p:cNvPr>
          <p:cNvSpPr>
            <a:spLocks noGrp="1"/>
          </p:cNvSpPr>
          <p:nvPr>
            <p:ph type="title"/>
          </p:nvPr>
        </p:nvSpPr>
        <p:spPr/>
        <p:txBody>
          <a:bodyPr/>
          <a:lstStyle/>
          <a:p>
            <a:r>
              <a:rPr lang="en-US" sz="4000" dirty="0">
                <a:latin typeface="Arial Black" panose="020B0A04020102020204" pitchFamily="34" charset="0"/>
              </a:rPr>
              <a:t>Risk Stratification in MDS</a:t>
            </a:r>
          </a:p>
        </p:txBody>
      </p:sp>
      <p:sp>
        <p:nvSpPr>
          <p:cNvPr id="2" name="TextBox 1">
            <a:extLst>
              <a:ext uri="{FF2B5EF4-FFF2-40B4-BE49-F238E27FC236}">
                <a16:creationId xmlns:a16="http://schemas.microsoft.com/office/drawing/2014/main" id="{98CE7BA0-56DB-8B79-EC66-2CF9AD9D07C7}"/>
              </a:ext>
            </a:extLst>
          </p:cNvPr>
          <p:cNvSpPr txBox="1"/>
          <p:nvPr/>
        </p:nvSpPr>
        <p:spPr>
          <a:xfrm>
            <a:off x="8449975" y="5780782"/>
            <a:ext cx="3422732"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a:ea typeface="ＭＳ Ｐゴシック"/>
              </a:rPr>
              <a:t>Sauta</a:t>
            </a:r>
            <a:r>
              <a:rPr kumimoji="0" lang="en-US" sz="1600" b="0" i="0" u="none" strike="noStrike" kern="1200" cap="none" spc="0" normalizeH="0" baseline="0" noProof="0" dirty="0">
                <a:ln>
                  <a:noFill/>
                </a:ln>
                <a:solidFill>
                  <a:srgbClr val="000000"/>
                </a:solidFill>
                <a:effectLst/>
                <a:uLnTx/>
                <a:uFillTx/>
                <a:latin typeface="Arial"/>
                <a:ea typeface="ＭＳ Ｐゴシック"/>
              </a:rPr>
              <a:t> et al. JCO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Bernard et al. Nature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Badar et al. BCJ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Bernard et al. NEJM evidence 2022</a:t>
            </a:r>
          </a:p>
        </p:txBody>
      </p:sp>
    </p:spTree>
    <p:extLst>
      <p:ext uri="{BB962C8B-B14F-4D97-AF65-F5344CB8AC3E}">
        <p14:creationId xmlns:p14="http://schemas.microsoft.com/office/powerpoint/2010/main" val="35065102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6AB9ED0-82DA-0A35-D73C-2E31119981EC}"/>
              </a:ext>
            </a:extLst>
          </p:cNvPr>
          <p:cNvSpPr>
            <a:spLocks noGrp="1"/>
          </p:cNvSpPr>
          <p:nvPr>
            <p:ph type="subTitle" idx="1"/>
          </p:nvPr>
        </p:nvSpPr>
        <p:spPr>
          <a:xfrm>
            <a:off x="1057013" y="1662796"/>
            <a:ext cx="8534400" cy="3532408"/>
          </a:xfrm>
        </p:spPr>
        <p:txBody>
          <a:bodyPr/>
          <a:lstStyle/>
          <a:p>
            <a:pPr marL="457200" indent="-457200" algn="l">
              <a:buFont typeface="Arial" panose="020B0604020202020204" pitchFamily="34" charset="0"/>
              <a:buChar char="•"/>
            </a:pPr>
            <a:r>
              <a:rPr lang="en-US" sz="2800" dirty="0"/>
              <a:t>While IPSS-M should be used for risk stratification which certainly helps in prognostication; there is room for improvement.  </a:t>
            </a:r>
          </a:p>
          <a:p>
            <a:endParaRPr lang="en-US" sz="2800" dirty="0"/>
          </a:p>
          <a:p>
            <a:pPr marL="457200" indent="-457200" algn="l">
              <a:buFont typeface="Arial" panose="020B0604020202020204" pitchFamily="34" charset="0"/>
              <a:buChar char="•"/>
            </a:pPr>
            <a:r>
              <a:rPr lang="en-US" sz="2800" dirty="0"/>
              <a:t>We must prove its feasibility, to improve its use globally.  </a:t>
            </a:r>
          </a:p>
        </p:txBody>
      </p:sp>
      <p:sp>
        <p:nvSpPr>
          <p:cNvPr id="5" name="Title 4">
            <a:extLst>
              <a:ext uri="{FF2B5EF4-FFF2-40B4-BE49-F238E27FC236}">
                <a16:creationId xmlns:a16="http://schemas.microsoft.com/office/drawing/2014/main" id="{1070F6D1-C872-1E0D-37CB-78D6E8BB8B5E}"/>
              </a:ext>
            </a:extLst>
          </p:cNvPr>
          <p:cNvSpPr>
            <a:spLocks noGrp="1"/>
          </p:cNvSpPr>
          <p:nvPr>
            <p:ph type="title"/>
          </p:nvPr>
        </p:nvSpPr>
        <p:spPr/>
        <p:txBody>
          <a:bodyPr/>
          <a:lstStyle/>
          <a:p>
            <a:r>
              <a:rPr kumimoji="0" lang="en-US" sz="4000" b="0" i="0" u="none" strike="noStrike" kern="0" cap="none" spc="0" normalizeH="0" baseline="0" noProof="0" dirty="0">
                <a:ln>
                  <a:noFill/>
                </a:ln>
                <a:solidFill>
                  <a:srgbClr val="002450"/>
                </a:solidFill>
                <a:effectLst/>
                <a:uLnTx/>
                <a:uFillTx/>
                <a:latin typeface="Arial Black" panose="020B0A04020102020204" pitchFamily="34" charset="0"/>
                <a:ea typeface="ＭＳ Ｐゴシック"/>
              </a:rPr>
              <a:t>Risk Stratification in MDS</a:t>
            </a:r>
            <a:endParaRPr lang="en-US" sz="4000" cap="none" dirty="0"/>
          </a:p>
        </p:txBody>
      </p:sp>
    </p:spTree>
    <p:extLst>
      <p:ext uri="{BB962C8B-B14F-4D97-AF65-F5344CB8AC3E}">
        <p14:creationId xmlns:p14="http://schemas.microsoft.com/office/powerpoint/2010/main" val="13832792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6AB9ED0-82DA-0A35-D73C-2E31119981EC}"/>
              </a:ext>
            </a:extLst>
          </p:cNvPr>
          <p:cNvSpPr>
            <a:spLocks noGrp="1"/>
          </p:cNvSpPr>
          <p:nvPr>
            <p:ph type="subTitle" idx="1"/>
          </p:nvPr>
        </p:nvSpPr>
        <p:spPr>
          <a:xfrm>
            <a:off x="576355" y="1417284"/>
            <a:ext cx="5293454" cy="3777465"/>
          </a:xfrm>
        </p:spPr>
        <p:txBody>
          <a:bodyPr/>
          <a:lstStyle/>
          <a:p>
            <a:pPr marL="457200" indent="-457200" algn="l">
              <a:buFont typeface="Arial" panose="020B0604020202020204" pitchFamily="34" charset="0"/>
              <a:buChar char="•"/>
            </a:pPr>
            <a:r>
              <a:rPr lang="en-US" sz="2800" dirty="0"/>
              <a:t>MDS/AML category will help in enrolling pts in AML clinical trials. </a:t>
            </a:r>
          </a:p>
          <a:p>
            <a:pPr marL="457200" indent="-457200" algn="l">
              <a:buFont typeface="Arial" panose="020B0604020202020204" pitchFamily="34" charset="0"/>
              <a:buChar char="•"/>
            </a:pPr>
            <a:r>
              <a:rPr lang="en-US" sz="2800" dirty="0"/>
              <a:t>MDS-f sub-category tends to have poor outcome. </a:t>
            </a:r>
          </a:p>
          <a:p>
            <a:pPr marL="457200" indent="-457200" algn="l">
              <a:buFont typeface="Arial" panose="020B0604020202020204" pitchFamily="34" charset="0"/>
              <a:buChar char="•"/>
            </a:pPr>
            <a:r>
              <a:rPr lang="en-US" sz="2800" dirty="0"/>
              <a:t>MDS-</a:t>
            </a:r>
            <a:r>
              <a:rPr lang="en-US" sz="2800" i="1" dirty="0"/>
              <a:t>TP53</a:t>
            </a:r>
            <a:r>
              <a:rPr lang="en-US" sz="2800" dirty="0"/>
              <a:t>m; distinct disease with poorer outcome</a:t>
            </a:r>
          </a:p>
        </p:txBody>
      </p:sp>
      <p:sp>
        <p:nvSpPr>
          <p:cNvPr id="5" name="Title 4">
            <a:extLst>
              <a:ext uri="{FF2B5EF4-FFF2-40B4-BE49-F238E27FC236}">
                <a16:creationId xmlns:a16="http://schemas.microsoft.com/office/drawing/2014/main" id="{1070F6D1-C872-1E0D-37CB-78D6E8BB8B5E}"/>
              </a:ext>
            </a:extLst>
          </p:cNvPr>
          <p:cNvSpPr>
            <a:spLocks noGrp="1"/>
          </p:cNvSpPr>
          <p:nvPr>
            <p:ph type="title"/>
          </p:nvPr>
        </p:nvSpPr>
        <p:spPr/>
        <p:txBody>
          <a:bodyPr/>
          <a:lstStyle/>
          <a:p>
            <a:r>
              <a:rPr lang="en-US" sz="4000" dirty="0">
                <a:latin typeface="Arial Black" panose="020B0A04020102020204" pitchFamily="34" charset="0"/>
                <a:ea typeface="ＭＳ Ｐゴシック"/>
              </a:rPr>
              <a:t>Revised classification of MDS</a:t>
            </a:r>
            <a:endParaRPr lang="en-US" sz="4000" cap="none" dirty="0"/>
          </a:p>
        </p:txBody>
      </p:sp>
      <p:pic>
        <p:nvPicPr>
          <p:cNvPr id="2" name="Picture 1">
            <a:extLst>
              <a:ext uri="{FF2B5EF4-FFF2-40B4-BE49-F238E27FC236}">
                <a16:creationId xmlns:a16="http://schemas.microsoft.com/office/drawing/2014/main" id="{FFD1C067-9024-05C5-A97C-DE8005931A86}"/>
              </a:ext>
            </a:extLst>
          </p:cNvPr>
          <p:cNvPicPr>
            <a:picLocks noChangeAspect="1"/>
          </p:cNvPicPr>
          <p:nvPr/>
        </p:nvPicPr>
        <p:blipFill rotWithShape="1">
          <a:blip r:embed="rId2"/>
          <a:srcRect b="2648"/>
          <a:stretch/>
        </p:blipFill>
        <p:spPr>
          <a:xfrm>
            <a:off x="6446164" y="838899"/>
            <a:ext cx="4989940" cy="4781725"/>
          </a:xfrm>
          <a:prstGeom prst="rect">
            <a:avLst/>
          </a:prstGeom>
          <a:ln>
            <a:solidFill>
              <a:schemeClr val="tx1"/>
            </a:solidFill>
          </a:ln>
        </p:spPr>
      </p:pic>
      <p:sp>
        <p:nvSpPr>
          <p:cNvPr id="3" name="TextBox 2">
            <a:extLst>
              <a:ext uri="{FF2B5EF4-FFF2-40B4-BE49-F238E27FC236}">
                <a16:creationId xmlns:a16="http://schemas.microsoft.com/office/drawing/2014/main" id="{0AC3B585-163A-FEE2-E803-CDFF1AA227FA}"/>
              </a:ext>
            </a:extLst>
          </p:cNvPr>
          <p:cNvSpPr txBox="1"/>
          <p:nvPr/>
        </p:nvSpPr>
        <p:spPr>
          <a:xfrm>
            <a:off x="8422547" y="6312724"/>
            <a:ext cx="34419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Stahl et al. Blood Reviews 2023</a:t>
            </a:r>
          </a:p>
        </p:txBody>
      </p:sp>
      <p:sp>
        <p:nvSpPr>
          <p:cNvPr id="4" name="Oval 3">
            <a:extLst>
              <a:ext uri="{FF2B5EF4-FFF2-40B4-BE49-F238E27FC236}">
                <a16:creationId xmlns:a16="http://schemas.microsoft.com/office/drawing/2014/main" id="{40C18848-EB10-CEE6-B29B-F51EBECA11D6}"/>
              </a:ext>
            </a:extLst>
          </p:cNvPr>
          <p:cNvSpPr/>
          <p:nvPr/>
        </p:nvSpPr>
        <p:spPr bwMode="auto">
          <a:xfrm>
            <a:off x="10360494" y="2390588"/>
            <a:ext cx="914400" cy="369332"/>
          </a:xfrm>
          <a:prstGeom prst="ellipse">
            <a:avLst/>
          </a:prstGeom>
          <a:no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72" charset="0"/>
              <a:ea typeface="ＭＳ Ｐゴシック" pitchFamily="-72" charset="-128"/>
              <a:cs typeface="ＭＳ Ｐゴシック" pitchFamily="-72" charset="-128"/>
            </a:endParaRPr>
          </a:p>
        </p:txBody>
      </p:sp>
      <p:sp>
        <p:nvSpPr>
          <p:cNvPr id="7" name="Oval 6">
            <a:extLst>
              <a:ext uri="{FF2B5EF4-FFF2-40B4-BE49-F238E27FC236}">
                <a16:creationId xmlns:a16="http://schemas.microsoft.com/office/drawing/2014/main" id="{E51F8084-1AA8-51B7-2781-403579933747}"/>
              </a:ext>
            </a:extLst>
          </p:cNvPr>
          <p:cNvSpPr/>
          <p:nvPr/>
        </p:nvSpPr>
        <p:spPr bwMode="auto">
          <a:xfrm>
            <a:off x="9147398" y="2759920"/>
            <a:ext cx="914400" cy="369332"/>
          </a:xfrm>
          <a:prstGeom prst="ellipse">
            <a:avLst/>
          </a:prstGeom>
          <a:no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72" charset="0"/>
              <a:ea typeface="ＭＳ Ｐゴシック" pitchFamily="-72" charset="-128"/>
              <a:cs typeface="ＭＳ Ｐゴシック" pitchFamily="-72" charset="-128"/>
            </a:endParaRPr>
          </a:p>
        </p:txBody>
      </p:sp>
      <p:sp>
        <p:nvSpPr>
          <p:cNvPr id="8" name="Oval 7">
            <a:extLst>
              <a:ext uri="{FF2B5EF4-FFF2-40B4-BE49-F238E27FC236}">
                <a16:creationId xmlns:a16="http://schemas.microsoft.com/office/drawing/2014/main" id="{EE84F159-80E4-F2C0-10C2-C298830F88F3}"/>
              </a:ext>
            </a:extLst>
          </p:cNvPr>
          <p:cNvSpPr/>
          <p:nvPr/>
        </p:nvSpPr>
        <p:spPr bwMode="auto">
          <a:xfrm>
            <a:off x="10360494" y="4204407"/>
            <a:ext cx="914400" cy="369332"/>
          </a:xfrm>
          <a:prstGeom prst="ellipse">
            <a:avLst/>
          </a:prstGeom>
          <a:no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85966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 calcmode="lin" valueType="num">
                                      <p:cBhvr additive="base">
                                        <p:cTn id="3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77BF52ED-C1ED-3BB1-9ED4-397651564161}"/>
              </a:ext>
            </a:extLst>
          </p:cNvPr>
          <p:cNvSpPr>
            <a:spLocks noGrp="1"/>
          </p:cNvSpPr>
          <p:nvPr>
            <p:ph type="subTitle" idx="1"/>
          </p:nvPr>
        </p:nvSpPr>
        <p:spPr>
          <a:xfrm>
            <a:off x="1124125" y="1234958"/>
            <a:ext cx="10486238" cy="3532408"/>
          </a:xfrm>
        </p:spPr>
        <p:txBody>
          <a:bodyPr/>
          <a:lstStyle/>
          <a:p>
            <a:pPr marL="457200" indent="-457200" algn="l">
              <a:buFont typeface="Arial" panose="020B0604020202020204" pitchFamily="34" charset="0"/>
              <a:buChar char="•"/>
            </a:pPr>
            <a:r>
              <a:rPr lang="en-US" sz="3200" dirty="0"/>
              <a:t> Anemia is most common presenting symptoms in MDS. </a:t>
            </a:r>
          </a:p>
          <a:p>
            <a:pPr marL="457200" indent="-457200" algn="l">
              <a:buFont typeface="Arial" panose="020B0604020202020204" pitchFamily="34" charset="0"/>
              <a:buChar char="•"/>
            </a:pPr>
            <a:r>
              <a:rPr lang="en-US" sz="3200" dirty="0"/>
              <a:t>Historically treated with ESA +/- G-CSF with modest responses.</a:t>
            </a:r>
          </a:p>
          <a:p>
            <a:pPr marL="457200" indent="-457200" algn="l">
              <a:buFont typeface="Arial" panose="020B0604020202020204" pitchFamily="34" charset="0"/>
              <a:buChar char="•"/>
            </a:pPr>
            <a:r>
              <a:rPr lang="en-US" sz="3200" dirty="0"/>
              <a:t>After ESA; options are immunomodulatory agents, HMA or investigational agents. </a:t>
            </a:r>
          </a:p>
          <a:p>
            <a:pPr marL="457200" indent="-457200" algn="l">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CFFB6CA8-DA99-41F1-EFB6-AA6B6C3A7480}"/>
              </a:ext>
            </a:extLst>
          </p:cNvPr>
          <p:cNvSpPr>
            <a:spLocks noGrp="1"/>
          </p:cNvSpPr>
          <p:nvPr>
            <p:ph type="title"/>
          </p:nvPr>
        </p:nvSpPr>
        <p:spPr>
          <a:xfrm>
            <a:off x="0" y="175944"/>
            <a:ext cx="12192000" cy="906236"/>
          </a:xfrm>
        </p:spPr>
        <p:txBody>
          <a:bodyPr/>
          <a:lstStyle/>
          <a:p>
            <a:r>
              <a:rPr lang="en-US" sz="4000" dirty="0">
                <a:latin typeface="Arial Black" panose="020B0A04020102020204" pitchFamily="34" charset="0"/>
              </a:rPr>
              <a:t>Novel drugs for MDS with anemia</a:t>
            </a:r>
            <a:br>
              <a:rPr lang="en-US" sz="4000" dirty="0">
                <a:latin typeface="Arial Black" panose="020B0A04020102020204" pitchFamily="34" charset="0"/>
              </a:rPr>
            </a:br>
            <a:endParaRPr lang="en-US" sz="4000" dirty="0">
              <a:latin typeface="Arial Black" panose="020B0A04020102020204" pitchFamily="34" charset="0"/>
            </a:endParaRPr>
          </a:p>
        </p:txBody>
      </p:sp>
    </p:spTree>
    <p:extLst>
      <p:ext uri="{BB962C8B-B14F-4D97-AF65-F5344CB8AC3E}">
        <p14:creationId xmlns:p14="http://schemas.microsoft.com/office/powerpoint/2010/main" val="28476685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FD2B7C5-E474-A8F3-7A58-1807B60D2B83}"/>
              </a:ext>
            </a:extLst>
          </p:cNvPr>
          <p:cNvSpPr>
            <a:spLocks noGrp="1"/>
          </p:cNvSpPr>
          <p:nvPr>
            <p:ph sz="half" idx="1"/>
          </p:nvPr>
        </p:nvSpPr>
        <p:spPr>
          <a:xfrm>
            <a:off x="487494" y="922208"/>
            <a:ext cx="5550715" cy="3911365"/>
          </a:xfrm>
        </p:spPr>
        <p:txBody>
          <a:bodyPr/>
          <a:lstStyle/>
          <a:p>
            <a:pPr marL="171450" marR="0" lvl="0" indent="-171450" algn="l" defTabSz="914484" rtl="0" eaLnBrk="1" fontAlgn="auto" latinLnBrk="0" hangingPunct="1">
              <a:lnSpc>
                <a:spcPct val="90000"/>
              </a:lnSpc>
              <a:spcBef>
                <a:spcPts val="1500"/>
              </a:spcBef>
              <a:spcAft>
                <a:spcPts val="0"/>
              </a:spcAft>
              <a:buClr>
                <a:schemeClr val="tx2"/>
              </a:buClr>
              <a:buSzTx/>
              <a:buFont typeface="Arial"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Luspatercept, TGF-B fusion trap protein, neutralizes TGF-B and restore effective erythropoiesis. </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914484" rtl="0" eaLnBrk="1" fontAlgn="auto" latinLnBrk="0" hangingPunct="1">
              <a:lnSpc>
                <a:spcPct val="90000"/>
              </a:lnSpc>
              <a:spcBef>
                <a:spcPts val="1500"/>
              </a:spcBef>
              <a:spcAft>
                <a:spcPts val="0"/>
              </a:spcAft>
              <a:buClr>
                <a:schemeClr val="tx2"/>
              </a:buClr>
              <a:buSzTx/>
              <a:buFont typeface="Arial"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MEDALIST, PIII trial in pts with MDS-RS (IPSS-R; v. low </a:t>
            </a:r>
            <a:r>
              <a:rPr kumimoji="0" lang="en-US" sz="28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 Int. risk), TD or ref. to ESA, randomized 2:1. </a:t>
            </a:r>
          </a:p>
          <a:p>
            <a:pPr marL="171450" marR="0" lvl="0" indent="-171450" algn="l" defTabSz="914484" rtl="0" eaLnBrk="1" fontAlgn="auto" latinLnBrk="0" hangingPunct="1">
              <a:lnSpc>
                <a:spcPct val="90000"/>
              </a:lnSpc>
              <a:spcBef>
                <a:spcPts val="1500"/>
              </a:spcBef>
              <a:spcAft>
                <a:spcPts val="0"/>
              </a:spcAft>
              <a:buClr>
                <a:schemeClr val="tx2"/>
              </a:buClr>
              <a:buSzTx/>
              <a:buFont typeface="Arial"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sym typeface="Wingdings" panose="05000000000000000000" pitchFamily="2" charset="2"/>
              </a:rPr>
              <a:t>229 pts: luspatercept (153), placebo (76). </a:t>
            </a:r>
          </a:p>
          <a:p>
            <a:pPr marL="171450" marR="0" lvl="0" indent="-171450" algn="l" defTabSz="914484" rtl="0" eaLnBrk="1" fontAlgn="auto" latinLnBrk="0" hangingPunct="1">
              <a:lnSpc>
                <a:spcPct val="90000"/>
              </a:lnSpc>
              <a:spcBef>
                <a:spcPts val="1500"/>
              </a:spcBef>
              <a:spcAft>
                <a:spcPts val="0"/>
              </a:spcAft>
              <a:buClr>
                <a:schemeClr val="tx2"/>
              </a:buClr>
              <a:buSzTx/>
              <a:buFont typeface="Arial" pitchFamily="34" charset="0"/>
              <a:buChar char="•"/>
              <a:tabLst/>
              <a:defRPr/>
            </a:pPr>
            <a:r>
              <a:rPr kumimoji="0" lang="en-US" sz="2800" b="0" i="0" u="none" strike="noStrike" kern="1200" cap="none" spc="0" normalizeH="0" baseline="0" noProof="0" dirty="0">
                <a:ln>
                  <a:noFill/>
                </a:ln>
                <a:solidFill>
                  <a:srgbClr val="000000"/>
                </a:solidFill>
                <a:effectLst/>
                <a:highlight>
                  <a:srgbClr val="FFFF00"/>
                </a:highlight>
                <a:uLnTx/>
                <a:uFillTx/>
                <a:latin typeface="Arial"/>
                <a:ea typeface="+mn-ea"/>
                <a:cs typeface="+mn-cs"/>
                <a:sym typeface="Wingdings" panose="05000000000000000000" pitchFamily="2" charset="2"/>
              </a:rPr>
              <a:t>PE: TI for ≥ 8 wks (b/w wk 1-24)</a:t>
            </a:r>
          </a:p>
          <a:p>
            <a:pPr>
              <a:buClr>
                <a:schemeClr val="tx2"/>
              </a:buClr>
            </a:pPr>
            <a:endParaRPr lang="en-US" dirty="0"/>
          </a:p>
        </p:txBody>
      </p:sp>
      <p:sp>
        <p:nvSpPr>
          <p:cNvPr id="4" name="Title 3">
            <a:extLst>
              <a:ext uri="{FF2B5EF4-FFF2-40B4-BE49-F238E27FC236}">
                <a16:creationId xmlns:a16="http://schemas.microsoft.com/office/drawing/2014/main" id="{0D0905C9-FDEE-7995-5542-B744EFE077F3}"/>
              </a:ext>
            </a:extLst>
          </p:cNvPr>
          <p:cNvSpPr>
            <a:spLocks noGrp="1"/>
          </p:cNvSpPr>
          <p:nvPr>
            <p:ph type="title"/>
          </p:nvPr>
        </p:nvSpPr>
        <p:spPr/>
        <p:txBody>
          <a:bodyPr/>
          <a:lstStyle/>
          <a:p>
            <a:r>
              <a:rPr lang="en-US" sz="4000" dirty="0">
                <a:latin typeface="Arial Black" panose="020B0A04020102020204" pitchFamily="34" charset="0"/>
              </a:rPr>
              <a:t>MEDALIST trial; luspatercept for LR-MDS</a:t>
            </a:r>
          </a:p>
        </p:txBody>
      </p:sp>
      <p:pic>
        <p:nvPicPr>
          <p:cNvPr id="8" name="New picture">
            <a:extLst>
              <a:ext uri="{FF2B5EF4-FFF2-40B4-BE49-F238E27FC236}">
                <a16:creationId xmlns:a16="http://schemas.microsoft.com/office/drawing/2014/main" id="{4CB03424-340C-25CD-5368-228BAA1BA683}"/>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7006023" y="954948"/>
            <a:ext cx="4698483" cy="435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9" name="TextBox 8">
            <a:extLst>
              <a:ext uri="{FF2B5EF4-FFF2-40B4-BE49-F238E27FC236}">
                <a16:creationId xmlns:a16="http://schemas.microsoft.com/office/drawing/2014/main" id="{A65028CC-4C28-8625-F6B5-D896C83AEDF1}"/>
              </a:ext>
            </a:extLst>
          </p:cNvPr>
          <p:cNvSpPr txBox="1"/>
          <p:nvPr/>
        </p:nvSpPr>
        <p:spPr>
          <a:xfrm>
            <a:off x="8527857" y="5903052"/>
            <a:ext cx="390372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Fenaux et al. NEJM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ＭＳ Ｐゴシック"/>
              </a:rPr>
              <a:t>Kubasch</a:t>
            </a:r>
            <a:r>
              <a:rPr kumimoji="0" lang="en-US" sz="1800" b="0" i="0" u="none" strike="noStrike" kern="1200" cap="none" spc="0" normalizeH="0" baseline="0" noProof="0" dirty="0">
                <a:ln>
                  <a:noFill/>
                </a:ln>
                <a:solidFill>
                  <a:srgbClr val="000000"/>
                </a:solidFill>
                <a:effectLst/>
                <a:uLnTx/>
                <a:uFillTx/>
                <a:latin typeface="Arial"/>
                <a:ea typeface="ＭＳ Ｐゴシック"/>
              </a:rPr>
              <a:t> et al. Blood Adv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Tree>
    <p:extLst>
      <p:ext uri="{BB962C8B-B14F-4D97-AF65-F5344CB8AC3E}">
        <p14:creationId xmlns:p14="http://schemas.microsoft.com/office/powerpoint/2010/main" val="3422992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6CB7D0-A879-0625-9750-24D095D2DC89}"/>
              </a:ext>
            </a:extLst>
          </p:cNvPr>
          <p:cNvSpPr txBox="1">
            <a:spLocks/>
          </p:cNvSpPr>
          <p:nvPr/>
        </p:nvSpPr>
        <p:spPr>
          <a:xfrm>
            <a:off x="1776844" y="74861"/>
            <a:ext cx="7875587" cy="957263"/>
          </a:xfrm>
          <a:prstGeom prst="rect">
            <a:avLst/>
          </a:prstGeom>
        </p:spPr>
        <p:txBody>
          <a:bodyPr>
            <a:normAutofit/>
          </a:bodyPr>
          <a:lst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C00000"/>
                </a:solidFill>
                <a:effectLst/>
                <a:uLnTx/>
                <a:uFillTx/>
                <a:latin typeface="Arial" panose="020B0604020202020204" pitchFamily="34" charset="0"/>
                <a:ea typeface="ＭＳ Ｐゴシック"/>
                <a:cs typeface="Arial" panose="020B0604020202020204" pitchFamily="34" charset="0"/>
              </a:rPr>
              <a:t>Disease complications in myelofibrosis</a:t>
            </a:r>
          </a:p>
        </p:txBody>
      </p:sp>
      <p:pic>
        <p:nvPicPr>
          <p:cNvPr id="4" name="Picture 2" descr="https://ars.els-cdn.com/content/image/1-s2.0-S0025619618306530-gr1_lrg.jpg">
            <a:extLst>
              <a:ext uri="{FF2B5EF4-FFF2-40B4-BE49-F238E27FC236}">
                <a16:creationId xmlns:a16="http://schemas.microsoft.com/office/drawing/2014/main" id="{77366CC7-FEDE-E162-01CD-D8475E19DA9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000" b="49914"/>
          <a:stretch/>
        </p:blipFill>
        <p:spPr bwMode="auto">
          <a:xfrm>
            <a:off x="3616411" y="792894"/>
            <a:ext cx="4076700" cy="32683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0D16852-6BBE-E1B7-F563-871F2FC18749}"/>
              </a:ext>
            </a:extLst>
          </p:cNvPr>
          <p:cNvSpPr txBox="1"/>
          <p:nvPr/>
        </p:nvSpPr>
        <p:spPr>
          <a:xfrm>
            <a:off x="4074353" y="4572001"/>
            <a:ext cx="3860352"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rPr>
              <a:t>Anemia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rPr>
              <a:t>Splenomegaly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rPr>
              <a:t>Constitutional symptoms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rPr>
              <a:t>Accelerated phase/blast transformation</a:t>
            </a:r>
          </a:p>
        </p:txBody>
      </p:sp>
      <p:sp>
        <p:nvSpPr>
          <p:cNvPr id="6" name="TextBox 5">
            <a:extLst>
              <a:ext uri="{FF2B5EF4-FFF2-40B4-BE49-F238E27FC236}">
                <a16:creationId xmlns:a16="http://schemas.microsoft.com/office/drawing/2014/main" id="{823F1F59-44C1-68BE-D2DA-F108480E9F98}"/>
              </a:ext>
            </a:extLst>
          </p:cNvPr>
          <p:cNvSpPr txBox="1"/>
          <p:nvPr/>
        </p:nvSpPr>
        <p:spPr>
          <a:xfrm>
            <a:off x="9411738" y="6416252"/>
            <a:ext cx="269496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Szuber et al. Mayo Clin Proceedings 2019</a:t>
            </a:r>
          </a:p>
        </p:txBody>
      </p:sp>
    </p:spTree>
    <p:extLst>
      <p:ext uri="{BB962C8B-B14F-4D97-AF65-F5344CB8AC3E}">
        <p14:creationId xmlns:p14="http://schemas.microsoft.com/office/powerpoint/2010/main" val="4493524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E084F45-83A8-730D-652E-E646F83A274D}"/>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800000"/>
              </a:solidFill>
              <a:effectLst/>
              <a:uLnTx/>
              <a:uFillTx/>
              <a:latin typeface="Arial"/>
              <a:ea typeface="ＭＳ Ｐゴシック"/>
            </a:endParaRPr>
          </a:p>
        </p:txBody>
      </p:sp>
      <p:sp>
        <p:nvSpPr>
          <p:cNvPr id="5" name="Title 4">
            <a:extLst>
              <a:ext uri="{FF2B5EF4-FFF2-40B4-BE49-F238E27FC236}">
                <a16:creationId xmlns:a16="http://schemas.microsoft.com/office/drawing/2014/main" id="{280B30B2-62F3-43CA-8683-973221E6B1EE}"/>
              </a:ext>
            </a:extLst>
          </p:cNvPr>
          <p:cNvSpPr>
            <a:spLocks noGrp="1"/>
          </p:cNvSpPr>
          <p:nvPr>
            <p:ph type="title"/>
          </p:nvPr>
        </p:nvSpPr>
        <p:spPr/>
        <p:txBody>
          <a:bodyPr/>
          <a:lstStyle/>
          <a:p>
            <a:r>
              <a:rPr kumimoji="0" lang="en-US" sz="4000" b="1" i="0" u="none" strike="noStrike" kern="1200" cap="none" spc="0" normalizeH="0" baseline="0" noProof="0" dirty="0">
                <a:ln>
                  <a:noFill/>
                </a:ln>
                <a:solidFill>
                  <a:srgbClr val="002060"/>
                </a:solidFill>
                <a:effectLst/>
                <a:uLnTx/>
                <a:uFillTx/>
                <a:latin typeface="Arial Black" panose="020B0A04020102020204" pitchFamily="34" charset="0"/>
              </a:rPr>
              <a:t>MEDALIST trial; luspatercept for LR-MDS</a:t>
            </a:r>
            <a:endParaRPr lang="en-US" sz="4000" dirty="0">
              <a:solidFill>
                <a:srgbClr val="002060"/>
              </a:solidFill>
              <a:latin typeface="Arial Black" panose="020B0A04020102020204" pitchFamily="34" charset="0"/>
            </a:endParaRPr>
          </a:p>
        </p:txBody>
      </p:sp>
      <p:pic>
        <p:nvPicPr>
          <p:cNvPr id="6" name="Content Placeholder 4">
            <a:extLst>
              <a:ext uri="{FF2B5EF4-FFF2-40B4-BE49-F238E27FC236}">
                <a16:creationId xmlns:a16="http://schemas.microsoft.com/office/drawing/2014/main" id="{2B4002F9-F085-81B2-C26B-8382ACAF871C}"/>
              </a:ext>
            </a:extLst>
          </p:cNvPr>
          <p:cNvPicPr>
            <a:picLocks noChangeAspect="1"/>
          </p:cNvPicPr>
          <p:nvPr/>
        </p:nvPicPr>
        <p:blipFill>
          <a:blip r:embed="rId2"/>
          <a:stretch>
            <a:fillRect/>
          </a:stretch>
        </p:blipFill>
        <p:spPr>
          <a:xfrm>
            <a:off x="285703" y="1287841"/>
            <a:ext cx="5988623" cy="3057525"/>
          </a:xfrm>
          <a:prstGeom prst="rect">
            <a:avLst/>
          </a:prstGeom>
        </p:spPr>
      </p:pic>
      <p:pic>
        <p:nvPicPr>
          <p:cNvPr id="7" name="Picture 6">
            <a:extLst>
              <a:ext uri="{FF2B5EF4-FFF2-40B4-BE49-F238E27FC236}">
                <a16:creationId xmlns:a16="http://schemas.microsoft.com/office/drawing/2014/main" id="{8748A62F-5EE2-2E59-2C45-0490A3754043}"/>
              </a:ext>
            </a:extLst>
          </p:cNvPr>
          <p:cNvPicPr>
            <a:picLocks noChangeAspect="1"/>
          </p:cNvPicPr>
          <p:nvPr/>
        </p:nvPicPr>
        <p:blipFill>
          <a:blip r:embed="rId3"/>
          <a:stretch>
            <a:fillRect/>
          </a:stretch>
        </p:blipFill>
        <p:spPr>
          <a:xfrm>
            <a:off x="7382312" y="825612"/>
            <a:ext cx="4189522" cy="4880793"/>
          </a:xfrm>
          <a:prstGeom prst="rect">
            <a:avLst/>
          </a:prstGeom>
        </p:spPr>
      </p:pic>
      <p:sp>
        <p:nvSpPr>
          <p:cNvPr id="8" name="TextBox 7">
            <a:extLst>
              <a:ext uri="{FF2B5EF4-FFF2-40B4-BE49-F238E27FC236}">
                <a16:creationId xmlns:a16="http://schemas.microsoft.com/office/drawing/2014/main" id="{C25717B2-D63A-490D-044F-036C01937852}"/>
              </a:ext>
            </a:extLst>
          </p:cNvPr>
          <p:cNvSpPr txBox="1"/>
          <p:nvPr/>
        </p:nvSpPr>
        <p:spPr>
          <a:xfrm>
            <a:off x="285703" y="4506076"/>
            <a:ext cx="6193972" cy="1200329"/>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0000"/>
                </a:solidFill>
                <a:effectLst/>
                <a:highlight>
                  <a:srgbClr val="FFFF00"/>
                </a:highlight>
                <a:uLnTx/>
                <a:uFillTx/>
                <a:latin typeface="Arial"/>
                <a:ea typeface="ＭＳ Ｐゴシック"/>
              </a:rPr>
              <a:t>Initia</a:t>
            </a:r>
            <a:r>
              <a:rPr kumimoji="0" lang="en-US" sz="2400" b="0" i="0" u="none" strike="noStrike" kern="0" cap="none" spc="0" normalizeH="0" baseline="0" noProof="0" dirty="0">
                <a:ln>
                  <a:noFill/>
                </a:ln>
                <a:solidFill>
                  <a:srgbClr val="000000"/>
                </a:solidFill>
                <a:effectLst/>
                <a:highlight>
                  <a:srgbClr val="FFFF00"/>
                </a:highlight>
                <a:uLnTx/>
                <a:uFillTx/>
                <a:latin typeface="Arial"/>
                <a:ea typeface="ＭＳ Ｐゴシック"/>
              </a:rPr>
              <a:t>l FDA label: MDS-RS or MDS/MPN-RS-T (IPSS-R; </a:t>
            </a:r>
            <a:r>
              <a:rPr kumimoji="0" lang="en-US" sz="2400" b="0" i="0" u="none" strike="noStrike" kern="0" cap="none" spc="0" normalizeH="0" baseline="0" noProof="0" dirty="0" err="1">
                <a:ln>
                  <a:noFill/>
                </a:ln>
                <a:solidFill>
                  <a:srgbClr val="000000"/>
                </a:solidFill>
                <a:effectLst/>
                <a:highlight>
                  <a:srgbClr val="FFFF00"/>
                </a:highlight>
                <a:uLnTx/>
                <a:uFillTx/>
                <a:latin typeface="Arial"/>
                <a:ea typeface="ＭＳ Ｐゴシック"/>
              </a:rPr>
              <a:t>v.low</a:t>
            </a:r>
            <a:r>
              <a:rPr kumimoji="0" lang="en-US" sz="2400" b="0" i="0" u="none" strike="noStrike" kern="0" cap="none" spc="0" normalizeH="0" baseline="0" noProof="0" dirty="0">
                <a:ln>
                  <a:noFill/>
                </a:ln>
                <a:solidFill>
                  <a:srgbClr val="000000"/>
                </a:solidFill>
                <a:effectLst/>
                <a:highlight>
                  <a:srgbClr val="FFFF00"/>
                </a:highlight>
                <a:uLnTx/>
                <a:uFillTx/>
                <a:latin typeface="Arial"/>
                <a:ea typeface="ＭＳ Ｐゴシック"/>
              </a:rPr>
              <a:t> </a:t>
            </a:r>
            <a:r>
              <a:rPr kumimoji="0" lang="en-US" sz="2400" b="0" i="0" u="none" strike="noStrike" kern="0" cap="none" spc="0" normalizeH="0" baseline="0" noProof="0" dirty="0">
                <a:ln>
                  <a:noFill/>
                </a:ln>
                <a:solidFill>
                  <a:srgbClr val="000000"/>
                </a:solidFill>
                <a:effectLst/>
                <a:highlight>
                  <a:srgbClr val="FFFF00"/>
                </a:highlight>
                <a:uLnTx/>
                <a:uFillTx/>
                <a:latin typeface="Arial"/>
                <a:ea typeface="ＭＳ Ｐゴシック"/>
                <a:sym typeface="Wingdings" panose="05000000000000000000" pitchFamily="2" charset="2"/>
              </a:rPr>
              <a:t> Int risk), failing ESA, TD (at least 2; within 8 wks)</a:t>
            </a:r>
            <a:endParaRPr kumimoji="0" lang="en-US" sz="2400" b="0" i="0" u="none" strike="noStrike" kern="0" cap="none" spc="0" normalizeH="0" baseline="0" noProof="0" dirty="0">
              <a:ln>
                <a:noFill/>
              </a:ln>
              <a:solidFill>
                <a:srgbClr val="000000"/>
              </a:solidFill>
              <a:effectLst/>
              <a:highlight>
                <a:srgbClr val="FFFF00"/>
              </a:highlight>
              <a:uLnTx/>
              <a:uFillTx/>
              <a:latin typeface="Arial"/>
              <a:ea typeface="ＭＳ Ｐゴシック"/>
            </a:endParaRPr>
          </a:p>
        </p:txBody>
      </p:sp>
    </p:spTree>
    <p:extLst>
      <p:ext uri="{BB962C8B-B14F-4D97-AF65-F5344CB8AC3E}">
        <p14:creationId xmlns:p14="http://schemas.microsoft.com/office/powerpoint/2010/main" val="318339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BD23A261-5DE0-FB09-EE6A-ADECC9633CA2}"/>
              </a:ext>
            </a:extLst>
          </p:cNvPr>
          <p:cNvSpPr>
            <a:spLocks noGrp="1"/>
          </p:cNvSpPr>
          <p:nvPr>
            <p:ph type="subTitle" idx="1"/>
          </p:nvPr>
        </p:nvSpPr>
        <p:spPr>
          <a:xfrm>
            <a:off x="587230" y="1516712"/>
            <a:ext cx="10855354" cy="3532408"/>
          </a:xfrm>
        </p:spPr>
        <p:txBody>
          <a:bodyPr/>
          <a:lstStyle/>
          <a:p>
            <a:pPr marL="457200" indent="-457200" algn="l">
              <a:buFont typeface="Arial" panose="020B0604020202020204" pitchFamily="34" charset="0"/>
              <a:buChar char="•"/>
            </a:pPr>
            <a:r>
              <a:rPr lang="en-US" dirty="0"/>
              <a:t>Unlike MEDALIST trial, these pts are TN, (IPSS-R; v. low </a:t>
            </a:r>
            <a:r>
              <a:rPr lang="en-US" dirty="0">
                <a:sym typeface="Wingdings" panose="05000000000000000000" pitchFamily="2" charset="2"/>
              </a:rPr>
              <a:t></a:t>
            </a:r>
            <a:r>
              <a:rPr lang="en-US" dirty="0"/>
              <a:t> Int. risk), TD. Not restricted to MDS-RS only. </a:t>
            </a:r>
          </a:p>
          <a:p>
            <a:pPr marL="457200" indent="-457200" algn="l">
              <a:buFont typeface="Arial" panose="020B0604020202020204" pitchFamily="34" charset="0"/>
              <a:buChar char="•"/>
            </a:pPr>
            <a:endParaRPr lang="en-US" dirty="0"/>
          </a:p>
          <a:p>
            <a:pPr marL="457200" indent="-457200" algn="l">
              <a:buFont typeface="Arial" panose="020B0604020202020204" pitchFamily="34" charset="0"/>
              <a:buChar char="•"/>
            </a:pPr>
            <a:r>
              <a:rPr lang="en-US" dirty="0"/>
              <a:t>PE: TI for at least 12 wks with a concurrent mean Hb ↑ of at least 1·5 g/dL (wks 1–24).</a:t>
            </a:r>
          </a:p>
          <a:p>
            <a:pPr marL="457200" indent="-457200" algn="l">
              <a:buFont typeface="Arial" panose="020B0604020202020204" pitchFamily="34" charset="0"/>
              <a:buChar char="•"/>
            </a:pPr>
            <a:endParaRPr lang="en-US" dirty="0"/>
          </a:p>
          <a:p>
            <a:pPr marL="457200" indent="-457200" algn="l">
              <a:buFont typeface="Arial" panose="020B0604020202020204" pitchFamily="34" charset="0"/>
              <a:buChar char="•"/>
            </a:pPr>
            <a:r>
              <a:rPr lang="en-US" dirty="0"/>
              <a:t>356 pts randomized: 178 (luspatercept), 178 (ESA). </a:t>
            </a:r>
          </a:p>
          <a:p>
            <a:pPr marL="457200" indent="-457200" algn="l">
              <a:buFont typeface="Arial" panose="020B0604020202020204" pitchFamily="34" charset="0"/>
              <a:buChar char="•"/>
            </a:pPr>
            <a:endParaRPr lang="en-US" dirty="0"/>
          </a:p>
          <a:p>
            <a:pPr marL="457200" indent="-457200" algn="l">
              <a:buFont typeface="Arial" panose="020B0604020202020204" pitchFamily="34" charset="0"/>
              <a:buChar char="•"/>
            </a:pPr>
            <a:endParaRPr lang="en-US" dirty="0"/>
          </a:p>
        </p:txBody>
      </p:sp>
      <p:sp>
        <p:nvSpPr>
          <p:cNvPr id="6" name="Title 5">
            <a:extLst>
              <a:ext uri="{FF2B5EF4-FFF2-40B4-BE49-F238E27FC236}">
                <a16:creationId xmlns:a16="http://schemas.microsoft.com/office/drawing/2014/main" id="{AAA6CAB4-83DB-8FFD-127A-EA71448F0A68}"/>
              </a:ext>
            </a:extLst>
          </p:cNvPr>
          <p:cNvSpPr>
            <a:spLocks noGrp="1"/>
          </p:cNvSpPr>
          <p:nvPr>
            <p:ph type="title"/>
          </p:nvPr>
        </p:nvSpPr>
        <p:spPr/>
        <p:txBody>
          <a:bodyPr/>
          <a:lstStyle/>
          <a:p>
            <a:r>
              <a:rPr kumimoji="0" lang="en-US" sz="4000" b="1" i="0" u="none" strike="noStrike" kern="1200" cap="none" spc="0" normalizeH="0" baseline="0" noProof="0" dirty="0">
                <a:ln>
                  <a:noFill/>
                </a:ln>
                <a:solidFill>
                  <a:srgbClr val="002060"/>
                </a:solidFill>
                <a:effectLst/>
                <a:uLnTx/>
                <a:uFillTx/>
                <a:latin typeface="Arial Black" panose="020B0A04020102020204" pitchFamily="34" charset="0"/>
              </a:rPr>
              <a:t>COMMANDS trial: luspatercept vs ESA in LR-MDS</a:t>
            </a:r>
            <a:endParaRPr lang="en-US" sz="4000" dirty="0">
              <a:solidFill>
                <a:srgbClr val="002060"/>
              </a:solidFill>
              <a:latin typeface="Arial Black" panose="020B0A04020102020204" pitchFamily="34" charset="0"/>
            </a:endParaRPr>
          </a:p>
        </p:txBody>
      </p:sp>
      <p:sp>
        <p:nvSpPr>
          <p:cNvPr id="8" name="TextBox 7">
            <a:extLst>
              <a:ext uri="{FF2B5EF4-FFF2-40B4-BE49-F238E27FC236}">
                <a16:creationId xmlns:a16="http://schemas.microsoft.com/office/drawing/2014/main" id="{0802320C-FB73-B6C4-8488-98F871FCF0F7}"/>
              </a:ext>
            </a:extLst>
          </p:cNvPr>
          <p:cNvSpPr txBox="1"/>
          <p:nvPr/>
        </p:nvSpPr>
        <p:spPr>
          <a:xfrm>
            <a:off x="8807442" y="6343502"/>
            <a:ext cx="294503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Platzbecker et al. Lancet 2023</a:t>
            </a:r>
          </a:p>
        </p:txBody>
      </p:sp>
    </p:spTree>
    <p:extLst>
      <p:ext uri="{BB962C8B-B14F-4D97-AF65-F5344CB8AC3E}">
        <p14:creationId xmlns:p14="http://schemas.microsoft.com/office/powerpoint/2010/main" val="15299151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909BC42-AC66-272F-E532-245C70F0769E}"/>
              </a:ext>
            </a:extLst>
          </p:cNvPr>
          <p:cNvPicPr>
            <a:picLocks noGrp="1" noChangeAspect="1"/>
          </p:cNvPicPr>
          <p:nvPr>
            <p:ph sz="half" idx="1"/>
          </p:nvPr>
        </p:nvPicPr>
        <p:blipFill>
          <a:blip r:embed="rId2"/>
          <a:stretch>
            <a:fillRect/>
          </a:stretch>
        </p:blipFill>
        <p:spPr>
          <a:xfrm>
            <a:off x="444632" y="1488755"/>
            <a:ext cx="5029636" cy="3115326"/>
          </a:xfrm>
          <a:prstGeom prst="rect">
            <a:avLst/>
          </a:prstGeom>
        </p:spPr>
      </p:pic>
      <p:pic>
        <p:nvPicPr>
          <p:cNvPr id="8" name="Content Placeholder 7">
            <a:extLst>
              <a:ext uri="{FF2B5EF4-FFF2-40B4-BE49-F238E27FC236}">
                <a16:creationId xmlns:a16="http://schemas.microsoft.com/office/drawing/2014/main" id="{FA36448E-B60B-7C6C-EF45-63311AF78A6E}"/>
              </a:ext>
            </a:extLst>
          </p:cNvPr>
          <p:cNvPicPr>
            <a:picLocks noGrp="1" noChangeAspect="1"/>
          </p:cNvPicPr>
          <p:nvPr>
            <p:ph sz="half" idx="2"/>
          </p:nvPr>
        </p:nvPicPr>
        <p:blipFill>
          <a:blip r:embed="rId3"/>
          <a:stretch>
            <a:fillRect/>
          </a:stretch>
        </p:blipFill>
        <p:spPr>
          <a:xfrm>
            <a:off x="5996263" y="1488754"/>
            <a:ext cx="5467207" cy="2504405"/>
          </a:xfrm>
          <a:prstGeom prst="rect">
            <a:avLst/>
          </a:prstGeom>
        </p:spPr>
      </p:pic>
      <p:sp>
        <p:nvSpPr>
          <p:cNvPr id="4" name="Title 3">
            <a:extLst>
              <a:ext uri="{FF2B5EF4-FFF2-40B4-BE49-F238E27FC236}">
                <a16:creationId xmlns:a16="http://schemas.microsoft.com/office/drawing/2014/main" id="{020F1BBE-2738-B059-4040-6ADE7B21E983}"/>
              </a:ext>
            </a:extLst>
          </p:cNvPr>
          <p:cNvSpPr>
            <a:spLocks noGrp="1"/>
          </p:cNvSpPr>
          <p:nvPr>
            <p:ph type="title"/>
          </p:nvPr>
        </p:nvSpPr>
        <p:spPr/>
        <p:txBody>
          <a:bodyPr/>
          <a:lstStyle/>
          <a:p>
            <a:r>
              <a:rPr lang="en-US" sz="4000" dirty="0">
                <a:latin typeface="Arial Black" panose="020B0A04020102020204" pitchFamily="34" charset="0"/>
              </a:rPr>
              <a:t>COMMANDS trial: luspatercept vs ESA in LR-MDS</a:t>
            </a:r>
          </a:p>
        </p:txBody>
      </p:sp>
      <p:sp>
        <p:nvSpPr>
          <p:cNvPr id="9" name="TextBox 8">
            <a:extLst>
              <a:ext uri="{FF2B5EF4-FFF2-40B4-BE49-F238E27FC236}">
                <a16:creationId xmlns:a16="http://schemas.microsoft.com/office/drawing/2014/main" id="{7C4D9753-C237-3B46-8836-93F3FC9A2467}"/>
              </a:ext>
            </a:extLst>
          </p:cNvPr>
          <p:cNvSpPr txBox="1"/>
          <p:nvPr/>
        </p:nvSpPr>
        <p:spPr>
          <a:xfrm>
            <a:off x="6593383" y="4174538"/>
            <a:ext cx="4630307" cy="646331"/>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000000"/>
                </a:solidFill>
                <a:effectLst/>
                <a:highlight>
                  <a:srgbClr val="FFFF00"/>
                </a:highlight>
                <a:uLnTx/>
                <a:uFillTx/>
                <a:latin typeface="Arial"/>
                <a:ea typeface="ＭＳ Ｐゴシック"/>
              </a:rPr>
              <a:t>SF3B1</a:t>
            </a:r>
            <a:r>
              <a:rPr kumimoji="0" lang="en-US" sz="1800" b="0" i="0" u="none" strike="noStrike" kern="0" cap="none" spc="0" normalizeH="0" baseline="0" noProof="0" dirty="0">
                <a:ln>
                  <a:noFill/>
                </a:ln>
                <a:solidFill>
                  <a:srgbClr val="000000"/>
                </a:solidFill>
                <a:effectLst/>
                <a:highlight>
                  <a:srgbClr val="FFFF00"/>
                </a:highlight>
                <a:uLnTx/>
                <a:uFillTx/>
                <a:latin typeface="Arial"/>
                <a:ea typeface="ＭＳ Ｐゴシック"/>
              </a:rPr>
              <a:t> with </a:t>
            </a:r>
            <a:r>
              <a:rPr kumimoji="0" lang="en-US" sz="1800" b="0" i="1" u="none" strike="noStrike" kern="0" cap="none" spc="0" normalizeH="0" baseline="0" noProof="0" dirty="0">
                <a:ln>
                  <a:noFill/>
                </a:ln>
                <a:solidFill>
                  <a:srgbClr val="000000"/>
                </a:solidFill>
                <a:effectLst/>
                <a:highlight>
                  <a:srgbClr val="FFFF00"/>
                </a:highlight>
                <a:uLnTx/>
                <a:uFillTx/>
                <a:latin typeface="Arial"/>
                <a:ea typeface="ＭＳ Ｐゴシック"/>
              </a:rPr>
              <a:t>DNMT3A/AXSL1/TET2 </a:t>
            </a:r>
            <a:r>
              <a:rPr kumimoji="0" lang="en-US" sz="1800" b="0" i="0" u="none" strike="noStrike" kern="0" cap="none" spc="0" normalizeH="0" baseline="0" noProof="0" dirty="0">
                <a:ln>
                  <a:noFill/>
                </a:ln>
                <a:solidFill>
                  <a:srgbClr val="00873E"/>
                </a:solidFill>
                <a:effectLst/>
                <a:highlight>
                  <a:srgbClr val="FFFF00"/>
                </a:highlight>
                <a:uLnTx/>
                <a:uFillTx/>
                <a:latin typeface="Arial"/>
                <a:ea typeface="ＭＳ Ｐゴシック"/>
              </a:rPr>
              <a:t>++</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000000"/>
                </a:solidFill>
                <a:effectLst/>
                <a:highlight>
                  <a:srgbClr val="FFFF00"/>
                </a:highlight>
                <a:uLnTx/>
                <a:uFillTx/>
                <a:latin typeface="Arial"/>
                <a:ea typeface="ＭＳ Ｐゴシック"/>
              </a:rPr>
              <a:t>SF3B1</a:t>
            </a:r>
            <a:r>
              <a:rPr kumimoji="0" lang="en-US" sz="1800" b="0" i="0" u="none" strike="noStrike" kern="0" cap="none" spc="0" normalizeH="0" baseline="0" noProof="0" dirty="0">
                <a:ln>
                  <a:noFill/>
                </a:ln>
                <a:solidFill>
                  <a:srgbClr val="000000"/>
                </a:solidFill>
                <a:effectLst/>
                <a:highlight>
                  <a:srgbClr val="FFFF00"/>
                </a:highlight>
                <a:uLnTx/>
                <a:uFillTx/>
                <a:latin typeface="Arial"/>
                <a:ea typeface="ＭＳ Ｐゴシック"/>
              </a:rPr>
              <a:t> with </a:t>
            </a:r>
            <a:r>
              <a:rPr kumimoji="0" lang="en-US" sz="1800" b="0" i="1" u="none" strike="noStrike" kern="0" cap="none" spc="0" normalizeH="0" baseline="0" noProof="0" dirty="0">
                <a:ln>
                  <a:noFill/>
                </a:ln>
                <a:solidFill>
                  <a:srgbClr val="000000"/>
                </a:solidFill>
                <a:effectLst/>
                <a:highlight>
                  <a:srgbClr val="FFFF00"/>
                </a:highlight>
                <a:uLnTx/>
                <a:uFillTx/>
                <a:latin typeface="Arial"/>
                <a:ea typeface="ＭＳ Ｐゴシック"/>
              </a:rPr>
              <a:t>BCOR/NRAS/SRSF2/STAG2 </a:t>
            </a:r>
            <a:r>
              <a:rPr kumimoji="0" lang="en-US" sz="1800" b="0" i="0" u="none" strike="noStrike" kern="0" cap="none" spc="0" normalizeH="0" baseline="0" noProof="0" dirty="0">
                <a:ln>
                  <a:noFill/>
                </a:ln>
                <a:solidFill>
                  <a:srgbClr val="FF0000"/>
                </a:solidFill>
                <a:effectLst/>
                <a:highlight>
                  <a:srgbClr val="FFFF00"/>
                </a:highlight>
                <a:uLnTx/>
                <a:uFillTx/>
                <a:latin typeface="Arial"/>
                <a:ea typeface="ＭＳ Ｐゴシック"/>
              </a:rPr>
              <a:t>--</a:t>
            </a:r>
          </a:p>
        </p:txBody>
      </p:sp>
      <p:sp>
        <p:nvSpPr>
          <p:cNvPr id="10" name="TextBox 9">
            <a:extLst>
              <a:ext uri="{FF2B5EF4-FFF2-40B4-BE49-F238E27FC236}">
                <a16:creationId xmlns:a16="http://schemas.microsoft.com/office/drawing/2014/main" id="{173D06B7-E9E9-6DD3-031D-08677F4EE84E}"/>
              </a:ext>
            </a:extLst>
          </p:cNvPr>
          <p:cNvSpPr txBox="1"/>
          <p:nvPr/>
        </p:nvSpPr>
        <p:spPr>
          <a:xfrm>
            <a:off x="296273" y="5137540"/>
            <a:ext cx="1139998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Rx was well tolerated, common AE’s were </a:t>
            </a:r>
            <a:r>
              <a:rPr kumimoji="0" lang="en-US" sz="2000" b="1" i="0" u="none" strike="noStrike" kern="1200" cap="none" spc="0" normalizeH="0" baseline="0" noProof="0" dirty="0">
                <a:ln>
                  <a:noFill/>
                </a:ln>
                <a:solidFill>
                  <a:srgbClr val="000000"/>
                </a:solidFill>
                <a:effectLst/>
                <a:uLnTx/>
                <a:uFillTx/>
                <a:latin typeface="Arial"/>
                <a:ea typeface="ＭＳ Ｐゴシック"/>
              </a:rPr>
              <a:t>fatigue</a:t>
            </a:r>
            <a:r>
              <a:rPr kumimoji="0" lang="en-US" sz="2000" b="0" i="0" u="none" strike="noStrike" kern="1200" cap="none" spc="0" normalizeH="0" baseline="0" noProof="0" dirty="0">
                <a:ln>
                  <a:noFill/>
                </a:ln>
                <a:solidFill>
                  <a:srgbClr val="000000"/>
                </a:solidFill>
                <a:effectLst/>
                <a:uLnTx/>
                <a:uFillTx/>
                <a:latin typeface="Arial"/>
                <a:ea typeface="ＭＳ Ｐゴシック"/>
              </a:rPr>
              <a:t>, </a:t>
            </a:r>
            <a:r>
              <a:rPr kumimoji="0" lang="en-US" sz="2000" b="1" i="0" u="none" strike="noStrike" kern="1200" cap="none" spc="0" normalizeH="0" baseline="0" noProof="0" dirty="0">
                <a:ln>
                  <a:noFill/>
                </a:ln>
                <a:solidFill>
                  <a:srgbClr val="000000"/>
                </a:solidFill>
                <a:effectLst/>
                <a:uLnTx/>
                <a:uFillTx/>
                <a:latin typeface="Arial"/>
                <a:ea typeface="ＭＳ Ｐゴシック"/>
              </a:rPr>
              <a:t>asthenia</a:t>
            </a:r>
            <a:r>
              <a:rPr kumimoji="0" lang="en-US" sz="2000" b="0" i="0" u="none" strike="noStrike" kern="1200" cap="none" spc="0" normalizeH="0" baseline="0" noProof="0" dirty="0">
                <a:ln>
                  <a:noFill/>
                </a:ln>
                <a:solidFill>
                  <a:srgbClr val="000000"/>
                </a:solidFill>
                <a:effectLst/>
                <a:uLnTx/>
                <a:uFillTx/>
                <a:latin typeface="Arial"/>
                <a:ea typeface="ＭＳ Ｐゴシック"/>
              </a:rPr>
              <a:t>, </a:t>
            </a:r>
            <a:r>
              <a:rPr kumimoji="0" lang="en-US" sz="2000" b="1" i="0" u="none" strike="noStrike" kern="1200" cap="none" spc="0" normalizeH="0" baseline="0" noProof="0" dirty="0">
                <a:ln>
                  <a:noFill/>
                </a:ln>
                <a:solidFill>
                  <a:srgbClr val="000000"/>
                </a:solidFill>
                <a:effectLst/>
                <a:uLnTx/>
                <a:uFillTx/>
                <a:latin typeface="Arial"/>
                <a:ea typeface="ＭＳ Ｐゴシック"/>
              </a:rPr>
              <a:t>diarrhea</a:t>
            </a:r>
            <a:r>
              <a:rPr kumimoji="0" lang="en-US" sz="2000" b="0" i="0" u="none" strike="noStrike" kern="1200" cap="none" spc="0" normalizeH="0" baseline="0" noProof="0" dirty="0">
                <a:ln>
                  <a:noFill/>
                </a:ln>
                <a:solidFill>
                  <a:srgbClr val="000000"/>
                </a:solidFill>
                <a:effectLst/>
                <a:uLnTx/>
                <a:uFillTx/>
                <a:latin typeface="Arial"/>
                <a:ea typeface="ＭＳ Ｐゴシック"/>
              </a:rPr>
              <a:t> and </a:t>
            </a:r>
            <a:r>
              <a:rPr kumimoji="0" lang="en-US" sz="2000" b="1" i="0" u="none" strike="noStrike" kern="1200" cap="none" spc="0" normalizeH="0" baseline="0" noProof="0" dirty="0">
                <a:ln>
                  <a:noFill/>
                </a:ln>
                <a:solidFill>
                  <a:srgbClr val="000000"/>
                </a:solidFill>
                <a:effectLst/>
                <a:uLnTx/>
                <a:uFillTx/>
                <a:latin typeface="Arial"/>
                <a:ea typeface="ＭＳ Ｐゴシック"/>
              </a:rPr>
              <a:t>nausea</a:t>
            </a:r>
            <a:r>
              <a:rPr kumimoji="0" lang="en-US" sz="2000" b="0" i="0" u="none" strike="noStrike" kern="1200" cap="none" spc="0" normalizeH="0" baseline="0" noProof="0" dirty="0">
                <a:ln>
                  <a:noFill/>
                </a:ln>
                <a:solidFill>
                  <a:srgbClr val="000000"/>
                </a:solidFill>
                <a:effectLst/>
                <a:uLnTx/>
                <a:uFillTx/>
                <a:latin typeface="Arial"/>
                <a:ea typeface="ＭＳ Ｐゴシック"/>
              </a:rPr>
              <a:t>. G3-4 AE 1%.  </a:t>
            </a:r>
          </a:p>
        </p:txBody>
      </p:sp>
      <p:sp>
        <p:nvSpPr>
          <p:cNvPr id="11" name="TextBox 10">
            <a:extLst>
              <a:ext uri="{FF2B5EF4-FFF2-40B4-BE49-F238E27FC236}">
                <a16:creationId xmlns:a16="http://schemas.microsoft.com/office/drawing/2014/main" id="{5D542399-AF75-3A70-1E09-710A8FE80F26}"/>
              </a:ext>
            </a:extLst>
          </p:cNvPr>
          <p:cNvSpPr txBox="1"/>
          <p:nvPr/>
        </p:nvSpPr>
        <p:spPr>
          <a:xfrm>
            <a:off x="8824220" y="6254313"/>
            <a:ext cx="294503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Platzbecker et al. Lancet 2023</a:t>
            </a:r>
          </a:p>
        </p:txBody>
      </p:sp>
    </p:spTree>
    <p:extLst>
      <p:ext uri="{BB962C8B-B14F-4D97-AF65-F5344CB8AC3E}">
        <p14:creationId xmlns:p14="http://schemas.microsoft.com/office/powerpoint/2010/main" val="101030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5341DA55-89C0-DBB4-2BC1-12F5C99B2D24}"/>
              </a:ext>
            </a:extLst>
          </p:cNvPr>
          <p:cNvSpPr>
            <a:spLocks noGrp="1"/>
          </p:cNvSpPr>
          <p:nvPr>
            <p:ph type="subTitle" idx="1"/>
          </p:nvPr>
        </p:nvSpPr>
        <p:spPr>
          <a:xfrm>
            <a:off x="687896" y="1058789"/>
            <a:ext cx="10201013" cy="3532408"/>
          </a:xfrm>
        </p:spPr>
        <p:txBody>
          <a:bodyPr/>
          <a:lstStyle/>
          <a:p>
            <a:pPr marL="457200" indent="-457200" algn="l">
              <a:buFont typeface="Arial" panose="020B0604020202020204" pitchFamily="34" charset="0"/>
              <a:buChar char="•"/>
            </a:pPr>
            <a:r>
              <a:rPr lang="en-US" dirty="0"/>
              <a:t>IMerge is a phase 3 trial of imetelstat vs placebo in TD, non-del 5q in LR-MDS with relapse/refractory/ineligible for ESA (Len/HMA naïve). </a:t>
            </a:r>
          </a:p>
          <a:p>
            <a:pPr marL="457200" indent="-457200" algn="l">
              <a:buFont typeface="Arial" panose="020B0604020202020204" pitchFamily="34" charset="0"/>
              <a:buChar char="•"/>
            </a:pPr>
            <a:r>
              <a:rPr lang="en-US" dirty="0"/>
              <a:t>Randomized 2:1 </a:t>
            </a:r>
          </a:p>
          <a:p>
            <a:pPr marL="457200" indent="-457200" algn="l">
              <a:buFont typeface="Arial" panose="020B0604020202020204" pitchFamily="34" charset="0"/>
              <a:buChar char="•"/>
            </a:pPr>
            <a:r>
              <a:rPr lang="en-US" dirty="0"/>
              <a:t>PE; 8 weeks TI. </a:t>
            </a:r>
          </a:p>
          <a:p>
            <a:pPr marL="457200" indent="-457200" algn="l">
              <a:buFont typeface="Arial" panose="020B0604020202020204" pitchFamily="34" charset="0"/>
              <a:buChar char="•"/>
            </a:pPr>
            <a:r>
              <a:rPr lang="en-US" dirty="0"/>
              <a:t>SE; 24-wk TI rate, TI duration and HI-E rate.</a:t>
            </a:r>
          </a:p>
          <a:p>
            <a:pPr marL="457200" indent="-457200" algn="l">
              <a:buFont typeface="Arial" panose="020B0604020202020204" pitchFamily="34" charset="0"/>
              <a:buChar char="•"/>
            </a:pPr>
            <a:endParaRPr lang="en-US" dirty="0"/>
          </a:p>
        </p:txBody>
      </p:sp>
      <p:sp>
        <p:nvSpPr>
          <p:cNvPr id="6" name="Title 5">
            <a:extLst>
              <a:ext uri="{FF2B5EF4-FFF2-40B4-BE49-F238E27FC236}">
                <a16:creationId xmlns:a16="http://schemas.microsoft.com/office/drawing/2014/main" id="{6CC3F11F-B40D-5DCC-9150-08493A0E2EFF}"/>
              </a:ext>
            </a:extLst>
          </p:cNvPr>
          <p:cNvSpPr>
            <a:spLocks noGrp="1"/>
          </p:cNvSpPr>
          <p:nvPr>
            <p:ph type="title"/>
          </p:nvPr>
        </p:nvSpPr>
        <p:spPr/>
        <p:txBody>
          <a:bodyPr/>
          <a:lstStyle/>
          <a:p>
            <a:r>
              <a:rPr lang="en-US" sz="4000" dirty="0">
                <a:latin typeface="Arial Black" panose="020B0A04020102020204" pitchFamily="34" charset="0"/>
              </a:rPr>
              <a:t>IMerge trial </a:t>
            </a:r>
          </a:p>
        </p:txBody>
      </p:sp>
      <p:sp>
        <p:nvSpPr>
          <p:cNvPr id="8" name="TextBox 7">
            <a:extLst>
              <a:ext uri="{FF2B5EF4-FFF2-40B4-BE49-F238E27FC236}">
                <a16:creationId xmlns:a16="http://schemas.microsoft.com/office/drawing/2014/main" id="{1F4B699F-7A0A-ACF3-06EF-BFF4394F2A4D}"/>
              </a:ext>
            </a:extLst>
          </p:cNvPr>
          <p:cNvSpPr txBox="1"/>
          <p:nvPr/>
        </p:nvSpPr>
        <p:spPr>
          <a:xfrm>
            <a:off x="6439748" y="6343502"/>
            <a:ext cx="55899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Platzbecker et al. Hemashpere 2023, 7 (Suppl): e0568592</a:t>
            </a:r>
          </a:p>
        </p:txBody>
      </p:sp>
    </p:spTree>
    <p:extLst>
      <p:ext uri="{BB962C8B-B14F-4D97-AF65-F5344CB8AC3E}">
        <p14:creationId xmlns:p14="http://schemas.microsoft.com/office/powerpoint/2010/main" val="10435182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F9D0A4-9EBF-2109-956A-6467B9DEAC8F}"/>
              </a:ext>
            </a:extLst>
          </p:cNvPr>
          <p:cNvSpPr>
            <a:spLocks noGrp="1"/>
          </p:cNvSpPr>
          <p:nvPr>
            <p:ph idx="1"/>
          </p:nvPr>
        </p:nvSpPr>
        <p:spPr>
          <a:xfrm>
            <a:off x="777380" y="242684"/>
            <a:ext cx="10637240" cy="4192488"/>
          </a:xfrm>
        </p:spPr>
        <p:txBody>
          <a:bodyPr/>
          <a:lstStyle/>
          <a:p>
            <a:r>
              <a:rPr lang="en-US" sz="2800" dirty="0"/>
              <a:t>PE was met: </a:t>
            </a:r>
          </a:p>
          <a:p>
            <a:pPr marL="0" indent="0">
              <a:buNone/>
            </a:pPr>
            <a:r>
              <a:rPr lang="en-US" sz="2800" dirty="0"/>
              <a:t>- 47 (39.8%) vs 9 (15.0%) pts achieved 8-wk TI, P &lt; 0.001, favoring imetelstat. </a:t>
            </a:r>
          </a:p>
          <a:p>
            <a:r>
              <a:rPr lang="en-US" sz="2800" dirty="0"/>
              <a:t>SE were also met: </a:t>
            </a:r>
          </a:p>
          <a:p>
            <a:pPr marL="0" indent="0">
              <a:buNone/>
            </a:pPr>
            <a:r>
              <a:rPr lang="en-US" sz="2800" dirty="0"/>
              <a:t>-TI duration (95% CI) was 51.6 (26.9–83.9) vs 13.3 (8.0–24.9), P &lt; 0.001, favoring imetelstat. </a:t>
            </a:r>
          </a:p>
          <a:p>
            <a:pPr marL="0" indent="0">
              <a:buNone/>
            </a:pPr>
            <a:r>
              <a:rPr lang="en-US" sz="2800" dirty="0"/>
              <a:t>-24 wk TI was achieved in 33 pts (28.0%) vs 2 pts (3.3%).</a:t>
            </a:r>
          </a:p>
          <a:p>
            <a:pPr marL="0" indent="0">
              <a:buNone/>
            </a:pPr>
            <a:r>
              <a:rPr lang="en-US" sz="2800" dirty="0"/>
              <a:t>- HI-E rates were 42.4% with imetelstat vs 13.3% with placebo, P &lt; 0.001.</a:t>
            </a:r>
          </a:p>
          <a:p>
            <a:pPr marL="0" indent="0">
              <a:buNone/>
            </a:pPr>
            <a:r>
              <a:rPr lang="en-US" sz="2800" b="0" i="1" dirty="0">
                <a:solidFill>
                  <a:srgbClr val="212121"/>
                </a:solidFill>
                <a:effectLst/>
                <a:highlight>
                  <a:srgbClr val="FFFF00"/>
                </a:highlight>
              </a:rPr>
              <a:t>VAF ↓in 3 genes: SF3B1 (P &lt; 0.001), TET2 (P = 0.032), DNMT3A (P = 0.019) and ASXL1 (P = NS); </a:t>
            </a:r>
            <a:r>
              <a:rPr kumimoji="0" lang="en-US" sz="2800" b="0" i="1" u="none" strike="noStrike" kern="1200" cap="none" spc="0" normalizeH="0" baseline="0" noProof="0" dirty="0">
                <a:ln>
                  <a:noFill/>
                </a:ln>
                <a:solidFill>
                  <a:srgbClr val="000000"/>
                </a:solidFill>
                <a:effectLst/>
                <a:highlight>
                  <a:srgbClr val="FFFF00"/>
                </a:highlight>
                <a:uLnTx/>
                <a:uFillTx/>
                <a:latin typeface="Arial"/>
                <a:ea typeface="+mn-ea"/>
                <a:cs typeface="+mn-cs"/>
              </a:rPr>
              <a:t>favoring imetelstat</a:t>
            </a:r>
            <a:r>
              <a:rPr kumimoji="0" lang="en-US" sz="2800" b="0" i="0" u="none" strike="noStrike" kern="1200" cap="none" spc="0" normalizeH="0" baseline="0" noProof="0" dirty="0">
                <a:ln>
                  <a:noFill/>
                </a:ln>
                <a:solidFill>
                  <a:srgbClr val="000000"/>
                </a:solidFill>
                <a:effectLst/>
                <a:highlight>
                  <a:srgbClr val="FFFF00"/>
                </a:highlight>
                <a:uLnTx/>
                <a:uFillTx/>
                <a:latin typeface="Arial"/>
                <a:ea typeface="+mn-ea"/>
                <a:cs typeface="+mn-cs"/>
              </a:rPr>
              <a:t>. </a:t>
            </a:r>
            <a:endParaRPr lang="en-US" sz="2800" b="0" i="0" dirty="0">
              <a:solidFill>
                <a:srgbClr val="212121"/>
              </a:solidFill>
              <a:effectLst/>
              <a:highlight>
                <a:srgbClr val="FFFF00"/>
              </a:highlight>
            </a:endParaRPr>
          </a:p>
          <a:p>
            <a:endParaRPr lang="en-US" sz="2800" dirty="0"/>
          </a:p>
        </p:txBody>
      </p:sp>
      <p:sp>
        <p:nvSpPr>
          <p:cNvPr id="4" name="TextBox 3">
            <a:extLst>
              <a:ext uri="{FF2B5EF4-FFF2-40B4-BE49-F238E27FC236}">
                <a16:creationId xmlns:a16="http://schemas.microsoft.com/office/drawing/2014/main" id="{3A0DC1F3-C7F1-8EA0-619E-1AE62412C432}"/>
              </a:ext>
            </a:extLst>
          </p:cNvPr>
          <p:cNvSpPr txBox="1"/>
          <p:nvPr/>
        </p:nvSpPr>
        <p:spPr>
          <a:xfrm>
            <a:off x="6406192" y="6276762"/>
            <a:ext cx="5589992" cy="338554"/>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a:rPr>
              <a:t>Platzbecker et al. Hemashpere 2023, 7 (Suppl): e0568592</a:t>
            </a:r>
          </a:p>
        </p:txBody>
      </p:sp>
    </p:spTree>
    <p:extLst>
      <p:ext uri="{BB962C8B-B14F-4D97-AF65-F5344CB8AC3E}">
        <p14:creationId xmlns:p14="http://schemas.microsoft.com/office/powerpoint/2010/main" val="27813449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F6986880-2FF8-D08D-554D-DC3AFD27DDF9}"/>
              </a:ext>
            </a:extLst>
          </p:cNvPr>
          <p:cNvSpPr>
            <a:spLocks noGrp="1"/>
          </p:cNvSpPr>
          <p:nvPr>
            <p:ph type="subTitle" idx="1"/>
          </p:nvPr>
        </p:nvSpPr>
        <p:spPr>
          <a:xfrm>
            <a:off x="1133061" y="1356587"/>
            <a:ext cx="10066242" cy="3532408"/>
          </a:xfrm>
        </p:spPr>
        <p:txBody>
          <a:bodyPr/>
          <a:lstStyle/>
          <a:p>
            <a:pPr marL="457200" indent="-457200" algn="l">
              <a:buFont typeface="Arial" panose="020B0604020202020204" pitchFamily="34" charset="0"/>
              <a:buChar char="•"/>
            </a:pPr>
            <a:r>
              <a:rPr lang="en-US" b="0" i="1" dirty="0">
                <a:solidFill>
                  <a:srgbClr val="0F1419"/>
                </a:solidFill>
                <a:effectLst/>
              </a:rPr>
              <a:t>IDH1</a:t>
            </a:r>
            <a:r>
              <a:rPr lang="en-US" b="0" i="0" dirty="0">
                <a:solidFill>
                  <a:srgbClr val="0F1419"/>
                </a:solidFill>
                <a:effectLst/>
              </a:rPr>
              <a:t>m present in 3% of pts with MDS.  </a:t>
            </a:r>
          </a:p>
          <a:p>
            <a:pPr marL="457200" indent="-457200" algn="l">
              <a:buFont typeface="Arial" panose="020B0604020202020204" pitchFamily="34" charset="0"/>
              <a:buChar char="•"/>
            </a:pPr>
            <a:endParaRPr lang="en-US" dirty="0">
              <a:solidFill>
                <a:srgbClr val="0F1419"/>
              </a:solidFill>
            </a:endParaRPr>
          </a:p>
          <a:p>
            <a:pPr marL="457200" indent="-457200" algn="l">
              <a:buFont typeface="Arial" panose="020B0604020202020204" pitchFamily="34" charset="0"/>
              <a:buChar char="•"/>
            </a:pPr>
            <a:r>
              <a:rPr lang="en-US" b="0" i="0" dirty="0">
                <a:solidFill>
                  <a:srgbClr val="0F1419"/>
                </a:solidFill>
                <a:effectLst/>
              </a:rPr>
              <a:t>Retrospective analysis suggests, MDS pts with neutropenia, regardless of IPSS-R, more enriched with </a:t>
            </a:r>
            <a:r>
              <a:rPr lang="en-US" b="0" i="1" dirty="0">
                <a:solidFill>
                  <a:srgbClr val="0F1419"/>
                </a:solidFill>
                <a:effectLst/>
              </a:rPr>
              <a:t>IDH1/2</a:t>
            </a:r>
            <a:r>
              <a:rPr lang="en-US" b="0" i="0" dirty="0">
                <a:solidFill>
                  <a:srgbClr val="0F1419"/>
                </a:solidFill>
                <a:effectLst/>
              </a:rPr>
              <a:t>m. </a:t>
            </a:r>
            <a:br>
              <a:rPr lang="en-US" dirty="0"/>
            </a:br>
            <a:endParaRPr lang="en-US" dirty="0"/>
          </a:p>
        </p:txBody>
      </p:sp>
      <p:sp>
        <p:nvSpPr>
          <p:cNvPr id="4" name="Title 3">
            <a:extLst>
              <a:ext uri="{FF2B5EF4-FFF2-40B4-BE49-F238E27FC236}">
                <a16:creationId xmlns:a16="http://schemas.microsoft.com/office/drawing/2014/main" id="{6FDF7D7F-71F3-134F-EAB7-01BBA5880E71}"/>
              </a:ext>
            </a:extLst>
          </p:cNvPr>
          <p:cNvSpPr>
            <a:spLocks noGrp="1"/>
          </p:cNvSpPr>
          <p:nvPr>
            <p:ph type="title"/>
          </p:nvPr>
        </p:nvSpPr>
        <p:spPr/>
        <p:txBody>
          <a:bodyPr/>
          <a:lstStyle/>
          <a:p>
            <a:r>
              <a:rPr lang="en-US" sz="4000" dirty="0">
                <a:latin typeface="Arial Black" panose="020B0A04020102020204" pitchFamily="34" charset="0"/>
              </a:rPr>
              <a:t>MDS with </a:t>
            </a:r>
            <a:r>
              <a:rPr lang="en-US" sz="4000" i="1" dirty="0">
                <a:latin typeface="Arial Black" panose="020B0A04020102020204" pitchFamily="34" charset="0"/>
              </a:rPr>
              <a:t>IDH1</a:t>
            </a:r>
            <a:r>
              <a:rPr lang="en-US" sz="4000" dirty="0">
                <a:latin typeface="Arial Black" panose="020B0A04020102020204" pitchFamily="34" charset="0"/>
              </a:rPr>
              <a:t> mutation</a:t>
            </a:r>
          </a:p>
        </p:txBody>
      </p:sp>
      <p:sp>
        <p:nvSpPr>
          <p:cNvPr id="6" name="TextBox 5">
            <a:extLst>
              <a:ext uri="{FF2B5EF4-FFF2-40B4-BE49-F238E27FC236}">
                <a16:creationId xmlns:a16="http://schemas.microsoft.com/office/drawing/2014/main" id="{F883B22D-1CFA-0E54-65B1-3580B60BB679}"/>
              </a:ext>
            </a:extLst>
          </p:cNvPr>
          <p:cNvSpPr txBox="1"/>
          <p:nvPr/>
        </p:nvSpPr>
        <p:spPr>
          <a:xfrm>
            <a:off x="8204433" y="6312724"/>
            <a:ext cx="38266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Komrokji et al. Haematologica 2023</a:t>
            </a:r>
          </a:p>
        </p:txBody>
      </p:sp>
    </p:spTree>
    <p:extLst>
      <p:ext uri="{BB962C8B-B14F-4D97-AF65-F5344CB8AC3E}">
        <p14:creationId xmlns:p14="http://schemas.microsoft.com/office/powerpoint/2010/main" val="12699619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F6986880-2FF8-D08D-554D-DC3AFD27DDF9}"/>
              </a:ext>
            </a:extLst>
          </p:cNvPr>
          <p:cNvSpPr>
            <a:spLocks noGrp="1"/>
          </p:cNvSpPr>
          <p:nvPr>
            <p:ph type="subTitle" idx="1"/>
          </p:nvPr>
        </p:nvSpPr>
        <p:spPr>
          <a:xfrm>
            <a:off x="1062879" y="1213974"/>
            <a:ext cx="10066242" cy="3532408"/>
          </a:xfrm>
        </p:spPr>
        <p:txBody>
          <a:bodyPr/>
          <a:lstStyle/>
          <a:p>
            <a:pPr marL="457200" indent="-457200" algn="l">
              <a:buFont typeface="Arial" panose="020B0604020202020204" pitchFamily="34" charset="0"/>
              <a:buChar char="•"/>
            </a:pPr>
            <a:r>
              <a:rPr lang="en-US" b="0" dirty="0">
                <a:solidFill>
                  <a:srgbClr val="0F1419"/>
                </a:solidFill>
                <a:effectLst/>
              </a:rPr>
              <a:t>First in human, phase I dose escalation study, </a:t>
            </a:r>
            <a:r>
              <a:rPr lang="en-US" b="0" u="sng" dirty="0">
                <a:solidFill>
                  <a:srgbClr val="0F1419"/>
                </a:solidFill>
                <a:effectLst/>
              </a:rPr>
              <a:t>16 pts </a:t>
            </a:r>
            <a:r>
              <a:rPr lang="en-US" b="0" dirty="0">
                <a:solidFill>
                  <a:srgbClr val="0F1419"/>
                </a:solidFill>
                <a:effectLst/>
              </a:rPr>
              <a:t>were treated at 500 mg OD: </a:t>
            </a:r>
            <a:r>
              <a:rPr lang="en-US" b="0" u="sng" dirty="0">
                <a:solidFill>
                  <a:srgbClr val="0F1419"/>
                </a:solidFill>
                <a:effectLst/>
              </a:rPr>
              <a:t>CR 44%, 60% maintained response at 1 yr. </a:t>
            </a:r>
          </a:p>
          <a:p>
            <a:pPr marL="457200" indent="-457200" algn="l">
              <a:buFont typeface="Arial" panose="020B0604020202020204" pitchFamily="34" charset="0"/>
              <a:buChar char="•"/>
            </a:pPr>
            <a:endParaRPr lang="en-US" b="0" u="sng" dirty="0">
              <a:solidFill>
                <a:srgbClr val="0F1419"/>
              </a:solidFill>
              <a:effectLst/>
            </a:endParaRPr>
          </a:p>
          <a:p>
            <a:pPr marL="457200" indent="-457200" algn="l">
              <a:buFont typeface="Arial" panose="020B0604020202020204" pitchFamily="34" charset="0"/>
              <a:buChar char="•"/>
            </a:pPr>
            <a:r>
              <a:rPr lang="en-US" dirty="0"/>
              <a:t>Idiome phase II study, evaluated </a:t>
            </a:r>
            <a:r>
              <a:rPr lang="en-US" dirty="0" err="1"/>
              <a:t>IDHi</a:t>
            </a:r>
            <a:r>
              <a:rPr lang="en-US" dirty="0"/>
              <a:t> in MDS failing HMA or HR-MDS;  </a:t>
            </a:r>
            <a:r>
              <a:rPr lang="en-US" u="sng" dirty="0"/>
              <a:t>32 pts </a:t>
            </a:r>
            <a:r>
              <a:rPr lang="en-US" dirty="0"/>
              <a:t>treated, </a:t>
            </a:r>
            <a:r>
              <a:rPr lang="en-US" u="sng" dirty="0"/>
              <a:t>ORR was 69%, CR 46%. DOR 7.4 mo, OS 14 mo</a:t>
            </a:r>
            <a:r>
              <a:rPr lang="en-US" dirty="0"/>
              <a:t> (91% response rate in treatment naive HR-MDS).</a:t>
            </a:r>
            <a:br>
              <a:rPr lang="en-US" dirty="0"/>
            </a:br>
            <a:endParaRPr lang="en-US" dirty="0"/>
          </a:p>
        </p:txBody>
      </p:sp>
      <p:sp>
        <p:nvSpPr>
          <p:cNvPr id="4" name="Title 3">
            <a:extLst>
              <a:ext uri="{FF2B5EF4-FFF2-40B4-BE49-F238E27FC236}">
                <a16:creationId xmlns:a16="http://schemas.microsoft.com/office/drawing/2014/main" id="{6FDF7D7F-71F3-134F-EAB7-01BBA5880E71}"/>
              </a:ext>
            </a:extLst>
          </p:cNvPr>
          <p:cNvSpPr>
            <a:spLocks noGrp="1"/>
          </p:cNvSpPr>
          <p:nvPr>
            <p:ph type="title"/>
          </p:nvPr>
        </p:nvSpPr>
        <p:spPr/>
        <p:txBody>
          <a:bodyPr/>
          <a:lstStyle/>
          <a:p>
            <a:r>
              <a:rPr lang="en-US" sz="4000" dirty="0">
                <a:latin typeface="Arial Black" panose="020B0A04020102020204" pitchFamily="34" charset="0"/>
              </a:rPr>
              <a:t>Ivosidenib for MDS with </a:t>
            </a:r>
            <a:r>
              <a:rPr lang="en-US" sz="4000" i="1" dirty="0">
                <a:latin typeface="Arial Black" panose="020B0A04020102020204" pitchFamily="34" charset="0"/>
              </a:rPr>
              <a:t>IDH1</a:t>
            </a:r>
            <a:r>
              <a:rPr lang="en-US" sz="4000" dirty="0">
                <a:latin typeface="Arial Black" panose="020B0A04020102020204" pitchFamily="34" charset="0"/>
              </a:rPr>
              <a:t> mutation</a:t>
            </a:r>
          </a:p>
        </p:txBody>
      </p:sp>
      <p:sp>
        <p:nvSpPr>
          <p:cNvPr id="6" name="TextBox 5">
            <a:extLst>
              <a:ext uri="{FF2B5EF4-FFF2-40B4-BE49-F238E27FC236}">
                <a16:creationId xmlns:a16="http://schemas.microsoft.com/office/drawing/2014/main" id="{F883B22D-1CFA-0E54-65B1-3580B60BB679}"/>
              </a:ext>
            </a:extLst>
          </p:cNvPr>
          <p:cNvSpPr txBox="1"/>
          <p:nvPr/>
        </p:nvSpPr>
        <p:spPr>
          <a:xfrm>
            <a:off x="8086987" y="5943803"/>
            <a:ext cx="376269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Sallman et al. ASCO Abstract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Sebert et al.  ASH Abstract 2021</a:t>
            </a:r>
          </a:p>
        </p:txBody>
      </p:sp>
    </p:spTree>
    <p:extLst>
      <p:ext uri="{BB962C8B-B14F-4D97-AF65-F5344CB8AC3E}">
        <p14:creationId xmlns:p14="http://schemas.microsoft.com/office/powerpoint/2010/main" val="4444776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F6986880-2FF8-D08D-554D-DC3AFD27DDF9}"/>
              </a:ext>
            </a:extLst>
          </p:cNvPr>
          <p:cNvSpPr>
            <a:spLocks noGrp="1"/>
          </p:cNvSpPr>
          <p:nvPr>
            <p:ph type="subTitle" idx="1"/>
          </p:nvPr>
        </p:nvSpPr>
        <p:spPr>
          <a:xfrm>
            <a:off x="1133061" y="1356587"/>
            <a:ext cx="10066242" cy="3532408"/>
          </a:xfrm>
        </p:spPr>
        <p:txBody>
          <a:bodyPr/>
          <a:lstStyle/>
          <a:p>
            <a:pPr marL="457200" indent="-457200" algn="l">
              <a:buFont typeface="Arial" panose="020B0604020202020204" pitchFamily="34" charset="0"/>
              <a:buChar char="•"/>
            </a:pPr>
            <a:r>
              <a:rPr lang="en-US" b="0" dirty="0">
                <a:solidFill>
                  <a:srgbClr val="0F1419"/>
                </a:solidFill>
                <a:effectLst/>
              </a:rPr>
              <a:t>20 pts with MDS treated with Olutasidenib, 6 alone and 14 with AZA. </a:t>
            </a:r>
          </a:p>
          <a:p>
            <a:pPr algn="l"/>
            <a:endParaRPr lang="en-US" b="0" dirty="0">
              <a:solidFill>
                <a:srgbClr val="0F1419"/>
              </a:solidFill>
              <a:effectLst/>
            </a:endParaRPr>
          </a:p>
          <a:p>
            <a:pPr marL="457200" indent="-457200" algn="l">
              <a:buFont typeface="Arial" panose="020B0604020202020204" pitchFamily="34" charset="0"/>
              <a:buChar char="•"/>
            </a:pPr>
            <a:r>
              <a:rPr lang="en-US" dirty="0">
                <a:solidFill>
                  <a:srgbClr val="0F1419"/>
                </a:solidFill>
              </a:rPr>
              <a:t> </a:t>
            </a:r>
            <a:r>
              <a:rPr lang="en-US" b="0" dirty="0">
                <a:solidFill>
                  <a:srgbClr val="0F1419"/>
                </a:solidFill>
                <a:effectLst/>
              </a:rPr>
              <a:t>Clinical responses were seen in 33% with alone and 73% with combo. </a:t>
            </a:r>
            <a:br>
              <a:rPr lang="en-US" dirty="0"/>
            </a:br>
            <a:endParaRPr lang="en-US" dirty="0"/>
          </a:p>
        </p:txBody>
      </p:sp>
      <p:sp>
        <p:nvSpPr>
          <p:cNvPr id="4" name="Title 3">
            <a:extLst>
              <a:ext uri="{FF2B5EF4-FFF2-40B4-BE49-F238E27FC236}">
                <a16:creationId xmlns:a16="http://schemas.microsoft.com/office/drawing/2014/main" id="{6FDF7D7F-71F3-134F-EAB7-01BBA5880E71}"/>
              </a:ext>
            </a:extLst>
          </p:cNvPr>
          <p:cNvSpPr>
            <a:spLocks noGrp="1"/>
          </p:cNvSpPr>
          <p:nvPr>
            <p:ph type="title"/>
          </p:nvPr>
        </p:nvSpPr>
        <p:spPr/>
        <p:txBody>
          <a:bodyPr/>
          <a:lstStyle/>
          <a:p>
            <a:r>
              <a:rPr lang="en-US" sz="4000" dirty="0">
                <a:latin typeface="Arial Black" panose="020B0A04020102020204" pitchFamily="34" charset="0"/>
              </a:rPr>
              <a:t>Olutasidenib for MDS with </a:t>
            </a:r>
            <a:r>
              <a:rPr lang="en-US" sz="4000" i="1" dirty="0">
                <a:latin typeface="Arial Black" panose="020B0A04020102020204" pitchFamily="34" charset="0"/>
              </a:rPr>
              <a:t>IDH1</a:t>
            </a:r>
            <a:r>
              <a:rPr lang="en-US" sz="4000" dirty="0">
                <a:latin typeface="Arial Black" panose="020B0A04020102020204" pitchFamily="34" charset="0"/>
              </a:rPr>
              <a:t> mutation</a:t>
            </a:r>
          </a:p>
        </p:txBody>
      </p:sp>
      <p:sp>
        <p:nvSpPr>
          <p:cNvPr id="6" name="TextBox 5">
            <a:extLst>
              <a:ext uri="{FF2B5EF4-FFF2-40B4-BE49-F238E27FC236}">
                <a16:creationId xmlns:a16="http://schemas.microsoft.com/office/drawing/2014/main" id="{F883B22D-1CFA-0E54-65B1-3580B60BB679}"/>
              </a:ext>
            </a:extLst>
          </p:cNvPr>
          <p:cNvSpPr txBox="1"/>
          <p:nvPr/>
        </p:nvSpPr>
        <p:spPr>
          <a:xfrm>
            <a:off x="8313490" y="6069638"/>
            <a:ext cx="34292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Cortes et al. ASH Abstract 2019</a:t>
            </a:r>
          </a:p>
        </p:txBody>
      </p:sp>
    </p:spTree>
    <p:extLst>
      <p:ext uri="{BB962C8B-B14F-4D97-AF65-F5344CB8AC3E}">
        <p14:creationId xmlns:p14="http://schemas.microsoft.com/office/powerpoint/2010/main" val="12946270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F6986880-2FF8-D08D-554D-DC3AFD27DDF9}"/>
              </a:ext>
            </a:extLst>
          </p:cNvPr>
          <p:cNvSpPr>
            <a:spLocks noGrp="1"/>
          </p:cNvSpPr>
          <p:nvPr>
            <p:ph type="subTitle" idx="1"/>
          </p:nvPr>
        </p:nvSpPr>
        <p:spPr>
          <a:xfrm>
            <a:off x="1149839" y="1516712"/>
            <a:ext cx="10066242" cy="4163369"/>
          </a:xfrm>
        </p:spPr>
        <p:txBody>
          <a:bodyPr/>
          <a:lstStyle/>
          <a:p>
            <a:pPr marL="457200" indent="-457200" algn="l">
              <a:buFont typeface="Arial" panose="020B0604020202020204" pitchFamily="34" charset="0"/>
              <a:buChar char="•"/>
            </a:pPr>
            <a:r>
              <a:rPr lang="en-US" b="0" dirty="0">
                <a:solidFill>
                  <a:srgbClr val="0F1419"/>
                </a:solidFill>
                <a:effectLst/>
              </a:rPr>
              <a:t>After FDA breakthrough designation, enrollment was expanded: 19 pts were Rx (78.9% with HMA failure).</a:t>
            </a:r>
          </a:p>
          <a:p>
            <a:pPr marL="457200" indent="-457200" algn="l">
              <a:buFont typeface="Arial" panose="020B0604020202020204" pitchFamily="34" charset="0"/>
              <a:buChar char="•"/>
            </a:pPr>
            <a:r>
              <a:rPr lang="en-US" b="0" dirty="0">
                <a:solidFill>
                  <a:srgbClr val="0F1419"/>
                </a:solidFill>
                <a:effectLst/>
              </a:rPr>
              <a:t>15/18 had ORR,CR 39%.</a:t>
            </a:r>
          </a:p>
          <a:p>
            <a:pPr marL="457200" indent="-457200" algn="l">
              <a:buFont typeface="Arial" panose="020B0604020202020204" pitchFamily="34" charset="0"/>
              <a:buChar char="•"/>
            </a:pPr>
            <a:r>
              <a:rPr lang="en-US" b="0" dirty="0" err="1">
                <a:solidFill>
                  <a:srgbClr val="0F1419"/>
                </a:solidFill>
                <a:effectLst/>
              </a:rPr>
              <a:t>mDOR</a:t>
            </a:r>
            <a:r>
              <a:rPr lang="en-US" b="0" dirty="0">
                <a:solidFill>
                  <a:srgbClr val="0F1419"/>
                </a:solidFill>
                <a:effectLst/>
              </a:rPr>
              <a:t> not reached at data cut off. Median time to response 1.9 mo.</a:t>
            </a:r>
          </a:p>
          <a:p>
            <a:pPr marL="457200" indent="-457200" algn="l">
              <a:buFont typeface="Arial" panose="020B0604020202020204" pitchFamily="34" charset="0"/>
              <a:buChar char="•"/>
            </a:pPr>
            <a:r>
              <a:rPr lang="en-US" b="0" dirty="0">
                <a:solidFill>
                  <a:srgbClr val="0F1419"/>
                </a:solidFill>
                <a:effectLst/>
              </a:rPr>
              <a:t>mOS 35.7 mo. </a:t>
            </a:r>
          </a:p>
          <a:p>
            <a:pPr algn="l"/>
            <a:br>
              <a:rPr lang="en-US" dirty="0"/>
            </a:br>
            <a:endParaRPr lang="en-US" dirty="0"/>
          </a:p>
        </p:txBody>
      </p:sp>
      <p:sp>
        <p:nvSpPr>
          <p:cNvPr id="4" name="Title 3">
            <a:extLst>
              <a:ext uri="{FF2B5EF4-FFF2-40B4-BE49-F238E27FC236}">
                <a16:creationId xmlns:a16="http://schemas.microsoft.com/office/drawing/2014/main" id="{6FDF7D7F-71F3-134F-EAB7-01BBA5880E71}"/>
              </a:ext>
            </a:extLst>
          </p:cNvPr>
          <p:cNvSpPr>
            <a:spLocks noGrp="1"/>
          </p:cNvSpPr>
          <p:nvPr>
            <p:ph type="title"/>
          </p:nvPr>
        </p:nvSpPr>
        <p:spPr/>
        <p:txBody>
          <a:bodyPr/>
          <a:lstStyle/>
          <a:p>
            <a:r>
              <a:rPr lang="en-US" sz="4000" dirty="0">
                <a:latin typeface="Arial Black" panose="020B0A04020102020204" pitchFamily="34" charset="0"/>
              </a:rPr>
              <a:t>Ivosidenib approval: MDS with </a:t>
            </a:r>
            <a:r>
              <a:rPr lang="en-US" sz="4000" i="1" dirty="0">
                <a:latin typeface="Arial Black" panose="020B0A04020102020204" pitchFamily="34" charset="0"/>
              </a:rPr>
              <a:t>IDH1</a:t>
            </a:r>
            <a:r>
              <a:rPr lang="en-US" sz="4000" dirty="0">
                <a:latin typeface="Arial Black" panose="020B0A04020102020204" pitchFamily="34" charset="0"/>
              </a:rPr>
              <a:t> mutation</a:t>
            </a:r>
          </a:p>
        </p:txBody>
      </p:sp>
      <p:sp>
        <p:nvSpPr>
          <p:cNvPr id="6" name="TextBox 5">
            <a:extLst>
              <a:ext uri="{FF2B5EF4-FFF2-40B4-BE49-F238E27FC236}">
                <a16:creationId xmlns:a16="http://schemas.microsoft.com/office/drawing/2014/main" id="{F883B22D-1CFA-0E54-65B1-3580B60BB679}"/>
              </a:ext>
            </a:extLst>
          </p:cNvPr>
          <p:cNvSpPr txBox="1"/>
          <p:nvPr/>
        </p:nvSpPr>
        <p:spPr>
          <a:xfrm>
            <a:off x="8145710" y="6128360"/>
            <a:ext cx="37754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ＭＳ Ｐゴシック"/>
              </a:rPr>
              <a:t>Dinardo</a:t>
            </a:r>
            <a:r>
              <a:rPr kumimoji="0" lang="en-US" sz="1800" b="0" i="0" u="none" strike="noStrike" kern="1200" cap="none" spc="0" normalizeH="0" baseline="0" noProof="0" dirty="0">
                <a:ln>
                  <a:noFill/>
                </a:ln>
                <a:solidFill>
                  <a:srgbClr val="000000"/>
                </a:solidFill>
                <a:effectLst/>
                <a:uLnTx/>
                <a:uFillTx/>
                <a:latin typeface="Arial"/>
                <a:ea typeface="ＭＳ Ｐゴシック"/>
              </a:rPr>
              <a:t> et al. SOHO Abstract 2023</a:t>
            </a:r>
          </a:p>
        </p:txBody>
      </p:sp>
    </p:spTree>
    <p:extLst>
      <p:ext uri="{BB962C8B-B14F-4D97-AF65-F5344CB8AC3E}">
        <p14:creationId xmlns:p14="http://schemas.microsoft.com/office/powerpoint/2010/main" val="215569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F6986880-2FF8-D08D-554D-DC3AFD27DDF9}"/>
              </a:ext>
            </a:extLst>
          </p:cNvPr>
          <p:cNvSpPr>
            <a:spLocks noGrp="1"/>
          </p:cNvSpPr>
          <p:nvPr>
            <p:ph type="subTitle" idx="1"/>
          </p:nvPr>
        </p:nvSpPr>
        <p:spPr>
          <a:xfrm>
            <a:off x="1149839" y="1516712"/>
            <a:ext cx="10066242" cy="4163369"/>
          </a:xfrm>
        </p:spPr>
        <p:txBody>
          <a:bodyPr/>
          <a:lstStyle/>
          <a:p>
            <a:pPr marL="457200" indent="-457200" algn="l">
              <a:buFont typeface="Arial" panose="020B0604020202020204" pitchFamily="34" charset="0"/>
              <a:buChar char="•"/>
            </a:pPr>
            <a:r>
              <a:rPr lang="en-US" b="0" dirty="0">
                <a:solidFill>
                  <a:srgbClr val="0F1419"/>
                </a:solidFill>
                <a:effectLst/>
              </a:rPr>
              <a:t>Albeit study with small sample size and </a:t>
            </a:r>
            <a:r>
              <a:rPr lang="en-US" b="0" i="1" dirty="0">
                <a:solidFill>
                  <a:srgbClr val="0F1419"/>
                </a:solidFill>
                <a:effectLst/>
              </a:rPr>
              <a:t>IDH1</a:t>
            </a:r>
            <a:r>
              <a:rPr lang="en-US" b="0" dirty="0">
                <a:solidFill>
                  <a:srgbClr val="0F1419"/>
                </a:solidFill>
                <a:effectLst/>
              </a:rPr>
              <a:t>m occurrence in only 3-4% of MDS.</a:t>
            </a:r>
          </a:p>
          <a:p>
            <a:pPr algn="l"/>
            <a:endParaRPr lang="en-US" b="0" dirty="0">
              <a:solidFill>
                <a:srgbClr val="0F1419"/>
              </a:solidFill>
              <a:effectLst/>
            </a:endParaRPr>
          </a:p>
          <a:p>
            <a:pPr marL="457200" indent="-457200" algn="l">
              <a:buFont typeface="Arial" panose="020B0604020202020204" pitchFamily="34" charset="0"/>
              <a:buChar char="•"/>
            </a:pPr>
            <a:r>
              <a:rPr lang="en-US" b="0" dirty="0">
                <a:solidFill>
                  <a:srgbClr val="0F1419"/>
                </a:solidFill>
                <a:effectLst/>
              </a:rPr>
              <a:t>Seems to be effective target, highly encouraging responses post HMA failure.</a:t>
            </a:r>
          </a:p>
          <a:p>
            <a:pPr algn="l"/>
            <a:endParaRPr lang="en-US" b="0" dirty="0">
              <a:solidFill>
                <a:srgbClr val="0F1419"/>
              </a:solidFill>
              <a:effectLst/>
            </a:endParaRPr>
          </a:p>
          <a:p>
            <a:pPr marL="457200" indent="-457200" algn="l">
              <a:buFont typeface="Arial" panose="020B0604020202020204" pitchFamily="34" charset="0"/>
              <a:buChar char="•"/>
            </a:pPr>
            <a:r>
              <a:rPr lang="en-US" b="0" dirty="0">
                <a:solidFill>
                  <a:srgbClr val="0F1419"/>
                </a:solidFill>
                <a:effectLst/>
              </a:rPr>
              <a:t>ORR up-to 90% in treatment naive MDS.</a:t>
            </a:r>
            <a:br>
              <a:rPr lang="en-US" dirty="0"/>
            </a:br>
            <a:endParaRPr lang="en-US" dirty="0"/>
          </a:p>
        </p:txBody>
      </p:sp>
      <p:sp>
        <p:nvSpPr>
          <p:cNvPr id="4" name="Title 3">
            <a:extLst>
              <a:ext uri="{FF2B5EF4-FFF2-40B4-BE49-F238E27FC236}">
                <a16:creationId xmlns:a16="http://schemas.microsoft.com/office/drawing/2014/main" id="{6FDF7D7F-71F3-134F-EAB7-01BBA5880E71}"/>
              </a:ext>
            </a:extLst>
          </p:cNvPr>
          <p:cNvSpPr>
            <a:spLocks noGrp="1"/>
          </p:cNvSpPr>
          <p:nvPr>
            <p:ph type="title"/>
          </p:nvPr>
        </p:nvSpPr>
        <p:spPr/>
        <p:txBody>
          <a:bodyPr/>
          <a:lstStyle/>
          <a:p>
            <a:r>
              <a:rPr lang="en-US" sz="4000" dirty="0">
                <a:latin typeface="Arial Black" panose="020B0A04020102020204" pitchFamily="34" charset="0"/>
              </a:rPr>
              <a:t>Ivosidenib approval: MDS with </a:t>
            </a:r>
            <a:r>
              <a:rPr lang="en-US" sz="4000" i="1" dirty="0">
                <a:latin typeface="Arial Black" panose="020B0A04020102020204" pitchFamily="34" charset="0"/>
              </a:rPr>
              <a:t>IDH1</a:t>
            </a:r>
            <a:r>
              <a:rPr lang="en-US" sz="4000" dirty="0">
                <a:latin typeface="Arial Black" panose="020B0A04020102020204" pitchFamily="34" charset="0"/>
              </a:rPr>
              <a:t> mutation</a:t>
            </a:r>
          </a:p>
        </p:txBody>
      </p:sp>
    </p:spTree>
    <p:extLst>
      <p:ext uri="{BB962C8B-B14F-4D97-AF65-F5344CB8AC3E}">
        <p14:creationId xmlns:p14="http://schemas.microsoft.com/office/powerpoint/2010/main" val="2847503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tails are in the caption following the image">
            <a:extLst>
              <a:ext uri="{FF2B5EF4-FFF2-40B4-BE49-F238E27FC236}">
                <a16:creationId xmlns:a16="http://schemas.microsoft.com/office/drawing/2014/main" id="{19C8E8A3-3B3D-1DF2-68F1-6AEB1EEDBD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53"/>
          <a:stretch/>
        </p:blipFill>
        <p:spPr bwMode="auto">
          <a:xfrm>
            <a:off x="2488639" y="1493108"/>
            <a:ext cx="6593681" cy="41826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283E51-2C32-64F9-ADCE-1CE67DDE1CD8}"/>
              </a:ext>
            </a:extLst>
          </p:cNvPr>
          <p:cNvSpPr txBox="1"/>
          <p:nvPr/>
        </p:nvSpPr>
        <p:spPr>
          <a:xfrm>
            <a:off x="9741364" y="6481690"/>
            <a:ext cx="3152275" cy="3616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Gangat and Tefferi. BJH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1" i="0" u="none" strike="noStrike" kern="1200" cap="none" spc="0" normalizeH="0" baseline="0" noProof="0" dirty="0">
              <a:ln>
                <a:noFill/>
              </a:ln>
              <a:solidFill>
                <a:srgbClr val="000000"/>
              </a:solidFill>
              <a:effectLst/>
              <a:uLnTx/>
              <a:uFillTx/>
              <a:latin typeface="Arial"/>
              <a:ea typeface="ＭＳ Ｐゴシック"/>
            </a:endParaRPr>
          </a:p>
        </p:txBody>
      </p:sp>
      <p:sp>
        <p:nvSpPr>
          <p:cNvPr id="3" name="TextBox 2">
            <a:extLst>
              <a:ext uri="{FF2B5EF4-FFF2-40B4-BE49-F238E27FC236}">
                <a16:creationId xmlns:a16="http://schemas.microsoft.com/office/drawing/2014/main" id="{C0BB7C75-1520-72E2-AECB-CB654F83A03E}"/>
              </a:ext>
            </a:extLst>
          </p:cNvPr>
          <p:cNvSpPr txBox="1"/>
          <p:nvPr/>
        </p:nvSpPr>
        <p:spPr>
          <a:xfrm>
            <a:off x="3298556" y="229290"/>
            <a:ext cx="65678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a:cs typeface="Arial" panose="020B0604020202020204" pitchFamily="34" charset="0"/>
              </a:rPr>
              <a:t>Recurrent genetic abnormalities in primary myelofibrosis</a:t>
            </a:r>
          </a:p>
        </p:txBody>
      </p:sp>
      <p:sp>
        <p:nvSpPr>
          <p:cNvPr id="4" name="TextBox 3">
            <a:extLst>
              <a:ext uri="{FF2B5EF4-FFF2-40B4-BE49-F238E27FC236}">
                <a16:creationId xmlns:a16="http://schemas.microsoft.com/office/drawing/2014/main" id="{8B44A4A1-9BDC-2918-9145-438D7D70ADDD}"/>
              </a:ext>
            </a:extLst>
          </p:cNvPr>
          <p:cNvSpPr txBox="1"/>
          <p:nvPr/>
        </p:nvSpPr>
        <p:spPr>
          <a:xfrm>
            <a:off x="2570561" y="1075134"/>
            <a:ext cx="3214919"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ＭＳ Ｐゴシック"/>
              </a:rPr>
              <a:t>Abnormal karyotype at time of diagnosis </a:t>
            </a:r>
            <a:r>
              <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a:t>
            </a:r>
            <a:r>
              <a:rPr kumimoji="0" lang="en-US" sz="1200" b="1" i="0" u="none" strike="noStrike" kern="1200" cap="none" spc="0" normalizeH="0" baseline="0" noProof="0" dirty="0">
                <a:ln>
                  <a:noFill/>
                </a:ln>
                <a:solidFill>
                  <a:srgbClr val="000000"/>
                </a:solidFill>
                <a:effectLst/>
                <a:uLnTx/>
                <a:uFillTx/>
                <a:latin typeface="Arial"/>
                <a:ea typeface="ＭＳ Ｐゴシック"/>
              </a:rPr>
              <a:t>30%</a:t>
            </a:r>
          </a:p>
        </p:txBody>
      </p:sp>
      <p:sp>
        <p:nvSpPr>
          <p:cNvPr id="5" name="TextBox 4">
            <a:extLst>
              <a:ext uri="{FF2B5EF4-FFF2-40B4-BE49-F238E27FC236}">
                <a16:creationId xmlns:a16="http://schemas.microsoft.com/office/drawing/2014/main" id="{27E55CD3-5B89-277B-8FE1-CF4CCA9298C4}"/>
              </a:ext>
            </a:extLst>
          </p:cNvPr>
          <p:cNvSpPr txBox="1"/>
          <p:nvPr/>
        </p:nvSpPr>
        <p:spPr>
          <a:xfrm>
            <a:off x="9184442" y="2209801"/>
            <a:ext cx="1265604" cy="954107"/>
          </a:xfrm>
          <a:prstGeom prst="rect">
            <a:avLst/>
          </a:prstGeom>
          <a:no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ＭＳ Ｐゴシック"/>
              </a:rPr>
              <a:t>Driver mutations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ＭＳ Ｐゴシック"/>
              </a:rPr>
              <a:t>frequency </a:t>
            </a:r>
            <a:r>
              <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9</a:t>
            </a:r>
            <a:r>
              <a:rPr kumimoji="0" lang="en-US" sz="1200" b="1" i="0" u="none" strike="noStrike" kern="1200" cap="none" spc="0" normalizeH="0" baseline="0" noProof="0" dirty="0">
                <a:ln>
                  <a:noFill/>
                </a:ln>
                <a:solidFill>
                  <a:srgbClr val="000000"/>
                </a:solidFill>
                <a:effectLst/>
                <a:uLnTx/>
                <a:uFillTx/>
                <a:latin typeface="Arial"/>
                <a:ea typeface="ＭＳ Ｐゴシック"/>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rPr>
              <a:t>JAK2 </a:t>
            </a:r>
            <a:r>
              <a:rPr kumimoji="0" lang="en-US" sz="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a:t>
            </a:r>
            <a:r>
              <a:rPr kumimoji="0" lang="en-US" sz="800" b="1" i="0" u="none" strike="noStrike" kern="1200" cap="none" spc="0" normalizeH="0" baseline="0" noProof="0" dirty="0">
                <a:ln>
                  <a:noFill/>
                </a:ln>
                <a:solidFill>
                  <a:srgbClr val="000000"/>
                </a:solidFill>
                <a:effectLst/>
                <a:uLnTx/>
                <a:uFillTx/>
                <a:latin typeface="Arial"/>
                <a:ea typeface="ＭＳ Ｐゴシック"/>
              </a:rPr>
              <a:t>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rPr>
              <a:t>CALR </a:t>
            </a:r>
            <a:r>
              <a:rPr kumimoji="0" lang="en-US" sz="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a:t>
            </a:r>
            <a:r>
              <a:rPr kumimoji="0" lang="en-US" sz="800" b="1" i="0" u="none" strike="noStrike" kern="1200" cap="none" spc="0" normalizeH="0" baseline="0" noProof="0" dirty="0">
                <a:ln>
                  <a:noFill/>
                </a:ln>
                <a:solidFill>
                  <a:srgbClr val="000000"/>
                </a:solidFill>
                <a:effectLst/>
                <a:uLnTx/>
                <a:uFillTx/>
                <a:latin typeface="Arial"/>
                <a:ea typeface="ＭＳ Ｐゴシック"/>
              </a:rPr>
              <a:t>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rPr>
              <a:t>MPL </a:t>
            </a:r>
            <a:r>
              <a:rPr kumimoji="0" lang="en-US" sz="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7</a:t>
            </a:r>
            <a:r>
              <a:rPr kumimoji="0" lang="en-US" sz="800" b="1" i="0" u="none" strike="noStrike" kern="1200" cap="none" spc="0" normalizeH="0" baseline="0" noProof="0" dirty="0">
                <a:ln>
                  <a:noFill/>
                </a:ln>
                <a:solidFill>
                  <a:srgbClr val="000000"/>
                </a:solidFill>
                <a:effectLst/>
                <a:uLnTx/>
                <a:uFillTx/>
                <a:latin typeface="Arial"/>
                <a:ea typeface="ＭＳ Ｐゴシック"/>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rPr>
              <a:t>TN </a:t>
            </a:r>
            <a:r>
              <a:rPr kumimoji="0" lang="en-US" sz="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a:t>
            </a:r>
            <a:r>
              <a:rPr kumimoji="0" lang="en-US" sz="800" b="1" i="0" u="none" strike="noStrike" kern="1200" cap="none" spc="0" normalizeH="0" baseline="0" noProof="0" dirty="0">
                <a:ln>
                  <a:noFill/>
                </a:ln>
                <a:solidFill>
                  <a:srgbClr val="000000"/>
                </a:solidFill>
                <a:effectLst/>
                <a:uLnTx/>
                <a:uFillTx/>
                <a:latin typeface="Arial"/>
                <a:ea typeface="ＭＳ Ｐゴシック"/>
              </a:rPr>
              <a:t>10%</a:t>
            </a:r>
          </a:p>
        </p:txBody>
      </p:sp>
      <p:sp>
        <p:nvSpPr>
          <p:cNvPr id="6" name="TextBox 5">
            <a:extLst>
              <a:ext uri="{FF2B5EF4-FFF2-40B4-BE49-F238E27FC236}">
                <a16:creationId xmlns:a16="http://schemas.microsoft.com/office/drawing/2014/main" id="{97F084F3-C75C-03D2-720C-A872CF161928}"/>
              </a:ext>
            </a:extLst>
          </p:cNvPr>
          <p:cNvSpPr txBox="1"/>
          <p:nvPr/>
        </p:nvSpPr>
        <p:spPr>
          <a:xfrm>
            <a:off x="9219286" y="3884910"/>
            <a:ext cx="1250535" cy="461665"/>
          </a:xfrm>
          <a:prstGeom prst="rect">
            <a:avLst/>
          </a:prstGeom>
          <a:no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ＭＳ Ｐゴシック"/>
              </a:rPr>
              <a:t>Other mutations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ＭＳ Ｐゴシック"/>
              </a:rPr>
              <a:t>frequency </a:t>
            </a:r>
            <a:r>
              <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Times New Roman" panose="02020603050405020304" pitchFamily="18" charset="0"/>
              </a:rPr>
              <a:t>⁓ 8</a:t>
            </a:r>
            <a:r>
              <a:rPr kumimoji="0" lang="en-US" sz="1200" b="1" i="0" u="none" strike="noStrike" kern="1200" cap="none" spc="0" normalizeH="0" baseline="0" noProof="0" dirty="0">
                <a:ln>
                  <a:noFill/>
                </a:ln>
                <a:solidFill>
                  <a:srgbClr val="000000"/>
                </a:solidFill>
                <a:effectLst/>
                <a:uLnTx/>
                <a:uFillTx/>
                <a:latin typeface="Arial"/>
                <a:ea typeface="ＭＳ Ｐゴシック"/>
              </a:rPr>
              <a:t>0%</a:t>
            </a:r>
          </a:p>
        </p:txBody>
      </p:sp>
    </p:spTree>
    <p:extLst>
      <p:ext uri="{BB962C8B-B14F-4D97-AF65-F5344CB8AC3E}">
        <p14:creationId xmlns:p14="http://schemas.microsoft.com/office/powerpoint/2010/main" val="279885731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0E9B427-32EE-7E2A-FD25-A6F527F3382D}"/>
              </a:ext>
            </a:extLst>
          </p:cNvPr>
          <p:cNvSpPr>
            <a:spLocks noGrp="1"/>
          </p:cNvSpPr>
          <p:nvPr>
            <p:ph type="subTitle" idx="1"/>
          </p:nvPr>
        </p:nvSpPr>
        <p:spPr>
          <a:xfrm>
            <a:off x="1130156" y="1265230"/>
            <a:ext cx="10337593" cy="3532408"/>
          </a:xfrm>
        </p:spPr>
        <p:txBody>
          <a:bodyPr/>
          <a:lstStyle/>
          <a:p>
            <a:pPr marL="457200" indent="-457200" algn="l">
              <a:buFont typeface="Arial" panose="020B0604020202020204" pitchFamily="34" charset="0"/>
              <a:buChar char="•"/>
            </a:pPr>
            <a:r>
              <a:rPr lang="en-US" dirty="0"/>
              <a:t>VEN combinations, has been a paradigm shift in management of AML.</a:t>
            </a:r>
          </a:p>
          <a:p>
            <a:pPr marL="457200" indent="-457200" algn="l">
              <a:buFont typeface="Arial" panose="020B0604020202020204" pitchFamily="34" charset="0"/>
              <a:buChar char="•"/>
            </a:pPr>
            <a:endParaRPr lang="en-US" dirty="0"/>
          </a:p>
          <a:p>
            <a:pPr marL="457200" indent="-457200" algn="l">
              <a:buFont typeface="Arial" panose="020B0604020202020204" pitchFamily="34" charset="0"/>
              <a:buChar char="•"/>
            </a:pPr>
            <a:r>
              <a:rPr lang="en-US" dirty="0"/>
              <a:t>Phase </a:t>
            </a:r>
            <a:r>
              <a:rPr lang="en-US" dirty="0" err="1"/>
              <a:t>Ib</a:t>
            </a:r>
            <a:r>
              <a:rPr lang="en-US" dirty="0"/>
              <a:t> study in HR-MDS (107 pts): ORR 86% (CR 30%, mCR 50.5%), DOR 16.6 mo, mOS 26 mo. </a:t>
            </a:r>
          </a:p>
          <a:p>
            <a:pPr marL="457200" indent="-457200" algn="l">
              <a:buFont typeface="Arial" panose="020B0604020202020204" pitchFamily="34" charset="0"/>
              <a:buChar char="•"/>
            </a:pPr>
            <a:endParaRPr lang="en-US" dirty="0"/>
          </a:p>
          <a:p>
            <a:pPr marL="457200" indent="-457200" algn="l">
              <a:buFont typeface="Arial" panose="020B0604020202020204" pitchFamily="34" charset="0"/>
              <a:buChar char="•"/>
            </a:pPr>
            <a:r>
              <a:rPr lang="en-US" dirty="0"/>
              <a:t>Phase III VERONA trial has completed accrual; results awaited.  </a:t>
            </a:r>
          </a:p>
          <a:p>
            <a:pPr marL="457200" indent="-457200" algn="l">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27DCBF23-82BC-7FB2-1801-05DCB6D28834}"/>
              </a:ext>
            </a:extLst>
          </p:cNvPr>
          <p:cNvSpPr>
            <a:spLocks noGrp="1"/>
          </p:cNvSpPr>
          <p:nvPr>
            <p:ph type="title"/>
          </p:nvPr>
        </p:nvSpPr>
        <p:spPr/>
        <p:txBody>
          <a:bodyPr/>
          <a:lstStyle/>
          <a:p>
            <a:r>
              <a:rPr lang="en-US" sz="4000" dirty="0">
                <a:latin typeface="Arial Black" panose="020B0A04020102020204" pitchFamily="34" charset="0"/>
              </a:rPr>
              <a:t>HMA plus venetoclax </a:t>
            </a:r>
          </a:p>
        </p:txBody>
      </p:sp>
      <p:sp>
        <p:nvSpPr>
          <p:cNvPr id="6" name="TextBox 5">
            <a:extLst>
              <a:ext uri="{FF2B5EF4-FFF2-40B4-BE49-F238E27FC236}">
                <a16:creationId xmlns:a16="http://schemas.microsoft.com/office/drawing/2014/main" id="{040F0D8E-5B7F-9ADD-A3E3-B9242D60C388}"/>
              </a:ext>
            </a:extLst>
          </p:cNvPr>
          <p:cNvSpPr txBox="1"/>
          <p:nvPr/>
        </p:nvSpPr>
        <p:spPr>
          <a:xfrm>
            <a:off x="8590327" y="6132352"/>
            <a:ext cx="34163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Garcia et al. ASH abstract 2023</a:t>
            </a:r>
          </a:p>
        </p:txBody>
      </p:sp>
    </p:spTree>
    <p:extLst>
      <p:ext uri="{BB962C8B-B14F-4D97-AF65-F5344CB8AC3E}">
        <p14:creationId xmlns:p14="http://schemas.microsoft.com/office/powerpoint/2010/main" val="379038792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808958C-2070-A6DD-D628-8E66CA7E0F2D}"/>
              </a:ext>
            </a:extLst>
          </p:cNvPr>
          <p:cNvSpPr>
            <a:spLocks noGrp="1"/>
          </p:cNvSpPr>
          <p:nvPr>
            <p:ph type="subTitle" idx="1"/>
          </p:nvPr>
        </p:nvSpPr>
        <p:spPr>
          <a:xfrm>
            <a:off x="794836" y="1143488"/>
            <a:ext cx="10997967" cy="4770750"/>
          </a:xfrm>
        </p:spPr>
        <p:txBody>
          <a:bodyPr/>
          <a:lstStyle/>
          <a:p>
            <a:pPr marL="457200" indent="-457200" algn="l">
              <a:buFont typeface="Arial" panose="020B0604020202020204" pitchFamily="34" charset="0"/>
              <a:buChar char="•"/>
            </a:pPr>
            <a:r>
              <a:rPr lang="en-US" dirty="0"/>
              <a:t>Magro is a </a:t>
            </a:r>
            <a:r>
              <a:rPr lang="en-US" dirty="0" err="1"/>
              <a:t>mAb</a:t>
            </a:r>
            <a:r>
              <a:rPr lang="en-US" dirty="0"/>
              <a:t>, that blocks cluster of differentiation CD47, a don't-eat-me signal overexpressed on cancer cells. </a:t>
            </a:r>
          </a:p>
          <a:p>
            <a:pPr marL="457200" indent="-457200" algn="l">
              <a:buFont typeface="Arial" panose="020B0604020202020204" pitchFamily="34" charset="0"/>
              <a:buChar char="•"/>
            </a:pPr>
            <a:r>
              <a:rPr lang="en-US" dirty="0"/>
              <a:t>Magro has shown synergistic activity in AZA. </a:t>
            </a:r>
          </a:p>
          <a:p>
            <a:pPr marL="457200" indent="-457200" algn="l">
              <a:buFont typeface="Arial" panose="020B0604020202020204" pitchFamily="34" charset="0"/>
              <a:buChar char="•"/>
            </a:pPr>
            <a:r>
              <a:rPr lang="en-US" dirty="0"/>
              <a:t>In TN Int/High/ </a:t>
            </a:r>
            <a:r>
              <a:rPr lang="en-US" dirty="0" err="1"/>
              <a:t>v.High</a:t>
            </a:r>
            <a:r>
              <a:rPr lang="en-US" dirty="0"/>
              <a:t>, risk MDS, </a:t>
            </a:r>
            <a:r>
              <a:rPr lang="en-US" dirty="0" err="1"/>
              <a:t>magro</a:t>
            </a:r>
            <a:r>
              <a:rPr lang="en-US" dirty="0"/>
              <a:t> +AZA was evaluated. </a:t>
            </a:r>
          </a:p>
          <a:p>
            <a:pPr marL="457200" indent="-457200" algn="l">
              <a:buFont typeface="Arial" panose="020B0604020202020204" pitchFamily="34" charset="0"/>
              <a:buChar char="•"/>
            </a:pPr>
            <a:r>
              <a:rPr lang="en-US" dirty="0"/>
              <a:t>95 pts (26% TP53m): ORR 75%, CR 33% (CR 40% </a:t>
            </a:r>
            <a:r>
              <a:rPr lang="en-US" i="1" dirty="0"/>
              <a:t>TP53</a:t>
            </a:r>
            <a:r>
              <a:rPr lang="en-US" dirty="0"/>
              <a:t>m)</a:t>
            </a:r>
          </a:p>
        </p:txBody>
      </p:sp>
      <p:sp>
        <p:nvSpPr>
          <p:cNvPr id="4" name="Title 3">
            <a:extLst>
              <a:ext uri="{FF2B5EF4-FFF2-40B4-BE49-F238E27FC236}">
                <a16:creationId xmlns:a16="http://schemas.microsoft.com/office/drawing/2014/main" id="{09DB8EE9-D512-D7E3-7F39-9DE9790E0C31}"/>
              </a:ext>
            </a:extLst>
          </p:cNvPr>
          <p:cNvSpPr>
            <a:spLocks noGrp="1"/>
          </p:cNvSpPr>
          <p:nvPr>
            <p:ph type="title"/>
          </p:nvPr>
        </p:nvSpPr>
        <p:spPr>
          <a:xfrm>
            <a:off x="0" y="129813"/>
            <a:ext cx="12192000" cy="1073426"/>
          </a:xfrm>
        </p:spPr>
        <p:txBody>
          <a:bodyPr/>
          <a:lstStyle/>
          <a:p>
            <a:r>
              <a:rPr lang="en-US" sz="4000" dirty="0">
                <a:latin typeface="Arial Black" panose="020B0A04020102020204" pitchFamily="34" charset="0"/>
              </a:rPr>
              <a:t>Magrolimab for HR-MDS</a:t>
            </a:r>
          </a:p>
        </p:txBody>
      </p:sp>
      <p:sp>
        <p:nvSpPr>
          <p:cNvPr id="6" name="TextBox 5">
            <a:extLst>
              <a:ext uri="{FF2B5EF4-FFF2-40B4-BE49-F238E27FC236}">
                <a16:creationId xmlns:a16="http://schemas.microsoft.com/office/drawing/2014/main" id="{B8B6B825-71B7-51C7-CBA3-7DD0F61C73A6}"/>
              </a:ext>
            </a:extLst>
          </p:cNvPr>
          <p:cNvSpPr txBox="1"/>
          <p:nvPr/>
        </p:nvSpPr>
        <p:spPr>
          <a:xfrm>
            <a:off x="9043332" y="6384022"/>
            <a:ext cx="2749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Sallman et al. JCO 2023 </a:t>
            </a:r>
          </a:p>
        </p:txBody>
      </p:sp>
    </p:spTree>
    <p:extLst>
      <p:ext uri="{BB962C8B-B14F-4D97-AF65-F5344CB8AC3E}">
        <p14:creationId xmlns:p14="http://schemas.microsoft.com/office/powerpoint/2010/main" val="23019995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8FE1065-1839-B1F3-648E-1EAAF2841218}"/>
              </a:ext>
            </a:extLst>
          </p:cNvPr>
          <p:cNvSpPr>
            <a:spLocks noGrp="1"/>
          </p:cNvSpPr>
          <p:nvPr>
            <p:ph sz="half" idx="1"/>
          </p:nvPr>
        </p:nvSpPr>
        <p:spPr>
          <a:xfrm>
            <a:off x="931177" y="1281575"/>
            <a:ext cx="6375633" cy="3911365"/>
          </a:xfrm>
        </p:spPr>
        <p:txBody>
          <a:bodyPr/>
          <a:lstStyle/>
          <a:p>
            <a:r>
              <a:rPr lang="en-US" sz="3200" dirty="0"/>
              <a:t>Duration of CR: 11.1 mo.</a:t>
            </a:r>
          </a:p>
          <a:p>
            <a:endParaRPr lang="en-US" sz="3200" dirty="0"/>
          </a:p>
          <a:p>
            <a:r>
              <a:rPr lang="en-US" sz="3200" dirty="0"/>
              <a:t>Duration of ORR: 9.8 mo (</a:t>
            </a:r>
            <a:r>
              <a:rPr lang="en-US" sz="3200" i="1" dirty="0"/>
              <a:t>TP53m</a:t>
            </a:r>
            <a:r>
              <a:rPr lang="en-US" sz="3200" dirty="0"/>
              <a:t> 9.2 mo)</a:t>
            </a:r>
          </a:p>
          <a:p>
            <a:endParaRPr lang="en-US" sz="3200" dirty="0"/>
          </a:p>
          <a:p>
            <a:r>
              <a:rPr lang="en-US" sz="3200" dirty="0"/>
              <a:t>OS: NR with 17.1 mo fu (</a:t>
            </a:r>
            <a:r>
              <a:rPr lang="en-US" sz="3200" i="1" dirty="0"/>
              <a:t>TP53</a:t>
            </a:r>
            <a:r>
              <a:rPr lang="en-US" sz="3200" dirty="0"/>
              <a:t>m 16.3 mo)</a:t>
            </a:r>
          </a:p>
          <a:p>
            <a:endParaRPr lang="en-US" sz="3200" dirty="0"/>
          </a:p>
        </p:txBody>
      </p:sp>
      <p:sp>
        <p:nvSpPr>
          <p:cNvPr id="4" name="Title 3">
            <a:extLst>
              <a:ext uri="{FF2B5EF4-FFF2-40B4-BE49-F238E27FC236}">
                <a16:creationId xmlns:a16="http://schemas.microsoft.com/office/drawing/2014/main" id="{A02306FD-33E1-38DF-4DAD-91355E09FC8B}"/>
              </a:ext>
            </a:extLst>
          </p:cNvPr>
          <p:cNvSpPr>
            <a:spLocks noGrp="1"/>
          </p:cNvSpPr>
          <p:nvPr>
            <p:ph type="title"/>
          </p:nvPr>
        </p:nvSpPr>
        <p:spPr/>
        <p:txBody>
          <a:bodyPr/>
          <a:lstStyle/>
          <a:p>
            <a:r>
              <a:rPr kumimoji="0" lang="en-US" sz="4000" b="0" i="0" u="none" strike="noStrike" kern="0" cap="none" spc="0" normalizeH="0" baseline="0" noProof="0" dirty="0">
                <a:ln>
                  <a:noFill/>
                </a:ln>
                <a:solidFill>
                  <a:srgbClr val="002450"/>
                </a:solidFill>
                <a:effectLst/>
                <a:uLnTx/>
                <a:uFillTx/>
                <a:latin typeface="Arial Black" panose="020B0A04020102020204" pitchFamily="34" charset="0"/>
                <a:ea typeface="ＭＳ Ｐゴシック"/>
              </a:rPr>
              <a:t>Magrolimab for HR-MDS</a:t>
            </a:r>
            <a:endParaRPr lang="en-US" dirty="0"/>
          </a:p>
        </p:txBody>
      </p:sp>
      <p:pic>
        <p:nvPicPr>
          <p:cNvPr id="1026" name="Picture 2" descr="Figure">
            <a:extLst>
              <a:ext uri="{FF2B5EF4-FFF2-40B4-BE49-F238E27FC236}">
                <a16:creationId xmlns:a16="http://schemas.microsoft.com/office/drawing/2014/main" id="{EFACAB3D-3BAD-60FD-BE4C-9AF3B1E835C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003097" y="948006"/>
            <a:ext cx="2746717" cy="4578505"/>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a:extLst>
              <a:ext uri="{FF2B5EF4-FFF2-40B4-BE49-F238E27FC236}">
                <a16:creationId xmlns:a16="http://schemas.microsoft.com/office/drawing/2014/main" id="{48487BD7-7F0C-FA97-EA90-738D2738E453}"/>
              </a:ext>
            </a:extLst>
          </p:cNvPr>
          <p:cNvSpPr txBox="1">
            <a:spLocks noGrp="1"/>
          </p:cNvSpPr>
          <p:nvPr>
            <p:ph type="ftr" sz="quarter" idx="3"/>
          </p:nvPr>
        </p:nvSpPr>
        <p:spPr>
          <a:xfrm>
            <a:off x="8842985" y="6304721"/>
            <a:ext cx="2465740" cy="3384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000000"/>
                </a:solidFill>
                <a:effectLst/>
                <a:uLnTx/>
                <a:uFillTx/>
                <a:latin typeface="Arial"/>
                <a:ea typeface="ＭＳ Ｐゴシック"/>
              </a:rPr>
              <a:t>Sallman et al. JCO 2023 </a:t>
            </a:r>
          </a:p>
        </p:txBody>
      </p:sp>
    </p:spTree>
    <p:extLst>
      <p:ext uri="{BB962C8B-B14F-4D97-AF65-F5344CB8AC3E}">
        <p14:creationId xmlns:p14="http://schemas.microsoft.com/office/powerpoint/2010/main" val="30920233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808958C-2070-A6DD-D628-8E66CA7E0F2D}"/>
              </a:ext>
            </a:extLst>
          </p:cNvPr>
          <p:cNvSpPr>
            <a:spLocks noGrp="1"/>
          </p:cNvSpPr>
          <p:nvPr>
            <p:ph type="subTitle" idx="1"/>
          </p:nvPr>
        </p:nvSpPr>
        <p:spPr>
          <a:xfrm>
            <a:off x="794836" y="1143488"/>
            <a:ext cx="10997967" cy="4770750"/>
          </a:xfrm>
        </p:spPr>
        <p:txBody>
          <a:bodyPr/>
          <a:lstStyle/>
          <a:p>
            <a:pPr marL="457200" indent="-457200" algn="l">
              <a:buFont typeface="Arial" panose="020B0604020202020204" pitchFamily="34" charset="0"/>
              <a:buChar char="•"/>
            </a:pPr>
            <a:r>
              <a:rPr lang="en-US" dirty="0"/>
              <a:t>ENHANCE phase III study, initiated to evaluate </a:t>
            </a:r>
            <a:r>
              <a:rPr lang="en-US" dirty="0" err="1"/>
              <a:t>magro</a:t>
            </a:r>
            <a:r>
              <a:rPr lang="en-US" dirty="0"/>
              <a:t> + AZA vs AZA alone in HR-MDS (PE: CR and OS)</a:t>
            </a:r>
          </a:p>
          <a:p>
            <a:pPr marL="457200" indent="-457200" algn="l">
              <a:buFont typeface="Arial" panose="020B0604020202020204" pitchFamily="34" charset="0"/>
              <a:buChar char="•"/>
            </a:pPr>
            <a:endParaRPr lang="en-US" dirty="0"/>
          </a:p>
          <a:p>
            <a:pPr marL="457200" indent="-457200" algn="l">
              <a:buFont typeface="Arial" panose="020B0604020202020204" pitchFamily="34" charset="0"/>
              <a:buChar char="•"/>
            </a:pPr>
            <a:r>
              <a:rPr lang="en-US" dirty="0">
                <a:solidFill>
                  <a:srgbClr val="FF0000"/>
                </a:solidFill>
              </a:rPr>
              <a:t>Unfortunately, it was discontinued due to futility based on a planned analysis.</a:t>
            </a:r>
          </a:p>
        </p:txBody>
      </p:sp>
      <p:sp>
        <p:nvSpPr>
          <p:cNvPr id="4" name="Title 3">
            <a:extLst>
              <a:ext uri="{FF2B5EF4-FFF2-40B4-BE49-F238E27FC236}">
                <a16:creationId xmlns:a16="http://schemas.microsoft.com/office/drawing/2014/main" id="{09DB8EE9-D512-D7E3-7F39-9DE9790E0C31}"/>
              </a:ext>
            </a:extLst>
          </p:cNvPr>
          <p:cNvSpPr>
            <a:spLocks noGrp="1"/>
          </p:cNvSpPr>
          <p:nvPr>
            <p:ph type="title"/>
          </p:nvPr>
        </p:nvSpPr>
        <p:spPr>
          <a:xfrm>
            <a:off x="0" y="129813"/>
            <a:ext cx="12192000" cy="1073426"/>
          </a:xfrm>
        </p:spPr>
        <p:txBody>
          <a:bodyPr/>
          <a:lstStyle/>
          <a:p>
            <a:r>
              <a:rPr lang="en-US" sz="4000" dirty="0">
                <a:latin typeface="Arial Black" panose="020B0A04020102020204" pitchFamily="34" charset="0"/>
              </a:rPr>
              <a:t>Magrolimab for HR-MDS</a:t>
            </a:r>
          </a:p>
        </p:txBody>
      </p:sp>
      <p:sp>
        <p:nvSpPr>
          <p:cNvPr id="6" name="TextBox 5">
            <a:extLst>
              <a:ext uri="{FF2B5EF4-FFF2-40B4-BE49-F238E27FC236}">
                <a16:creationId xmlns:a16="http://schemas.microsoft.com/office/drawing/2014/main" id="{B8B6B825-71B7-51C7-CBA3-7DD0F61C73A6}"/>
              </a:ext>
            </a:extLst>
          </p:cNvPr>
          <p:cNvSpPr txBox="1"/>
          <p:nvPr/>
        </p:nvSpPr>
        <p:spPr>
          <a:xfrm>
            <a:off x="8867163" y="6358855"/>
            <a:ext cx="31341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Gilead press release 7/21/23</a:t>
            </a:r>
          </a:p>
        </p:txBody>
      </p:sp>
    </p:spTree>
    <p:extLst>
      <p:ext uri="{BB962C8B-B14F-4D97-AF65-F5344CB8AC3E}">
        <p14:creationId xmlns:p14="http://schemas.microsoft.com/office/powerpoint/2010/main" val="18470813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F06101B2-BB03-3007-A21B-A793C6C31421}"/>
              </a:ext>
            </a:extLst>
          </p:cNvPr>
          <p:cNvSpPr>
            <a:spLocks noGrp="1"/>
          </p:cNvSpPr>
          <p:nvPr>
            <p:ph type="subTitle" idx="1"/>
          </p:nvPr>
        </p:nvSpPr>
        <p:spPr>
          <a:xfrm>
            <a:off x="947956" y="1072096"/>
            <a:ext cx="10704352" cy="3532408"/>
          </a:xfrm>
        </p:spPr>
        <p:txBody>
          <a:bodyPr/>
          <a:lstStyle/>
          <a:p>
            <a:pPr marL="457200" indent="-457200" algn="l">
              <a:buFont typeface="Arial" panose="020B0604020202020204" pitchFamily="34" charset="0"/>
              <a:buChar char="•"/>
            </a:pPr>
            <a:r>
              <a:rPr lang="en-US" dirty="0"/>
              <a:t>We have seen improvement in risk stratification with incorporation of molecular data. </a:t>
            </a:r>
          </a:p>
          <a:p>
            <a:pPr marL="457200" indent="-457200" algn="l">
              <a:buFont typeface="Arial" panose="020B0604020202020204" pitchFamily="34" charset="0"/>
              <a:buChar char="•"/>
            </a:pPr>
            <a:r>
              <a:rPr lang="en-US" dirty="0"/>
              <a:t>Newer classification of MDS/AML will help in enrolling pts in clinical trial with high-risk disease. </a:t>
            </a:r>
          </a:p>
          <a:p>
            <a:pPr marL="457200" indent="-457200" algn="l">
              <a:buFont typeface="Arial" panose="020B0604020202020204" pitchFamily="34" charset="0"/>
              <a:buChar char="•"/>
            </a:pPr>
            <a:r>
              <a:rPr lang="en-US" dirty="0"/>
              <a:t>Finally, we have seen 2 positive PIII clinical trials in MDS. </a:t>
            </a:r>
          </a:p>
          <a:p>
            <a:pPr marL="457200" indent="-457200" algn="l">
              <a:buFont typeface="Arial" panose="020B0604020202020204" pitchFamily="34" charset="0"/>
              <a:buChar char="•"/>
            </a:pPr>
            <a:r>
              <a:rPr lang="en-US" dirty="0"/>
              <a:t>Approval of molecular targeted therapy for MDS, will open door for evaluation of other targeted therapies. </a:t>
            </a:r>
          </a:p>
        </p:txBody>
      </p:sp>
      <p:sp>
        <p:nvSpPr>
          <p:cNvPr id="4" name="Title 3">
            <a:extLst>
              <a:ext uri="{FF2B5EF4-FFF2-40B4-BE49-F238E27FC236}">
                <a16:creationId xmlns:a16="http://schemas.microsoft.com/office/drawing/2014/main" id="{94E0911C-946B-036E-703F-FFB1593324DB}"/>
              </a:ext>
            </a:extLst>
          </p:cNvPr>
          <p:cNvSpPr>
            <a:spLocks noGrp="1"/>
          </p:cNvSpPr>
          <p:nvPr>
            <p:ph type="title"/>
          </p:nvPr>
        </p:nvSpPr>
        <p:spPr/>
        <p:txBody>
          <a:bodyPr/>
          <a:lstStyle/>
          <a:p>
            <a:r>
              <a:rPr lang="en-US" sz="4000" dirty="0">
                <a:latin typeface="Arial Black" panose="020B0A04020102020204" pitchFamily="34" charset="0"/>
              </a:rPr>
              <a:t>Summary </a:t>
            </a:r>
          </a:p>
        </p:txBody>
      </p:sp>
    </p:spTree>
    <p:extLst>
      <p:ext uri="{BB962C8B-B14F-4D97-AF65-F5344CB8AC3E}">
        <p14:creationId xmlns:p14="http://schemas.microsoft.com/office/powerpoint/2010/main" val="307786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9D484C-42FB-F37E-8A9E-B43F18F2CBF9}"/>
              </a:ext>
            </a:extLst>
          </p:cNvPr>
          <p:cNvSpPr txBox="1"/>
          <p:nvPr/>
        </p:nvSpPr>
        <p:spPr>
          <a:xfrm>
            <a:off x="2990374" y="2072081"/>
            <a:ext cx="6211252"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ＭＳ Ｐゴシック"/>
                <a:cs typeface="+mj-cs"/>
              </a:rPr>
              <a:t>Thank you!</a:t>
            </a:r>
            <a:br>
              <a:rPr kumimoji="0" lang="en-US" sz="4000" b="1" i="0" u="none" strike="noStrike" kern="1200" cap="none" spc="0" normalizeH="0" baseline="0" noProof="0" dirty="0">
                <a:ln>
                  <a:noFill/>
                </a:ln>
                <a:solidFill>
                  <a:prstClr val="black"/>
                </a:solidFill>
                <a:effectLst/>
                <a:uLnTx/>
                <a:uFillTx/>
                <a:latin typeface="Calibri Light" panose="020F0302020204030204"/>
                <a:ea typeface="ＭＳ Ｐゴシック"/>
                <a:cs typeface="+mj-cs"/>
              </a:rPr>
            </a:br>
            <a:r>
              <a:rPr kumimoji="0" lang="en-US" sz="4000" b="1" i="0" u="none" strike="noStrike" kern="1200" cap="none" spc="0" normalizeH="0" baseline="0" noProof="0" dirty="0">
                <a:ln>
                  <a:noFill/>
                </a:ln>
                <a:solidFill>
                  <a:prstClr val="black"/>
                </a:solidFill>
                <a:effectLst/>
                <a:uLnTx/>
                <a:uFillTx/>
                <a:latin typeface="Calibri Light" panose="020F0302020204030204"/>
                <a:ea typeface="ＭＳ Ｐゴシック"/>
                <a:cs typeface="+mj-cs"/>
              </a:rPr>
              <a:t>Email: </a:t>
            </a:r>
            <a:r>
              <a:rPr kumimoji="0" lang="en-US" sz="4000" b="1" i="0" u="none" strike="noStrike" kern="1200" cap="none" spc="0" normalizeH="0" baseline="0" noProof="0" dirty="0">
                <a:ln>
                  <a:noFill/>
                </a:ln>
                <a:solidFill>
                  <a:prstClr val="black"/>
                </a:solidFill>
                <a:effectLst/>
                <a:uLnTx/>
                <a:uFillTx/>
                <a:latin typeface="Calibri Light" panose="020F0302020204030204"/>
                <a:ea typeface="ＭＳ Ｐゴシック"/>
                <a:cs typeface="+mj-cs"/>
                <a:hlinkClick r:id="rId2"/>
              </a:rPr>
              <a:t>badar.talha@mayo.edu</a:t>
            </a:r>
            <a:br>
              <a:rPr kumimoji="0" lang="en-US" sz="4000" b="1" i="0" u="none" strike="noStrike" kern="1200" cap="none" spc="0" normalizeH="0" baseline="0" noProof="0" dirty="0">
                <a:ln>
                  <a:noFill/>
                </a:ln>
                <a:solidFill>
                  <a:prstClr val="black"/>
                </a:solidFill>
                <a:effectLst/>
                <a:uLnTx/>
                <a:uFillTx/>
                <a:latin typeface="Calibri Light" panose="020F0302020204030204"/>
                <a:ea typeface="ＭＳ Ｐゴシック"/>
                <a:cs typeface="+mj-cs"/>
              </a:rPr>
            </a:br>
            <a:r>
              <a:rPr kumimoji="0" lang="en-US" sz="4000" b="1" i="1" u="none" strike="noStrike" kern="1200" cap="none" spc="0" normalizeH="0" baseline="0" noProof="0" dirty="0">
                <a:ln>
                  <a:noFill/>
                </a:ln>
                <a:solidFill>
                  <a:prstClr val="black"/>
                </a:solidFill>
                <a:effectLst/>
                <a:uLnTx/>
                <a:uFillTx/>
                <a:latin typeface="Calibri Light" panose="020F0302020204030204"/>
                <a:ea typeface="ＭＳ Ｐゴシック"/>
                <a:cs typeface="+mj-cs"/>
              </a:rPr>
              <a:t>X </a:t>
            </a:r>
            <a:r>
              <a:rPr kumimoji="0" lang="en-US" sz="4000" b="1" i="0" u="none" strike="noStrike" kern="1200" cap="none" spc="0" normalizeH="0" baseline="0" noProof="0" dirty="0">
                <a:ln>
                  <a:noFill/>
                </a:ln>
                <a:solidFill>
                  <a:prstClr val="black"/>
                </a:solidFill>
                <a:effectLst/>
                <a:uLnTx/>
                <a:uFillTx/>
                <a:latin typeface="Calibri Light" panose="020F0302020204030204"/>
                <a:ea typeface="ＭＳ Ｐゴシック"/>
                <a:cs typeface="+mj-cs"/>
              </a:rPr>
              <a:t>(twitter) @TalhaBadarMD</a:t>
            </a: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Tree>
    <p:extLst>
      <p:ext uri="{BB962C8B-B14F-4D97-AF65-F5344CB8AC3E}">
        <p14:creationId xmlns:p14="http://schemas.microsoft.com/office/powerpoint/2010/main" val="8606776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39" y="2149164"/>
            <a:ext cx="12180722" cy="926470"/>
          </a:xfrm>
        </p:spPr>
        <p:txBody>
          <a:bodyPr/>
          <a:lstStyle/>
          <a:p>
            <a:r>
              <a:rPr lang="en-US" b="1" dirty="0">
                <a:solidFill>
                  <a:srgbClr val="003767"/>
                </a:solidFill>
                <a:latin typeface="Arial" panose="020B0604020202020204" pitchFamily="34" charset="0"/>
                <a:cs typeface="Arial" panose="020B0604020202020204" pitchFamily="34" charset="0"/>
              </a:rPr>
              <a:t>Question-and-Answer</a:t>
            </a:r>
            <a:endParaRPr lang="en-US" dirty="0">
              <a:solidFill>
                <a:srgbClr val="00376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556460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39" y="2149164"/>
            <a:ext cx="12180722" cy="926470"/>
          </a:xfrm>
        </p:spPr>
        <p:txBody>
          <a:bodyPr>
            <a:noAutofit/>
          </a:bodyPr>
          <a:lstStyle/>
          <a:p>
            <a:r>
              <a:rPr lang="en-US" b="1" dirty="0">
                <a:solidFill>
                  <a:srgbClr val="003767"/>
                </a:solidFill>
                <a:latin typeface="Arial" panose="020B0604020202020204" pitchFamily="34" charset="0"/>
                <a:cs typeface="Arial" panose="020B0604020202020204" pitchFamily="34" charset="0"/>
              </a:rPr>
              <a:t>Concluding Remarks</a:t>
            </a:r>
            <a:br>
              <a:rPr lang="en-US" b="1" dirty="0">
                <a:solidFill>
                  <a:srgbClr val="003767"/>
                </a:solidFill>
                <a:latin typeface="Arial" panose="020B0604020202020204" pitchFamily="34" charset="0"/>
                <a:cs typeface="Arial" panose="020B0604020202020204" pitchFamily="34" charset="0"/>
              </a:rPr>
            </a:br>
            <a:r>
              <a:rPr lang="en-US" b="1" dirty="0">
                <a:solidFill>
                  <a:srgbClr val="003767"/>
                </a:solidFill>
                <a:latin typeface="Arial" panose="020B0604020202020204" pitchFamily="34" charset="0"/>
                <a:cs typeface="Arial" panose="020B0604020202020204" pitchFamily="34" charset="0"/>
              </a:rPr>
              <a:t>Thank you for attending!</a:t>
            </a:r>
            <a:endParaRPr lang="en-US" dirty="0">
              <a:solidFill>
                <a:srgbClr val="00376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650166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39" y="100315"/>
            <a:ext cx="12180722" cy="1075346"/>
          </a:xfrm>
        </p:spPr>
        <p:txBody>
          <a:bodyPr>
            <a:normAutofit/>
          </a:bodyPr>
          <a:lstStyle/>
          <a:p>
            <a:r>
              <a:rPr lang="en-US" b="1" dirty="0">
                <a:solidFill>
                  <a:srgbClr val="003767"/>
                </a:solidFill>
              </a:rPr>
              <a:t>Thank You to Our Supporters:</a:t>
            </a:r>
            <a:endParaRPr lang="en-US" dirty="0"/>
          </a:p>
        </p:txBody>
      </p:sp>
      <p:pic>
        <p:nvPicPr>
          <p:cNvPr id="5" name="Picture 4" descr="A logo with white text&#10;&#10;Description automatically generated">
            <a:extLst>
              <a:ext uri="{FF2B5EF4-FFF2-40B4-BE49-F238E27FC236}">
                <a16:creationId xmlns:a16="http://schemas.microsoft.com/office/drawing/2014/main" id="{ECC5CED2-4F83-4EF4-9E2E-74C8F569E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9009" y="1861802"/>
            <a:ext cx="3132592" cy="3134395"/>
          </a:xfrm>
          <a:prstGeom prst="rect">
            <a:avLst/>
          </a:prstGeom>
        </p:spPr>
      </p:pic>
      <p:pic>
        <p:nvPicPr>
          <p:cNvPr id="9" name="Picture 8" descr="A blue and white logo&#10;&#10;Description automatically generated">
            <a:extLst>
              <a:ext uri="{FF2B5EF4-FFF2-40B4-BE49-F238E27FC236}">
                <a16:creationId xmlns:a16="http://schemas.microsoft.com/office/drawing/2014/main" id="{DA65B552-0342-80A1-7FBC-99960E343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0024" y="2510428"/>
            <a:ext cx="3552967" cy="1837143"/>
          </a:xfrm>
          <a:prstGeom prst="rect">
            <a:avLst/>
          </a:prstGeom>
        </p:spPr>
      </p:pic>
    </p:spTree>
    <p:extLst>
      <p:ext uri="{BB962C8B-B14F-4D97-AF65-F5344CB8AC3E}">
        <p14:creationId xmlns:p14="http://schemas.microsoft.com/office/powerpoint/2010/main" val="1578475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l="6139" t="2214" r="3276" b="9927"/>
          <a:stretch>
            <a:fillRect/>
          </a:stretch>
        </p:blipFill>
        <p:spPr bwMode="auto">
          <a:xfrm>
            <a:off x="2028828" y="1207353"/>
            <a:ext cx="3717925" cy="252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l="5479" t="2464" r="2589" b="9949"/>
          <a:stretch>
            <a:fillRect/>
          </a:stretch>
        </p:blipFill>
        <p:spPr bwMode="auto">
          <a:xfrm>
            <a:off x="6676873" y="1228014"/>
            <a:ext cx="3773488" cy="251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 name="TextBox 1"/>
          <p:cNvSpPr txBox="1">
            <a:spLocks noChangeArrowheads="1"/>
          </p:cNvSpPr>
          <p:nvPr/>
        </p:nvSpPr>
        <p:spPr bwMode="auto">
          <a:xfrm>
            <a:off x="38132" y="152255"/>
            <a:ext cx="1219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a:cs typeface="Arial" panose="020B0604020202020204" pitchFamily="34" charset="0"/>
              </a:rPr>
              <a:t>Survival in Mayo Clinic patients with primary myelofibrosis stratified by MIPSS70+ </a:t>
            </a:r>
            <a:r>
              <a:rPr kumimoji="0" lang="en-US" altLang="en-US" sz="2000" b="0" i="1" u="none" strike="noStrike" kern="1200" cap="none" spc="0" normalizeH="0" baseline="0" noProof="0" dirty="0">
                <a:ln>
                  <a:noFill/>
                </a:ln>
                <a:solidFill>
                  <a:srgbClr val="C00000"/>
                </a:solidFill>
                <a:effectLst/>
                <a:uLnTx/>
                <a:uFillTx/>
                <a:latin typeface="Arial" panose="020B0604020202020204" pitchFamily="34" charset="0"/>
                <a:ea typeface="ＭＳ Ｐゴシック"/>
                <a:cs typeface="Arial" panose="020B0604020202020204" pitchFamily="34" charset="0"/>
              </a:rPr>
              <a:t>version 2.0</a:t>
            </a:r>
          </a:p>
        </p:txBody>
      </p:sp>
      <p:sp>
        <p:nvSpPr>
          <p:cNvPr id="37893" name="TextBox 2"/>
          <p:cNvSpPr txBox="1">
            <a:spLocks noChangeArrowheads="1"/>
          </p:cNvSpPr>
          <p:nvPr/>
        </p:nvSpPr>
        <p:spPr bwMode="auto">
          <a:xfrm>
            <a:off x="2987944" y="807243"/>
            <a:ext cx="17229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itchFamily="34" charset="0"/>
                <a:ea typeface="ＭＳ Ｐゴシック"/>
              </a:rPr>
              <a:t>Age 70 years or younger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Calibri" pitchFamily="34" charset="0"/>
                <a:ea typeface="ＭＳ Ｐゴシック"/>
              </a:rPr>
              <a:t>311 patients</a:t>
            </a:r>
            <a:endParaRPr kumimoji="0" lang="en-US" altLang="en-US" sz="800" b="0" i="1" u="none" strike="noStrike" kern="1200" cap="none" spc="0" normalizeH="0" baseline="0" noProof="0" dirty="0">
              <a:ln>
                <a:noFill/>
              </a:ln>
              <a:solidFill>
                <a:srgbClr val="000000"/>
              </a:solidFill>
              <a:effectLst/>
              <a:uLnTx/>
              <a:uFillTx/>
              <a:latin typeface="Calibri" pitchFamily="34" charset="0"/>
              <a:ea typeface="ＭＳ Ｐゴシック"/>
            </a:endParaRPr>
          </a:p>
        </p:txBody>
      </p:sp>
      <p:pic>
        <p:nvPicPr>
          <p:cNvPr id="37894" name="Picture 4"/>
          <p:cNvPicPr>
            <a:picLocks noChangeAspect="1" noChangeArrowheads="1"/>
          </p:cNvPicPr>
          <p:nvPr/>
        </p:nvPicPr>
        <p:blipFill>
          <a:blip r:embed="rId4">
            <a:extLst>
              <a:ext uri="{28A0092B-C50C-407E-A947-70E740481C1C}">
                <a14:useLocalDpi xmlns:a14="http://schemas.microsoft.com/office/drawing/2010/main" val="0"/>
              </a:ext>
            </a:extLst>
          </a:blip>
          <a:srcRect r="82652"/>
          <a:stretch>
            <a:fillRect/>
          </a:stretch>
        </p:blipFill>
        <p:spPr bwMode="auto">
          <a:xfrm>
            <a:off x="2228881" y="3880730"/>
            <a:ext cx="201613"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5" name="TextBox 3"/>
          <p:cNvSpPr txBox="1">
            <a:spLocks noChangeArrowheads="1"/>
          </p:cNvSpPr>
          <p:nvPr/>
        </p:nvSpPr>
        <p:spPr bwMode="auto">
          <a:xfrm>
            <a:off x="2446345" y="3880730"/>
            <a:ext cx="3156633"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Calibri" pitchFamily="34" charset="0"/>
                <a:ea typeface="ＭＳ Ｐゴシック"/>
              </a:rPr>
              <a:t>Very high risk; </a:t>
            </a:r>
            <a:r>
              <a:rPr kumimoji="0" lang="en-US" altLang="en-US" sz="900" b="0" i="1" u="none" strike="noStrike" kern="1200" cap="none" spc="0" normalizeH="0" baseline="0" noProof="0" dirty="0">
                <a:ln>
                  <a:noFill/>
                </a:ln>
                <a:solidFill>
                  <a:srgbClr val="000000"/>
                </a:solidFill>
                <a:effectLst/>
                <a:uLnTx/>
                <a:uFillTx/>
                <a:latin typeface="Calibri" pitchFamily="34" charset="0"/>
                <a:ea typeface="ＭＳ Ｐゴシック"/>
              </a:rPr>
              <a:t>n</a:t>
            </a:r>
            <a:r>
              <a:rPr kumimoji="0" lang="en-US" altLang="en-US" sz="900" b="0" i="0" u="none" strike="noStrike" kern="1200" cap="none" spc="0" normalizeH="0" baseline="0" noProof="0" dirty="0">
                <a:ln>
                  <a:noFill/>
                </a:ln>
                <a:solidFill>
                  <a:srgbClr val="000000"/>
                </a:solidFill>
                <a:effectLst/>
                <a:uLnTx/>
                <a:uFillTx/>
                <a:latin typeface="Calibri" pitchFamily="34" charset="0"/>
                <a:ea typeface="ＭＳ Ｐゴシック"/>
              </a:rPr>
              <a:t>=44; median 1.8 years; 10-year survival &lt;5%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Calibri" pitchFamily="34" charset="0"/>
                <a:ea typeface="ＭＳ Ｐゴシック"/>
              </a:rPr>
              <a:t>High risk; </a:t>
            </a:r>
            <a:r>
              <a:rPr kumimoji="0" lang="en-US" altLang="en-US" sz="900" b="0" i="1" u="none" strike="noStrike" kern="1200" cap="none" spc="0" normalizeH="0" baseline="0" noProof="0" dirty="0">
                <a:ln>
                  <a:noFill/>
                </a:ln>
                <a:solidFill>
                  <a:srgbClr val="000000"/>
                </a:solidFill>
                <a:effectLst/>
                <a:uLnTx/>
                <a:uFillTx/>
                <a:latin typeface="Calibri" pitchFamily="34" charset="0"/>
                <a:ea typeface="ＭＳ Ｐゴシック"/>
              </a:rPr>
              <a:t>n</a:t>
            </a:r>
            <a:r>
              <a:rPr kumimoji="0" lang="en-US" altLang="en-US" sz="900" b="0" i="0" u="none" strike="noStrike" kern="1200" cap="none" spc="0" normalizeH="0" baseline="0" noProof="0" dirty="0">
                <a:ln>
                  <a:noFill/>
                </a:ln>
                <a:solidFill>
                  <a:srgbClr val="000000"/>
                </a:solidFill>
                <a:effectLst/>
                <a:uLnTx/>
                <a:uFillTx/>
                <a:latin typeface="Calibri" pitchFamily="34" charset="0"/>
                <a:ea typeface="ＭＳ Ｐゴシック"/>
              </a:rPr>
              <a:t>=124; median 4.1 years; 10-year survival 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Calibri" pitchFamily="34" charset="0"/>
                <a:ea typeface="ＭＳ Ｐゴシック"/>
              </a:rPr>
              <a:t>Intermediate risk; </a:t>
            </a:r>
            <a:r>
              <a:rPr kumimoji="0" lang="en-US" altLang="en-US" sz="900" b="0" i="1" u="none" strike="noStrike" kern="1200" cap="none" spc="0" normalizeH="0" baseline="0" noProof="0" dirty="0">
                <a:ln>
                  <a:noFill/>
                </a:ln>
                <a:solidFill>
                  <a:srgbClr val="000000"/>
                </a:solidFill>
                <a:effectLst/>
                <a:uLnTx/>
                <a:uFillTx/>
                <a:latin typeface="Calibri" pitchFamily="34" charset="0"/>
                <a:ea typeface="ＭＳ Ｐゴシック"/>
              </a:rPr>
              <a:t>n</a:t>
            </a:r>
            <a:r>
              <a:rPr kumimoji="0" lang="en-US" altLang="en-US" sz="900" b="0" i="0" u="none" strike="noStrike" kern="1200" cap="none" spc="0" normalizeH="0" baseline="0" noProof="0" dirty="0">
                <a:ln>
                  <a:noFill/>
                </a:ln>
                <a:solidFill>
                  <a:srgbClr val="000000"/>
                </a:solidFill>
                <a:effectLst/>
                <a:uLnTx/>
                <a:uFillTx/>
                <a:latin typeface="Calibri" pitchFamily="34" charset="0"/>
                <a:ea typeface="ＭＳ Ｐゴシック"/>
              </a:rPr>
              <a:t>=64; median 7.7 years; 10-year survival 37%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Calibri" pitchFamily="34" charset="0"/>
                <a:ea typeface="ＭＳ Ｐゴシック"/>
              </a:rPr>
              <a:t>Low risk; </a:t>
            </a:r>
            <a:r>
              <a:rPr kumimoji="0" lang="en-US" altLang="en-US" sz="900" b="0" i="1" u="none" strike="noStrike" kern="1200" cap="none" spc="0" normalizeH="0" baseline="0" noProof="0" dirty="0">
                <a:ln>
                  <a:noFill/>
                </a:ln>
                <a:solidFill>
                  <a:srgbClr val="000000"/>
                </a:solidFill>
                <a:effectLst/>
                <a:uLnTx/>
                <a:uFillTx/>
                <a:latin typeface="Calibri" pitchFamily="34" charset="0"/>
                <a:ea typeface="ＭＳ Ｐゴシック"/>
              </a:rPr>
              <a:t>n</a:t>
            </a:r>
            <a:r>
              <a:rPr kumimoji="0" lang="en-US" altLang="en-US" sz="900" b="0" i="0" u="none" strike="noStrike" kern="1200" cap="none" spc="0" normalizeH="0" baseline="0" noProof="0" dirty="0">
                <a:ln>
                  <a:noFill/>
                </a:ln>
                <a:solidFill>
                  <a:srgbClr val="000000"/>
                </a:solidFill>
                <a:effectLst/>
                <a:uLnTx/>
                <a:uFillTx/>
                <a:latin typeface="Calibri" pitchFamily="34" charset="0"/>
                <a:ea typeface="ＭＳ Ｐゴシック"/>
              </a:rPr>
              <a:t>=61; median 16.4 years; 10-year survival 56%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Calibri" pitchFamily="34" charset="0"/>
                <a:ea typeface="ＭＳ Ｐゴシック"/>
              </a:rPr>
              <a:t>Very low risk; </a:t>
            </a:r>
            <a:r>
              <a:rPr kumimoji="0" lang="en-US" altLang="en-US" sz="900" b="0" i="1" u="none" strike="noStrike" kern="1200" cap="none" spc="0" normalizeH="0" baseline="0" noProof="0" dirty="0">
                <a:ln>
                  <a:noFill/>
                </a:ln>
                <a:solidFill>
                  <a:srgbClr val="000000"/>
                </a:solidFill>
                <a:effectLst/>
                <a:uLnTx/>
                <a:uFillTx/>
                <a:latin typeface="Calibri" pitchFamily="34" charset="0"/>
                <a:ea typeface="ＭＳ Ｐゴシック"/>
              </a:rPr>
              <a:t>n</a:t>
            </a:r>
            <a:r>
              <a:rPr kumimoji="0" lang="en-US" altLang="en-US" sz="900" b="0" i="0" u="none" strike="noStrike" kern="1200" cap="none" spc="0" normalizeH="0" baseline="0" noProof="0" dirty="0">
                <a:ln>
                  <a:noFill/>
                </a:ln>
                <a:solidFill>
                  <a:srgbClr val="000000"/>
                </a:solidFill>
                <a:effectLst/>
                <a:uLnTx/>
                <a:uFillTx/>
                <a:latin typeface="Calibri" pitchFamily="34" charset="0"/>
                <a:ea typeface="ＭＳ Ｐゴシック"/>
              </a:rPr>
              <a:t>=18; median not reached; 10-year survival 92%</a:t>
            </a:r>
          </a:p>
        </p:txBody>
      </p:sp>
      <p:pic>
        <p:nvPicPr>
          <p:cNvPr id="37896" name="Picture 4"/>
          <p:cNvPicPr>
            <a:picLocks noChangeAspect="1" noChangeArrowheads="1"/>
          </p:cNvPicPr>
          <p:nvPr/>
        </p:nvPicPr>
        <p:blipFill>
          <a:blip r:embed="rId4">
            <a:extLst>
              <a:ext uri="{28A0092B-C50C-407E-A947-70E740481C1C}">
                <a14:useLocalDpi xmlns:a14="http://schemas.microsoft.com/office/drawing/2010/main" val="0"/>
              </a:ext>
            </a:extLst>
          </a:blip>
          <a:srcRect r="82652"/>
          <a:stretch>
            <a:fillRect/>
          </a:stretch>
        </p:blipFill>
        <p:spPr bwMode="auto">
          <a:xfrm>
            <a:off x="6943241" y="3876534"/>
            <a:ext cx="165576"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7" name="TextBox 10"/>
          <p:cNvSpPr txBox="1">
            <a:spLocks noChangeArrowheads="1"/>
          </p:cNvSpPr>
          <p:nvPr/>
        </p:nvSpPr>
        <p:spPr bwMode="auto">
          <a:xfrm>
            <a:off x="7108817" y="3850855"/>
            <a:ext cx="30989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Calibri" pitchFamily="34" charset="0"/>
                <a:ea typeface="ＭＳ Ｐゴシック"/>
              </a:rPr>
              <a:t>Very high risk; </a:t>
            </a:r>
            <a:r>
              <a:rPr kumimoji="0" lang="en-US" altLang="en-US" sz="900" b="0" i="1" u="none" strike="noStrike" kern="1200" cap="none" spc="0" normalizeH="0" baseline="0" noProof="0" dirty="0">
                <a:ln>
                  <a:noFill/>
                </a:ln>
                <a:solidFill>
                  <a:srgbClr val="000000"/>
                </a:solidFill>
                <a:effectLst/>
                <a:uLnTx/>
                <a:uFillTx/>
                <a:latin typeface="Calibri" pitchFamily="34" charset="0"/>
                <a:ea typeface="ＭＳ Ｐゴシック"/>
              </a:rPr>
              <a:t>n</a:t>
            </a:r>
            <a:r>
              <a:rPr kumimoji="0" lang="en-US" altLang="en-US" sz="900" b="0" i="0" u="none" strike="noStrike" kern="1200" cap="none" spc="0" normalizeH="0" baseline="0" noProof="0" dirty="0">
                <a:ln>
                  <a:noFill/>
                </a:ln>
                <a:solidFill>
                  <a:srgbClr val="000000"/>
                </a:solidFill>
                <a:effectLst/>
                <a:uLnTx/>
                <a:uFillTx/>
                <a:latin typeface="Calibri" pitchFamily="34" charset="0"/>
                <a:ea typeface="ＭＳ Ｐゴシック"/>
              </a:rPr>
              <a:t>=69; median 1.8 years; 10-year survival &lt;3%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Calibri" pitchFamily="34" charset="0"/>
                <a:ea typeface="ＭＳ Ｐゴシック"/>
              </a:rPr>
              <a:t>High risk; </a:t>
            </a:r>
            <a:r>
              <a:rPr kumimoji="0" lang="en-US" altLang="en-US" sz="900" b="0" i="1" u="none" strike="noStrike" kern="1200" cap="none" spc="0" normalizeH="0" baseline="0" noProof="0" dirty="0">
                <a:ln>
                  <a:noFill/>
                </a:ln>
                <a:solidFill>
                  <a:srgbClr val="000000"/>
                </a:solidFill>
                <a:effectLst/>
                <a:uLnTx/>
                <a:uFillTx/>
                <a:latin typeface="Calibri" pitchFamily="34" charset="0"/>
                <a:ea typeface="ＭＳ Ｐゴシック"/>
              </a:rPr>
              <a:t>n</a:t>
            </a:r>
            <a:r>
              <a:rPr kumimoji="0" lang="en-US" altLang="en-US" sz="900" b="0" i="0" u="none" strike="noStrike" kern="1200" cap="none" spc="0" normalizeH="0" baseline="0" noProof="0" dirty="0">
                <a:ln>
                  <a:noFill/>
                </a:ln>
                <a:solidFill>
                  <a:srgbClr val="000000"/>
                </a:solidFill>
                <a:effectLst/>
                <a:uLnTx/>
                <a:uFillTx/>
                <a:latin typeface="Calibri" pitchFamily="34" charset="0"/>
                <a:ea typeface="ＭＳ Ｐゴシック"/>
              </a:rPr>
              <a:t>=172; median 3.5 years; 10-year survival 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Calibri" pitchFamily="34" charset="0"/>
                <a:ea typeface="ＭＳ Ｐゴシック"/>
              </a:rPr>
              <a:t>Intermediate risk; </a:t>
            </a:r>
            <a:r>
              <a:rPr kumimoji="0" lang="en-US" altLang="en-US" sz="900" b="0" i="1" u="none" strike="noStrike" kern="1200" cap="none" spc="0" normalizeH="0" baseline="0" noProof="0" dirty="0">
                <a:ln>
                  <a:noFill/>
                </a:ln>
                <a:solidFill>
                  <a:srgbClr val="000000"/>
                </a:solidFill>
                <a:effectLst/>
                <a:uLnTx/>
                <a:uFillTx/>
                <a:latin typeface="Calibri" pitchFamily="34" charset="0"/>
                <a:ea typeface="ＭＳ Ｐゴシック"/>
              </a:rPr>
              <a:t>n</a:t>
            </a:r>
            <a:r>
              <a:rPr kumimoji="0" lang="en-US" altLang="en-US" sz="900" b="0" i="0" u="none" strike="noStrike" kern="1200" cap="none" spc="0" normalizeH="0" baseline="0" noProof="0" dirty="0">
                <a:ln>
                  <a:noFill/>
                </a:ln>
                <a:solidFill>
                  <a:srgbClr val="000000"/>
                </a:solidFill>
                <a:effectLst/>
                <a:uLnTx/>
                <a:uFillTx/>
                <a:latin typeface="Calibri" pitchFamily="34" charset="0"/>
                <a:ea typeface="ＭＳ Ｐゴシック"/>
              </a:rPr>
              <a:t>=76; median 7 years; 10-year survival 30%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Calibri" pitchFamily="34" charset="0"/>
                <a:ea typeface="ＭＳ Ｐゴシック"/>
              </a:rPr>
              <a:t>Low risk; </a:t>
            </a:r>
            <a:r>
              <a:rPr kumimoji="0" lang="en-US" altLang="en-US" sz="900" b="0" i="1" u="none" strike="noStrike" kern="1200" cap="none" spc="0" normalizeH="0" baseline="0" noProof="0" dirty="0">
                <a:ln>
                  <a:noFill/>
                </a:ln>
                <a:solidFill>
                  <a:srgbClr val="000000"/>
                </a:solidFill>
                <a:effectLst/>
                <a:uLnTx/>
                <a:uFillTx/>
                <a:latin typeface="Calibri" pitchFamily="34" charset="0"/>
                <a:ea typeface="ＭＳ Ｐゴシック"/>
              </a:rPr>
              <a:t>n</a:t>
            </a:r>
            <a:r>
              <a:rPr kumimoji="0" lang="en-US" altLang="en-US" sz="900" b="0" i="0" u="none" strike="noStrike" kern="1200" cap="none" spc="0" normalizeH="0" baseline="0" noProof="0" dirty="0">
                <a:ln>
                  <a:noFill/>
                </a:ln>
                <a:solidFill>
                  <a:srgbClr val="000000"/>
                </a:solidFill>
                <a:effectLst/>
                <a:uLnTx/>
                <a:uFillTx/>
                <a:latin typeface="Calibri" pitchFamily="34" charset="0"/>
                <a:ea typeface="ＭＳ Ｐゴシック"/>
              </a:rPr>
              <a:t>=70; median 10.3 years; 10-year survival 50%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Calibri" pitchFamily="34" charset="0"/>
                <a:ea typeface="ＭＳ Ｐゴシック"/>
              </a:rPr>
              <a:t>Very low risk; </a:t>
            </a:r>
            <a:r>
              <a:rPr kumimoji="0" lang="en-US" altLang="en-US" sz="900" b="0" i="1" u="none" strike="noStrike" kern="1200" cap="none" spc="0" normalizeH="0" baseline="0" noProof="0" dirty="0">
                <a:ln>
                  <a:noFill/>
                </a:ln>
                <a:solidFill>
                  <a:srgbClr val="000000"/>
                </a:solidFill>
                <a:effectLst/>
                <a:uLnTx/>
                <a:uFillTx/>
                <a:latin typeface="Calibri" pitchFamily="34" charset="0"/>
                <a:ea typeface="ＭＳ Ｐゴシック"/>
              </a:rPr>
              <a:t>n</a:t>
            </a:r>
            <a:r>
              <a:rPr kumimoji="0" lang="en-US" altLang="en-US" sz="900" b="0" i="0" u="none" strike="noStrike" kern="1200" cap="none" spc="0" normalizeH="0" baseline="0" noProof="0" dirty="0">
                <a:ln>
                  <a:noFill/>
                </a:ln>
                <a:solidFill>
                  <a:srgbClr val="000000"/>
                </a:solidFill>
                <a:effectLst/>
                <a:uLnTx/>
                <a:uFillTx/>
                <a:latin typeface="Calibri" pitchFamily="34" charset="0"/>
                <a:ea typeface="ＭＳ Ｐゴシック"/>
              </a:rPr>
              <a:t>=19; median not reached; 10-year survival 86%</a:t>
            </a:r>
          </a:p>
        </p:txBody>
      </p:sp>
      <p:sp>
        <p:nvSpPr>
          <p:cNvPr id="37898" name="TextBox 13"/>
          <p:cNvSpPr txBox="1">
            <a:spLocks noChangeArrowheads="1"/>
          </p:cNvSpPr>
          <p:nvPr/>
        </p:nvSpPr>
        <p:spPr bwMode="auto">
          <a:xfrm>
            <a:off x="8155401" y="768868"/>
            <a:ext cx="7024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itchFamily="34" charset="0"/>
                <a:ea typeface="ＭＳ Ｐゴシック"/>
              </a:rPr>
              <a:t>All ages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Calibri" pitchFamily="34" charset="0"/>
                <a:ea typeface="ＭＳ Ｐゴシック"/>
              </a:rPr>
              <a:t>406 patients</a:t>
            </a:r>
            <a:endParaRPr kumimoji="0" lang="en-US" altLang="en-US" sz="800" b="0" i="1" u="none" strike="noStrike" kern="1200" cap="none" spc="0" normalizeH="0" baseline="0" noProof="0" dirty="0">
              <a:ln>
                <a:noFill/>
              </a:ln>
              <a:solidFill>
                <a:srgbClr val="000000"/>
              </a:solidFill>
              <a:effectLst/>
              <a:uLnTx/>
              <a:uFillTx/>
              <a:latin typeface="Calibri" pitchFamily="34" charset="0"/>
              <a:ea typeface="ＭＳ Ｐゴシック"/>
            </a:endParaRPr>
          </a:p>
        </p:txBody>
      </p:sp>
      <p:sp>
        <p:nvSpPr>
          <p:cNvPr id="37899" name="TextBox 16"/>
          <p:cNvSpPr txBox="1">
            <a:spLocks noChangeArrowheads="1"/>
          </p:cNvSpPr>
          <p:nvPr/>
        </p:nvSpPr>
        <p:spPr bwMode="auto">
          <a:xfrm rot="-5400000">
            <a:off x="5714855" y="2081289"/>
            <a:ext cx="12083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Calibri" pitchFamily="34" charset="0"/>
                <a:ea typeface="ＭＳ Ｐゴシック"/>
              </a:rPr>
              <a:t>Surviving</a:t>
            </a:r>
          </a:p>
        </p:txBody>
      </p:sp>
      <p:sp>
        <p:nvSpPr>
          <p:cNvPr id="37900" name="TextBox 21"/>
          <p:cNvSpPr txBox="1">
            <a:spLocks noChangeArrowheads="1"/>
          </p:cNvSpPr>
          <p:nvPr/>
        </p:nvSpPr>
        <p:spPr bwMode="auto">
          <a:xfrm>
            <a:off x="6081713" y="3757622"/>
            <a:ext cx="4748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Calibri" pitchFamily="34" charset="0"/>
                <a:ea typeface="ＭＳ Ｐゴシック"/>
              </a:rPr>
              <a:t>Years</a:t>
            </a:r>
          </a:p>
        </p:txBody>
      </p:sp>
      <p:cxnSp>
        <p:nvCxnSpPr>
          <p:cNvPr id="6" name="Straight Arrow Connector 5"/>
          <p:cNvCxnSpPr/>
          <p:nvPr/>
        </p:nvCxnSpPr>
        <p:spPr>
          <a:xfrm>
            <a:off x="6134132" y="3757613"/>
            <a:ext cx="422275"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37900" idx="0"/>
            <a:endCxn id="37899" idx="1"/>
          </p:cNvCxnSpPr>
          <p:nvPr/>
        </p:nvCxnSpPr>
        <p:spPr>
          <a:xfrm flipH="1" flipV="1">
            <a:off x="6319054" y="2808596"/>
            <a:ext cx="64" cy="949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903" name="TextBox 23"/>
          <p:cNvSpPr txBox="1">
            <a:spLocks noChangeArrowheads="1"/>
          </p:cNvSpPr>
          <p:nvPr/>
        </p:nvSpPr>
        <p:spPr bwMode="auto">
          <a:xfrm>
            <a:off x="2228881" y="4864897"/>
            <a:ext cx="81057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Calibri" pitchFamily="34" charset="0"/>
                <a:ea typeface="ＭＳ Ｐゴシック"/>
              </a:rPr>
              <a:t>Risk categories: </a:t>
            </a:r>
            <a:r>
              <a:rPr kumimoji="0" lang="en-US" altLang="en-US" sz="1000" b="1" i="0" u="none" strike="noStrike" kern="1200" cap="none" spc="0" normalizeH="0" baseline="0" noProof="0" dirty="0">
                <a:ln>
                  <a:noFill/>
                </a:ln>
                <a:solidFill>
                  <a:srgbClr val="009900"/>
                </a:solidFill>
                <a:effectLst/>
                <a:uLnTx/>
                <a:uFillTx/>
                <a:latin typeface="Calibri" pitchFamily="34" charset="0"/>
                <a:ea typeface="ＭＳ Ｐゴシック"/>
              </a:rPr>
              <a:t>very high risk ≥9 points</a:t>
            </a:r>
            <a:r>
              <a:rPr kumimoji="0" lang="en-US" altLang="en-US" sz="1000" b="0" i="0" u="none" strike="noStrike" kern="1200" cap="none" spc="0" normalizeH="0" baseline="0" noProof="0" dirty="0">
                <a:ln>
                  <a:noFill/>
                </a:ln>
                <a:solidFill>
                  <a:srgbClr val="000000"/>
                </a:solidFill>
                <a:effectLst/>
                <a:uLnTx/>
                <a:uFillTx/>
                <a:latin typeface="Calibri" pitchFamily="34" charset="0"/>
                <a:ea typeface="ＭＳ Ｐゴシック"/>
              </a:rPr>
              <a:t>; </a:t>
            </a:r>
            <a:r>
              <a:rPr kumimoji="0" lang="en-US" altLang="en-US" sz="1000" b="0" i="0" u="none" strike="noStrike" kern="1200" cap="none" spc="0" normalizeH="0" baseline="0" noProof="0" dirty="0">
                <a:ln>
                  <a:noFill/>
                </a:ln>
                <a:solidFill>
                  <a:srgbClr val="FF0000"/>
                </a:solidFill>
                <a:effectLst/>
                <a:uLnTx/>
                <a:uFillTx/>
                <a:latin typeface="Calibri" pitchFamily="34" charset="0"/>
                <a:ea typeface="ＭＳ Ｐゴシック"/>
              </a:rPr>
              <a:t>high risk 5-8 points</a:t>
            </a:r>
            <a:r>
              <a:rPr kumimoji="0" lang="en-US" altLang="en-US" sz="1000" b="0" i="0" u="none" strike="noStrike" kern="1200" cap="none" spc="0" normalizeH="0" baseline="0" noProof="0" dirty="0">
                <a:ln>
                  <a:noFill/>
                </a:ln>
                <a:solidFill>
                  <a:srgbClr val="000000"/>
                </a:solidFill>
                <a:effectLst/>
                <a:uLnTx/>
                <a:uFillTx/>
                <a:latin typeface="Calibri" pitchFamily="34" charset="0"/>
                <a:ea typeface="ＭＳ Ｐゴシック"/>
              </a:rPr>
              <a:t>; </a:t>
            </a:r>
            <a:r>
              <a:rPr kumimoji="0" lang="en-US" altLang="en-US" sz="1000" b="1" i="0" u="none" strike="noStrike" kern="1200" cap="none" spc="0" normalizeH="0" baseline="0" noProof="0" dirty="0">
                <a:ln>
                  <a:noFill/>
                </a:ln>
                <a:solidFill>
                  <a:srgbClr val="E46C0A"/>
                </a:solidFill>
                <a:effectLst/>
                <a:uLnTx/>
                <a:uFillTx/>
                <a:latin typeface="Calibri" pitchFamily="34" charset="0"/>
                <a:ea typeface="ＭＳ Ｐゴシック"/>
              </a:rPr>
              <a:t>intermediate risk 3-4 points</a:t>
            </a:r>
            <a:r>
              <a:rPr kumimoji="0" lang="en-US" altLang="en-US" sz="1000" b="0" i="0" u="none" strike="noStrike" kern="1200" cap="none" spc="0" normalizeH="0" baseline="0" noProof="0" dirty="0">
                <a:ln>
                  <a:noFill/>
                </a:ln>
                <a:solidFill>
                  <a:srgbClr val="000000"/>
                </a:solidFill>
                <a:effectLst/>
                <a:uLnTx/>
                <a:uFillTx/>
                <a:latin typeface="Calibri" pitchFamily="34" charset="0"/>
                <a:ea typeface="ＭＳ Ｐゴシック"/>
              </a:rPr>
              <a:t>; </a:t>
            </a:r>
            <a:r>
              <a:rPr kumimoji="0" lang="en-US" altLang="en-US" sz="1000" b="1" i="0" u="none" strike="noStrike" kern="1200" cap="none" spc="0" normalizeH="0" baseline="0" noProof="0" dirty="0">
                <a:ln>
                  <a:noFill/>
                </a:ln>
                <a:solidFill>
                  <a:srgbClr val="0070C0"/>
                </a:solidFill>
                <a:effectLst/>
                <a:uLnTx/>
                <a:uFillTx/>
                <a:latin typeface="Calibri" pitchFamily="34" charset="0"/>
                <a:ea typeface="ＭＳ Ｐゴシック"/>
              </a:rPr>
              <a:t>low risk 1-2 points</a:t>
            </a:r>
            <a:r>
              <a:rPr kumimoji="0" lang="en-US" altLang="en-US" sz="1000" b="0" i="0" u="none" strike="noStrike" kern="1200" cap="none" spc="0" normalizeH="0" baseline="0" noProof="0" dirty="0">
                <a:ln>
                  <a:noFill/>
                </a:ln>
                <a:solidFill>
                  <a:srgbClr val="000000"/>
                </a:solidFill>
                <a:effectLst/>
                <a:uLnTx/>
                <a:uFillTx/>
                <a:latin typeface="Calibri" pitchFamily="34" charset="0"/>
                <a:ea typeface="ＭＳ Ｐゴシック"/>
              </a:rPr>
              <a:t>; and </a:t>
            </a:r>
            <a:r>
              <a:rPr kumimoji="0" lang="en-US" altLang="en-US" sz="1000" b="1" i="0" u="none" strike="noStrike" kern="1200" cap="none" spc="0" normalizeH="0" baseline="0" noProof="0" dirty="0">
                <a:ln>
                  <a:noFill/>
                </a:ln>
                <a:solidFill>
                  <a:srgbClr val="36D67E"/>
                </a:solidFill>
                <a:effectLst/>
                <a:uLnTx/>
                <a:uFillTx/>
                <a:latin typeface="Calibri" pitchFamily="34" charset="0"/>
                <a:ea typeface="ＭＳ Ｐゴシック"/>
              </a:rPr>
              <a:t>very low risk zero points</a:t>
            </a:r>
          </a:p>
        </p:txBody>
      </p:sp>
      <p:sp>
        <p:nvSpPr>
          <p:cNvPr id="37904" name="TextBox 24"/>
          <p:cNvSpPr txBox="1">
            <a:spLocks noChangeArrowheads="1"/>
          </p:cNvSpPr>
          <p:nvPr/>
        </p:nvSpPr>
        <p:spPr bwMode="auto">
          <a:xfrm>
            <a:off x="2987944" y="5198895"/>
            <a:ext cx="280193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FF0000"/>
                </a:solidFill>
                <a:effectLst/>
                <a:uLnTx/>
                <a:uFillTx/>
                <a:latin typeface="Calibri" pitchFamily="34" charset="0"/>
                <a:ea typeface="ＭＳ Ｐゴシック"/>
              </a:rPr>
              <a:t>Very high-risk karyotype 	4 points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FF0000"/>
                </a:solidFill>
                <a:effectLst/>
                <a:uLnTx/>
                <a:uFillTx/>
                <a:latin typeface="Calibri" pitchFamily="34" charset="0"/>
                <a:ea typeface="ＭＳ Ｐゴシック"/>
              </a:rPr>
              <a:t>Unfavorable karyotype 	3 points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FF0000"/>
                </a:solidFill>
                <a:effectLst/>
                <a:uLnTx/>
                <a:uFillTx/>
                <a:latin typeface="Calibri" pitchFamily="34" charset="0"/>
                <a:ea typeface="ＭＳ Ｐゴシック"/>
              </a:rPr>
              <a:t>≥2 HMR mutations 		3 points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1" i="0" u="none" strike="noStrike" kern="1200" cap="none" spc="0" normalizeH="0" baseline="0" noProof="0" dirty="0">
              <a:ln>
                <a:noFill/>
              </a:ln>
              <a:solidFill>
                <a:srgbClr val="FF0000"/>
              </a:solidFill>
              <a:effectLst/>
              <a:uLnTx/>
              <a:uFillTx/>
              <a:latin typeface="Calibri" pitchFamily="34" charset="0"/>
              <a:ea typeface="ＭＳ Ｐゴシック"/>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632523"/>
                </a:solidFill>
                <a:effectLst/>
                <a:uLnTx/>
                <a:uFillTx/>
                <a:latin typeface="Calibri" pitchFamily="34" charset="0"/>
                <a:ea typeface="ＭＳ Ｐゴシック"/>
              </a:rPr>
              <a:t>One HMR mutation		2 points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632523"/>
                </a:solidFill>
                <a:effectLst/>
                <a:uLnTx/>
                <a:uFillTx/>
                <a:latin typeface="Calibri" pitchFamily="34" charset="0"/>
                <a:ea typeface="ＭＳ Ｐゴシック"/>
              </a:rPr>
              <a:t>Type 1/like CALR mutation absent 	2 points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632523"/>
                </a:solidFill>
                <a:effectLst/>
                <a:uLnTx/>
                <a:uFillTx/>
                <a:latin typeface="Calibri" pitchFamily="34" charset="0"/>
                <a:ea typeface="ＭＳ Ｐゴシック"/>
              </a:rPr>
              <a:t>Constitutional symptoms	2 points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632523"/>
                </a:solidFill>
                <a:effectLst/>
                <a:uLnTx/>
                <a:uFillTx/>
                <a:latin typeface="Calibri" pitchFamily="34" charset="0"/>
                <a:ea typeface="ＭＳ Ｐゴシック"/>
              </a:rPr>
              <a:t>Severe anemia		2 points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1" i="0" u="none" strike="noStrike" kern="1200" cap="none" spc="0" normalizeH="0" baseline="0" noProof="0" dirty="0">
              <a:ln>
                <a:noFill/>
              </a:ln>
              <a:solidFill>
                <a:srgbClr val="632523"/>
              </a:solidFill>
              <a:effectLst/>
              <a:uLnTx/>
              <a:uFillTx/>
              <a:latin typeface="Calibri" pitchFamily="34" charset="0"/>
              <a:ea typeface="ＭＳ Ｐゴシック"/>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B050"/>
                </a:solidFill>
                <a:effectLst/>
                <a:uLnTx/>
                <a:uFillTx/>
                <a:latin typeface="Calibri" pitchFamily="34" charset="0"/>
                <a:ea typeface="ＭＳ Ｐゴシック"/>
              </a:rPr>
              <a:t>Moderate anemia		1 point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B050"/>
                </a:solidFill>
                <a:effectLst/>
                <a:uLnTx/>
                <a:uFillTx/>
                <a:latin typeface="Calibri" pitchFamily="34" charset="0"/>
                <a:ea typeface="ＭＳ Ｐゴシック"/>
              </a:rPr>
              <a:t>≥2% circulating blasts 	1 point</a:t>
            </a:r>
          </a:p>
        </p:txBody>
      </p:sp>
      <p:sp>
        <p:nvSpPr>
          <p:cNvPr id="37905" name="TextBox 18"/>
          <p:cNvSpPr txBox="1">
            <a:spLocks noChangeArrowheads="1"/>
          </p:cNvSpPr>
          <p:nvPr/>
        </p:nvSpPr>
        <p:spPr bwMode="auto">
          <a:xfrm>
            <a:off x="9596398" y="6453407"/>
            <a:ext cx="203453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en-US" sz="1000" b="1" i="1" u="none" strike="noStrike" kern="1200" cap="none" spc="0" normalizeH="0" baseline="0" noProof="0" dirty="0">
                <a:ln>
                  <a:noFill/>
                </a:ln>
                <a:solidFill>
                  <a:srgbClr val="000000"/>
                </a:solidFill>
                <a:effectLst/>
                <a:uLnTx/>
                <a:uFillTx/>
                <a:latin typeface="Arial" pitchFamily="34" charset="0"/>
                <a:ea typeface="ＭＳ Ｐゴシック"/>
                <a:cs typeface="Arial" pitchFamily="34" charset="0"/>
              </a:rPr>
              <a:t>Tefferi et al. J Clin Oncol. </a:t>
            </a:r>
            <a:r>
              <a:rPr kumimoji="0" lang="en-US" altLang="en-US" sz="1000" b="1" i="1" u="none" strike="noStrike" kern="1200" cap="none" spc="0" normalizeH="0" baseline="0" noProof="0" dirty="0">
                <a:ln>
                  <a:noFill/>
                </a:ln>
                <a:solidFill>
                  <a:srgbClr val="000000"/>
                </a:solidFill>
                <a:effectLst/>
                <a:uLnTx/>
                <a:uFillTx/>
                <a:latin typeface="Arial" pitchFamily="34" charset="0"/>
                <a:ea typeface="ＭＳ Ｐゴシック"/>
              </a:rPr>
              <a:t>2018</a:t>
            </a:r>
          </a:p>
        </p:txBody>
      </p:sp>
      <p:sp>
        <p:nvSpPr>
          <p:cNvPr id="37906" name="Rectangle 1"/>
          <p:cNvSpPr>
            <a:spLocks noChangeArrowheads="1"/>
          </p:cNvSpPr>
          <p:nvPr/>
        </p:nvSpPr>
        <p:spPr bwMode="auto">
          <a:xfrm>
            <a:off x="7913737" y="5136077"/>
            <a:ext cx="2420919" cy="62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just" defTabSz="914400" rtl="0" eaLnBrk="1" fontAlgn="base" latinLnBrk="0" hangingPunct="1">
              <a:lnSpc>
                <a:spcPct val="130000"/>
              </a:lnSpc>
              <a:spcBef>
                <a:spcPct val="0"/>
              </a:spcBef>
              <a:spcAft>
                <a:spcPct val="0"/>
              </a:spcAft>
              <a:buClrTx/>
              <a:buSzTx/>
              <a:buFontTx/>
              <a:buNone/>
              <a:tabLst/>
              <a:defRPr/>
            </a:pPr>
            <a:r>
              <a:rPr kumimoji="0" lang="it-IT" altLang="en-US" sz="1400" b="1" i="0" u="none" strike="noStrike" kern="1200" cap="none" spc="0" normalizeH="0" baseline="0" noProof="0" dirty="0">
                <a:ln>
                  <a:noFill/>
                </a:ln>
                <a:solidFill>
                  <a:srgbClr val="002060"/>
                </a:solidFill>
                <a:effectLst/>
                <a:uLnTx/>
                <a:uFillTx/>
                <a:latin typeface="Calibri" pitchFamily="34" charset="0"/>
                <a:ea typeface="MS PGothic" pitchFamily="34" charset="-128"/>
                <a:hlinkClick r:id="" action="ppaction://noaction"/>
              </a:rPr>
              <a:t>Online calculator</a:t>
            </a:r>
          </a:p>
          <a:p>
            <a:pPr marL="0" marR="0" lvl="0" indent="0" algn="just" defTabSz="914400" rtl="0" eaLnBrk="1" fontAlgn="base" latinLnBrk="0" hangingPunct="1">
              <a:lnSpc>
                <a:spcPct val="130000"/>
              </a:lnSpc>
              <a:spcBef>
                <a:spcPct val="0"/>
              </a:spcBef>
              <a:spcAft>
                <a:spcPct val="0"/>
              </a:spcAft>
              <a:buClrTx/>
              <a:buSzTx/>
              <a:buFontTx/>
              <a:buNone/>
              <a:tabLst/>
              <a:defRPr/>
            </a:pPr>
            <a:r>
              <a:rPr kumimoji="0" lang="it-IT" altLang="en-US" sz="1400" b="1" i="0" u="none" strike="noStrike" kern="1200" cap="none" spc="0" normalizeH="0" baseline="0" noProof="0" dirty="0">
                <a:ln>
                  <a:noFill/>
                </a:ln>
                <a:solidFill>
                  <a:srgbClr val="002060"/>
                </a:solidFill>
                <a:effectLst/>
                <a:uLnTx/>
                <a:uFillTx/>
                <a:latin typeface="Calibri" pitchFamily="34" charset="0"/>
                <a:ea typeface="MS PGothic" pitchFamily="34" charset="-128"/>
                <a:hlinkClick r:id="" action="ppaction://noaction"/>
              </a:rPr>
              <a:t>http://www.mipss70score.it/</a:t>
            </a:r>
            <a:r>
              <a:rPr kumimoji="0" lang="it-IT" altLang="en-US" sz="1400" b="1" i="0" u="none" strike="noStrike" kern="1200" cap="none" spc="0" normalizeH="0" baseline="0" noProof="0" dirty="0">
                <a:ln>
                  <a:noFill/>
                </a:ln>
                <a:solidFill>
                  <a:srgbClr val="002060"/>
                </a:solidFill>
                <a:effectLst/>
                <a:uLnTx/>
                <a:uFillTx/>
                <a:latin typeface="Calibri" pitchFamily="34" charset="0"/>
                <a:ea typeface="MS PGothic" pitchFamily="34" charset="-128"/>
              </a:rPr>
              <a:t> </a:t>
            </a:r>
          </a:p>
        </p:txBody>
      </p:sp>
      <p:sp>
        <p:nvSpPr>
          <p:cNvPr id="3" name="TextBox 23">
            <a:extLst>
              <a:ext uri="{FF2B5EF4-FFF2-40B4-BE49-F238E27FC236}">
                <a16:creationId xmlns:a16="http://schemas.microsoft.com/office/drawing/2014/main" id="{BC4008EA-FB2E-DAD4-9759-9046D5C25E36}"/>
              </a:ext>
            </a:extLst>
          </p:cNvPr>
          <p:cNvSpPr txBox="1">
            <a:spLocks noChangeArrowheads="1"/>
          </p:cNvSpPr>
          <p:nvPr/>
        </p:nvSpPr>
        <p:spPr bwMode="auto">
          <a:xfrm>
            <a:off x="2043112" y="633279"/>
            <a:ext cx="81057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Calibri" pitchFamily="34" charset="0"/>
                <a:ea typeface="ＭＳ Ｐゴシック"/>
              </a:rPr>
              <a:t>Risk categories: </a:t>
            </a:r>
            <a:r>
              <a:rPr kumimoji="0" lang="en-US" altLang="en-US" sz="1000" b="1" i="0" u="none" strike="noStrike" kern="1200" cap="none" spc="0" normalizeH="0" baseline="0" noProof="0">
                <a:ln>
                  <a:noFill/>
                </a:ln>
                <a:solidFill>
                  <a:srgbClr val="009900"/>
                </a:solidFill>
                <a:effectLst/>
                <a:uLnTx/>
                <a:uFillTx/>
                <a:latin typeface="Calibri" pitchFamily="34" charset="0"/>
                <a:ea typeface="ＭＳ Ｐゴシック"/>
              </a:rPr>
              <a:t>very high risk ≥9 points</a:t>
            </a:r>
            <a:r>
              <a:rPr kumimoji="0" lang="en-US" altLang="en-US" sz="1000" b="0" i="0" u="none" strike="noStrike" kern="1200" cap="none" spc="0" normalizeH="0" baseline="0" noProof="0">
                <a:ln>
                  <a:noFill/>
                </a:ln>
                <a:solidFill>
                  <a:srgbClr val="000000"/>
                </a:solidFill>
                <a:effectLst/>
                <a:uLnTx/>
                <a:uFillTx/>
                <a:latin typeface="Calibri" pitchFamily="34" charset="0"/>
                <a:ea typeface="ＭＳ Ｐゴシック"/>
              </a:rPr>
              <a:t>; </a:t>
            </a:r>
            <a:r>
              <a:rPr kumimoji="0" lang="en-US" altLang="en-US" sz="1000" b="0" i="0" u="none" strike="noStrike" kern="1200" cap="none" spc="0" normalizeH="0" baseline="0" noProof="0">
                <a:ln>
                  <a:noFill/>
                </a:ln>
                <a:solidFill>
                  <a:srgbClr val="FF0000"/>
                </a:solidFill>
                <a:effectLst/>
                <a:uLnTx/>
                <a:uFillTx/>
                <a:latin typeface="Calibri" pitchFamily="34" charset="0"/>
                <a:ea typeface="ＭＳ Ｐゴシック"/>
              </a:rPr>
              <a:t>high risk 5-8 points</a:t>
            </a:r>
            <a:r>
              <a:rPr kumimoji="0" lang="en-US" altLang="en-US" sz="1000" b="0" i="0" u="none" strike="noStrike" kern="1200" cap="none" spc="0" normalizeH="0" baseline="0" noProof="0">
                <a:ln>
                  <a:noFill/>
                </a:ln>
                <a:solidFill>
                  <a:srgbClr val="000000"/>
                </a:solidFill>
                <a:effectLst/>
                <a:uLnTx/>
                <a:uFillTx/>
                <a:latin typeface="Calibri" pitchFamily="34" charset="0"/>
                <a:ea typeface="ＭＳ Ｐゴシック"/>
              </a:rPr>
              <a:t>; </a:t>
            </a:r>
            <a:r>
              <a:rPr kumimoji="0" lang="en-US" altLang="en-US" sz="1000" b="1" i="0" u="none" strike="noStrike" kern="1200" cap="none" spc="0" normalizeH="0" baseline="0" noProof="0">
                <a:ln>
                  <a:noFill/>
                </a:ln>
                <a:solidFill>
                  <a:srgbClr val="E46C0A"/>
                </a:solidFill>
                <a:effectLst/>
                <a:uLnTx/>
                <a:uFillTx/>
                <a:latin typeface="Calibri" pitchFamily="34" charset="0"/>
                <a:ea typeface="ＭＳ Ｐゴシック"/>
              </a:rPr>
              <a:t>intermediate risk 3-4 points</a:t>
            </a:r>
            <a:r>
              <a:rPr kumimoji="0" lang="en-US" altLang="en-US" sz="1000" b="0" i="0" u="none" strike="noStrike" kern="1200" cap="none" spc="0" normalizeH="0" baseline="0" noProof="0">
                <a:ln>
                  <a:noFill/>
                </a:ln>
                <a:solidFill>
                  <a:srgbClr val="000000"/>
                </a:solidFill>
                <a:effectLst/>
                <a:uLnTx/>
                <a:uFillTx/>
                <a:latin typeface="Calibri" pitchFamily="34" charset="0"/>
                <a:ea typeface="ＭＳ Ｐゴシック"/>
              </a:rPr>
              <a:t>; </a:t>
            </a:r>
            <a:r>
              <a:rPr kumimoji="0" lang="en-US" altLang="en-US" sz="1000" b="1" i="0" u="none" strike="noStrike" kern="1200" cap="none" spc="0" normalizeH="0" baseline="0" noProof="0">
                <a:ln>
                  <a:noFill/>
                </a:ln>
                <a:solidFill>
                  <a:srgbClr val="0070C0"/>
                </a:solidFill>
                <a:effectLst/>
                <a:uLnTx/>
                <a:uFillTx/>
                <a:latin typeface="Calibri" pitchFamily="34" charset="0"/>
                <a:ea typeface="ＭＳ Ｐゴシック"/>
              </a:rPr>
              <a:t>low risk 1-2 points</a:t>
            </a:r>
            <a:r>
              <a:rPr kumimoji="0" lang="en-US" altLang="en-US" sz="1000" b="0" i="0" u="none" strike="noStrike" kern="1200" cap="none" spc="0" normalizeH="0" baseline="0" noProof="0">
                <a:ln>
                  <a:noFill/>
                </a:ln>
                <a:solidFill>
                  <a:srgbClr val="000000"/>
                </a:solidFill>
                <a:effectLst/>
                <a:uLnTx/>
                <a:uFillTx/>
                <a:latin typeface="Calibri" pitchFamily="34" charset="0"/>
                <a:ea typeface="ＭＳ Ｐゴシック"/>
              </a:rPr>
              <a:t>; and </a:t>
            </a:r>
            <a:r>
              <a:rPr kumimoji="0" lang="en-US" altLang="en-US" sz="1000" b="1" i="0" u="none" strike="noStrike" kern="1200" cap="none" spc="0" normalizeH="0" baseline="0" noProof="0">
                <a:ln>
                  <a:noFill/>
                </a:ln>
                <a:solidFill>
                  <a:srgbClr val="36D67E"/>
                </a:solidFill>
                <a:effectLst/>
                <a:uLnTx/>
                <a:uFillTx/>
                <a:latin typeface="Calibri" pitchFamily="34" charset="0"/>
                <a:ea typeface="ＭＳ Ｐゴシック"/>
              </a:rPr>
              <a:t>very low risk zero points</a:t>
            </a:r>
          </a:p>
        </p:txBody>
      </p:sp>
    </p:spTree>
    <p:extLst>
      <p:ext uri="{BB962C8B-B14F-4D97-AF65-F5344CB8AC3E}">
        <p14:creationId xmlns:p14="http://schemas.microsoft.com/office/powerpoint/2010/main" val="27996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26AF38-1F2B-9F53-6670-CD0D20173CF3}"/>
              </a:ext>
            </a:extLst>
          </p:cNvPr>
          <p:cNvSpPr txBox="1"/>
          <p:nvPr/>
        </p:nvSpPr>
        <p:spPr>
          <a:xfrm>
            <a:off x="4090541" y="3796552"/>
            <a:ext cx="422583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highlight>
                  <a:srgbClr val="FFFF99"/>
                </a:highlight>
                <a:uLnTx/>
                <a:uFillTx/>
                <a:latin typeface="Arial"/>
                <a:ea typeface="ＭＳ Ｐゴシック"/>
              </a:rPr>
              <a:t>High molecular risk mutations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highlight>
                  <a:srgbClr val="FFFF99"/>
                </a:highlight>
                <a:uLnTx/>
                <a:uFillTx/>
                <a:latin typeface="Arial"/>
                <a:ea typeface="ＭＳ Ｐゴシック"/>
              </a:rPr>
              <a:t>ASXL1, SRSF2, U2AF1Q157</a:t>
            </a:r>
          </a:p>
        </p:txBody>
      </p:sp>
      <p:sp>
        <p:nvSpPr>
          <p:cNvPr id="4" name="TextBox 3">
            <a:extLst>
              <a:ext uri="{FF2B5EF4-FFF2-40B4-BE49-F238E27FC236}">
                <a16:creationId xmlns:a16="http://schemas.microsoft.com/office/drawing/2014/main" id="{1E9B30AA-24AE-7796-63C4-7E5815A0ADD2}"/>
              </a:ext>
            </a:extLst>
          </p:cNvPr>
          <p:cNvSpPr txBox="1"/>
          <p:nvPr/>
        </p:nvSpPr>
        <p:spPr>
          <a:xfrm>
            <a:off x="4888234" y="5158809"/>
            <a:ext cx="27526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highlight>
                  <a:srgbClr val="FFFF99"/>
                </a:highlight>
                <a:uLnTx/>
                <a:uFillTx/>
                <a:latin typeface="Arial"/>
                <a:ea typeface="ＭＳ Ｐゴシック"/>
              </a:rPr>
              <a:t>Clinical risk factors</a:t>
            </a:r>
          </a:p>
        </p:txBody>
      </p:sp>
      <p:sp>
        <p:nvSpPr>
          <p:cNvPr id="5" name="TextBox 4">
            <a:extLst>
              <a:ext uri="{FF2B5EF4-FFF2-40B4-BE49-F238E27FC236}">
                <a16:creationId xmlns:a16="http://schemas.microsoft.com/office/drawing/2014/main" id="{6D518972-3A9B-714E-2043-997BA41F50A3}"/>
              </a:ext>
            </a:extLst>
          </p:cNvPr>
          <p:cNvSpPr txBox="1"/>
          <p:nvPr/>
        </p:nvSpPr>
        <p:spPr>
          <a:xfrm>
            <a:off x="5370096" y="2450587"/>
            <a:ext cx="157126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highlight>
                  <a:srgbClr val="FFFF99"/>
                </a:highlight>
                <a:uLnTx/>
                <a:uFillTx/>
                <a:latin typeface="Arial"/>
                <a:ea typeface="ＭＳ Ｐゴシック"/>
              </a:rPr>
              <a:t>Karyotype</a:t>
            </a:r>
          </a:p>
        </p:txBody>
      </p:sp>
      <p:cxnSp>
        <p:nvCxnSpPr>
          <p:cNvPr id="7" name="Straight Connector 6">
            <a:extLst>
              <a:ext uri="{FF2B5EF4-FFF2-40B4-BE49-F238E27FC236}">
                <a16:creationId xmlns:a16="http://schemas.microsoft.com/office/drawing/2014/main" id="{88B118F1-AECD-5037-63C9-826EDE81AE98}"/>
              </a:ext>
            </a:extLst>
          </p:cNvPr>
          <p:cNvCxnSpPr/>
          <p:nvPr/>
        </p:nvCxnSpPr>
        <p:spPr>
          <a:xfrm>
            <a:off x="2646187" y="2868057"/>
            <a:ext cx="67818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951A438-C1C3-01BB-FB4A-504286307334}"/>
              </a:ext>
            </a:extLst>
          </p:cNvPr>
          <p:cNvSpPr txBox="1"/>
          <p:nvPr/>
        </p:nvSpPr>
        <p:spPr>
          <a:xfrm>
            <a:off x="1943670" y="2876212"/>
            <a:ext cx="269657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Very high 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ＭＳ Ｐゴシック"/>
              </a:rPr>
              <a:t>-7,i(17q),inv(3), 12p, 11q23, other autosomal trisomies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0000"/>
                </a:solidFill>
                <a:effectLst/>
                <a:uLnTx/>
                <a:uFillTx/>
                <a:latin typeface="Arial"/>
                <a:ea typeface="ＭＳ Ｐゴシック"/>
              </a:rPr>
              <a:t>4 points</a:t>
            </a:r>
          </a:p>
        </p:txBody>
      </p:sp>
      <p:sp>
        <p:nvSpPr>
          <p:cNvPr id="13" name="TextBox 12">
            <a:extLst>
              <a:ext uri="{FF2B5EF4-FFF2-40B4-BE49-F238E27FC236}">
                <a16:creationId xmlns:a16="http://schemas.microsoft.com/office/drawing/2014/main" id="{3CED3C0C-A2B4-C6DA-2942-B1A379248849}"/>
              </a:ext>
            </a:extLst>
          </p:cNvPr>
          <p:cNvSpPr txBox="1"/>
          <p:nvPr/>
        </p:nvSpPr>
        <p:spPr>
          <a:xfrm>
            <a:off x="5303237" y="2859905"/>
            <a:ext cx="155363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Unfavorable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ＭＳ Ｐゴシック"/>
              </a:rPr>
              <a:t>Not favorable or very high 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0000"/>
                </a:solidFill>
                <a:effectLst/>
                <a:uLnTx/>
                <a:uFillTx/>
                <a:latin typeface="Arial"/>
                <a:ea typeface="ＭＳ Ｐゴシック"/>
              </a:rPr>
              <a:t>3 points</a:t>
            </a:r>
          </a:p>
        </p:txBody>
      </p:sp>
      <p:sp>
        <p:nvSpPr>
          <p:cNvPr id="14" name="TextBox 13">
            <a:extLst>
              <a:ext uri="{FF2B5EF4-FFF2-40B4-BE49-F238E27FC236}">
                <a16:creationId xmlns:a16="http://schemas.microsoft.com/office/drawing/2014/main" id="{3B8474E3-E42F-56BA-E552-F2B1AD09DA18}"/>
              </a:ext>
            </a:extLst>
          </p:cNvPr>
          <p:cNvSpPr txBox="1"/>
          <p:nvPr/>
        </p:nvSpPr>
        <p:spPr>
          <a:xfrm>
            <a:off x="7983688" y="2830954"/>
            <a:ext cx="182934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Favorable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ＭＳ Ｐゴシック"/>
              </a:rPr>
              <a:t>Normal, sole 13q-, +9, 20q-, 1q+, -Y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0000"/>
                </a:solidFill>
                <a:effectLst/>
                <a:uLnTx/>
                <a:uFillTx/>
                <a:latin typeface="Arial"/>
                <a:ea typeface="ＭＳ Ｐゴシック"/>
              </a:rPr>
              <a:t>0 points</a:t>
            </a:r>
          </a:p>
        </p:txBody>
      </p:sp>
      <p:sp>
        <p:nvSpPr>
          <p:cNvPr id="15" name="TextBox 14">
            <a:extLst>
              <a:ext uri="{FF2B5EF4-FFF2-40B4-BE49-F238E27FC236}">
                <a16:creationId xmlns:a16="http://schemas.microsoft.com/office/drawing/2014/main" id="{570BB71D-D749-3AB8-4485-BD8E9267ABA0}"/>
              </a:ext>
            </a:extLst>
          </p:cNvPr>
          <p:cNvSpPr txBox="1"/>
          <p:nvPr/>
        </p:nvSpPr>
        <p:spPr>
          <a:xfrm>
            <a:off x="4121483" y="2010924"/>
            <a:ext cx="90281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Absent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0000"/>
                </a:solidFill>
                <a:effectLst/>
                <a:uLnTx/>
                <a:uFillTx/>
                <a:latin typeface="Arial"/>
                <a:ea typeface="ＭＳ Ｐゴシック"/>
              </a:rPr>
              <a:t>2 points</a:t>
            </a:r>
          </a:p>
        </p:txBody>
      </p:sp>
      <p:sp>
        <p:nvSpPr>
          <p:cNvPr id="16" name="TextBox 15">
            <a:extLst>
              <a:ext uri="{FF2B5EF4-FFF2-40B4-BE49-F238E27FC236}">
                <a16:creationId xmlns:a16="http://schemas.microsoft.com/office/drawing/2014/main" id="{02AD5944-80CD-E491-0F13-0527122D1AAE}"/>
              </a:ext>
            </a:extLst>
          </p:cNvPr>
          <p:cNvSpPr txBox="1"/>
          <p:nvPr/>
        </p:nvSpPr>
        <p:spPr>
          <a:xfrm>
            <a:off x="6788760" y="1997216"/>
            <a:ext cx="97975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Present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0000"/>
                </a:solidFill>
                <a:effectLst/>
                <a:uLnTx/>
                <a:uFillTx/>
                <a:latin typeface="Arial"/>
                <a:ea typeface="ＭＳ Ｐゴシック"/>
              </a:rPr>
              <a:t>0 points</a:t>
            </a:r>
          </a:p>
        </p:txBody>
      </p:sp>
      <p:sp>
        <p:nvSpPr>
          <p:cNvPr id="17" name="TextBox 16">
            <a:extLst>
              <a:ext uri="{FF2B5EF4-FFF2-40B4-BE49-F238E27FC236}">
                <a16:creationId xmlns:a16="http://schemas.microsoft.com/office/drawing/2014/main" id="{637D67DB-7884-62E2-61DF-DAE19DA9687C}"/>
              </a:ext>
            </a:extLst>
          </p:cNvPr>
          <p:cNvSpPr txBox="1"/>
          <p:nvPr/>
        </p:nvSpPr>
        <p:spPr>
          <a:xfrm>
            <a:off x="4088777" y="1625629"/>
            <a:ext cx="374493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highlight>
                  <a:srgbClr val="FFFF99"/>
                </a:highlight>
                <a:uLnTx/>
                <a:uFillTx/>
                <a:latin typeface="Arial"/>
                <a:ea typeface="ＭＳ Ｐゴシック"/>
              </a:rPr>
              <a:t>CALR</a:t>
            </a:r>
            <a:r>
              <a:rPr kumimoji="0" lang="en-US" sz="2400" b="0" i="0" u="none" strike="noStrike" kern="1200" cap="none" spc="0" normalizeH="0" baseline="0" noProof="0" dirty="0">
                <a:ln>
                  <a:noFill/>
                </a:ln>
                <a:solidFill>
                  <a:srgbClr val="000000"/>
                </a:solidFill>
                <a:effectLst/>
                <a:highlight>
                  <a:srgbClr val="FFFF99"/>
                </a:highlight>
                <a:uLnTx/>
                <a:uFillTx/>
                <a:latin typeface="Arial"/>
                <a:ea typeface="ＭＳ Ｐゴシック"/>
              </a:rPr>
              <a:t> type 1/like mutation</a:t>
            </a:r>
          </a:p>
        </p:txBody>
      </p:sp>
      <p:cxnSp>
        <p:nvCxnSpPr>
          <p:cNvPr id="19" name="Straight Connector 18">
            <a:extLst>
              <a:ext uri="{FF2B5EF4-FFF2-40B4-BE49-F238E27FC236}">
                <a16:creationId xmlns:a16="http://schemas.microsoft.com/office/drawing/2014/main" id="{6B2E7428-E38F-E1DD-7201-AA5B24CFAF2F}"/>
              </a:ext>
            </a:extLst>
          </p:cNvPr>
          <p:cNvCxnSpPr/>
          <p:nvPr/>
        </p:nvCxnSpPr>
        <p:spPr>
          <a:xfrm>
            <a:off x="4246160" y="2047336"/>
            <a:ext cx="342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40C970B-2740-6185-645A-3BE68402DD19}"/>
              </a:ext>
            </a:extLst>
          </p:cNvPr>
          <p:cNvCxnSpPr>
            <a:cxnSpLocks/>
          </p:cNvCxnSpPr>
          <p:nvPr/>
        </p:nvCxnSpPr>
        <p:spPr>
          <a:xfrm>
            <a:off x="4380378" y="4438870"/>
            <a:ext cx="3646161" cy="335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9918057-DAFE-3591-89BF-D31874E9F9BF}"/>
              </a:ext>
            </a:extLst>
          </p:cNvPr>
          <p:cNvSpPr txBox="1"/>
          <p:nvPr/>
        </p:nvSpPr>
        <p:spPr>
          <a:xfrm>
            <a:off x="4273963" y="4402662"/>
            <a:ext cx="63030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Two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0000"/>
                </a:solidFill>
                <a:effectLst/>
                <a:uLnTx/>
                <a:uFillTx/>
                <a:latin typeface="Arial"/>
                <a:ea typeface="ＭＳ Ｐゴシック"/>
              </a:rPr>
              <a:t>3 points</a:t>
            </a:r>
          </a:p>
        </p:txBody>
      </p:sp>
      <p:sp>
        <p:nvSpPr>
          <p:cNvPr id="26" name="TextBox 25">
            <a:extLst>
              <a:ext uri="{FF2B5EF4-FFF2-40B4-BE49-F238E27FC236}">
                <a16:creationId xmlns:a16="http://schemas.microsoft.com/office/drawing/2014/main" id="{95E01377-9467-0A60-EDC4-920FF0AF14AC}"/>
              </a:ext>
            </a:extLst>
          </p:cNvPr>
          <p:cNvSpPr txBox="1"/>
          <p:nvPr/>
        </p:nvSpPr>
        <p:spPr>
          <a:xfrm>
            <a:off x="5739481" y="4374272"/>
            <a:ext cx="63030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0000"/>
                </a:solidFill>
                <a:effectLst/>
                <a:uLnTx/>
                <a:uFillTx/>
                <a:latin typeface="Arial"/>
                <a:ea typeface="ＭＳ Ｐゴシック"/>
              </a:rPr>
              <a:t>2 points</a:t>
            </a:r>
          </a:p>
        </p:txBody>
      </p:sp>
      <p:sp>
        <p:nvSpPr>
          <p:cNvPr id="27" name="TextBox 26">
            <a:extLst>
              <a:ext uri="{FF2B5EF4-FFF2-40B4-BE49-F238E27FC236}">
                <a16:creationId xmlns:a16="http://schemas.microsoft.com/office/drawing/2014/main" id="{E2CA0A01-C1E5-B4AF-E5BE-5B865F31D1CC}"/>
              </a:ext>
            </a:extLst>
          </p:cNvPr>
          <p:cNvSpPr txBox="1"/>
          <p:nvPr/>
        </p:nvSpPr>
        <p:spPr>
          <a:xfrm>
            <a:off x="7405473" y="4374272"/>
            <a:ext cx="73610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None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0000"/>
                </a:solidFill>
                <a:effectLst/>
                <a:uLnTx/>
                <a:uFillTx/>
                <a:latin typeface="Arial"/>
                <a:ea typeface="ＭＳ Ｐゴシック"/>
              </a:rPr>
              <a:t>0 points</a:t>
            </a:r>
          </a:p>
        </p:txBody>
      </p:sp>
      <p:cxnSp>
        <p:nvCxnSpPr>
          <p:cNvPr id="28" name="Straight Connector 27">
            <a:extLst>
              <a:ext uri="{FF2B5EF4-FFF2-40B4-BE49-F238E27FC236}">
                <a16:creationId xmlns:a16="http://schemas.microsoft.com/office/drawing/2014/main" id="{E767E324-1EBC-F5F4-4DEC-FC604A6BAEDB}"/>
              </a:ext>
            </a:extLst>
          </p:cNvPr>
          <p:cNvCxnSpPr>
            <a:cxnSpLocks/>
          </p:cNvCxnSpPr>
          <p:nvPr/>
        </p:nvCxnSpPr>
        <p:spPr>
          <a:xfrm>
            <a:off x="1902230" y="5562589"/>
            <a:ext cx="8610600"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573F736-D8FA-6E5C-E985-1E229DA06AB0}"/>
              </a:ext>
            </a:extLst>
          </p:cNvPr>
          <p:cNvSpPr txBox="1"/>
          <p:nvPr/>
        </p:nvSpPr>
        <p:spPr>
          <a:xfrm>
            <a:off x="9143450" y="5695032"/>
            <a:ext cx="1197764" cy="80021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None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the above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0000"/>
                </a:solidFill>
                <a:effectLst/>
                <a:uLnTx/>
                <a:uFillTx/>
                <a:latin typeface="Arial"/>
                <a:ea typeface="ＭＳ Ｐゴシック"/>
              </a:rPr>
              <a:t>0 points</a:t>
            </a:r>
          </a:p>
        </p:txBody>
      </p:sp>
      <p:sp>
        <p:nvSpPr>
          <p:cNvPr id="30" name="TextBox 29">
            <a:extLst>
              <a:ext uri="{FF2B5EF4-FFF2-40B4-BE49-F238E27FC236}">
                <a16:creationId xmlns:a16="http://schemas.microsoft.com/office/drawing/2014/main" id="{B9059762-3128-5232-DFF3-1D5064733986}"/>
              </a:ext>
            </a:extLst>
          </p:cNvPr>
          <p:cNvSpPr txBox="1"/>
          <p:nvPr/>
        </p:nvSpPr>
        <p:spPr>
          <a:xfrm>
            <a:off x="3775632" y="5646211"/>
            <a:ext cx="1247469"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Severe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Anemia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ＭＳ Ｐゴシック"/>
              </a:rPr>
              <a:t>Hgb &lt;9 g/dL male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ＭＳ Ｐゴシック"/>
              </a:rPr>
              <a:t>&lt;8 g/dL female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0000"/>
                </a:solidFill>
                <a:effectLst/>
                <a:uLnTx/>
                <a:uFillTx/>
                <a:latin typeface="Arial"/>
                <a:ea typeface="ＭＳ Ｐゴシック"/>
              </a:rPr>
              <a:t>2 points</a:t>
            </a:r>
          </a:p>
        </p:txBody>
      </p:sp>
      <p:sp>
        <p:nvSpPr>
          <p:cNvPr id="33" name="TextBox 32">
            <a:extLst>
              <a:ext uri="{FF2B5EF4-FFF2-40B4-BE49-F238E27FC236}">
                <a16:creationId xmlns:a16="http://schemas.microsoft.com/office/drawing/2014/main" id="{DEEADE27-3C31-3C5D-9555-057F2F3E502C}"/>
              </a:ext>
            </a:extLst>
          </p:cNvPr>
          <p:cNvSpPr txBox="1"/>
          <p:nvPr/>
        </p:nvSpPr>
        <p:spPr>
          <a:xfrm>
            <a:off x="2174159" y="5673256"/>
            <a:ext cx="1582484" cy="80021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Constitutional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symptoms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0000"/>
                </a:solidFill>
                <a:effectLst/>
                <a:uLnTx/>
                <a:uFillTx/>
                <a:latin typeface="Arial"/>
                <a:ea typeface="ＭＳ Ｐゴシック"/>
              </a:rPr>
              <a:t>2 points</a:t>
            </a:r>
          </a:p>
        </p:txBody>
      </p:sp>
      <p:sp>
        <p:nvSpPr>
          <p:cNvPr id="34" name="TextBox 33">
            <a:extLst>
              <a:ext uri="{FF2B5EF4-FFF2-40B4-BE49-F238E27FC236}">
                <a16:creationId xmlns:a16="http://schemas.microsoft.com/office/drawing/2014/main" id="{CAB7623F-76D3-4FF1-CCBB-64326E43B820}"/>
              </a:ext>
            </a:extLst>
          </p:cNvPr>
          <p:cNvSpPr txBox="1"/>
          <p:nvPr/>
        </p:nvSpPr>
        <p:spPr>
          <a:xfrm>
            <a:off x="5574339" y="5673256"/>
            <a:ext cx="1223412" cy="104644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Moderate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Anemia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ＭＳ Ｐゴシック"/>
              </a:rPr>
              <a:t>Hgb 9-10.9 g/dL male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ＭＳ Ｐゴシック"/>
              </a:rPr>
              <a:t>8-9.9 g/dL female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0000"/>
                </a:solidFill>
                <a:effectLst/>
                <a:uLnTx/>
                <a:uFillTx/>
                <a:latin typeface="Arial"/>
                <a:ea typeface="ＭＳ Ｐゴシック"/>
              </a:rPr>
              <a:t>1 point</a:t>
            </a:r>
          </a:p>
        </p:txBody>
      </p:sp>
      <p:sp>
        <p:nvSpPr>
          <p:cNvPr id="35" name="TextBox 34">
            <a:extLst>
              <a:ext uri="{FF2B5EF4-FFF2-40B4-BE49-F238E27FC236}">
                <a16:creationId xmlns:a16="http://schemas.microsoft.com/office/drawing/2014/main" id="{C090A07B-4AD1-5C74-9039-76E9FF436B67}"/>
              </a:ext>
            </a:extLst>
          </p:cNvPr>
          <p:cNvSpPr txBox="1"/>
          <p:nvPr/>
        </p:nvSpPr>
        <p:spPr>
          <a:xfrm>
            <a:off x="7405473" y="5695032"/>
            <a:ext cx="1338829" cy="80021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Circulating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blasts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0000"/>
                </a:solidFill>
                <a:effectLst/>
                <a:uLnTx/>
                <a:uFillTx/>
                <a:latin typeface="Arial"/>
                <a:ea typeface="ＭＳ Ｐゴシック"/>
              </a:rPr>
              <a:t>1 point</a:t>
            </a:r>
          </a:p>
        </p:txBody>
      </p:sp>
      <p:sp>
        <p:nvSpPr>
          <p:cNvPr id="36" name="Oval 35">
            <a:extLst>
              <a:ext uri="{FF2B5EF4-FFF2-40B4-BE49-F238E27FC236}">
                <a16:creationId xmlns:a16="http://schemas.microsoft.com/office/drawing/2014/main" id="{D0B6670C-D472-9DAF-9B6C-0BF11CC719CD}"/>
              </a:ext>
            </a:extLst>
          </p:cNvPr>
          <p:cNvSpPr/>
          <p:nvPr/>
        </p:nvSpPr>
        <p:spPr>
          <a:xfrm>
            <a:off x="1996286" y="496792"/>
            <a:ext cx="2249875" cy="9049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ＭＳ Ｐゴシック"/>
              </a:rPr>
              <a:t>≥5 points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a:ea typeface="ＭＳ Ｐゴシック"/>
              </a:rPr>
              <a:t>High/very high 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ＭＳ Ｐゴシック"/>
              </a:rPr>
              <a:t>Median survival 1.8-3.5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ＭＳ Ｐゴシック"/>
              </a:rPr>
              <a:t>10-year survival 0-10%</a:t>
            </a:r>
          </a:p>
        </p:txBody>
      </p:sp>
      <p:sp>
        <p:nvSpPr>
          <p:cNvPr id="41" name="TextBox 40">
            <a:extLst>
              <a:ext uri="{FF2B5EF4-FFF2-40B4-BE49-F238E27FC236}">
                <a16:creationId xmlns:a16="http://schemas.microsoft.com/office/drawing/2014/main" id="{CB6D2527-4DB2-0C58-0DD4-4EA6E06A594D}"/>
              </a:ext>
            </a:extLst>
          </p:cNvPr>
          <p:cNvSpPr txBox="1"/>
          <p:nvPr/>
        </p:nvSpPr>
        <p:spPr>
          <a:xfrm>
            <a:off x="1136304" y="65157"/>
            <a:ext cx="1065868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a:ea typeface="ＭＳ Ｐゴシック"/>
              </a:rPr>
              <a:t>Mutation/karyotype-enhanced international prognostic scoring system for primary myelofibrosis (MIPSSv2)</a:t>
            </a:r>
          </a:p>
        </p:txBody>
      </p:sp>
      <p:cxnSp>
        <p:nvCxnSpPr>
          <p:cNvPr id="43" name="Straight Connector 42">
            <a:extLst>
              <a:ext uri="{FF2B5EF4-FFF2-40B4-BE49-F238E27FC236}">
                <a16:creationId xmlns:a16="http://schemas.microsoft.com/office/drawing/2014/main" id="{A18270D0-F0BB-B1AF-E1D1-8B01B3D9D7BA}"/>
              </a:ext>
            </a:extLst>
          </p:cNvPr>
          <p:cNvCxnSpPr/>
          <p:nvPr/>
        </p:nvCxnSpPr>
        <p:spPr>
          <a:xfrm>
            <a:off x="1996286" y="457200"/>
            <a:ext cx="8214515" cy="0"/>
          </a:xfrm>
          <a:prstGeom prst="line">
            <a:avLst/>
          </a:prstGeom>
          <a:ln w="38100"/>
        </p:spPr>
        <p:style>
          <a:lnRef idx="1">
            <a:schemeClr val="dk1"/>
          </a:lnRef>
          <a:fillRef idx="0">
            <a:schemeClr val="dk1"/>
          </a:fillRef>
          <a:effectRef idx="0">
            <a:schemeClr val="dk1"/>
          </a:effectRef>
          <a:fontRef idx="minor">
            <a:schemeClr val="tx1"/>
          </a:fontRef>
        </p:style>
      </p:cxnSp>
      <p:sp>
        <p:nvSpPr>
          <p:cNvPr id="48" name="Oval 47">
            <a:extLst>
              <a:ext uri="{FF2B5EF4-FFF2-40B4-BE49-F238E27FC236}">
                <a16:creationId xmlns:a16="http://schemas.microsoft.com/office/drawing/2014/main" id="{1A66B43E-8CAE-9F82-A8C6-707353EF6636}"/>
              </a:ext>
            </a:extLst>
          </p:cNvPr>
          <p:cNvSpPr/>
          <p:nvPr/>
        </p:nvSpPr>
        <p:spPr>
          <a:xfrm>
            <a:off x="5156281" y="496792"/>
            <a:ext cx="2019196" cy="99639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ＭＳ Ｐゴシック"/>
              </a:rPr>
              <a:t>3-4 points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a:ea typeface="ＭＳ Ｐゴシック"/>
              </a:rPr>
              <a:t>Intermediate 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ＭＳ Ｐゴシック"/>
              </a:rPr>
              <a:t>Median survival 7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ＭＳ Ｐゴシック"/>
              </a:rPr>
              <a:t>10-year survival 30%</a:t>
            </a:r>
          </a:p>
        </p:txBody>
      </p:sp>
      <p:sp>
        <p:nvSpPr>
          <p:cNvPr id="49" name="Oval 48">
            <a:extLst>
              <a:ext uri="{FF2B5EF4-FFF2-40B4-BE49-F238E27FC236}">
                <a16:creationId xmlns:a16="http://schemas.microsoft.com/office/drawing/2014/main" id="{61C53771-E9C9-CB37-F08E-3B4C411C2846}"/>
              </a:ext>
            </a:extLst>
          </p:cNvPr>
          <p:cNvSpPr/>
          <p:nvPr/>
        </p:nvSpPr>
        <p:spPr>
          <a:xfrm>
            <a:off x="7848600" y="504885"/>
            <a:ext cx="2492614" cy="87620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ＭＳ Ｐゴシック"/>
              </a:rPr>
              <a:t>≤2 points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a:ea typeface="ＭＳ Ｐゴシック"/>
              </a:rPr>
              <a:t>Low/very low 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ＭＳ Ｐゴシック"/>
              </a:rPr>
              <a:t>Median survival  10 years-not reached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ＭＳ Ｐゴシック"/>
              </a:rPr>
              <a:t>10-year survival 50-86%</a:t>
            </a:r>
          </a:p>
        </p:txBody>
      </p:sp>
      <p:sp>
        <p:nvSpPr>
          <p:cNvPr id="6" name="TextBox 5">
            <a:extLst>
              <a:ext uri="{FF2B5EF4-FFF2-40B4-BE49-F238E27FC236}">
                <a16:creationId xmlns:a16="http://schemas.microsoft.com/office/drawing/2014/main" id="{DD8A8E05-F702-28BD-1BC6-FFDF6BE3EA4D}"/>
              </a:ext>
            </a:extLst>
          </p:cNvPr>
          <p:cNvSpPr txBox="1"/>
          <p:nvPr/>
        </p:nvSpPr>
        <p:spPr>
          <a:xfrm>
            <a:off x="10341214" y="6559185"/>
            <a:ext cx="169950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ＭＳ Ｐゴシック"/>
              </a:rPr>
              <a:t>Tefferi, A. BMT (in press)</a:t>
            </a:r>
          </a:p>
        </p:txBody>
      </p:sp>
    </p:spTree>
    <p:extLst>
      <p:ext uri="{BB962C8B-B14F-4D97-AF65-F5344CB8AC3E}">
        <p14:creationId xmlns:p14="http://schemas.microsoft.com/office/powerpoint/2010/main" val="3944008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C75A73-319D-7B16-428A-D26FDFDA3530}"/>
              </a:ext>
            </a:extLst>
          </p:cNvPr>
          <p:cNvSpPr txBox="1"/>
          <p:nvPr/>
        </p:nvSpPr>
        <p:spPr>
          <a:xfrm>
            <a:off x="2396181" y="905346"/>
            <a:ext cx="7399637" cy="44935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rPr>
              <a:t>Curative or with potential to improve survival</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Allogeneic hematopoietic cell transplant (</a:t>
            </a:r>
            <a:r>
              <a:rPr kumimoji="0" lang="en-US" sz="1600" b="0" i="0" u="none" strike="noStrike" kern="1200" cap="none" spc="0" normalizeH="0" baseline="0" noProof="0" dirty="0" err="1">
                <a:ln>
                  <a:noFill/>
                </a:ln>
                <a:solidFill>
                  <a:srgbClr val="000000"/>
                </a:solidFill>
                <a:effectLst/>
                <a:uLnTx/>
                <a:uFillTx/>
                <a:latin typeface="Arial"/>
                <a:ea typeface="ＭＳ Ｐゴシック"/>
              </a:rPr>
              <a:t>allo</a:t>
            </a:r>
            <a:r>
              <a:rPr kumimoji="0" lang="en-US" sz="1600" b="0" i="0" u="none" strike="noStrike" kern="1200" cap="none" spc="0" normalizeH="0" baseline="0" noProof="0" dirty="0">
                <a:ln>
                  <a:noFill/>
                </a:ln>
                <a:solidFill>
                  <a:srgbClr val="000000"/>
                </a:solidFill>
                <a:effectLst/>
                <a:uLnTx/>
                <a:uFillTx/>
                <a:latin typeface="Arial"/>
                <a:ea typeface="ＭＳ Ｐゴシック"/>
              </a:rPr>
              <a:t>-HCT)</a:t>
            </a: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rPr>
              <a:t>Palliative</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Observation alone (watch-and-wait)</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Treatment for anemia</a:t>
            </a:r>
          </a:p>
          <a:p>
            <a:pPr marL="914400" marR="0" lvl="2"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Thalidomide ± prednisone</a:t>
            </a:r>
          </a:p>
          <a:p>
            <a:pPr marL="914400" marR="0" lvl="2"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Androgens</a:t>
            </a:r>
          </a:p>
          <a:p>
            <a:pPr marL="914400" marR="0" lvl="2"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Danazol</a:t>
            </a:r>
          </a:p>
          <a:p>
            <a:pPr marL="914400" marR="0" lvl="2"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ESAs</a:t>
            </a:r>
          </a:p>
          <a:p>
            <a:pPr marL="914400" marR="0" lvl="2"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Lenalidomide/pomalidomide</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Treatment for symptomatic splenomegaly</a:t>
            </a:r>
          </a:p>
          <a:p>
            <a:pPr marL="914400" marR="0" lvl="2"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Hydroxyurea</a:t>
            </a:r>
          </a:p>
          <a:p>
            <a:pPr marL="914400" marR="0" lvl="2"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JAK2 inhibitors</a:t>
            </a:r>
          </a:p>
          <a:p>
            <a:pPr marL="914400" marR="0" lvl="2"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Splenectomy</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Treatment for constitutional symptoms</a:t>
            </a:r>
          </a:p>
          <a:p>
            <a:pPr marL="914400" marR="0" lvl="2"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JAK2 inhibitors</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Involved field radiotherapy for extra-medullary hematopoiesis</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Experimental therapy</a:t>
            </a:r>
          </a:p>
        </p:txBody>
      </p:sp>
      <p:sp>
        <p:nvSpPr>
          <p:cNvPr id="5" name="Title 1">
            <a:extLst>
              <a:ext uri="{FF2B5EF4-FFF2-40B4-BE49-F238E27FC236}">
                <a16:creationId xmlns:a16="http://schemas.microsoft.com/office/drawing/2014/main" id="{C6957488-0932-6CF9-B155-1D950C771309}"/>
              </a:ext>
            </a:extLst>
          </p:cNvPr>
          <p:cNvSpPr txBox="1">
            <a:spLocks/>
          </p:cNvSpPr>
          <p:nvPr/>
        </p:nvSpPr>
        <p:spPr>
          <a:xfrm>
            <a:off x="1756719" y="219546"/>
            <a:ext cx="7827264" cy="685800"/>
          </a:xfrm>
          <a:prstGeom prst="rect">
            <a:avLst/>
          </a:prstGeom>
        </p:spPr>
        <p:txBody>
          <a:bodyPr/>
          <a:lst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Arial"/>
                <a:ea typeface="ＭＳ Ｐゴシック"/>
              </a:rPr>
              <a:t>Therapeutic options in myelofibrosis</a:t>
            </a:r>
          </a:p>
        </p:txBody>
      </p:sp>
    </p:spTree>
    <p:extLst>
      <p:ext uri="{BB962C8B-B14F-4D97-AF65-F5344CB8AC3E}">
        <p14:creationId xmlns:p14="http://schemas.microsoft.com/office/powerpoint/2010/main" val="422449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0252021-8420-4A7C-AB04-7D339D2648C5}"/>
              </a:ext>
            </a:extLst>
          </p:cNvPr>
          <p:cNvGrpSpPr/>
          <p:nvPr/>
        </p:nvGrpSpPr>
        <p:grpSpPr>
          <a:xfrm>
            <a:off x="1761957" y="1659163"/>
            <a:ext cx="8890576" cy="2952935"/>
            <a:chOff x="1251496" y="910266"/>
            <a:chExt cx="10282654" cy="3599154"/>
          </a:xfrm>
        </p:grpSpPr>
        <p:sp>
          <p:nvSpPr>
            <p:cNvPr id="33" name="Text Box 3"/>
            <p:cNvSpPr txBox="1">
              <a:spLocks noChangeArrowheads="1"/>
            </p:cNvSpPr>
            <p:nvPr/>
          </p:nvSpPr>
          <p:spPr bwMode="auto">
            <a:xfrm>
              <a:off x="1647927" y="992105"/>
              <a:ext cx="1581248" cy="712747"/>
            </a:xfrm>
            <a:prstGeom prst="rect">
              <a:avLst/>
            </a:prstGeom>
            <a:noFill/>
            <a:ln w="9525">
              <a:solidFill>
                <a:schemeClr val="tx2">
                  <a:lumMod val="25000"/>
                  <a:lumOff val="75000"/>
                </a:schemeClr>
              </a:solidFill>
              <a:miter lim="800000"/>
              <a:headEnd/>
              <a:tailEnd/>
            </a:ln>
          </p:spPr>
          <p:txBody>
            <a:bodyPr wrap="square">
              <a:spAutoFit/>
            </a:bodyPr>
            <a:lstStyle>
              <a:lvl1pPr>
                <a:spcBef>
                  <a:spcPct val="20000"/>
                </a:spcBef>
                <a:buChar char="•"/>
                <a:defRPr sz="3200">
                  <a:solidFill>
                    <a:schemeClr val="tx1"/>
                  </a:solidFill>
                  <a:latin typeface="Garamond" pitchFamily="18" charset="0"/>
                </a:defRPr>
              </a:lvl1pPr>
              <a:lvl2pPr marL="742950" indent="-285750">
                <a:spcBef>
                  <a:spcPct val="20000"/>
                </a:spcBef>
                <a:buChar char="–"/>
                <a:defRPr sz="3200">
                  <a:solidFill>
                    <a:schemeClr val="tx1"/>
                  </a:solidFill>
                  <a:latin typeface="Garamond" pitchFamily="18" charset="0"/>
                </a:defRPr>
              </a:lvl2pPr>
              <a:lvl3pPr marL="1143000" indent="-228600">
                <a:spcBef>
                  <a:spcPct val="20000"/>
                </a:spcBef>
                <a:buChar char="•"/>
                <a:defRPr sz="3200">
                  <a:solidFill>
                    <a:schemeClr val="tx1"/>
                  </a:solidFill>
                  <a:latin typeface="Garamond" pitchFamily="18" charset="0"/>
                </a:defRPr>
              </a:lvl3pPr>
              <a:lvl4pPr marL="1600200" indent="-228600">
                <a:spcBef>
                  <a:spcPct val="20000"/>
                </a:spcBef>
                <a:buChar char="–"/>
                <a:defRPr sz="3200">
                  <a:solidFill>
                    <a:schemeClr val="tx1"/>
                  </a:solidFill>
                  <a:latin typeface="Garamond" pitchFamily="18" charset="0"/>
                </a:defRPr>
              </a:lvl4pPr>
              <a:lvl5pPr marL="2057400" indent="-228600">
                <a:spcBef>
                  <a:spcPct val="20000"/>
                </a:spcBef>
                <a:buChar char="»"/>
                <a:defRPr sz="3200">
                  <a:solidFill>
                    <a:schemeClr val="tx1"/>
                  </a:solidFill>
                  <a:latin typeface="Garamond" pitchFamily="18" charset="0"/>
                </a:defRPr>
              </a:lvl5pPr>
              <a:lvl6pPr marL="2514600" indent="-228600" eaLnBrk="0" fontAlgn="base" hangingPunct="0">
                <a:spcBef>
                  <a:spcPct val="20000"/>
                </a:spcBef>
                <a:spcAft>
                  <a:spcPct val="0"/>
                </a:spcAft>
                <a:buChar char="»"/>
                <a:defRPr sz="3200">
                  <a:solidFill>
                    <a:schemeClr val="tx1"/>
                  </a:solidFill>
                  <a:latin typeface="Garamond" pitchFamily="18" charset="0"/>
                </a:defRPr>
              </a:lvl6pPr>
              <a:lvl7pPr marL="2971800" indent="-228600" eaLnBrk="0" fontAlgn="base" hangingPunct="0">
                <a:spcBef>
                  <a:spcPct val="20000"/>
                </a:spcBef>
                <a:spcAft>
                  <a:spcPct val="0"/>
                </a:spcAft>
                <a:buChar char="»"/>
                <a:defRPr sz="3200">
                  <a:solidFill>
                    <a:schemeClr val="tx1"/>
                  </a:solidFill>
                  <a:latin typeface="Garamond" pitchFamily="18" charset="0"/>
                </a:defRPr>
              </a:lvl7pPr>
              <a:lvl8pPr marL="3429000" indent="-228600" eaLnBrk="0" fontAlgn="base" hangingPunct="0">
                <a:spcBef>
                  <a:spcPct val="20000"/>
                </a:spcBef>
                <a:spcAft>
                  <a:spcPct val="0"/>
                </a:spcAft>
                <a:buChar char="»"/>
                <a:defRPr sz="3200">
                  <a:solidFill>
                    <a:schemeClr val="tx1"/>
                  </a:solidFill>
                  <a:latin typeface="Garamond" pitchFamily="18" charset="0"/>
                </a:defRPr>
              </a:lvl8pPr>
              <a:lvl9pPr marL="3886200" indent="-228600" eaLnBrk="0" fontAlgn="base" hangingPunct="0">
                <a:spcBef>
                  <a:spcPct val="20000"/>
                </a:spcBef>
                <a:spcAft>
                  <a:spcPct val="0"/>
                </a:spcAft>
                <a:buChar char="»"/>
                <a:defRPr sz="3200">
                  <a:solidFill>
                    <a:schemeClr val="tx1"/>
                  </a:solidFill>
                  <a:latin typeface="Garamond"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Very high risk</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≥9 points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10-yr survival &lt;3%</a:t>
              </a:r>
            </a:p>
          </p:txBody>
        </p:sp>
        <p:sp>
          <p:nvSpPr>
            <p:cNvPr id="59398" name="Text Box 20"/>
            <p:cNvSpPr txBox="1">
              <a:spLocks noChangeArrowheads="1"/>
            </p:cNvSpPr>
            <p:nvPr/>
          </p:nvSpPr>
          <p:spPr bwMode="auto">
            <a:xfrm>
              <a:off x="3015615" y="2968905"/>
              <a:ext cx="2781275" cy="30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Allogeneic transplant</a:t>
              </a:r>
            </a:p>
          </p:txBody>
        </p:sp>
        <p:sp>
          <p:nvSpPr>
            <p:cNvPr id="59399" name="Text Box 20"/>
            <p:cNvSpPr txBox="1">
              <a:spLocks noChangeArrowheads="1"/>
            </p:cNvSpPr>
            <p:nvPr/>
          </p:nvSpPr>
          <p:spPr bwMode="auto">
            <a:xfrm>
              <a:off x="1251496" y="2819188"/>
              <a:ext cx="1539178" cy="5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Investigational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treatment</a:t>
              </a:r>
            </a:p>
          </p:txBody>
        </p:sp>
        <p:cxnSp>
          <p:nvCxnSpPr>
            <p:cNvPr id="13" name="Straight Arrow Connector 12"/>
            <p:cNvCxnSpPr>
              <a:cxnSpLocks/>
            </p:cNvCxnSpPr>
            <p:nvPr/>
          </p:nvCxnSpPr>
          <p:spPr>
            <a:xfrm>
              <a:off x="1999284" y="2506465"/>
              <a:ext cx="0" cy="345064"/>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59402" name="Text Box 20"/>
            <p:cNvSpPr txBox="1">
              <a:spLocks noChangeArrowheads="1"/>
            </p:cNvSpPr>
            <p:nvPr/>
          </p:nvSpPr>
          <p:spPr bwMode="auto">
            <a:xfrm>
              <a:off x="9916527" y="2851529"/>
              <a:ext cx="1617623" cy="5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Observation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only</a:t>
              </a:r>
            </a:p>
          </p:txBody>
        </p:sp>
        <p:cxnSp>
          <p:nvCxnSpPr>
            <p:cNvPr id="65" name="Straight Connector 64"/>
            <p:cNvCxnSpPr>
              <a:cxnSpLocks/>
            </p:cNvCxnSpPr>
            <p:nvPr/>
          </p:nvCxnSpPr>
          <p:spPr>
            <a:xfrm>
              <a:off x="1690100" y="4457307"/>
              <a:ext cx="9728543" cy="521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 Box 3"/>
            <p:cNvSpPr txBox="1">
              <a:spLocks noChangeArrowheads="1"/>
            </p:cNvSpPr>
            <p:nvPr/>
          </p:nvSpPr>
          <p:spPr bwMode="auto">
            <a:xfrm>
              <a:off x="3680282" y="965996"/>
              <a:ext cx="1526262" cy="712747"/>
            </a:xfrm>
            <a:prstGeom prst="rect">
              <a:avLst/>
            </a:prstGeom>
            <a:noFill/>
            <a:ln w="9525">
              <a:solidFill>
                <a:schemeClr val="tx2">
                  <a:lumMod val="25000"/>
                  <a:lumOff val="75000"/>
                </a:schemeClr>
              </a:solidFill>
              <a:miter lim="800000"/>
              <a:headEnd/>
              <a:tailEnd/>
            </a:ln>
          </p:spPr>
          <p:txBody>
            <a:bodyPr wrap="square">
              <a:spAutoFit/>
            </a:bodyPr>
            <a:lstStyle>
              <a:lvl1pPr>
                <a:spcBef>
                  <a:spcPct val="20000"/>
                </a:spcBef>
                <a:buChar char="•"/>
                <a:defRPr sz="3200">
                  <a:solidFill>
                    <a:schemeClr val="tx1"/>
                  </a:solidFill>
                  <a:latin typeface="Garamond" pitchFamily="18" charset="0"/>
                </a:defRPr>
              </a:lvl1pPr>
              <a:lvl2pPr marL="742950" indent="-285750">
                <a:spcBef>
                  <a:spcPct val="20000"/>
                </a:spcBef>
                <a:buChar char="–"/>
                <a:defRPr sz="3200">
                  <a:solidFill>
                    <a:schemeClr val="tx1"/>
                  </a:solidFill>
                  <a:latin typeface="Garamond" pitchFamily="18" charset="0"/>
                </a:defRPr>
              </a:lvl2pPr>
              <a:lvl3pPr marL="1143000" indent="-228600">
                <a:spcBef>
                  <a:spcPct val="20000"/>
                </a:spcBef>
                <a:buChar char="•"/>
                <a:defRPr sz="3200">
                  <a:solidFill>
                    <a:schemeClr val="tx1"/>
                  </a:solidFill>
                  <a:latin typeface="Garamond" pitchFamily="18" charset="0"/>
                </a:defRPr>
              </a:lvl3pPr>
              <a:lvl4pPr marL="1600200" indent="-228600">
                <a:spcBef>
                  <a:spcPct val="20000"/>
                </a:spcBef>
                <a:buChar char="–"/>
                <a:defRPr sz="3200">
                  <a:solidFill>
                    <a:schemeClr val="tx1"/>
                  </a:solidFill>
                  <a:latin typeface="Garamond" pitchFamily="18" charset="0"/>
                </a:defRPr>
              </a:lvl4pPr>
              <a:lvl5pPr marL="2057400" indent="-228600">
                <a:spcBef>
                  <a:spcPct val="20000"/>
                </a:spcBef>
                <a:buChar char="»"/>
                <a:defRPr sz="3200">
                  <a:solidFill>
                    <a:schemeClr val="tx1"/>
                  </a:solidFill>
                  <a:latin typeface="Garamond" pitchFamily="18" charset="0"/>
                </a:defRPr>
              </a:lvl5pPr>
              <a:lvl6pPr marL="2514600" indent="-228600" eaLnBrk="0" fontAlgn="base" hangingPunct="0">
                <a:spcBef>
                  <a:spcPct val="20000"/>
                </a:spcBef>
                <a:spcAft>
                  <a:spcPct val="0"/>
                </a:spcAft>
                <a:buChar char="»"/>
                <a:defRPr sz="3200">
                  <a:solidFill>
                    <a:schemeClr val="tx1"/>
                  </a:solidFill>
                  <a:latin typeface="Garamond" pitchFamily="18" charset="0"/>
                </a:defRPr>
              </a:lvl6pPr>
              <a:lvl7pPr marL="2971800" indent="-228600" eaLnBrk="0" fontAlgn="base" hangingPunct="0">
                <a:spcBef>
                  <a:spcPct val="20000"/>
                </a:spcBef>
                <a:spcAft>
                  <a:spcPct val="0"/>
                </a:spcAft>
                <a:buChar char="»"/>
                <a:defRPr sz="3200">
                  <a:solidFill>
                    <a:schemeClr val="tx1"/>
                  </a:solidFill>
                  <a:latin typeface="Garamond" pitchFamily="18" charset="0"/>
                </a:defRPr>
              </a:lvl7pPr>
              <a:lvl8pPr marL="3429000" indent="-228600" eaLnBrk="0" fontAlgn="base" hangingPunct="0">
                <a:spcBef>
                  <a:spcPct val="20000"/>
                </a:spcBef>
                <a:spcAft>
                  <a:spcPct val="0"/>
                </a:spcAft>
                <a:buChar char="»"/>
                <a:defRPr sz="3200">
                  <a:solidFill>
                    <a:schemeClr val="tx1"/>
                  </a:solidFill>
                  <a:latin typeface="Garamond" pitchFamily="18" charset="0"/>
                </a:defRPr>
              </a:lvl8pPr>
              <a:lvl9pPr marL="3886200" indent="-228600" eaLnBrk="0" fontAlgn="base" hangingPunct="0">
                <a:spcBef>
                  <a:spcPct val="20000"/>
                </a:spcBef>
                <a:spcAft>
                  <a:spcPct val="0"/>
                </a:spcAft>
                <a:buChar char="»"/>
                <a:defRPr sz="3200">
                  <a:solidFill>
                    <a:schemeClr val="tx1"/>
                  </a:solidFill>
                  <a:latin typeface="Garamond"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High Risk</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5-8 points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10-yr survival 10%</a:t>
              </a:r>
            </a:p>
          </p:txBody>
        </p:sp>
        <p:sp>
          <p:nvSpPr>
            <p:cNvPr id="63" name="Text Box 3"/>
            <p:cNvSpPr txBox="1">
              <a:spLocks noChangeArrowheads="1"/>
            </p:cNvSpPr>
            <p:nvPr/>
          </p:nvSpPr>
          <p:spPr bwMode="auto">
            <a:xfrm>
              <a:off x="9759289" y="910266"/>
              <a:ext cx="1659353" cy="712747"/>
            </a:xfrm>
            <a:prstGeom prst="rect">
              <a:avLst/>
            </a:prstGeom>
            <a:noFill/>
            <a:ln w="9525">
              <a:solidFill>
                <a:schemeClr val="tx2">
                  <a:lumMod val="25000"/>
                  <a:lumOff val="75000"/>
                </a:schemeClr>
              </a:solidFill>
              <a:miter lim="800000"/>
              <a:headEnd/>
              <a:tailEnd/>
            </a:ln>
          </p:spPr>
          <p:txBody>
            <a:bodyPr wrap="square">
              <a:spAutoFit/>
            </a:bodyPr>
            <a:lstStyle>
              <a:lvl1pPr>
                <a:spcBef>
                  <a:spcPct val="20000"/>
                </a:spcBef>
                <a:buChar char="•"/>
                <a:defRPr sz="3200">
                  <a:solidFill>
                    <a:schemeClr val="tx1"/>
                  </a:solidFill>
                  <a:latin typeface="Garamond" pitchFamily="18" charset="0"/>
                </a:defRPr>
              </a:lvl1pPr>
              <a:lvl2pPr marL="742950" indent="-285750">
                <a:spcBef>
                  <a:spcPct val="20000"/>
                </a:spcBef>
                <a:buChar char="–"/>
                <a:defRPr sz="3200">
                  <a:solidFill>
                    <a:schemeClr val="tx1"/>
                  </a:solidFill>
                  <a:latin typeface="Garamond" pitchFamily="18" charset="0"/>
                </a:defRPr>
              </a:lvl2pPr>
              <a:lvl3pPr marL="1143000" indent="-228600">
                <a:spcBef>
                  <a:spcPct val="20000"/>
                </a:spcBef>
                <a:buChar char="•"/>
                <a:defRPr sz="3200">
                  <a:solidFill>
                    <a:schemeClr val="tx1"/>
                  </a:solidFill>
                  <a:latin typeface="Garamond" pitchFamily="18" charset="0"/>
                </a:defRPr>
              </a:lvl3pPr>
              <a:lvl4pPr marL="1600200" indent="-228600">
                <a:spcBef>
                  <a:spcPct val="20000"/>
                </a:spcBef>
                <a:buChar char="–"/>
                <a:defRPr sz="3200">
                  <a:solidFill>
                    <a:schemeClr val="tx1"/>
                  </a:solidFill>
                  <a:latin typeface="Garamond" pitchFamily="18" charset="0"/>
                </a:defRPr>
              </a:lvl4pPr>
              <a:lvl5pPr marL="2057400" indent="-228600">
                <a:spcBef>
                  <a:spcPct val="20000"/>
                </a:spcBef>
                <a:buChar char="»"/>
                <a:defRPr sz="3200">
                  <a:solidFill>
                    <a:schemeClr val="tx1"/>
                  </a:solidFill>
                  <a:latin typeface="Garamond" pitchFamily="18" charset="0"/>
                </a:defRPr>
              </a:lvl5pPr>
              <a:lvl6pPr marL="2514600" indent="-228600" eaLnBrk="0" fontAlgn="base" hangingPunct="0">
                <a:spcBef>
                  <a:spcPct val="20000"/>
                </a:spcBef>
                <a:spcAft>
                  <a:spcPct val="0"/>
                </a:spcAft>
                <a:buChar char="»"/>
                <a:defRPr sz="3200">
                  <a:solidFill>
                    <a:schemeClr val="tx1"/>
                  </a:solidFill>
                  <a:latin typeface="Garamond" pitchFamily="18" charset="0"/>
                </a:defRPr>
              </a:lvl6pPr>
              <a:lvl7pPr marL="2971800" indent="-228600" eaLnBrk="0" fontAlgn="base" hangingPunct="0">
                <a:spcBef>
                  <a:spcPct val="20000"/>
                </a:spcBef>
                <a:spcAft>
                  <a:spcPct val="0"/>
                </a:spcAft>
                <a:buChar char="»"/>
                <a:defRPr sz="3200">
                  <a:solidFill>
                    <a:schemeClr val="tx1"/>
                  </a:solidFill>
                  <a:latin typeface="Garamond" pitchFamily="18" charset="0"/>
                </a:defRPr>
              </a:lvl7pPr>
              <a:lvl8pPr marL="3429000" indent="-228600" eaLnBrk="0" fontAlgn="base" hangingPunct="0">
                <a:spcBef>
                  <a:spcPct val="20000"/>
                </a:spcBef>
                <a:spcAft>
                  <a:spcPct val="0"/>
                </a:spcAft>
                <a:buChar char="»"/>
                <a:defRPr sz="3200">
                  <a:solidFill>
                    <a:schemeClr val="tx1"/>
                  </a:solidFill>
                  <a:latin typeface="Garamond" pitchFamily="18" charset="0"/>
                </a:defRPr>
              </a:lvl8pPr>
              <a:lvl9pPr marL="3886200" indent="-228600" eaLnBrk="0" fontAlgn="base" hangingPunct="0">
                <a:spcBef>
                  <a:spcPct val="20000"/>
                </a:spcBef>
                <a:spcAft>
                  <a:spcPct val="0"/>
                </a:spcAft>
                <a:buChar char="»"/>
                <a:defRPr sz="3200">
                  <a:solidFill>
                    <a:schemeClr val="tx1"/>
                  </a:solidFill>
                  <a:latin typeface="Garamond"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Very low risk</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0 points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10-yr survival 86%</a:t>
              </a:r>
            </a:p>
          </p:txBody>
        </p:sp>
        <p:sp>
          <p:nvSpPr>
            <p:cNvPr id="66" name="Text Box 3"/>
            <p:cNvSpPr txBox="1">
              <a:spLocks noChangeArrowheads="1"/>
            </p:cNvSpPr>
            <p:nvPr/>
          </p:nvSpPr>
          <p:spPr bwMode="auto">
            <a:xfrm>
              <a:off x="7567168" y="936593"/>
              <a:ext cx="1659347" cy="712747"/>
            </a:xfrm>
            <a:prstGeom prst="rect">
              <a:avLst/>
            </a:prstGeom>
            <a:noFill/>
            <a:ln w="9525">
              <a:solidFill>
                <a:schemeClr val="tx2">
                  <a:lumMod val="25000"/>
                  <a:lumOff val="75000"/>
                </a:schemeClr>
              </a:solidFill>
              <a:miter lim="800000"/>
              <a:headEnd/>
              <a:tailEnd/>
            </a:ln>
          </p:spPr>
          <p:txBody>
            <a:bodyPr wrap="square">
              <a:spAutoFit/>
            </a:bodyPr>
            <a:lstStyle>
              <a:lvl1pPr>
                <a:spcBef>
                  <a:spcPct val="20000"/>
                </a:spcBef>
                <a:buChar char="•"/>
                <a:defRPr sz="3200">
                  <a:solidFill>
                    <a:schemeClr val="tx1"/>
                  </a:solidFill>
                  <a:latin typeface="Garamond" pitchFamily="18" charset="0"/>
                </a:defRPr>
              </a:lvl1pPr>
              <a:lvl2pPr marL="742950" indent="-285750">
                <a:spcBef>
                  <a:spcPct val="20000"/>
                </a:spcBef>
                <a:buChar char="–"/>
                <a:defRPr sz="3200">
                  <a:solidFill>
                    <a:schemeClr val="tx1"/>
                  </a:solidFill>
                  <a:latin typeface="Garamond" pitchFamily="18" charset="0"/>
                </a:defRPr>
              </a:lvl2pPr>
              <a:lvl3pPr marL="1143000" indent="-228600">
                <a:spcBef>
                  <a:spcPct val="20000"/>
                </a:spcBef>
                <a:buChar char="•"/>
                <a:defRPr sz="3200">
                  <a:solidFill>
                    <a:schemeClr val="tx1"/>
                  </a:solidFill>
                  <a:latin typeface="Garamond" pitchFamily="18" charset="0"/>
                </a:defRPr>
              </a:lvl3pPr>
              <a:lvl4pPr marL="1600200" indent="-228600">
                <a:spcBef>
                  <a:spcPct val="20000"/>
                </a:spcBef>
                <a:buChar char="–"/>
                <a:defRPr sz="3200">
                  <a:solidFill>
                    <a:schemeClr val="tx1"/>
                  </a:solidFill>
                  <a:latin typeface="Garamond" pitchFamily="18" charset="0"/>
                </a:defRPr>
              </a:lvl4pPr>
              <a:lvl5pPr marL="2057400" indent="-228600">
                <a:spcBef>
                  <a:spcPct val="20000"/>
                </a:spcBef>
                <a:buChar char="»"/>
                <a:defRPr sz="3200">
                  <a:solidFill>
                    <a:schemeClr val="tx1"/>
                  </a:solidFill>
                  <a:latin typeface="Garamond" pitchFamily="18" charset="0"/>
                </a:defRPr>
              </a:lvl5pPr>
              <a:lvl6pPr marL="2514600" indent="-228600" eaLnBrk="0" fontAlgn="base" hangingPunct="0">
                <a:spcBef>
                  <a:spcPct val="20000"/>
                </a:spcBef>
                <a:spcAft>
                  <a:spcPct val="0"/>
                </a:spcAft>
                <a:buChar char="»"/>
                <a:defRPr sz="3200">
                  <a:solidFill>
                    <a:schemeClr val="tx1"/>
                  </a:solidFill>
                  <a:latin typeface="Garamond" pitchFamily="18" charset="0"/>
                </a:defRPr>
              </a:lvl6pPr>
              <a:lvl7pPr marL="2971800" indent="-228600" eaLnBrk="0" fontAlgn="base" hangingPunct="0">
                <a:spcBef>
                  <a:spcPct val="20000"/>
                </a:spcBef>
                <a:spcAft>
                  <a:spcPct val="0"/>
                </a:spcAft>
                <a:buChar char="»"/>
                <a:defRPr sz="3200">
                  <a:solidFill>
                    <a:schemeClr val="tx1"/>
                  </a:solidFill>
                  <a:latin typeface="Garamond" pitchFamily="18" charset="0"/>
                </a:defRPr>
              </a:lvl7pPr>
              <a:lvl8pPr marL="3429000" indent="-228600" eaLnBrk="0" fontAlgn="base" hangingPunct="0">
                <a:spcBef>
                  <a:spcPct val="20000"/>
                </a:spcBef>
                <a:spcAft>
                  <a:spcPct val="0"/>
                </a:spcAft>
                <a:buChar char="»"/>
                <a:defRPr sz="3200">
                  <a:solidFill>
                    <a:schemeClr val="tx1"/>
                  </a:solidFill>
                  <a:latin typeface="Garamond" pitchFamily="18" charset="0"/>
                </a:defRPr>
              </a:lvl8pPr>
              <a:lvl9pPr marL="3886200" indent="-228600" eaLnBrk="0" fontAlgn="base" hangingPunct="0">
                <a:spcBef>
                  <a:spcPct val="20000"/>
                </a:spcBef>
                <a:spcAft>
                  <a:spcPct val="0"/>
                </a:spcAft>
                <a:buChar char="»"/>
                <a:defRPr sz="3200">
                  <a:solidFill>
                    <a:schemeClr val="tx1"/>
                  </a:solidFill>
                  <a:latin typeface="Garamond"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Low risk</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1-2 points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10-yr survival 50%</a:t>
              </a:r>
            </a:p>
          </p:txBody>
        </p:sp>
        <p:sp>
          <p:nvSpPr>
            <p:cNvPr id="67" name="Text Box 3"/>
            <p:cNvSpPr txBox="1">
              <a:spLocks noChangeArrowheads="1"/>
            </p:cNvSpPr>
            <p:nvPr/>
          </p:nvSpPr>
          <p:spPr bwMode="auto">
            <a:xfrm>
              <a:off x="5488505" y="946267"/>
              <a:ext cx="1951664" cy="712747"/>
            </a:xfrm>
            <a:prstGeom prst="rect">
              <a:avLst/>
            </a:prstGeom>
            <a:noFill/>
            <a:ln w="9525">
              <a:solidFill>
                <a:schemeClr val="tx2">
                  <a:lumMod val="25000"/>
                  <a:lumOff val="75000"/>
                </a:schemeClr>
              </a:solidFill>
              <a:miter lim="800000"/>
              <a:headEnd/>
              <a:tailEnd/>
            </a:ln>
          </p:spPr>
          <p:txBody>
            <a:bodyPr wrap="square">
              <a:spAutoFit/>
            </a:bodyPr>
            <a:lstStyle>
              <a:lvl1pPr>
                <a:spcBef>
                  <a:spcPct val="20000"/>
                </a:spcBef>
                <a:buChar char="•"/>
                <a:defRPr sz="3200">
                  <a:solidFill>
                    <a:schemeClr val="tx1"/>
                  </a:solidFill>
                  <a:latin typeface="Garamond" pitchFamily="18" charset="0"/>
                </a:defRPr>
              </a:lvl1pPr>
              <a:lvl2pPr marL="742950" indent="-285750">
                <a:spcBef>
                  <a:spcPct val="20000"/>
                </a:spcBef>
                <a:buChar char="–"/>
                <a:defRPr sz="3200">
                  <a:solidFill>
                    <a:schemeClr val="tx1"/>
                  </a:solidFill>
                  <a:latin typeface="Garamond" pitchFamily="18" charset="0"/>
                </a:defRPr>
              </a:lvl2pPr>
              <a:lvl3pPr marL="1143000" indent="-228600">
                <a:spcBef>
                  <a:spcPct val="20000"/>
                </a:spcBef>
                <a:buChar char="•"/>
                <a:defRPr sz="3200">
                  <a:solidFill>
                    <a:schemeClr val="tx1"/>
                  </a:solidFill>
                  <a:latin typeface="Garamond" pitchFamily="18" charset="0"/>
                </a:defRPr>
              </a:lvl3pPr>
              <a:lvl4pPr marL="1600200" indent="-228600">
                <a:spcBef>
                  <a:spcPct val="20000"/>
                </a:spcBef>
                <a:buChar char="–"/>
                <a:defRPr sz="3200">
                  <a:solidFill>
                    <a:schemeClr val="tx1"/>
                  </a:solidFill>
                  <a:latin typeface="Garamond" pitchFamily="18" charset="0"/>
                </a:defRPr>
              </a:lvl4pPr>
              <a:lvl5pPr marL="2057400" indent="-228600">
                <a:spcBef>
                  <a:spcPct val="20000"/>
                </a:spcBef>
                <a:buChar char="»"/>
                <a:defRPr sz="3200">
                  <a:solidFill>
                    <a:schemeClr val="tx1"/>
                  </a:solidFill>
                  <a:latin typeface="Garamond" pitchFamily="18" charset="0"/>
                </a:defRPr>
              </a:lvl5pPr>
              <a:lvl6pPr marL="2514600" indent="-228600" eaLnBrk="0" fontAlgn="base" hangingPunct="0">
                <a:spcBef>
                  <a:spcPct val="20000"/>
                </a:spcBef>
                <a:spcAft>
                  <a:spcPct val="0"/>
                </a:spcAft>
                <a:buChar char="»"/>
                <a:defRPr sz="3200">
                  <a:solidFill>
                    <a:schemeClr val="tx1"/>
                  </a:solidFill>
                  <a:latin typeface="Garamond" pitchFamily="18" charset="0"/>
                </a:defRPr>
              </a:lvl6pPr>
              <a:lvl7pPr marL="2971800" indent="-228600" eaLnBrk="0" fontAlgn="base" hangingPunct="0">
                <a:spcBef>
                  <a:spcPct val="20000"/>
                </a:spcBef>
                <a:spcAft>
                  <a:spcPct val="0"/>
                </a:spcAft>
                <a:buChar char="»"/>
                <a:defRPr sz="3200">
                  <a:solidFill>
                    <a:schemeClr val="tx1"/>
                  </a:solidFill>
                  <a:latin typeface="Garamond" pitchFamily="18" charset="0"/>
                </a:defRPr>
              </a:lvl7pPr>
              <a:lvl8pPr marL="3429000" indent="-228600" eaLnBrk="0" fontAlgn="base" hangingPunct="0">
                <a:spcBef>
                  <a:spcPct val="20000"/>
                </a:spcBef>
                <a:spcAft>
                  <a:spcPct val="0"/>
                </a:spcAft>
                <a:buChar char="»"/>
                <a:defRPr sz="3200">
                  <a:solidFill>
                    <a:schemeClr val="tx1"/>
                  </a:solidFill>
                  <a:latin typeface="Garamond" pitchFamily="18" charset="0"/>
                </a:defRPr>
              </a:lvl8pPr>
              <a:lvl9pPr marL="3886200" indent="-228600" eaLnBrk="0" fontAlgn="base" hangingPunct="0">
                <a:spcBef>
                  <a:spcPct val="20000"/>
                </a:spcBef>
                <a:spcAft>
                  <a:spcPct val="0"/>
                </a:spcAft>
                <a:buChar char="»"/>
                <a:defRPr sz="3200">
                  <a:solidFill>
                    <a:schemeClr val="tx1"/>
                  </a:solidFill>
                  <a:latin typeface="Garamond"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Intermediate risk</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3-4 points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10-yr survival 30%</a:t>
              </a:r>
            </a:p>
          </p:txBody>
        </p:sp>
        <p:sp>
          <p:nvSpPr>
            <p:cNvPr id="59432" name="TextBox 100"/>
            <p:cNvSpPr txBox="1">
              <a:spLocks noChangeArrowheads="1"/>
            </p:cNvSpPr>
            <p:nvPr/>
          </p:nvSpPr>
          <p:spPr bwMode="auto">
            <a:xfrm>
              <a:off x="9969474" y="2149563"/>
              <a:ext cx="1484482" cy="30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Asymptomatic</a:t>
              </a:r>
            </a:p>
          </p:txBody>
        </p:sp>
        <p:cxnSp>
          <p:nvCxnSpPr>
            <p:cNvPr id="10" name="Straight Arrow Connector 9">
              <a:extLst>
                <a:ext uri="{FF2B5EF4-FFF2-40B4-BE49-F238E27FC236}">
                  <a16:creationId xmlns:a16="http://schemas.microsoft.com/office/drawing/2014/main" id="{8458B092-2C40-5356-1B89-A8809117177D}"/>
                </a:ext>
              </a:extLst>
            </p:cNvPr>
            <p:cNvCxnSpPr/>
            <p:nvPr/>
          </p:nvCxnSpPr>
          <p:spPr>
            <a:xfrm>
              <a:off x="4449661" y="2479258"/>
              <a:ext cx="0" cy="45720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1" name="Text Box 20">
              <a:extLst>
                <a:ext uri="{FF2B5EF4-FFF2-40B4-BE49-F238E27FC236}">
                  <a16:creationId xmlns:a16="http://schemas.microsoft.com/office/drawing/2014/main" id="{21A977B8-D6A7-C485-843E-286E1A9890CC}"/>
                </a:ext>
              </a:extLst>
            </p:cNvPr>
            <p:cNvSpPr txBox="1">
              <a:spLocks noChangeArrowheads="1"/>
            </p:cNvSpPr>
            <p:nvPr/>
          </p:nvSpPr>
          <p:spPr bwMode="auto">
            <a:xfrm>
              <a:off x="3593064" y="2179154"/>
              <a:ext cx="1707312" cy="30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Transplant eligible</a:t>
              </a:r>
            </a:p>
          </p:txBody>
        </p:sp>
        <p:sp>
          <p:nvSpPr>
            <p:cNvPr id="12" name="Text Box 20">
              <a:extLst>
                <a:ext uri="{FF2B5EF4-FFF2-40B4-BE49-F238E27FC236}">
                  <a16:creationId xmlns:a16="http://schemas.microsoft.com/office/drawing/2014/main" id="{1187F2FC-D64F-CC8B-9D8A-05235A4F12A2}"/>
                </a:ext>
              </a:extLst>
            </p:cNvPr>
            <p:cNvSpPr txBox="1">
              <a:spLocks noChangeArrowheads="1"/>
            </p:cNvSpPr>
            <p:nvPr/>
          </p:nvSpPr>
          <p:spPr bwMode="auto">
            <a:xfrm>
              <a:off x="1251496" y="2189638"/>
              <a:ext cx="1707312" cy="30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Transplant ineligible</a:t>
              </a:r>
            </a:p>
          </p:txBody>
        </p:sp>
        <p:cxnSp>
          <p:nvCxnSpPr>
            <p:cNvPr id="22" name="Straight Arrow Connector 21">
              <a:extLst>
                <a:ext uri="{FF2B5EF4-FFF2-40B4-BE49-F238E27FC236}">
                  <a16:creationId xmlns:a16="http://schemas.microsoft.com/office/drawing/2014/main" id="{2EA4A713-D39F-D3B2-010A-47AC0ED38C42}"/>
                </a:ext>
              </a:extLst>
            </p:cNvPr>
            <p:cNvCxnSpPr/>
            <p:nvPr/>
          </p:nvCxnSpPr>
          <p:spPr>
            <a:xfrm>
              <a:off x="10714690" y="2449667"/>
              <a:ext cx="0" cy="45720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3" name="TextBox 100">
              <a:extLst>
                <a:ext uri="{FF2B5EF4-FFF2-40B4-BE49-F238E27FC236}">
                  <a16:creationId xmlns:a16="http://schemas.microsoft.com/office/drawing/2014/main" id="{2F5D8A75-EAE1-CECE-FF16-7795F65412C7}"/>
                </a:ext>
              </a:extLst>
            </p:cNvPr>
            <p:cNvSpPr txBox="1">
              <a:spLocks noChangeArrowheads="1"/>
            </p:cNvSpPr>
            <p:nvPr/>
          </p:nvSpPr>
          <p:spPr bwMode="auto">
            <a:xfrm>
              <a:off x="7829683" y="2179154"/>
              <a:ext cx="1484482" cy="30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Symptomatic</a:t>
              </a:r>
            </a:p>
          </p:txBody>
        </p:sp>
        <p:cxnSp>
          <p:nvCxnSpPr>
            <p:cNvPr id="25" name="Straight Arrow Connector 24">
              <a:extLst>
                <a:ext uri="{FF2B5EF4-FFF2-40B4-BE49-F238E27FC236}">
                  <a16:creationId xmlns:a16="http://schemas.microsoft.com/office/drawing/2014/main" id="{99E35D9A-3FA8-AA3A-BF4C-1803751B341F}"/>
                </a:ext>
              </a:extLst>
            </p:cNvPr>
            <p:cNvCxnSpPr/>
            <p:nvPr/>
          </p:nvCxnSpPr>
          <p:spPr>
            <a:xfrm>
              <a:off x="8481485" y="2449665"/>
              <a:ext cx="0" cy="45720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3FBB64D-AC64-B597-65CD-CC9FAF6BEF4A}"/>
                </a:ext>
              </a:extLst>
            </p:cNvPr>
            <p:cNvCxnSpPr>
              <a:cxnSpLocks/>
            </p:cNvCxnSpPr>
            <p:nvPr/>
          </p:nvCxnSpPr>
          <p:spPr>
            <a:xfrm>
              <a:off x="9561417" y="1748207"/>
              <a:ext cx="0" cy="378216"/>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A97EFCD-89F0-BD5F-5A68-973CC2B1F47E}"/>
                </a:ext>
              </a:extLst>
            </p:cNvPr>
            <p:cNvCxnSpPr>
              <a:cxnSpLocks/>
            </p:cNvCxnSpPr>
            <p:nvPr/>
          </p:nvCxnSpPr>
          <p:spPr>
            <a:xfrm>
              <a:off x="6427200" y="1837000"/>
              <a:ext cx="37138" cy="2117914"/>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7B3B23B-7EEC-C05D-5850-9826EBBA7263}"/>
                </a:ext>
              </a:extLst>
            </p:cNvPr>
            <p:cNvCxnSpPr>
              <a:cxnSpLocks/>
            </p:cNvCxnSpPr>
            <p:nvPr/>
          </p:nvCxnSpPr>
          <p:spPr>
            <a:xfrm flipH="1">
              <a:off x="5300376" y="3104742"/>
              <a:ext cx="1156605" cy="15157"/>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56" name="TextBox 108">
              <a:extLst>
                <a:ext uri="{FF2B5EF4-FFF2-40B4-BE49-F238E27FC236}">
                  <a16:creationId xmlns:a16="http://schemas.microsoft.com/office/drawing/2014/main" id="{DB857CE4-EBF4-E193-1BBA-F6CF5B0E5306}"/>
                </a:ext>
              </a:extLst>
            </p:cNvPr>
            <p:cNvSpPr txBox="1">
              <a:spLocks noChangeArrowheads="1"/>
            </p:cNvSpPr>
            <p:nvPr/>
          </p:nvSpPr>
          <p:spPr bwMode="auto">
            <a:xfrm>
              <a:off x="5846107" y="2096097"/>
              <a:ext cx="1220492" cy="487670"/>
            </a:xfrm>
            <a:prstGeom prst="rect">
              <a:avLst/>
            </a:prstGeom>
            <a:solidFill>
              <a:schemeClr val="bg2"/>
            </a:solidFill>
            <a:ln w="9525">
              <a:solidFill>
                <a:schemeClr val="tx2"/>
              </a:solidFill>
              <a:miter lim="800000"/>
              <a:headEnd/>
              <a:tailEnd/>
            </a:ln>
          </p:spPr>
          <p:txBody>
            <a:bodyPr wrap="squar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a:rPr>
                <a:t>Individualized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a:rPr>
                <a:t>approach</a:t>
              </a:r>
            </a:p>
          </p:txBody>
        </p:sp>
        <p:sp>
          <p:nvSpPr>
            <p:cNvPr id="109" name="Text Box 20">
              <a:extLst>
                <a:ext uri="{FF2B5EF4-FFF2-40B4-BE49-F238E27FC236}">
                  <a16:creationId xmlns:a16="http://schemas.microsoft.com/office/drawing/2014/main" id="{B0AA828E-8E97-F9DA-0B95-E26CB393E37B}"/>
                </a:ext>
              </a:extLst>
            </p:cNvPr>
            <p:cNvSpPr txBox="1">
              <a:spLocks noChangeArrowheads="1"/>
            </p:cNvSpPr>
            <p:nvPr/>
          </p:nvSpPr>
          <p:spPr bwMode="auto">
            <a:xfrm>
              <a:off x="7656366" y="2906846"/>
              <a:ext cx="1539178" cy="5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Investigational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treatment</a:t>
              </a:r>
            </a:p>
          </p:txBody>
        </p:sp>
        <p:sp>
          <p:nvSpPr>
            <p:cNvPr id="113" name="Text Box 20">
              <a:extLst>
                <a:ext uri="{FF2B5EF4-FFF2-40B4-BE49-F238E27FC236}">
                  <a16:creationId xmlns:a16="http://schemas.microsoft.com/office/drawing/2014/main" id="{48C1CD9B-6C53-3F4B-647B-43DB8F7373E8}"/>
                </a:ext>
              </a:extLst>
            </p:cNvPr>
            <p:cNvSpPr txBox="1">
              <a:spLocks noChangeArrowheads="1"/>
            </p:cNvSpPr>
            <p:nvPr/>
          </p:nvSpPr>
          <p:spPr bwMode="auto">
            <a:xfrm>
              <a:off x="4920344" y="4009682"/>
              <a:ext cx="3476499" cy="41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rPr>
                <a:t>Symptoms-directed therapy*</a:t>
              </a:r>
            </a:p>
          </p:txBody>
        </p:sp>
        <p:cxnSp>
          <p:nvCxnSpPr>
            <p:cNvPr id="114" name="Straight Arrow Connector 113">
              <a:extLst>
                <a:ext uri="{FF2B5EF4-FFF2-40B4-BE49-F238E27FC236}">
                  <a16:creationId xmlns:a16="http://schemas.microsoft.com/office/drawing/2014/main" id="{BF3D63CA-C7E8-6CB3-8912-F0C5C7EF32DE}"/>
                </a:ext>
              </a:extLst>
            </p:cNvPr>
            <p:cNvCxnSpPr>
              <a:cxnSpLocks/>
            </p:cNvCxnSpPr>
            <p:nvPr/>
          </p:nvCxnSpPr>
          <p:spPr>
            <a:xfrm>
              <a:off x="6464338" y="3104742"/>
              <a:ext cx="1181573" cy="30315"/>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57EBF205-6A87-4F58-2A84-884BFD0659D7}"/>
                </a:ext>
              </a:extLst>
            </p:cNvPr>
            <p:cNvCxnSpPr>
              <a:cxnSpLocks/>
            </p:cNvCxnSpPr>
            <p:nvPr/>
          </p:nvCxnSpPr>
          <p:spPr>
            <a:xfrm>
              <a:off x="8461138" y="3445563"/>
              <a:ext cx="28965" cy="481298"/>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8420EB27-7C16-82C3-366E-9725E97F9AF3}"/>
                </a:ext>
              </a:extLst>
            </p:cNvPr>
            <p:cNvCxnSpPr>
              <a:cxnSpLocks/>
            </p:cNvCxnSpPr>
            <p:nvPr/>
          </p:nvCxnSpPr>
          <p:spPr>
            <a:xfrm>
              <a:off x="1984971" y="3320337"/>
              <a:ext cx="0" cy="490082"/>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9392" name="Straight Connector 59391">
              <a:extLst>
                <a:ext uri="{FF2B5EF4-FFF2-40B4-BE49-F238E27FC236}">
                  <a16:creationId xmlns:a16="http://schemas.microsoft.com/office/drawing/2014/main" id="{A557BA88-C9DF-E922-0BA8-5D2D9D8B30AA}"/>
                </a:ext>
              </a:extLst>
            </p:cNvPr>
            <p:cNvCxnSpPr>
              <a:cxnSpLocks/>
            </p:cNvCxnSpPr>
            <p:nvPr/>
          </p:nvCxnSpPr>
          <p:spPr>
            <a:xfrm>
              <a:off x="1655265" y="3970726"/>
              <a:ext cx="9728543" cy="521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463" name="Straight Arrow Connector 59462">
              <a:extLst>
                <a:ext uri="{FF2B5EF4-FFF2-40B4-BE49-F238E27FC236}">
                  <a16:creationId xmlns:a16="http://schemas.microsoft.com/office/drawing/2014/main" id="{ED5112FF-5835-D0DE-AE42-A037AEDEF8D4}"/>
                </a:ext>
              </a:extLst>
            </p:cNvPr>
            <p:cNvCxnSpPr>
              <a:cxnSpLocks/>
            </p:cNvCxnSpPr>
            <p:nvPr/>
          </p:nvCxnSpPr>
          <p:spPr>
            <a:xfrm>
              <a:off x="3441736" y="1823343"/>
              <a:ext cx="0" cy="378216"/>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C581A50D-EE22-4F4A-8E93-2C4A0A98FA6D}"/>
              </a:ext>
            </a:extLst>
          </p:cNvPr>
          <p:cNvCxnSpPr>
            <a:cxnSpLocks/>
          </p:cNvCxnSpPr>
          <p:nvPr/>
        </p:nvCxnSpPr>
        <p:spPr>
          <a:xfrm>
            <a:off x="1910382" y="2367815"/>
            <a:ext cx="3242004" cy="10618"/>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3AB78FAE-A967-81EC-22E3-FD46818C7AE8}"/>
              </a:ext>
            </a:extLst>
          </p:cNvPr>
          <p:cNvCxnSpPr>
            <a:cxnSpLocks/>
          </p:cNvCxnSpPr>
          <p:nvPr/>
        </p:nvCxnSpPr>
        <p:spPr>
          <a:xfrm flipV="1">
            <a:off x="1873358" y="2665189"/>
            <a:ext cx="3230759" cy="13342"/>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E5A497B3-9EB3-CF2A-CA47-D6D29689386F}"/>
              </a:ext>
            </a:extLst>
          </p:cNvPr>
          <p:cNvCxnSpPr>
            <a:cxnSpLocks/>
          </p:cNvCxnSpPr>
          <p:nvPr/>
        </p:nvCxnSpPr>
        <p:spPr>
          <a:xfrm flipV="1">
            <a:off x="7328105" y="2339444"/>
            <a:ext cx="3230759" cy="13342"/>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AD9C5842-3CF3-704D-161A-0E1E565F7765}"/>
              </a:ext>
            </a:extLst>
          </p:cNvPr>
          <p:cNvCxnSpPr>
            <a:cxnSpLocks/>
          </p:cNvCxnSpPr>
          <p:nvPr/>
        </p:nvCxnSpPr>
        <p:spPr>
          <a:xfrm flipV="1">
            <a:off x="7369672" y="2650290"/>
            <a:ext cx="3230759" cy="13342"/>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8BAFDAA5-DBEB-AB61-C2A5-8EDE33B2515C}"/>
              </a:ext>
            </a:extLst>
          </p:cNvPr>
          <p:cNvSpPr txBox="1"/>
          <p:nvPr/>
        </p:nvSpPr>
        <p:spPr>
          <a:xfrm>
            <a:off x="3238131" y="414556"/>
            <a:ext cx="55771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a:ea typeface="ＭＳ Ｐゴシック"/>
              </a:rPr>
              <a:t>Myelofibrosis: 2023 treatment algorithm</a:t>
            </a:r>
          </a:p>
        </p:txBody>
      </p:sp>
      <p:sp>
        <p:nvSpPr>
          <p:cNvPr id="4" name="TextBox 3">
            <a:extLst>
              <a:ext uri="{FF2B5EF4-FFF2-40B4-BE49-F238E27FC236}">
                <a16:creationId xmlns:a16="http://schemas.microsoft.com/office/drawing/2014/main" id="{398E0674-A758-8DB9-A460-AA95325544AE}"/>
              </a:ext>
            </a:extLst>
          </p:cNvPr>
          <p:cNvSpPr txBox="1"/>
          <p:nvPr/>
        </p:nvSpPr>
        <p:spPr>
          <a:xfrm>
            <a:off x="9047205" y="6280555"/>
            <a:ext cx="30796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ＭＳ Ｐゴシック"/>
              </a:rPr>
              <a:t>Tefferi, A. AJH; </a:t>
            </a:r>
            <a:r>
              <a:rPr kumimoji="0" lang="en-US" sz="1000" b="1" i="1" u="none" strike="noStrike" kern="1200" cap="none" spc="0" normalizeH="0" baseline="0" noProof="0" dirty="0">
                <a:ln>
                  <a:noFill/>
                </a:ln>
                <a:solidFill>
                  <a:srgbClr val="000000"/>
                </a:solidFill>
                <a:effectLst/>
                <a:uLnTx/>
                <a:uFillTx/>
                <a:latin typeface="Open Sans" panose="020B0606030504020204" pitchFamily="34" charset="0"/>
                <a:ea typeface="ＭＳ Ｐゴシック"/>
              </a:rPr>
              <a:t>First published: 21 January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Open Sans" panose="020B0606030504020204" pitchFamily="34" charset="0"/>
                <a:ea typeface="ＭＳ Ｐゴシック"/>
              </a:rPr>
              <a:t> </a:t>
            </a:r>
            <a:r>
              <a:rPr kumimoji="0" lang="en-US" sz="1000" b="1" i="1" u="none" strike="noStrike" kern="1200" cap="none" spc="0" normalizeH="0" baseline="0" noProof="0" dirty="0">
                <a:ln>
                  <a:noFill/>
                </a:ln>
                <a:solidFill>
                  <a:srgbClr val="000000"/>
                </a:solidFill>
                <a:effectLst/>
                <a:uLnTx/>
                <a:uFillTx/>
                <a:latin typeface="Open Sans" panose="020B0606030504020204" pitchFamily="34" charset="0"/>
                <a:ea typeface="ＭＳ Ｐゴシック"/>
                <a:hlinkClick r:id="rId2">
                  <a:extLst>
                    <a:ext uri="{A12FA001-AC4F-418D-AE19-62706E023703}">
                      <ahyp:hlinkClr xmlns:ahyp="http://schemas.microsoft.com/office/drawing/2018/hyperlinkcolor" val="tx"/>
                    </a:ext>
                  </a:extLst>
                </a:hlinkClick>
              </a:rPr>
              <a:t>https://doi.org/10.1002/ajh.26857</a:t>
            </a:r>
            <a:endParaRPr kumimoji="0" lang="en-US" sz="1000" b="1" i="1" u="none" strike="noStrike" kern="1200" cap="none" spc="0" normalizeH="0" baseline="0" noProof="0" dirty="0">
              <a:ln>
                <a:noFill/>
              </a:ln>
              <a:solidFill>
                <a:srgbClr val="000000"/>
              </a:solidFill>
              <a:effectLst/>
              <a:uLnTx/>
              <a:uFillTx/>
              <a:latin typeface="Open Sans" panose="020B0606030504020204" pitchFamily="34" charset="0"/>
              <a:ea typeface="ＭＳ Ｐゴシック"/>
            </a:endParaRPr>
          </a:p>
        </p:txBody>
      </p:sp>
    </p:spTree>
    <p:extLst>
      <p:ext uri="{BB962C8B-B14F-4D97-AF65-F5344CB8AC3E}">
        <p14:creationId xmlns:p14="http://schemas.microsoft.com/office/powerpoint/2010/main" val="3333548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3FF2F-4DE7-401D-B3F4-48D9A2D72E21}"/>
              </a:ext>
            </a:extLst>
          </p:cNvPr>
          <p:cNvSpPr>
            <a:spLocks noGrp="1"/>
          </p:cNvSpPr>
          <p:nvPr>
            <p:ph type="title"/>
          </p:nvPr>
        </p:nvSpPr>
        <p:spPr>
          <a:xfrm>
            <a:off x="1826400" y="341601"/>
            <a:ext cx="8568965" cy="878411"/>
          </a:xfrm>
        </p:spPr>
        <p:txBody>
          <a:bodyPr/>
          <a:lstStyle/>
          <a:p>
            <a:pPr algn="ctr"/>
            <a:r>
              <a:rPr lang="en-US" sz="2000" dirty="0">
                <a:solidFill>
                  <a:srgbClr val="C00000"/>
                </a:solidFill>
              </a:rPr>
              <a:t>Survival following allogeneic transplant in patients with myelofibrosis </a:t>
            </a:r>
            <a:br>
              <a:rPr lang="en-US" sz="2000" dirty="0">
                <a:solidFill>
                  <a:srgbClr val="C00000"/>
                </a:solidFill>
              </a:rPr>
            </a:br>
            <a:r>
              <a:rPr lang="en-US" sz="2000" dirty="0">
                <a:solidFill>
                  <a:srgbClr val="C00000"/>
                </a:solidFill>
              </a:rPr>
              <a:t>(CIBMTR and MPN Research Consortium study)</a:t>
            </a:r>
          </a:p>
        </p:txBody>
      </p:sp>
      <p:grpSp>
        <p:nvGrpSpPr>
          <p:cNvPr id="9" name="Group 8">
            <a:extLst>
              <a:ext uri="{FF2B5EF4-FFF2-40B4-BE49-F238E27FC236}">
                <a16:creationId xmlns:a16="http://schemas.microsoft.com/office/drawing/2014/main" id="{175FD3E7-F216-439C-A40C-393FBAA8F4B7}"/>
              </a:ext>
            </a:extLst>
          </p:cNvPr>
          <p:cNvGrpSpPr/>
          <p:nvPr/>
        </p:nvGrpSpPr>
        <p:grpSpPr>
          <a:xfrm>
            <a:off x="3740760" y="1644295"/>
            <a:ext cx="5016201" cy="3752502"/>
            <a:chOff x="2564805" y="1447800"/>
            <a:chExt cx="7062391" cy="5283208"/>
          </a:xfrm>
        </p:grpSpPr>
        <p:pic>
          <p:nvPicPr>
            <p:cNvPr id="3" name="Picture 2" descr="Chart, line chart, histogram&#10;&#10;Description automatically generated">
              <a:extLst>
                <a:ext uri="{FF2B5EF4-FFF2-40B4-BE49-F238E27FC236}">
                  <a16:creationId xmlns:a16="http://schemas.microsoft.com/office/drawing/2014/main" id="{F38A8589-4B96-40A6-8464-35CEFDACB8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4805" y="1447800"/>
              <a:ext cx="7062391" cy="5283208"/>
            </a:xfrm>
            <a:prstGeom prst="rect">
              <a:avLst/>
            </a:prstGeom>
          </p:spPr>
        </p:pic>
        <p:sp>
          <p:nvSpPr>
            <p:cNvPr id="4" name="TextBox 3">
              <a:extLst>
                <a:ext uri="{FF2B5EF4-FFF2-40B4-BE49-F238E27FC236}">
                  <a16:creationId xmlns:a16="http://schemas.microsoft.com/office/drawing/2014/main" id="{AFD2E805-7B3C-46C2-91A0-9167D15D509E}"/>
                </a:ext>
              </a:extLst>
            </p:cNvPr>
            <p:cNvSpPr txBox="1"/>
            <p:nvPr/>
          </p:nvSpPr>
          <p:spPr>
            <a:xfrm>
              <a:off x="3701889" y="1518138"/>
              <a:ext cx="1821264" cy="389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DIPSS low-risk</a:t>
              </a:r>
            </a:p>
          </p:txBody>
        </p:sp>
        <p:sp>
          <p:nvSpPr>
            <p:cNvPr id="5" name="TextBox 4">
              <a:extLst>
                <a:ext uri="{FF2B5EF4-FFF2-40B4-BE49-F238E27FC236}">
                  <a16:creationId xmlns:a16="http://schemas.microsoft.com/office/drawing/2014/main" id="{818131B1-07DA-48CE-8717-27D7AD5B410F}"/>
                </a:ext>
              </a:extLst>
            </p:cNvPr>
            <p:cNvSpPr txBox="1"/>
            <p:nvPr/>
          </p:nvSpPr>
          <p:spPr>
            <a:xfrm>
              <a:off x="7283289" y="1518138"/>
              <a:ext cx="1464709" cy="389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DIPSS Int-1</a:t>
              </a:r>
            </a:p>
          </p:txBody>
        </p:sp>
        <p:sp>
          <p:nvSpPr>
            <p:cNvPr id="6" name="TextBox 5">
              <a:extLst>
                <a:ext uri="{FF2B5EF4-FFF2-40B4-BE49-F238E27FC236}">
                  <a16:creationId xmlns:a16="http://schemas.microsoft.com/office/drawing/2014/main" id="{0350681E-32B7-43D0-BC84-5CA09CEC6A61}"/>
                </a:ext>
              </a:extLst>
            </p:cNvPr>
            <p:cNvSpPr txBox="1"/>
            <p:nvPr/>
          </p:nvSpPr>
          <p:spPr>
            <a:xfrm>
              <a:off x="3701889" y="4163753"/>
              <a:ext cx="1560517" cy="389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DIPSS ≥Int-2</a:t>
              </a:r>
            </a:p>
          </p:txBody>
        </p:sp>
        <p:sp>
          <p:nvSpPr>
            <p:cNvPr id="7" name="TextBox 6">
              <a:extLst>
                <a:ext uri="{FF2B5EF4-FFF2-40B4-BE49-F238E27FC236}">
                  <a16:creationId xmlns:a16="http://schemas.microsoft.com/office/drawing/2014/main" id="{47F092F6-1C25-487A-8292-A24C7E82B979}"/>
                </a:ext>
              </a:extLst>
            </p:cNvPr>
            <p:cNvSpPr txBox="1"/>
            <p:nvPr/>
          </p:nvSpPr>
          <p:spPr>
            <a:xfrm>
              <a:off x="7038772" y="4163753"/>
              <a:ext cx="1953741" cy="649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DIPSS all grades</a:t>
              </a:r>
            </a:p>
          </p:txBody>
        </p:sp>
      </p:grpSp>
      <p:sp>
        <p:nvSpPr>
          <p:cNvPr id="8" name="TextBox 7">
            <a:extLst>
              <a:ext uri="{FF2B5EF4-FFF2-40B4-BE49-F238E27FC236}">
                <a16:creationId xmlns:a16="http://schemas.microsoft.com/office/drawing/2014/main" id="{C31170D7-84A5-410C-8021-FE36048ABD6D}"/>
              </a:ext>
            </a:extLst>
          </p:cNvPr>
          <p:cNvSpPr txBox="1"/>
          <p:nvPr/>
        </p:nvSpPr>
        <p:spPr>
          <a:xfrm>
            <a:off x="1806804" y="2977338"/>
            <a:ext cx="193395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1" u="none" strike="noStrike" kern="1200" cap="none" spc="0" normalizeH="0" baseline="0" noProof="0" dirty="0">
                <a:ln>
                  <a:noFill/>
                </a:ln>
                <a:solidFill>
                  <a:srgbClr val="000000"/>
                </a:solidFill>
                <a:effectLst/>
                <a:uLnTx/>
                <a:uFillTx/>
                <a:latin typeface="Arial" panose="020B0604020202020204" pitchFamily="34" charset="0"/>
                <a:ea typeface="ＭＳ Ｐゴシック"/>
              </a:rPr>
              <a:t>551 patients transplanted vs </a:t>
            </a:r>
            <a:br>
              <a:rPr kumimoji="0" lang="en-US" sz="1350" b="1" i="1" u="none" strike="noStrike" kern="1200" cap="none" spc="0" normalizeH="0" baseline="0" noProof="0" dirty="0">
                <a:ln>
                  <a:noFill/>
                </a:ln>
                <a:solidFill>
                  <a:srgbClr val="000000"/>
                </a:solidFill>
                <a:effectLst/>
                <a:uLnTx/>
                <a:uFillTx/>
                <a:latin typeface="Arial" panose="020B0604020202020204" pitchFamily="34" charset="0"/>
                <a:ea typeface="ＭＳ Ｐゴシック"/>
              </a:rPr>
            </a:br>
            <a:r>
              <a:rPr kumimoji="0" lang="en-US" sz="1350" b="1" i="1" u="none" strike="noStrike" kern="1200" cap="none" spc="0" normalizeH="0" baseline="0" noProof="0" dirty="0">
                <a:ln>
                  <a:noFill/>
                </a:ln>
                <a:solidFill>
                  <a:srgbClr val="000000"/>
                </a:solidFill>
                <a:effectLst/>
                <a:uLnTx/>
                <a:uFillTx/>
                <a:latin typeface="Arial" panose="020B0604020202020204" pitchFamily="34" charset="0"/>
                <a:ea typeface="ＭＳ Ｐゴシック"/>
              </a:rPr>
              <a:t>1377 not transplanted</a:t>
            </a:r>
          </a:p>
        </p:txBody>
      </p:sp>
      <p:sp>
        <p:nvSpPr>
          <p:cNvPr id="11" name="TextBox 10">
            <a:extLst>
              <a:ext uri="{FF2B5EF4-FFF2-40B4-BE49-F238E27FC236}">
                <a16:creationId xmlns:a16="http://schemas.microsoft.com/office/drawing/2014/main" id="{BC288D2A-849F-4393-B655-41AD857DF874}"/>
              </a:ext>
            </a:extLst>
          </p:cNvPr>
          <p:cNvSpPr txBox="1"/>
          <p:nvPr/>
        </p:nvSpPr>
        <p:spPr>
          <a:xfrm>
            <a:off x="1826400" y="6553200"/>
            <a:ext cx="3126601"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err="1">
                <a:ln>
                  <a:noFill/>
                </a:ln>
                <a:solidFill>
                  <a:srgbClr val="FFFFFF"/>
                </a:solidFill>
                <a:effectLst/>
                <a:uLnTx/>
                <a:uFillTx/>
                <a:latin typeface="Arial" panose="020B0604020202020204" pitchFamily="34" charset="0"/>
                <a:ea typeface="ＭＳ Ｐゴシック"/>
              </a:rPr>
              <a:t>Gowin</a:t>
            </a:r>
            <a:r>
              <a:rPr kumimoji="0" lang="en-US" sz="9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a:rPr>
              <a:t> K et al. Blood Adv</a:t>
            </a: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rPr>
              <a:t> 2020;4: 1965.</a:t>
            </a:r>
          </a:p>
        </p:txBody>
      </p:sp>
      <p:sp>
        <p:nvSpPr>
          <p:cNvPr id="10" name="TextBox 9">
            <a:extLst>
              <a:ext uri="{FF2B5EF4-FFF2-40B4-BE49-F238E27FC236}">
                <a16:creationId xmlns:a16="http://schemas.microsoft.com/office/drawing/2014/main" id="{E172E9B0-3C10-D374-1525-06F77D785AC6}"/>
              </a:ext>
            </a:extLst>
          </p:cNvPr>
          <p:cNvSpPr txBox="1"/>
          <p:nvPr/>
        </p:nvSpPr>
        <p:spPr>
          <a:xfrm>
            <a:off x="9322832" y="6025978"/>
            <a:ext cx="312660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a:rPr>
              <a:t>Gowin</a:t>
            </a:r>
            <a:r>
              <a:rPr kumimoji="0" lang="en-US" sz="1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a:rPr>
              <a:t> K et al. Blood Adv</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 2020;4: 1965.</a:t>
            </a:r>
          </a:p>
        </p:txBody>
      </p:sp>
    </p:spTree>
    <p:extLst>
      <p:ext uri="{BB962C8B-B14F-4D97-AF65-F5344CB8AC3E}">
        <p14:creationId xmlns:p14="http://schemas.microsoft.com/office/powerpoint/2010/main" val="2137809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A43501A-DC7D-EDA0-954A-9DD9B54C414D}"/>
              </a:ext>
            </a:extLst>
          </p:cNvPr>
          <p:cNvGraphicFramePr>
            <a:graphicFrameLocks noGrp="1"/>
          </p:cNvGraphicFramePr>
          <p:nvPr/>
        </p:nvGraphicFramePr>
        <p:xfrm>
          <a:off x="2516660" y="452742"/>
          <a:ext cx="8387207" cy="6079366"/>
        </p:xfrm>
        <a:graphic>
          <a:graphicData uri="http://schemas.openxmlformats.org/drawingml/2006/table">
            <a:tbl>
              <a:tblPr firstRow="1" firstCol="1" bandRow="1">
                <a:tableStyleId>{5C22544A-7EE6-4342-B048-85BDC9FD1C3A}</a:tableStyleId>
              </a:tblPr>
              <a:tblGrid>
                <a:gridCol w="1189419">
                  <a:extLst>
                    <a:ext uri="{9D8B030D-6E8A-4147-A177-3AD203B41FA5}">
                      <a16:colId xmlns:a16="http://schemas.microsoft.com/office/drawing/2014/main" val="2498838215"/>
                    </a:ext>
                  </a:extLst>
                </a:gridCol>
                <a:gridCol w="1597660">
                  <a:extLst>
                    <a:ext uri="{9D8B030D-6E8A-4147-A177-3AD203B41FA5}">
                      <a16:colId xmlns:a16="http://schemas.microsoft.com/office/drawing/2014/main" val="2813841468"/>
                    </a:ext>
                  </a:extLst>
                </a:gridCol>
                <a:gridCol w="1726057">
                  <a:extLst>
                    <a:ext uri="{9D8B030D-6E8A-4147-A177-3AD203B41FA5}">
                      <a16:colId xmlns:a16="http://schemas.microsoft.com/office/drawing/2014/main" val="1899430962"/>
                    </a:ext>
                  </a:extLst>
                </a:gridCol>
                <a:gridCol w="1735074">
                  <a:extLst>
                    <a:ext uri="{9D8B030D-6E8A-4147-A177-3AD203B41FA5}">
                      <a16:colId xmlns:a16="http://schemas.microsoft.com/office/drawing/2014/main" val="2807015330"/>
                    </a:ext>
                  </a:extLst>
                </a:gridCol>
                <a:gridCol w="2138997">
                  <a:extLst>
                    <a:ext uri="{9D8B030D-6E8A-4147-A177-3AD203B41FA5}">
                      <a16:colId xmlns:a16="http://schemas.microsoft.com/office/drawing/2014/main" val="3260686864"/>
                    </a:ext>
                  </a:extLst>
                </a:gridCol>
              </a:tblGrid>
              <a:tr h="0">
                <a:tc>
                  <a:txBody>
                    <a:bodyPr/>
                    <a:lstStyle/>
                    <a:p>
                      <a:pPr marL="0" marR="0" algn="ctr">
                        <a:lnSpc>
                          <a:spcPct val="115000"/>
                        </a:lnSpc>
                        <a:spcBef>
                          <a:spcPts val="0"/>
                        </a:spcBef>
                        <a:spcAft>
                          <a:spcPts val="0"/>
                        </a:spcAft>
                      </a:pPr>
                      <a:r>
                        <a:rPr lang="en-US" sz="1400" dirty="0">
                          <a:effectLst/>
                        </a:rPr>
                        <a:t> </a:t>
                      </a:r>
                    </a:p>
                    <a:p>
                      <a:pPr marL="0" marR="0" algn="ctr">
                        <a:lnSpc>
                          <a:spcPct val="115000"/>
                        </a:lnSpc>
                        <a:spcBef>
                          <a:spcPts val="0"/>
                        </a:spcBef>
                        <a:spcAft>
                          <a:spcPts val="0"/>
                        </a:spcAft>
                      </a:pPr>
                      <a:r>
                        <a:rPr lang="en-US" sz="1400" dirty="0">
                          <a:effectLst/>
                        </a:rPr>
                        <a:t> </a:t>
                      </a:r>
                    </a:p>
                    <a:p>
                      <a:pPr marL="0" marR="0" algn="ctr">
                        <a:lnSpc>
                          <a:spcPct val="115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15000"/>
                        </a:lnSpc>
                        <a:spcBef>
                          <a:spcPts val="0"/>
                        </a:spcBef>
                        <a:spcAft>
                          <a:spcPts val="0"/>
                        </a:spcAft>
                      </a:pPr>
                      <a:r>
                        <a:rPr lang="en-US" sz="1400" dirty="0">
                          <a:effectLst/>
                        </a:rPr>
                        <a:t>Ruxolitinib</a:t>
                      </a:r>
                    </a:p>
                    <a:p>
                      <a:pPr marL="0" marR="0" algn="ctr">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(FDA 2011)</a:t>
                      </a:r>
                    </a:p>
                  </a:txBody>
                  <a:tcPr marL="68580" marR="68580" marT="0" marB="0">
                    <a:solidFill>
                      <a:schemeClr val="accent2"/>
                    </a:solidFill>
                  </a:tcPr>
                </a:tc>
                <a:tc>
                  <a:txBody>
                    <a:bodyPr/>
                    <a:lstStyle/>
                    <a:p>
                      <a:pPr marL="0" marR="0" algn="ctr">
                        <a:lnSpc>
                          <a:spcPct val="115000"/>
                        </a:lnSpc>
                        <a:spcBef>
                          <a:spcPts val="0"/>
                        </a:spcBef>
                        <a:spcAft>
                          <a:spcPts val="0"/>
                        </a:spcAft>
                      </a:pPr>
                      <a:r>
                        <a:rPr lang="en-US" sz="1400" dirty="0">
                          <a:effectLst/>
                        </a:rPr>
                        <a:t>Fedratinib</a:t>
                      </a:r>
                    </a:p>
                    <a:p>
                      <a:pPr marL="0" marR="0" algn="ctr">
                        <a:lnSpc>
                          <a:spcPct val="115000"/>
                        </a:lnSpc>
                        <a:spcBef>
                          <a:spcPts val="0"/>
                        </a:spcBef>
                        <a:spcAft>
                          <a:spcPts val="0"/>
                        </a:spcAft>
                      </a:pPr>
                      <a:r>
                        <a:rPr lang="en-US" sz="1400" dirty="0">
                          <a:effectLst/>
                        </a:rPr>
                        <a:t>(FDA 2019)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15000"/>
                        </a:lnSpc>
                        <a:spcBef>
                          <a:spcPts val="0"/>
                        </a:spcBef>
                        <a:spcAft>
                          <a:spcPts val="0"/>
                        </a:spcAft>
                      </a:pPr>
                      <a:r>
                        <a:rPr lang="en-US" sz="1400" dirty="0">
                          <a:effectLst/>
                        </a:rPr>
                        <a:t>Pacritinib</a:t>
                      </a:r>
                    </a:p>
                    <a:p>
                      <a:pPr marL="0" marR="0" algn="ctr">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(FDA 2022)</a:t>
                      </a:r>
                    </a:p>
                  </a:txBody>
                  <a:tcPr marL="68580" marR="68580" marT="0" marB="0">
                    <a:solidFill>
                      <a:schemeClr val="accent2"/>
                    </a:solidFill>
                  </a:tcPr>
                </a:tc>
                <a:tc>
                  <a:txBody>
                    <a:bodyPr/>
                    <a:lstStyle/>
                    <a:p>
                      <a:pPr marL="0" marR="0" algn="ctr">
                        <a:lnSpc>
                          <a:spcPct val="115000"/>
                        </a:lnSpc>
                        <a:spcBef>
                          <a:spcPts val="0"/>
                        </a:spcBef>
                        <a:spcAft>
                          <a:spcPts val="0"/>
                        </a:spcAft>
                      </a:pPr>
                      <a:r>
                        <a:rPr lang="en-US" sz="1400" dirty="0">
                          <a:effectLst/>
                        </a:rPr>
                        <a:t>Momelotinib </a:t>
                      </a:r>
                    </a:p>
                    <a:p>
                      <a:pPr marL="0" marR="0" algn="ctr">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(FDA 2023)</a:t>
                      </a:r>
                    </a:p>
                  </a:txBody>
                  <a:tcPr marL="68580" marR="68580" marT="0" marB="0">
                    <a:solidFill>
                      <a:schemeClr val="accent2"/>
                    </a:solidFill>
                  </a:tcPr>
                </a:tc>
                <a:extLst>
                  <a:ext uri="{0D108BD9-81ED-4DB2-BD59-A6C34878D82A}">
                    <a16:rowId xmlns:a16="http://schemas.microsoft.com/office/drawing/2014/main" val="4007486855"/>
                  </a:ext>
                </a:extLst>
              </a:tr>
              <a:tr h="0">
                <a:tc>
                  <a:txBody>
                    <a:bodyPr/>
                    <a:lstStyle/>
                    <a:p>
                      <a:pPr marL="0" marR="0" algn="ctr">
                        <a:lnSpc>
                          <a:spcPct val="115000"/>
                        </a:lnSpc>
                        <a:spcBef>
                          <a:spcPts val="0"/>
                        </a:spcBef>
                        <a:spcAft>
                          <a:spcPts val="0"/>
                        </a:spcAft>
                      </a:pPr>
                      <a:r>
                        <a:rPr lang="en-US" sz="1400" b="1" dirty="0">
                          <a:effectLst/>
                          <a:latin typeface="+mn-lt"/>
                        </a:rPr>
                        <a:t> </a:t>
                      </a:r>
                    </a:p>
                    <a:p>
                      <a:pPr marL="0" marR="0" algn="ctr">
                        <a:lnSpc>
                          <a:spcPct val="115000"/>
                        </a:lnSpc>
                        <a:spcBef>
                          <a:spcPts val="0"/>
                        </a:spcBef>
                        <a:spcAft>
                          <a:spcPts val="0"/>
                        </a:spcAft>
                      </a:pPr>
                      <a:endParaRPr lang="en-US" sz="1400" b="1" dirty="0">
                        <a:effectLst/>
                        <a:latin typeface="+mn-lt"/>
                      </a:endParaRPr>
                    </a:p>
                    <a:p>
                      <a:pPr marL="0" marR="0" algn="ctr">
                        <a:lnSpc>
                          <a:spcPct val="115000"/>
                        </a:lnSpc>
                        <a:spcBef>
                          <a:spcPts val="0"/>
                        </a:spcBef>
                        <a:spcAft>
                          <a:spcPts val="0"/>
                        </a:spcAft>
                      </a:pPr>
                      <a:r>
                        <a:rPr lang="en-US" sz="1400" b="1" dirty="0">
                          <a:effectLst/>
                          <a:latin typeface="+mn-lt"/>
                        </a:rPr>
                        <a:t>Dose &amp; </a:t>
                      </a:r>
                    </a:p>
                    <a:p>
                      <a:pPr marL="0" marR="0" algn="ctr">
                        <a:lnSpc>
                          <a:spcPct val="115000"/>
                        </a:lnSpc>
                        <a:spcBef>
                          <a:spcPts val="0"/>
                        </a:spcBef>
                        <a:spcAft>
                          <a:spcPts val="0"/>
                        </a:spcAft>
                      </a:pPr>
                      <a:r>
                        <a:rPr lang="en-US" sz="1400" b="1" dirty="0">
                          <a:effectLst/>
                          <a:latin typeface="+mn-lt"/>
                        </a:rPr>
                        <a:t>Schedule</a:t>
                      </a:r>
                    </a:p>
                    <a:p>
                      <a:pPr marL="0" marR="0" algn="ctr">
                        <a:lnSpc>
                          <a:spcPct val="115000"/>
                        </a:lnSpc>
                        <a:spcBef>
                          <a:spcPts val="0"/>
                        </a:spcBef>
                        <a:spcAft>
                          <a:spcPts val="0"/>
                        </a:spcAft>
                      </a:pPr>
                      <a:r>
                        <a:rPr lang="en-US" sz="1400" b="1" dirty="0">
                          <a:effectLst/>
                          <a:latin typeface="+mn-lt"/>
                        </a:rPr>
                        <a:t> </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15000"/>
                        </a:lnSpc>
                        <a:spcBef>
                          <a:spcPts val="0"/>
                        </a:spcBef>
                        <a:spcAft>
                          <a:spcPts val="0"/>
                        </a:spcAft>
                      </a:pPr>
                      <a:r>
                        <a:rPr lang="en-US" sz="1200" b="1" dirty="0">
                          <a:effectLst/>
                        </a:rPr>
                        <a:t> </a:t>
                      </a:r>
                    </a:p>
                    <a:p>
                      <a:pPr marL="0" marR="0" algn="ctr">
                        <a:lnSpc>
                          <a:spcPct val="115000"/>
                        </a:lnSpc>
                        <a:spcBef>
                          <a:spcPts val="0"/>
                        </a:spcBef>
                        <a:spcAft>
                          <a:spcPts val="0"/>
                        </a:spcAft>
                      </a:pPr>
                      <a:r>
                        <a:rPr lang="en-US" sz="1200" b="1" dirty="0">
                          <a:effectLst/>
                        </a:rPr>
                        <a:t>20 mg BID</a:t>
                      </a:r>
                    </a:p>
                    <a:p>
                      <a:pPr marL="0" marR="0" algn="ctr">
                        <a:lnSpc>
                          <a:spcPct val="115000"/>
                        </a:lnSpc>
                        <a:spcBef>
                          <a:spcPts val="0"/>
                        </a:spcBef>
                        <a:spcAft>
                          <a:spcPts val="0"/>
                        </a:spcAft>
                      </a:pPr>
                      <a:r>
                        <a:rPr lang="en-US" sz="1200" b="1" dirty="0">
                          <a:effectLst/>
                        </a:rPr>
                        <a:t>(Plts &gt;200 x10</a:t>
                      </a:r>
                      <a:r>
                        <a:rPr lang="en-US" sz="1200" b="1" baseline="30000" dirty="0">
                          <a:effectLst/>
                        </a:rPr>
                        <a:t>9</a:t>
                      </a:r>
                      <a:r>
                        <a:rPr lang="en-US" sz="1200" b="1" dirty="0">
                          <a:effectLst/>
                        </a:rPr>
                        <a:t>/l)</a:t>
                      </a:r>
                    </a:p>
                    <a:p>
                      <a:pPr marL="0" marR="0" algn="ctr">
                        <a:lnSpc>
                          <a:spcPct val="115000"/>
                        </a:lnSpc>
                        <a:spcBef>
                          <a:spcPts val="0"/>
                        </a:spcBef>
                        <a:spcAft>
                          <a:spcPts val="0"/>
                        </a:spcAft>
                      </a:pPr>
                      <a:r>
                        <a:rPr lang="en-US" sz="1200" b="1" dirty="0">
                          <a:effectLst/>
                        </a:rPr>
                        <a:t> </a:t>
                      </a:r>
                    </a:p>
                    <a:p>
                      <a:pPr marL="0" marR="0" algn="ctr">
                        <a:lnSpc>
                          <a:spcPct val="115000"/>
                        </a:lnSpc>
                        <a:spcBef>
                          <a:spcPts val="0"/>
                        </a:spcBef>
                        <a:spcAft>
                          <a:spcPts val="0"/>
                        </a:spcAft>
                      </a:pPr>
                      <a:r>
                        <a:rPr lang="en-US" sz="1200" b="1" dirty="0">
                          <a:effectLst/>
                        </a:rPr>
                        <a:t>15 mg BID</a:t>
                      </a:r>
                    </a:p>
                    <a:p>
                      <a:pPr marL="0" marR="0" algn="ctr">
                        <a:lnSpc>
                          <a:spcPct val="115000"/>
                        </a:lnSpc>
                        <a:spcBef>
                          <a:spcPts val="0"/>
                        </a:spcBef>
                        <a:spcAft>
                          <a:spcPts val="0"/>
                        </a:spcAft>
                      </a:pPr>
                      <a:r>
                        <a:rPr lang="en-US" sz="1200" b="1" dirty="0">
                          <a:effectLst/>
                        </a:rPr>
                        <a:t>(Plts 150-200 x10</a:t>
                      </a:r>
                      <a:r>
                        <a:rPr lang="en-US" sz="1200" b="1" baseline="30000" dirty="0">
                          <a:effectLst/>
                        </a:rPr>
                        <a:t>9</a:t>
                      </a:r>
                      <a:r>
                        <a:rPr lang="en-US" sz="1200" b="1" dirty="0">
                          <a:effectLst/>
                        </a:rPr>
                        <a:t>/l)</a:t>
                      </a:r>
                    </a:p>
                    <a:p>
                      <a:pPr marL="0" marR="0" algn="ctr">
                        <a:lnSpc>
                          <a:spcPct val="115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b="1" dirty="0">
                          <a:effectLst/>
                        </a:rPr>
                        <a:t> </a:t>
                      </a:r>
                    </a:p>
                    <a:p>
                      <a:pPr marL="0" marR="0" algn="ctr">
                        <a:lnSpc>
                          <a:spcPct val="115000"/>
                        </a:lnSpc>
                        <a:spcBef>
                          <a:spcPts val="0"/>
                        </a:spcBef>
                        <a:spcAft>
                          <a:spcPts val="0"/>
                        </a:spcAft>
                      </a:pPr>
                      <a:r>
                        <a:rPr lang="en-US" sz="1200" b="1" dirty="0">
                          <a:effectLst/>
                        </a:rPr>
                        <a:t>400 mg BID </a:t>
                      </a:r>
                    </a:p>
                    <a:p>
                      <a:pPr marL="0" marR="0" algn="ctr">
                        <a:lnSpc>
                          <a:spcPct val="115000"/>
                        </a:lnSpc>
                        <a:spcBef>
                          <a:spcPts val="0"/>
                        </a:spcBef>
                        <a:spcAft>
                          <a:spcPts val="0"/>
                        </a:spcAft>
                      </a:pPr>
                      <a:r>
                        <a:rPr lang="en-US" sz="1200" b="1" dirty="0">
                          <a:effectLst/>
                        </a:rPr>
                        <a:t>(Plts ≥50 x10</a:t>
                      </a:r>
                      <a:r>
                        <a:rPr lang="en-US" sz="1200" b="1" baseline="30000" dirty="0">
                          <a:effectLst/>
                        </a:rPr>
                        <a:t>9</a:t>
                      </a:r>
                      <a:r>
                        <a:rPr lang="en-US" sz="1200" b="1" dirty="0">
                          <a:effectLst/>
                        </a:rPr>
                        <a:t>/l)</a:t>
                      </a:r>
                    </a:p>
                    <a:p>
                      <a:pPr marL="0" marR="0" algn="ctr">
                        <a:lnSpc>
                          <a:spcPct val="115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b="1" dirty="0">
                          <a:effectLst/>
                        </a:rPr>
                        <a:t> </a:t>
                      </a:r>
                    </a:p>
                    <a:p>
                      <a:pPr marL="0" marR="0" algn="ctr">
                        <a:lnSpc>
                          <a:spcPct val="115000"/>
                        </a:lnSpc>
                        <a:spcBef>
                          <a:spcPts val="0"/>
                        </a:spcBef>
                        <a:spcAft>
                          <a:spcPts val="0"/>
                        </a:spcAft>
                      </a:pPr>
                      <a:r>
                        <a:rPr lang="en-US" sz="1200" b="1" dirty="0">
                          <a:effectLst/>
                        </a:rPr>
                        <a:t>200 mg BID</a:t>
                      </a:r>
                    </a:p>
                    <a:p>
                      <a:pPr marL="0" marR="0" algn="ctr">
                        <a:lnSpc>
                          <a:spcPct val="115000"/>
                        </a:lnSpc>
                        <a:spcBef>
                          <a:spcPts val="0"/>
                        </a:spcBef>
                        <a:spcAft>
                          <a:spcPts val="0"/>
                        </a:spcAft>
                      </a:pPr>
                      <a:r>
                        <a:rPr lang="en-US" sz="1200" b="1" dirty="0">
                          <a:effectLst/>
                        </a:rPr>
                        <a:t>(Plts &lt;50 x10</a:t>
                      </a:r>
                      <a:r>
                        <a:rPr lang="en-US" sz="1200" b="1" baseline="30000" dirty="0">
                          <a:effectLst/>
                        </a:rPr>
                        <a:t>9</a:t>
                      </a:r>
                      <a:r>
                        <a:rPr lang="en-US" sz="1200" b="1" dirty="0">
                          <a:effectLst/>
                        </a:rPr>
                        <a:t>/l)</a:t>
                      </a:r>
                    </a:p>
                    <a:p>
                      <a:pPr marL="0" marR="0" algn="ctr">
                        <a:lnSpc>
                          <a:spcPct val="115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b="1" dirty="0">
                          <a:effectLst/>
                        </a:rPr>
                        <a:t> </a:t>
                      </a:r>
                    </a:p>
                    <a:p>
                      <a:pPr marL="0" marR="0" algn="ctr">
                        <a:lnSpc>
                          <a:spcPct val="115000"/>
                        </a:lnSpc>
                        <a:spcBef>
                          <a:spcPts val="0"/>
                        </a:spcBef>
                        <a:spcAft>
                          <a:spcPts val="0"/>
                        </a:spcAft>
                      </a:pPr>
                      <a:r>
                        <a:rPr lang="en-US" sz="1200" b="1" dirty="0">
                          <a:effectLst/>
                        </a:rPr>
                        <a:t>200 mg QD</a:t>
                      </a:r>
                    </a:p>
                    <a:p>
                      <a:pPr marL="0" marR="0" algn="ctr">
                        <a:lnSpc>
                          <a:spcPct val="100000"/>
                        </a:lnSpc>
                        <a:spcBef>
                          <a:spcPts val="0"/>
                        </a:spcBef>
                        <a:spcAft>
                          <a:spcPts val="0"/>
                        </a:spcAft>
                      </a:pPr>
                      <a:r>
                        <a:rPr lang="en-US" sz="2398" b="0" i="0" kern="1200" dirty="0">
                          <a:solidFill>
                            <a:schemeClr val="dk1"/>
                          </a:solidFill>
                          <a:effectLst/>
                          <a:latin typeface="+mn-lt"/>
                          <a:ea typeface="+mn-ea"/>
                          <a:cs typeface="+mn-cs"/>
                        </a:rPr>
                        <a:t> </a:t>
                      </a:r>
                      <a:r>
                        <a:rPr lang="en-US" sz="800" b="0" i="0" kern="1200" dirty="0">
                          <a:solidFill>
                            <a:schemeClr val="dk1"/>
                          </a:solidFill>
                          <a:effectLst/>
                          <a:latin typeface="+mn-lt"/>
                          <a:ea typeface="+mn-ea"/>
                          <a:cs typeface="+mn-cs"/>
                        </a:rPr>
                        <a:t> </a:t>
                      </a:r>
                      <a:r>
                        <a:rPr lang="en-US" sz="800" b="0" i="0" kern="1200" dirty="0">
                          <a:solidFill>
                            <a:srgbClr val="C00000"/>
                          </a:solidFill>
                          <a:effectLst/>
                          <a:latin typeface="+mn-lt"/>
                          <a:ea typeface="+mn-ea"/>
                          <a:cs typeface="+mn-cs"/>
                        </a:rPr>
                        <a:t>newly diagnosed and previously treated patients with myelofibrosis and anemia </a:t>
                      </a:r>
                      <a:endParaRPr lang="en-US" sz="800" b="1" dirty="0">
                        <a:solidFill>
                          <a:srgbClr val="C00000"/>
                        </a:solidFill>
                        <a:effectLst/>
                      </a:endParaRPr>
                    </a:p>
                    <a:p>
                      <a:pPr marL="0" marR="0" algn="l">
                        <a:lnSpc>
                          <a:spcPct val="115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2347996"/>
                  </a:ext>
                </a:extLst>
              </a:tr>
              <a:tr h="0">
                <a:tc>
                  <a:txBody>
                    <a:bodyPr/>
                    <a:lstStyle/>
                    <a:p>
                      <a:pPr marL="0" marR="0" algn="ctr">
                        <a:lnSpc>
                          <a:spcPct val="115000"/>
                        </a:lnSpc>
                        <a:spcBef>
                          <a:spcPts val="0"/>
                        </a:spcBef>
                        <a:spcAft>
                          <a:spcPts val="0"/>
                        </a:spcAft>
                      </a:pPr>
                      <a:r>
                        <a:rPr lang="en-US" sz="1400" b="1" dirty="0">
                          <a:effectLst/>
                          <a:latin typeface="+mn-lt"/>
                        </a:rPr>
                        <a:t>SVR ≥35%</a:t>
                      </a:r>
                    </a:p>
                    <a:p>
                      <a:pPr marL="0" marR="0" algn="ctr">
                        <a:lnSpc>
                          <a:spcPct val="115000"/>
                        </a:lnSpc>
                        <a:spcBef>
                          <a:spcPts val="0"/>
                        </a:spcBef>
                        <a:spcAft>
                          <a:spcPts val="0"/>
                        </a:spcAft>
                      </a:pPr>
                      <a:r>
                        <a:rPr lang="en-US" sz="1400" b="1" dirty="0">
                          <a:effectLst/>
                          <a:latin typeface="+mn-lt"/>
                        </a:rPr>
                        <a:t> </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15000"/>
                        </a:lnSpc>
                        <a:spcBef>
                          <a:spcPts val="0"/>
                        </a:spcBef>
                        <a:spcAft>
                          <a:spcPts val="0"/>
                        </a:spcAft>
                      </a:pPr>
                      <a:r>
                        <a:rPr lang="en-US" sz="1200" b="1" dirty="0">
                          <a:solidFill>
                            <a:schemeClr val="tx1"/>
                          </a:solidFill>
                          <a:effectLst/>
                        </a:rPr>
                        <a:t>29% </a:t>
                      </a:r>
                    </a:p>
                    <a:p>
                      <a:pPr marL="0" marR="0" algn="ctr">
                        <a:lnSpc>
                          <a:spcPct val="115000"/>
                        </a:lnSpc>
                        <a:spcBef>
                          <a:spcPts val="0"/>
                        </a:spcBef>
                        <a:spcAft>
                          <a:spcPts val="0"/>
                        </a:spcAft>
                      </a:pPr>
                      <a:r>
                        <a:rPr lang="en-US" sz="1200" b="1" dirty="0">
                          <a:solidFill>
                            <a:schemeClr val="tx1"/>
                          </a:solidFill>
                          <a:effectLst/>
                        </a:rPr>
                        <a:t>(SIMPLIFY-1)</a:t>
                      </a:r>
                    </a:p>
                    <a:p>
                      <a:pPr marL="0" marR="0" algn="ctr">
                        <a:lnSpc>
                          <a:spcPct val="115000"/>
                        </a:lnSpc>
                        <a:spcBef>
                          <a:spcPts val="0"/>
                        </a:spcBef>
                        <a:spcAft>
                          <a:spcPts val="0"/>
                        </a:spcAft>
                      </a:pPr>
                      <a:r>
                        <a:rPr lang="en-US" sz="800" b="1" i="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Ruxo</a:t>
                      </a:r>
                      <a:r>
                        <a:rPr lang="en-US" sz="8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vs mom</a:t>
                      </a:r>
                    </a:p>
                  </a:txBody>
                  <a:tcPr marL="68580" marR="68580" marT="0" marB="0">
                    <a:noFill/>
                  </a:tcPr>
                </a:tc>
                <a:tc>
                  <a:txBody>
                    <a:bodyPr/>
                    <a:lstStyle/>
                    <a:p>
                      <a:pPr marL="0" marR="0" algn="ctr">
                        <a:lnSpc>
                          <a:spcPct val="115000"/>
                        </a:lnSpc>
                        <a:spcBef>
                          <a:spcPts val="0"/>
                        </a:spcBef>
                        <a:spcAft>
                          <a:spcPts val="0"/>
                        </a:spcAft>
                      </a:pPr>
                      <a:r>
                        <a:rPr lang="en-US" sz="1200" b="1" dirty="0">
                          <a:solidFill>
                            <a:schemeClr val="tx1"/>
                          </a:solidFill>
                          <a:effectLst/>
                        </a:rPr>
                        <a:t>36% </a:t>
                      </a:r>
                    </a:p>
                    <a:p>
                      <a:pPr marL="0" marR="0" algn="ctr">
                        <a:lnSpc>
                          <a:spcPct val="115000"/>
                        </a:lnSpc>
                        <a:spcBef>
                          <a:spcPts val="0"/>
                        </a:spcBef>
                        <a:spcAft>
                          <a:spcPts val="0"/>
                        </a:spcAft>
                      </a:pPr>
                      <a:r>
                        <a:rPr lang="en-US" sz="1200" b="1" dirty="0">
                          <a:solidFill>
                            <a:schemeClr val="tx1"/>
                          </a:solidFill>
                          <a:effectLst/>
                        </a:rPr>
                        <a:t>(JAKARTA-1)</a:t>
                      </a:r>
                    </a:p>
                    <a:p>
                      <a:pPr marL="0" marR="0" algn="ctr">
                        <a:lnSpc>
                          <a:spcPct val="115000"/>
                        </a:lnSpc>
                        <a:spcBef>
                          <a:spcPts val="0"/>
                        </a:spcBef>
                        <a:spcAft>
                          <a:spcPts val="0"/>
                        </a:spcAft>
                      </a:pPr>
                      <a:r>
                        <a:rPr lang="en-US" sz="1000" b="1" i="1" dirty="0">
                          <a:solidFill>
                            <a:schemeClr val="tx1"/>
                          </a:solidFill>
                          <a:effectLst/>
                        </a:rPr>
                        <a:t>Pardanani et al.</a:t>
                      </a:r>
                    </a:p>
                    <a:p>
                      <a:pPr marL="0" marR="0" algn="ctr">
                        <a:lnSpc>
                          <a:spcPct val="115000"/>
                        </a:lnSpc>
                        <a:spcBef>
                          <a:spcPts val="0"/>
                        </a:spcBef>
                        <a:spcAft>
                          <a:spcPts val="0"/>
                        </a:spcAft>
                      </a:pPr>
                      <a:r>
                        <a:rPr lang="en-US" sz="1000" b="1" i="1" dirty="0">
                          <a:solidFill>
                            <a:schemeClr val="tx1"/>
                          </a:solidFill>
                          <a:effectLst/>
                        </a:rPr>
                        <a:t>JAMA Oncology 2015</a:t>
                      </a:r>
                    </a:p>
                    <a:p>
                      <a:pPr marL="0" marR="0" algn="ctr">
                        <a:lnSpc>
                          <a:spcPct val="115000"/>
                        </a:lnSpc>
                        <a:spcBef>
                          <a:spcPts val="0"/>
                        </a:spcBef>
                        <a:spcAft>
                          <a:spcPts val="0"/>
                        </a:spcAft>
                      </a:pPr>
                      <a:r>
                        <a:rPr lang="en-US" sz="800" b="1" i="1" dirty="0">
                          <a:solidFill>
                            <a:schemeClr val="tx1"/>
                          </a:solidFill>
                          <a:effectLst/>
                        </a:rPr>
                        <a:t> fed vs placebo</a:t>
                      </a:r>
                      <a:endParaRPr lang="en-US" sz="8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pPr>
                      <a:r>
                        <a:rPr lang="en-US" sz="1200" b="1" dirty="0">
                          <a:solidFill>
                            <a:schemeClr val="tx1"/>
                          </a:solidFill>
                          <a:effectLst/>
                        </a:rPr>
                        <a:t>19% </a:t>
                      </a:r>
                    </a:p>
                    <a:p>
                      <a:pPr marL="0" marR="0" algn="ctr">
                        <a:lnSpc>
                          <a:spcPct val="115000"/>
                        </a:lnSpc>
                        <a:spcBef>
                          <a:spcPts val="0"/>
                        </a:spcBef>
                        <a:spcAft>
                          <a:spcPts val="0"/>
                        </a:spcAft>
                      </a:pPr>
                      <a:r>
                        <a:rPr lang="en-US" sz="1200" b="1" dirty="0">
                          <a:solidFill>
                            <a:schemeClr val="tx1"/>
                          </a:solidFill>
                          <a:effectLst/>
                        </a:rPr>
                        <a:t>(PERSIST-1)</a:t>
                      </a:r>
                    </a:p>
                    <a:p>
                      <a:pPr marL="0" marR="0" algn="ctr">
                        <a:lnSpc>
                          <a:spcPct val="115000"/>
                        </a:lnSpc>
                        <a:spcBef>
                          <a:spcPts val="0"/>
                        </a:spcBef>
                        <a:spcAft>
                          <a:spcPts val="0"/>
                        </a:spcAft>
                      </a:pP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Mesa et al. </a:t>
                      </a:r>
                    </a:p>
                    <a:p>
                      <a:pPr marL="0" marR="0" algn="ctr">
                        <a:lnSpc>
                          <a:spcPct val="115000"/>
                        </a:lnSpc>
                        <a:spcBef>
                          <a:spcPts val="0"/>
                        </a:spcBef>
                        <a:spcAft>
                          <a:spcPts val="0"/>
                        </a:spcAft>
                      </a:pP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Lancet Hematology 2017</a:t>
                      </a:r>
                    </a:p>
                    <a:p>
                      <a:pPr marL="0" marR="0" algn="ctr">
                        <a:lnSpc>
                          <a:spcPct val="115000"/>
                        </a:lnSpc>
                        <a:spcBef>
                          <a:spcPts val="0"/>
                        </a:spcBef>
                        <a:spcAft>
                          <a:spcPts val="0"/>
                        </a:spcAft>
                      </a:pPr>
                      <a:r>
                        <a:rPr lang="en-US" sz="8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Pac vs BAT</a:t>
                      </a:r>
                    </a:p>
                    <a:p>
                      <a:pPr marL="0" marR="0" algn="ctr">
                        <a:lnSpc>
                          <a:spcPct val="115000"/>
                        </a:lnSpc>
                        <a:spcBef>
                          <a:spcPts val="0"/>
                        </a:spcBef>
                        <a:spcAft>
                          <a:spcPts val="0"/>
                        </a:spcAft>
                      </a:pPr>
                      <a:endParaRPr lang="en-US" sz="8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pPr>
                      <a:r>
                        <a:rPr lang="en-US" sz="1200" b="1" dirty="0">
                          <a:solidFill>
                            <a:schemeClr val="tx1"/>
                          </a:solidFill>
                          <a:effectLst/>
                        </a:rPr>
                        <a:t>27% </a:t>
                      </a:r>
                    </a:p>
                    <a:p>
                      <a:pPr marL="0" marR="0" algn="ctr">
                        <a:lnSpc>
                          <a:spcPct val="115000"/>
                        </a:lnSpc>
                        <a:spcBef>
                          <a:spcPts val="0"/>
                        </a:spcBef>
                        <a:spcAft>
                          <a:spcPts val="0"/>
                        </a:spcAft>
                      </a:pPr>
                      <a:r>
                        <a:rPr lang="en-US" sz="1200" b="1" dirty="0">
                          <a:solidFill>
                            <a:schemeClr val="tx1"/>
                          </a:solidFill>
                          <a:effectLst/>
                        </a:rPr>
                        <a:t>(SIMPLIFY-1)</a:t>
                      </a:r>
                    </a:p>
                    <a:p>
                      <a:pPr marL="0" marR="0" algn="ctr">
                        <a:lnSpc>
                          <a:spcPct val="115000"/>
                        </a:lnSpc>
                        <a:spcBef>
                          <a:spcPts val="0"/>
                        </a:spcBef>
                        <a:spcAft>
                          <a:spcPts val="0"/>
                        </a:spcAft>
                      </a:pPr>
                      <a:r>
                        <a:rPr lang="en-US" sz="1000" b="1" i="1" dirty="0">
                          <a:solidFill>
                            <a:schemeClr val="tx1"/>
                          </a:solidFill>
                          <a:effectLst/>
                        </a:rPr>
                        <a:t>Mesa et al. </a:t>
                      </a:r>
                    </a:p>
                    <a:p>
                      <a:pPr marL="0" marR="0" algn="ctr">
                        <a:lnSpc>
                          <a:spcPct val="115000"/>
                        </a:lnSpc>
                        <a:spcBef>
                          <a:spcPts val="0"/>
                        </a:spcBef>
                        <a:spcAft>
                          <a:spcPts val="0"/>
                        </a:spcAft>
                      </a:pPr>
                      <a:r>
                        <a:rPr lang="en-US" sz="1000" b="1" i="1" dirty="0">
                          <a:solidFill>
                            <a:schemeClr val="tx1"/>
                          </a:solidFill>
                          <a:effectLst/>
                        </a:rPr>
                        <a:t>JCO 2017</a:t>
                      </a:r>
                    </a:p>
                  </a:txBody>
                  <a:tcPr marL="68580" marR="68580" marT="0" marB="0">
                    <a:noFill/>
                  </a:tcPr>
                </a:tc>
                <a:extLst>
                  <a:ext uri="{0D108BD9-81ED-4DB2-BD59-A6C34878D82A}">
                    <a16:rowId xmlns:a16="http://schemas.microsoft.com/office/drawing/2014/main" val="502934241"/>
                  </a:ext>
                </a:extLst>
              </a:tr>
              <a:tr h="0">
                <a:tc>
                  <a:txBody>
                    <a:bodyPr/>
                    <a:lstStyle/>
                    <a:p>
                      <a:pPr marL="0" marR="0" algn="ctr">
                        <a:lnSpc>
                          <a:spcPct val="115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Transfusion</a:t>
                      </a:r>
                    </a:p>
                    <a:p>
                      <a:pPr marL="0" marR="0" algn="ctr">
                        <a:lnSpc>
                          <a:spcPct val="115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resolution</a:t>
                      </a:r>
                    </a:p>
                  </a:txBody>
                  <a:tcPr marL="68580" marR="68580" marT="0" marB="0">
                    <a:solidFill>
                      <a:schemeClr val="accent2"/>
                    </a:solidFill>
                  </a:tcPr>
                </a:tc>
                <a:tc>
                  <a:txBody>
                    <a:bodyPr/>
                    <a:lstStyle/>
                    <a:p>
                      <a:pPr marL="0" marR="0" algn="ctr">
                        <a:lnSpc>
                          <a:spcPct val="115000"/>
                        </a:lnSpc>
                        <a:spcBef>
                          <a:spcPts val="0"/>
                        </a:spcBef>
                        <a:spcAft>
                          <a:spcPts val="0"/>
                        </a:spcAft>
                      </a:pPr>
                      <a:r>
                        <a:rPr lang="en-US" sz="1200" b="1" dirty="0">
                          <a:solidFill>
                            <a:schemeClr val="tx1"/>
                          </a:solidFill>
                          <a:effectLst/>
                          <a:latin typeface="+mn-lt"/>
                          <a:ea typeface="Calibri" panose="020F0502020204030204" pitchFamily="34" charset="0"/>
                          <a:cs typeface="Times New Roman" panose="02020603050405020304" pitchFamily="18" charset="0"/>
                        </a:rPr>
                        <a:t>More likely </a:t>
                      </a:r>
                    </a:p>
                    <a:p>
                      <a:pPr marL="0" marR="0" algn="ctr">
                        <a:lnSpc>
                          <a:spcPct val="115000"/>
                        </a:lnSpc>
                        <a:spcBef>
                          <a:spcPts val="0"/>
                        </a:spcBef>
                        <a:spcAft>
                          <a:spcPts val="0"/>
                        </a:spcAft>
                      </a:pPr>
                      <a:r>
                        <a:rPr lang="en-US" sz="1200" b="1" dirty="0">
                          <a:solidFill>
                            <a:schemeClr val="tx1"/>
                          </a:solidFill>
                          <a:effectLst/>
                          <a:latin typeface="+mn-lt"/>
                          <a:ea typeface="Calibri" panose="020F0502020204030204" pitchFamily="34" charset="0"/>
                          <a:cs typeface="Times New Roman" panose="02020603050405020304" pitchFamily="18" charset="0"/>
                        </a:rPr>
                        <a:t>to cause anemia</a:t>
                      </a:r>
                    </a:p>
                  </a:txBody>
                  <a:tcPr marL="68580" marR="68580" marT="0" marB="0">
                    <a:solidFill>
                      <a:srgbClr val="FDBBCE"/>
                    </a:solidFill>
                  </a:tcPr>
                </a:tc>
                <a:tc>
                  <a:txBody>
                    <a:bodyPr/>
                    <a:lstStyle/>
                    <a:p>
                      <a:pPr marL="0" marR="0" algn="ctr">
                        <a:lnSpc>
                          <a:spcPct val="115000"/>
                        </a:lnSpc>
                        <a:spcBef>
                          <a:spcPts val="0"/>
                        </a:spcBef>
                        <a:spcAft>
                          <a:spcPts val="0"/>
                        </a:spcAft>
                      </a:pPr>
                      <a:r>
                        <a:rPr lang="en-US" sz="1200" b="1" dirty="0">
                          <a:solidFill>
                            <a:schemeClr val="tx1"/>
                          </a:solidFill>
                          <a:effectLst/>
                          <a:latin typeface="+mn-lt"/>
                          <a:ea typeface="Calibri" panose="020F0502020204030204" pitchFamily="34" charset="0"/>
                          <a:cs typeface="Times New Roman" panose="02020603050405020304" pitchFamily="18" charset="0"/>
                        </a:rPr>
                        <a:t>More likely </a:t>
                      </a:r>
                    </a:p>
                    <a:p>
                      <a:pPr marL="0" marR="0" algn="ctr">
                        <a:lnSpc>
                          <a:spcPct val="115000"/>
                        </a:lnSpc>
                        <a:spcBef>
                          <a:spcPts val="0"/>
                        </a:spcBef>
                        <a:spcAft>
                          <a:spcPts val="0"/>
                        </a:spcAft>
                      </a:pPr>
                      <a:r>
                        <a:rPr lang="en-US" sz="1200" b="1" dirty="0">
                          <a:solidFill>
                            <a:schemeClr val="tx1"/>
                          </a:solidFill>
                          <a:effectLst/>
                          <a:latin typeface="+mn-lt"/>
                          <a:ea typeface="Calibri" panose="020F0502020204030204" pitchFamily="34" charset="0"/>
                          <a:cs typeface="Times New Roman" panose="02020603050405020304" pitchFamily="18" charset="0"/>
                        </a:rPr>
                        <a:t>to cause anemia</a:t>
                      </a:r>
                    </a:p>
                  </a:txBody>
                  <a:tcPr marL="68580" marR="68580" marT="0" marB="0">
                    <a:solidFill>
                      <a:srgbClr val="FDBBCE"/>
                    </a:solidFill>
                  </a:tcPr>
                </a:tc>
                <a:tc>
                  <a:txBody>
                    <a:bodyPr/>
                    <a:lstStyle/>
                    <a:p>
                      <a:pPr marL="0" marR="0" algn="ctr">
                        <a:lnSpc>
                          <a:spcPct val="115000"/>
                        </a:lnSpc>
                        <a:spcBef>
                          <a:spcPts val="0"/>
                        </a:spcBef>
                        <a:spcAft>
                          <a:spcPts val="0"/>
                        </a:spcAft>
                      </a:pPr>
                      <a:r>
                        <a:rPr lang="en-US" sz="1200" b="1" dirty="0">
                          <a:solidFill>
                            <a:schemeClr val="tx1"/>
                          </a:solidFill>
                          <a:effectLst/>
                          <a:latin typeface="+mn-lt"/>
                          <a:ea typeface="Calibri" panose="020F0502020204030204" pitchFamily="34" charset="0"/>
                          <a:cs typeface="Times New Roman" panose="02020603050405020304" pitchFamily="18" charset="0"/>
                        </a:rPr>
                        <a:t>25% </a:t>
                      </a:r>
                    </a:p>
                    <a:p>
                      <a:pPr marL="0" marR="0" algn="ctr">
                        <a:lnSpc>
                          <a:spcPct val="115000"/>
                        </a:lnSpc>
                        <a:spcBef>
                          <a:spcPts val="0"/>
                        </a:spcBef>
                        <a:spcAft>
                          <a:spcPts val="0"/>
                        </a:spcAft>
                      </a:pPr>
                      <a:r>
                        <a:rPr lang="en-US" sz="1200" b="1" dirty="0">
                          <a:solidFill>
                            <a:schemeClr val="tx1"/>
                          </a:solidFill>
                          <a:effectLst/>
                          <a:latin typeface="+mn-lt"/>
                          <a:ea typeface="Calibri" panose="020F0502020204030204" pitchFamily="34" charset="0"/>
                          <a:cs typeface="Times New Roman" panose="02020603050405020304" pitchFamily="18" charset="0"/>
                        </a:rPr>
                        <a:t>(PERSIST-1)</a:t>
                      </a:r>
                    </a:p>
                    <a:p>
                      <a:pPr marL="0" marR="0" algn="ctr">
                        <a:lnSpc>
                          <a:spcPct val="115000"/>
                        </a:lnSpc>
                        <a:spcBef>
                          <a:spcPts val="0"/>
                        </a:spcBef>
                        <a:spcAft>
                          <a:spcPts val="0"/>
                        </a:spcAft>
                      </a:pP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solidFill>
                      <a:srgbClr val="FDBBCE"/>
                    </a:solidFill>
                  </a:tcPr>
                </a:tc>
                <a:tc>
                  <a:txBody>
                    <a:bodyPr/>
                    <a:lstStyle/>
                    <a:p>
                      <a:pPr marL="0" marR="0" algn="ctr">
                        <a:lnSpc>
                          <a:spcPct val="115000"/>
                        </a:lnSpc>
                        <a:spcBef>
                          <a:spcPts val="0"/>
                        </a:spcBef>
                        <a:spcAft>
                          <a:spcPts val="0"/>
                        </a:spcAft>
                      </a:pPr>
                      <a:r>
                        <a:rPr lang="en-US" sz="1200" b="1" dirty="0">
                          <a:solidFill>
                            <a:schemeClr val="tx1"/>
                          </a:solidFill>
                          <a:effectLst/>
                          <a:latin typeface="+mn-lt"/>
                          <a:ea typeface="Calibri" panose="020F0502020204030204" pitchFamily="34" charset="0"/>
                          <a:cs typeface="Times New Roman" panose="02020603050405020304" pitchFamily="18" charset="0"/>
                        </a:rPr>
                        <a:t>46% </a:t>
                      </a:r>
                    </a:p>
                    <a:p>
                      <a:pPr marL="0" marR="0" algn="ctr">
                        <a:lnSpc>
                          <a:spcPct val="115000"/>
                        </a:lnSpc>
                        <a:spcBef>
                          <a:spcPts val="0"/>
                        </a:spcBef>
                        <a:spcAft>
                          <a:spcPts val="0"/>
                        </a:spcAft>
                      </a:pPr>
                      <a:r>
                        <a:rPr lang="en-US" sz="1200" b="1" dirty="0">
                          <a:solidFill>
                            <a:schemeClr val="tx1"/>
                          </a:solidFill>
                          <a:effectLst/>
                          <a:latin typeface="+mn-lt"/>
                          <a:ea typeface="Calibri" panose="020F0502020204030204" pitchFamily="34" charset="0"/>
                          <a:cs typeface="Times New Roman" panose="02020603050405020304" pitchFamily="18" charset="0"/>
                        </a:rPr>
                        <a:t>(Mayo study)</a:t>
                      </a:r>
                    </a:p>
                    <a:p>
                      <a:pPr marL="0" marR="0" algn="ctr">
                        <a:lnSpc>
                          <a:spcPct val="115000"/>
                        </a:lnSpc>
                        <a:spcBef>
                          <a:spcPts val="0"/>
                        </a:spcBef>
                        <a:spcAft>
                          <a:spcPts val="0"/>
                        </a:spcAft>
                      </a:pPr>
                      <a:r>
                        <a:rPr lang="en-US" sz="1000" b="1" i="1" dirty="0">
                          <a:solidFill>
                            <a:schemeClr val="tx1"/>
                          </a:solidFill>
                          <a:effectLst/>
                          <a:latin typeface="+mn-lt"/>
                          <a:ea typeface="Calibri" panose="020F0502020204030204" pitchFamily="34" charset="0"/>
                          <a:cs typeface="Times New Roman" panose="02020603050405020304" pitchFamily="18" charset="0"/>
                        </a:rPr>
                        <a:t>Gangat et al. AJH 2022</a:t>
                      </a:r>
                      <a:r>
                        <a:rPr lang="en-US" sz="1200" b="1" dirty="0">
                          <a:solidFill>
                            <a:schemeClr val="tx1"/>
                          </a:solidFill>
                          <a:effectLst/>
                          <a:latin typeface="+mn-lt"/>
                          <a:ea typeface="Calibri" panose="020F0502020204030204" pitchFamily="34" charset="0"/>
                          <a:cs typeface="Times New Roman" panose="02020603050405020304" pitchFamily="18" charset="0"/>
                        </a:rPr>
                        <a:t> </a:t>
                      </a:r>
                    </a:p>
                    <a:p>
                      <a:pPr marL="0" marR="0" algn="ctr">
                        <a:lnSpc>
                          <a:spcPct val="115000"/>
                        </a:lnSpc>
                        <a:spcBef>
                          <a:spcPts val="0"/>
                        </a:spcBef>
                        <a:spcAft>
                          <a:spcPts val="0"/>
                        </a:spcAft>
                      </a:pPr>
                      <a:r>
                        <a:rPr lang="en-US" sz="1200" b="1" dirty="0">
                          <a:solidFill>
                            <a:schemeClr val="tx1"/>
                          </a:solidFill>
                          <a:effectLst/>
                          <a:latin typeface="+mn-lt"/>
                          <a:ea typeface="Calibri" panose="020F0502020204030204" pitchFamily="34" charset="0"/>
                          <a:cs typeface="Times New Roman" panose="02020603050405020304" pitchFamily="18" charset="0"/>
                        </a:rPr>
                        <a:t> </a:t>
                      </a:r>
                    </a:p>
                  </a:txBody>
                  <a:tcPr marL="68580" marR="68580" marT="0" marB="0">
                    <a:solidFill>
                      <a:srgbClr val="FDBBCE"/>
                    </a:solidFill>
                  </a:tcPr>
                </a:tc>
                <a:extLst>
                  <a:ext uri="{0D108BD9-81ED-4DB2-BD59-A6C34878D82A}">
                    <a16:rowId xmlns:a16="http://schemas.microsoft.com/office/drawing/2014/main" val="1745924305"/>
                  </a:ext>
                </a:extLst>
              </a:tr>
              <a:tr h="0">
                <a:tc>
                  <a:txBody>
                    <a:bodyPr/>
                    <a:lstStyle/>
                    <a:p>
                      <a:pPr marL="0" marR="0" algn="ctr">
                        <a:lnSpc>
                          <a:spcPct val="115000"/>
                        </a:lnSpc>
                        <a:spcBef>
                          <a:spcPts val="0"/>
                        </a:spcBef>
                        <a:spcAft>
                          <a:spcPts val="0"/>
                        </a:spcAft>
                      </a:pPr>
                      <a:r>
                        <a:rPr lang="en-US" sz="1400" b="1" dirty="0">
                          <a:effectLst/>
                          <a:latin typeface="+mn-lt"/>
                        </a:rPr>
                        <a:t>Symptom </a:t>
                      </a:r>
                    </a:p>
                    <a:p>
                      <a:pPr marL="0" marR="0" algn="ctr">
                        <a:lnSpc>
                          <a:spcPct val="115000"/>
                        </a:lnSpc>
                        <a:spcBef>
                          <a:spcPts val="0"/>
                        </a:spcBef>
                        <a:spcAft>
                          <a:spcPts val="0"/>
                        </a:spcAft>
                      </a:pPr>
                      <a:r>
                        <a:rPr lang="en-US" sz="1400" b="1" dirty="0">
                          <a:effectLst/>
                          <a:latin typeface="+mn-lt"/>
                        </a:rPr>
                        <a:t>response</a:t>
                      </a:r>
                    </a:p>
                    <a:p>
                      <a:pPr marL="0" marR="0" algn="ctr">
                        <a:lnSpc>
                          <a:spcPct val="115000"/>
                        </a:lnSpc>
                        <a:spcBef>
                          <a:spcPts val="0"/>
                        </a:spcBef>
                        <a:spcAft>
                          <a:spcPts val="0"/>
                        </a:spcAft>
                      </a:pPr>
                      <a:r>
                        <a:rPr lang="en-US" sz="1400" b="1" dirty="0">
                          <a:effectLst/>
                          <a:latin typeface="+mn-lt"/>
                        </a:rPr>
                        <a:t> </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15000"/>
                        </a:lnSpc>
                        <a:spcBef>
                          <a:spcPts val="0"/>
                        </a:spcBef>
                        <a:spcAft>
                          <a:spcPts val="0"/>
                        </a:spcAft>
                      </a:pPr>
                      <a:r>
                        <a:rPr lang="en-US" sz="1200" b="1" dirty="0">
                          <a:solidFill>
                            <a:schemeClr val="tx1"/>
                          </a:solidFill>
                          <a:effectLst/>
                        </a:rPr>
                        <a:t>42% </a:t>
                      </a:r>
                    </a:p>
                    <a:p>
                      <a:pPr marL="0" marR="0" algn="ctr">
                        <a:lnSpc>
                          <a:spcPct val="115000"/>
                        </a:lnSpc>
                        <a:spcBef>
                          <a:spcPts val="0"/>
                        </a:spcBef>
                        <a:spcAft>
                          <a:spcPts val="0"/>
                        </a:spcAft>
                      </a:pPr>
                      <a:r>
                        <a:rPr lang="en-US" sz="1200" b="1" dirty="0">
                          <a:solidFill>
                            <a:schemeClr val="tx1"/>
                          </a:solidFill>
                          <a:effectLst/>
                        </a:rPr>
                        <a:t>(SIMPLIFY-1)</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CEEAB0"/>
                    </a:solidFill>
                  </a:tcPr>
                </a:tc>
                <a:tc>
                  <a:txBody>
                    <a:bodyPr/>
                    <a:lstStyle/>
                    <a:p>
                      <a:pPr marL="0" marR="0" algn="ctr">
                        <a:lnSpc>
                          <a:spcPct val="115000"/>
                        </a:lnSpc>
                        <a:spcBef>
                          <a:spcPts val="0"/>
                        </a:spcBef>
                        <a:spcAft>
                          <a:spcPts val="0"/>
                        </a:spcAft>
                      </a:pPr>
                      <a:r>
                        <a:rPr lang="en-US" sz="1200" b="1" dirty="0">
                          <a:solidFill>
                            <a:schemeClr val="tx1"/>
                          </a:solidFill>
                          <a:effectLst/>
                        </a:rPr>
                        <a:t>36% </a:t>
                      </a:r>
                    </a:p>
                    <a:p>
                      <a:pPr marL="0" marR="0" algn="ctr">
                        <a:lnSpc>
                          <a:spcPct val="115000"/>
                        </a:lnSpc>
                        <a:spcBef>
                          <a:spcPts val="0"/>
                        </a:spcBef>
                        <a:spcAft>
                          <a:spcPts val="0"/>
                        </a:spcAft>
                      </a:pPr>
                      <a:r>
                        <a:rPr lang="en-US" sz="1200" b="1" dirty="0">
                          <a:solidFill>
                            <a:schemeClr val="tx1"/>
                          </a:solidFill>
                          <a:effectLst/>
                        </a:rPr>
                        <a:t>(JAKARTA-1)</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CEEAB0"/>
                    </a:solidFill>
                  </a:tcPr>
                </a:tc>
                <a:tc>
                  <a:txBody>
                    <a:bodyPr/>
                    <a:lstStyle/>
                    <a:p>
                      <a:pPr marL="0" marR="0" algn="ctr">
                        <a:lnSpc>
                          <a:spcPct val="115000"/>
                        </a:lnSpc>
                        <a:spcBef>
                          <a:spcPts val="0"/>
                        </a:spcBef>
                        <a:spcAft>
                          <a:spcPts val="0"/>
                        </a:spcAft>
                      </a:pPr>
                      <a:r>
                        <a:rPr lang="en-US" sz="1200" b="1" dirty="0">
                          <a:solidFill>
                            <a:schemeClr val="tx1"/>
                          </a:solidFill>
                          <a:effectLst/>
                        </a:rPr>
                        <a:t>19%</a:t>
                      </a:r>
                    </a:p>
                    <a:p>
                      <a:pPr marL="0" marR="0" algn="ctr">
                        <a:lnSpc>
                          <a:spcPct val="115000"/>
                        </a:lnSpc>
                        <a:spcBef>
                          <a:spcPts val="0"/>
                        </a:spcBef>
                        <a:spcAft>
                          <a:spcPts val="0"/>
                        </a:spcAft>
                      </a:pPr>
                      <a:r>
                        <a:rPr lang="en-US" sz="1200" b="1" dirty="0">
                          <a:solidFill>
                            <a:schemeClr val="tx1"/>
                          </a:solidFill>
                          <a:effectLst/>
                        </a:rPr>
                        <a:t> (PERSIST-1)</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CEEAB0"/>
                    </a:solidFill>
                  </a:tcPr>
                </a:tc>
                <a:tc>
                  <a:txBody>
                    <a:bodyPr/>
                    <a:lstStyle/>
                    <a:p>
                      <a:pPr marL="0" marR="0" algn="ctr">
                        <a:lnSpc>
                          <a:spcPct val="115000"/>
                        </a:lnSpc>
                        <a:spcBef>
                          <a:spcPts val="0"/>
                        </a:spcBef>
                        <a:spcAft>
                          <a:spcPts val="0"/>
                        </a:spcAft>
                      </a:pPr>
                      <a:r>
                        <a:rPr lang="en-US" sz="1200" b="1" dirty="0">
                          <a:solidFill>
                            <a:schemeClr val="tx1"/>
                          </a:solidFill>
                          <a:effectLst/>
                        </a:rPr>
                        <a:t>28% </a:t>
                      </a:r>
                    </a:p>
                    <a:p>
                      <a:pPr marL="0" marR="0" algn="ctr">
                        <a:lnSpc>
                          <a:spcPct val="115000"/>
                        </a:lnSpc>
                        <a:spcBef>
                          <a:spcPts val="0"/>
                        </a:spcBef>
                        <a:spcAft>
                          <a:spcPts val="0"/>
                        </a:spcAft>
                      </a:pPr>
                      <a:r>
                        <a:rPr lang="en-US" sz="1200" b="1" dirty="0">
                          <a:solidFill>
                            <a:schemeClr val="tx1"/>
                          </a:solidFill>
                          <a:effectLst/>
                        </a:rPr>
                        <a:t>(SIMPLIFY-1)</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CEEAB0"/>
                    </a:solidFill>
                  </a:tcPr>
                </a:tc>
                <a:extLst>
                  <a:ext uri="{0D108BD9-81ED-4DB2-BD59-A6C34878D82A}">
                    <a16:rowId xmlns:a16="http://schemas.microsoft.com/office/drawing/2014/main" val="3446243337"/>
                  </a:ext>
                </a:extLst>
              </a:tr>
              <a:tr h="0">
                <a:tc>
                  <a:txBody>
                    <a:bodyPr/>
                    <a:lstStyle/>
                    <a:p>
                      <a:pPr marL="0" marR="0" algn="ctr">
                        <a:lnSpc>
                          <a:spcPct val="115000"/>
                        </a:lnSpc>
                        <a:spcBef>
                          <a:spcPts val="0"/>
                        </a:spcBef>
                        <a:spcAft>
                          <a:spcPts val="0"/>
                        </a:spcAft>
                      </a:pPr>
                      <a:r>
                        <a:rPr lang="en-US" sz="1400" b="1" dirty="0">
                          <a:effectLst/>
                          <a:latin typeface="+mn-lt"/>
                        </a:rPr>
                        <a:t> </a:t>
                      </a:r>
                    </a:p>
                    <a:p>
                      <a:pPr marL="0" marR="0" algn="ctr">
                        <a:lnSpc>
                          <a:spcPct val="115000"/>
                        </a:lnSpc>
                        <a:spcBef>
                          <a:spcPts val="0"/>
                        </a:spcBef>
                        <a:spcAft>
                          <a:spcPts val="0"/>
                        </a:spcAft>
                      </a:pPr>
                      <a:r>
                        <a:rPr lang="en-US" sz="1400" b="1" dirty="0">
                          <a:effectLst/>
                          <a:latin typeface="+mn-lt"/>
                        </a:rPr>
                        <a:t>Adverse </a:t>
                      </a:r>
                    </a:p>
                    <a:p>
                      <a:pPr marL="0" marR="0" algn="ctr">
                        <a:lnSpc>
                          <a:spcPct val="115000"/>
                        </a:lnSpc>
                        <a:spcBef>
                          <a:spcPts val="0"/>
                        </a:spcBef>
                        <a:spcAft>
                          <a:spcPts val="0"/>
                        </a:spcAft>
                      </a:pPr>
                      <a:r>
                        <a:rPr lang="en-US" sz="1400" b="1" dirty="0">
                          <a:effectLst/>
                          <a:latin typeface="+mn-lt"/>
                        </a:rPr>
                        <a:t>effects</a:t>
                      </a:r>
                    </a:p>
                    <a:p>
                      <a:pPr marL="0" marR="0" algn="ctr">
                        <a:lnSpc>
                          <a:spcPct val="115000"/>
                        </a:lnSpc>
                        <a:spcBef>
                          <a:spcPts val="0"/>
                        </a:spcBef>
                        <a:spcAft>
                          <a:spcPts val="0"/>
                        </a:spcAft>
                      </a:pPr>
                      <a:r>
                        <a:rPr lang="en-US" sz="1400" b="1" dirty="0">
                          <a:effectLst/>
                          <a:latin typeface="+mn-lt"/>
                        </a:rPr>
                        <a:t> </a:t>
                      </a:r>
                    </a:p>
                    <a:p>
                      <a:pPr marL="0" marR="0" algn="ctr">
                        <a:lnSpc>
                          <a:spcPct val="115000"/>
                        </a:lnSpc>
                        <a:spcBef>
                          <a:spcPts val="0"/>
                        </a:spcBef>
                        <a:spcAft>
                          <a:spcPts val="0"/>
                        </a:spcAft>
                      </a:pPr>
                      <a:r>
                        <a:rPr lang="en-US" sz="1400" b="1" dirty="0">
                          <a:effectLst/>
                          <a:latin typeface="+mn-lt"/>
                        </a:rPr>
                        <a:t> </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15000"/>
                        </a:lnSpc>
                        <a:spcBef>
                          <a:spcPts val="0"/>
                        </a:spcBef>
                        <a:spcAft>
                          <a:spcPts val="0"/>
                        </a:spcAft>
                      </a:pPr>
                      <a:r>
                        <a:rPr lang="en-US" sz="1200" b="1" dirty="0">
                          <a:effectLst/>
                        </a:rPr>
                        <a:t>Anemia</a:t>
                      </a:r>
                    </a:p>
                    <a:p>
                      <a:pPr marL="0" marR="0" algn="ctr">
                        <a:lnSpc>
                          <a:spcPct val="115000"/>
                        </a:lnSpc>
                        <a:spcBef>
                          <a:spcPts val="0"/>
                        </a:spcBef>
                        <a:spcAft>
                          <a:spcPts val="0"/>
                        </a:spcAft>
                      </a:pPr>
                      <a:r>
                        <a:rPr lang="en-US" sz="1200" b="1" dirty="0">
                          <a:effectLst/>
                        </a:rPr>
                        <a:t>Thrombocytopenia</a:t>
                      </a:r>
                    </a:p>
                    <a:p>
                      <a:pPr marL="0" marR="0" algn="ctr">
                        <a:lnSpc>
                          <a:spcPct val="115000"/>
                        </a:lnSpc>
                        <a:spcBef>
                          <a:spcPts val="0"/>
                        </a:spcBef>
                        <a:spcAft>
                          <a:spcPts val="0"/>
                        </a:spcAft>
                      </a:pPr>
                      <a:r>
                        <a:rPr lang="en-US" sz="1200" b="1" dirty="0">
                          <a:effectLst/>
                        </a:rPr>
                        <a:t>Withdrawal</a:t>
                      </a:r>
                    </a:p>
                    <a:p>
                      <a:pPr marL="0" marR="0" algn="ctr">
                        <a:lnSpc>
                          <a:spcPct val="115000"/>
                        </a:lnSpc>
                        <a:spcBef>
                          <a:spcPts val="0"/>
                        </a:spcBef>
                        <a:spcAft>
                          <a:spcPts val="0"/>
                        </a:spcAft>
                      </a:pPr>
                      <a:r>
                        <a:rPr lang="en-US" sz="1200" b="1" dirty="0">
                          <a:effectLst/>
                        </a:rPr>
                        <a:t>Opportunistic</a:t>
                      </a:r>
                    </a:p>
                    <a:p>
                      <a:pPr marL="0" marR="0" algn="ctr">
                        <a:lnSpc>
                          <a:spcPct val="115000"/>
                        </a:lnSpc>
                        <a:spcBef>
                          <a:spcPts val="0"/>
                        </a:spcBef>
                        <a:spcAft>
                          <a:spcPts val="0"/>
                        </a:spcAft>
                      </a:pPr>
                      <a:r>
                        <a:rPr lang="en-US" sz="1200" b="1" dirty="0">
                          <a:effectLst/>
                        </a:rPr>
                        <a:t>COVID vaccines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b="1" dirty="0">
                          <a:effectLst/>
                        </a:rPr>
                        <a:t>Anemia</a:t>
                      </a:r>
                    </a:p>
                    <a:p>
                      <a:pPr marL="0" marR="0" algn="ctr">
                        <a:lnSpc>
                          <a:spcPct val="115000"/>
                        </a:lnSpc>
                        <a:spcBef>
                          <a:spcPts val="0"/>
                        </a:spcBef>
                        <a:spcAft>
                          <a:spcPts val="0"/>
                        </a:spcAft>
                      </a:pPr>
                      <a:r>
                        <a:rPr lang="en-US" sz="1200" b="1" dirty="0">
                          <a:effectLst/>
                        </a:rPr>
                        <a:t>Thrombocytopenia</a:t>
                      </a:r>
                    </a:p>
                    <a:p>
                      <a:pPr marL="0" marR="0" algn="ctr">
                        <a:lnSpc>
                          <a:spcPct val="115000"/>
                        </a:lnSpc>
                        <a:spcBef>
                          <a:spcPts val="0"/>
                        </a:spcBef>
                        <a:spcAft>
                          <a:spcPts val="0"/>
                        </a:spcAft>
                      </a:pPr>
                      <a:r>
                        <a:rPr lang="en-US" sz="1200" b="1" dirty="0">
                          <a:effectLst/>
                        </a:rPr>
                        <a:t>GI symptoms</a:t>
                      </a:r>
                    </a:p>
                    <a:p>
                      <a:pPr marL="0" marR="0" algn="ctr">
                        <a:lnSpc>
                          <a:spcPct val="115000"/>
                        </a:lnSpc>
                        <a:spcBef>
                          <a:spcPts val="0"/>
                        </a:spcBef>
                        <a:spcAft>
                          <a:spcPts val="0"/>
                        </a:spcAft>
                      </a:pPr>
                      <a:r>
                        <a:rPr lang="en-US" sz="1200" b="1" dirty="0">
                          <a:effectLst/>
                        </a:rPr>
                        <a:t>↑LFTs/amylase/lipase</a:t>
                      </a:r>
                    </a:p>
                    <a:p>
                      <a:pPr marL="0" marR="0" algn="ctr">
                        <a:lnSpc>
                          <a:spcPct val="115000"/>
                        </a:lnSpc>
                        <a:spcBef>
                          <a:spcPts val="0"/>
                        </a:spcBef>
                        <a:spcAft>
                          <a:spcPts val="0"/>
                        </a:spcAft>
                      </a:pPr>
                      <a:r>
                        <a:rPr lang="en-US" sz="1200" b="1" dirty="0">
                          <a:effectLst/>
                        </a:rPr>
                        <a:t>Wernicke’s  </a:t>
                      </a:r>
                    </a:p>
                    <a:p>
                      <a:pPr marL="0" marR="0" algn="ctr">
                        <a:lnSpc>
                          <a:spcPct val="115000"/>
                        </a:lnSpc>
                        <a:spcBef>
                          <a:spcPts val="0"/>
                        </a:spcBef>
                        <a:spcAft>
                          <a:spcPts val="0"/>
                        </a:spcAft>
                      </a:pPr>
                      <a:r>
                        <a:rPr lang="en-US" sz="1200" b="1" dirty="0">
                          <a:effectLst/>
                        </a:rPr>
                        <a:t>(Rare event)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b="1" dirty="0">
                          <a:effectLst/>
                        </a:rPr>
                        <a:t>GI symptoms</a:t>
                      </a:r>
                    </a:p>
                    <a:p>
                      <a:pPr marL="0" marR="0" algn="ctr">
                        <a:lnSpc>
                          <a:spcPct val="115000"/>
                        </a:lnSpc>
                        <a:spcBef>
                          <a:spcPts val="0"/>
                        </a:spcBef>
                        <a:spcAft>
                          <a:spcPts val="0"/>
                        </a:spcAft>
                      </a:pPr>
                      <a:r>
                        <a:rPr lang="en-US" sz="1200" b="1" dirty="0">
                          <a:effectLst/>
                        </a:rPr>
                        <a:t>Edema</a:t>
                      </a:r>
                    </a:p>
                    <a:p>
                      <a:pPr marL="0" marR="0" algn="ctr">
                        <a:lnSpc>
                          <a:spcPct val="115000"/>
                        </a:lnSpc>
                        <a:spcBef>
                          <a:spcPts val="0"/>
                        </a:spcBef>
                        <a:spcAft>
                          <a:spcPts val="0"/>
                        </a:spcAft>
                      </a:pPr>
                      <a:r>
                        <a:rPr lang="en-US" sz="1200" b="1" dirty="0">
                          <a:effectLst/>
                        </a:rPr>
                        <a:t>Pneumonia</a:t>
                      </a:r>
                    </a:p>
                    <a:p>
                      <a:pPr marL="0" marR="0" algn="ctr">
                        <a:lnSpc>
                          <a:spcPct val="115000"/>
                        </a:lnSpc>
                        <a:spcBef>
                          <a:spcPts val="0"/>
                        </a:spcBef>
                        <a:spcAft>
                          <a:spcPts val="0"/>
                        </a:spcAft>
                      </a:pPr>
                      <a:r>
                        <a:rPr lang="en-US" sz="1200" b="1" dirty="0">
                          <a:effectLst/>
                        </a:rPr>
                        <a:t>Cardiac failure</a:t>
                      </a:r>
                    </a:p>
                    <a:p>
                      <a:pPr marL="0" marR="0" algn="ctr">
                        <a:lnSpc>
                          <a:spcPct val="115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b="1" dirty="0">
                          <a:effectLst/>
                        </a:rPr>
                        <a:t>Thrombocytopenia</a:t>
                      </a:r>
                    </a:p>
                    <a:p>
                      <a:pPr marL="0" marR="0" algn="ctr">
                        <a:lnSpc>
                          <a:spcPct val="115000"/>
                        </a:lnSpc>
                        <a:spcBef>
                          <a:spcPts val="0"/>
                        </a:spcBef>
                        <a:spcAft>
                          <a:spcPts val="0"/>
                        </a:spcAft>
                      </a:pPr>
                      <a:r>
                        <a:rPr lang="en-US" sz="1200" b="1" dirty="0">
                          <a:effectLst/>
                        </a:rPr>
                        <a:t>↑LFTs/amylase/lipase</a:t>
                      </a:r>
                    </a:p>
                    <a:p>
                      <a:pPr marL="0" marR="0" algn="ctr">
                        <a:lnSpc>
                          <a:spcPct val="115000"/>
                        </a:lnSpc>
                        <a:spcBef>
                          <a:spcPts val="0"/>
                        </a:spcBef>
                        <a:spcAft>
                          <a:spcPts val="0"/>
                        </a:spcAft>
                      </a:pPr>
                      <a:r>
                        <a:rPr lang="en-US" sz="1200" b="1" dirty="0">
                          <a:effectLst/>
                        </a:rPr>
                        <a:t>Peripheral neuropathy</a:t>
                      </a:r>
                    </a:p>
                    <a:p>
                      <a:pPr marL="0" marR="0" algn="ctr">
                        <a:lnSpc>
                          <a:spcPct val="115000"/>
                        </a:lnSpc>
                        <a:spcBef>
                          <a:spcPts val="0"/>
                        </a:spcBef>
                        <a:spcAft>
                          <a:spcPts val="0"/>
                        </a:spcAft>
                      </a:pPr>
                      <a:r>
                        <a:rPr lang="en-US" sz="1200" b="1" dirty="0">
                          <a:effectLst/>
                        </a:rPr>
                        <a:t>First-dose effect</a:t>
                      </a:r>
                    </a:p>
                    <a:p>
                      <a:pPr marL="0" marR="0" algn="ctr">
                        <a:lnSpc>
                          <a:spcPct val="115000"/>
                        </a:lnSpc>
                        <a:spcBef>
                          <a:spcPts val="0"/>
                        </a:spcBef>
                        <a:spcAft>
                          <a:spcPts val="0"/>
                        </a:spcAft>
                      </a:pPr>
                      <a:r>
                        <a:rPr lang="en-US" sz="1200" b="1" dirty="0">
                          <a:effectLst/>
                        </a:rPr>
                        <a:t>(Dizziness, Hypotension,</a:t>
                      </a:r>
                    </a:p>
                    <a:p>
                      <a:pPr marL="0" marR="0" algn="ctr">
                        <a:lnSpc>
                          <a:spcPct val="115000"/>
                        </a:lnSpc>
                        <a:spcBef>
                          <a:spcPts val="0"/>
                        </a:spcBef>
                        <a:spcAft>
                          <a:spcPts val="0"/>
                        </a:spcAft>
                      </a:pPr>
                      <a:r>
                        <a:rPr lang="en-US" sz="1200" b="1" dirty="0">
                          <a:effectLst/>
                        </a:rPr>
                        <a:t>Flushing, Nausea)</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107085"/>
                  </a:ext>
                </a:extLst>
              </a:tr>
            </a:tbl>
          </a:graphicData>
        </a:graphic>
      </p:graphicFrame>
      <p:sp>
        <p:nvSpPr>
          <p:cNvPr id="3" name="TextBox 2">
            <a:extLst>
              <a:ext uri="{FF2B5EF4-FFF2-40B4-BE49-F238E27FC236}">
                <a16:creationId xmlns:a16="http://schemas.microsoft.com/office/drawing/2014/main" id="{13160189-F0FF-5F29-9572-1BDE77D6F9BD}"/>
              </a:ext>
            </a:extLst>
          </p:cNvPr>
          <p:cNvSpPr txBox="1"/>
          <p:nvPr/>
        </p:nvSpPr>
        <p:spPr>
          <a:xfrm>
            <a:off x="2903722" y="48171"/>
            <a:ext cx="7210628" cy="400110"/>
          </a:xfrm>
          <a:prstGeom prst="rect">
            <a:avLst/>
          </a:prstGeom>
          <a:noFill/>
          <a:ln w="381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a:ea typeface="ＭＳ Ｐゴシック"/>
              </a:rPr>
              <a:t>JAK2 inhibitors in myelofibrosis: activity in JAKi-naïve patients</a:t>
            </a:r>
          </a:p>
        </p:txBody>
      </p:sp>
      <p:sp>
        <p:nvSpPr>
          <p:cNvPr id="8" name="Oval 7">
            <a:extLst>
              <a:ext uri="{FF2B5EF4-FFF2-40B4-BE49-F238E27FC236}">
                <a16:creationId xmlns:a16="http://schemas.microsoft.com/office/drawing/2014/main" id="{8084A48F-C2DA-D9BE-80AE-D27217F50AAC}"/>
              </a:ext>
            </a:extLst>
          </p:cNvPr>
          <p:cNvSpPr/>
          <p:nvPr/>
        </p:nvSpPr>
        <p:spPr>
          <a:xfrm>
            <a:off x="8967431" y="3715265"/>
            <a:ext cx="16764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endParaRPr>
          </a:p>
        </p:txBody>
      </p:sp>
      <p:sp>
        <p:nvSpPr>
          <p:cNvPr id="9" name="Oval 8">
            <a:extLst>
              <a:ext uri="{FF2B5EF4-FFF2-40B4-BE49-F238E27FC236}">
                <a16:creationId xmlns:a16="http://schemas.microsoft.com/office/drawing/2014/main" id="{7B962CF3-DA5A-B9C0-A77A-89A305133F2B}"/>
              </a:ext>
            </a:extLst>
          </p:cNvPr>
          <p:cNvSpPr/>
          <p:nvPr/>
        </p:nvSpPr>
        <p:spPr>
          <a:xfrm>
            <a:off x="7030995" y="3715265"/>
            <a:ext cx="16764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endParaRPr>
          </a:p>
        </p:txBody>
      </p:sp>
      <p:sp>
        <p:nvSpPr>
          <p:cNvPr id="5" name="TextBox 4">
            <a:extLst>
              <a:ext uri="{FF2B5EF4-FFF2-40B4-BE49-F238E27FC236}">
                <a16:creationId xmlns:a16="http://schemas.microsoft.com/office/drawing/2014/main" id="{6FCE0699-A0FF-EB84-0CA2-9B3C2B2F5B3D}"/>
              </a:ext>
            </a:extLst>
          </p:cNvPr>
          <p:cNvSpPr txBox="1"/>
          <p:nvPr/>
        </p:nvSpPr>
        <p:spPr>
          <a:xfrm>
            <a:off x="6039354" y="6602587"/>
            <a:ext cx="627928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Tefferi et al. </a:t>
            </a:r>
            <a:r>
              <a:rPr kumimoji="0" lang="en-US" sz="1000" b="1" i="0" u="none" strike="noStrike" kern="1200" cap="none" spc="0" normalizeH="0" baseline="0" noProof="0" dirty="0">
                <a:ln>
                  <a:noFill/>
                </a:ln>
                <a:solidFill>
                  <a:srgbClr val="000000"/>
                </a:solidFill>
                <a:effectLst/>
                <a:uLnTx/>
                <a:uFillTx/>
                <a:latin typeface="Arial"/>
                <a:ea typeface="ＭＳ Ｐゴシック"/>
              </a:rPr>
              <a:t>Haematologica </a:t>
            </a:r>
            <a:r>
              <a:rPr kumimoji="0" lang="en-US" sz="1000" b="1" i="0" u="none" strike="noStrike" kern="1200" cap="none" spc="0" normalizeH="0" baseline="0" noProof="0" dirty="0">
                <a:ln>
                  <a:noFill/>
                </a:ln>
                <a:solidFill>
                  <a:srgbClr val="000000"/>
                </a:solidFill>
                <a:effectLst/>
                <a:uLnTx/>
                <a:uFillTx/>
                <a:latin typeface="Work Sans" pitchFamily="2" charset="0"/>
                <a:ea typeface="ＭＳ Ｐゴシック"/>
              </a:rPr>
              <a:t>Early view Mar 2, 2023 </a:t>
            </a:r>
            <a:r>
              <a:rPr kumimoji="0" lang="en-US" sz="1000" b="1" i="0" u="none" strike="noStrike" kern="1200" cap="none" spc="0" normalizeH="0" baseline="0" noProof="0" dirty="0">
                <a:ln>
                  <a:noFill/>
                </a:ln>
                <a:solidFill>
                  <a:srgbClr val="000000"/>
                </a:solidFill>
                <a:effectLst/>
                <a:uLnTx/>
                <a:uFillTx/>
                <a:latin typeface="Work Sans" pitchFamily="2" charset="0"/>
                <a:ea typeface="ＭＳ Ｐゴシック"/>
                <a:hlinkClick r:id="rId2">
                  <a:extLst>
                    <a:ext uri="{A12FA001-AC4F-418D-AE19-62706E023703}">
                      <ahyp:hlinkClr xmlns:ahyp="http://schemas.microsoft.com/office/drawing/2018/hyperlinkcolor" val="tx"/>
                    </a:ext>
                  </a:extLst>
                </a:hlinkClick>
              </a:rPr>
              <a:t>https://doi.org/10.3324/haematol.2022.282612</a:t>
            </a:r>
            <a:endParaRPr kumimoji="0" lang="en-US" sz="10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3212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83F4BF-2196-27F1-FDE7-63039B0C2AEB}"/>
              </a:ext>
            </a:extLst>
          </p:cNvPr>
          <p:cNvSpPr txBox="1"/>
          <p:nvPr/>
        </p:nvSpPr>
        <p:spPr>
          <a:xfrm>
            <a:off x="4827738" y="897088"/>
            <a:ext cx="1282527"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C00000"/>
                </a:solidFill>
                <a:effectLst/>
                <a:uLnTx/>
                <a:uFillTx/>
                <a:latin typeface="Arial"/>
                <a:ea typeface="ＭＳ Ｐゴシック"/>
              </a:rPr>
              <a:t>Momelotinib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C00000"/>
                </a:solidFill>
                <a:effectLst/>
                <a:uLnTx/>
                <a:uFillTx/>
                <a:latin typeface="Arial"/>
                <a:ea typeface="ＭＳ Ｐゴシック"/>
              </a:rPr>
              <a:t>Pacritinib</a:t>
            </a:r>
          </a:p>
        </p:txBody>
      </p:sp>
      <p:cxnSp>
        <p:nvCxnSpPr>
          <p:cNvPr id="17" name="Straight Connector 16">
            <a:extLst>
              <a:ext uri="{FF2B5EF4-FFF2-40B4-BE49-F238E27FC236}">
                <a16:creationId xmlns:a16="http://schemas.microsoft.com/office/drawing/2014/main" id="{A03E4A30-12D7-1637-D8CB-F0FD02C87324}"/>
              </a:ext>
            </a:extLst>
          </p:cNvPr>
          <p:cNvCxnSpPr>
            <a:cxnSpLocks/>
          </p:cNvCxnSpPr>
          <p:nvPr/>
        </p:nvCxnSpPr>
        <p:spPr>
          <a:xfrm>
            <a:off x="6005765" y="1196015"/>
            <a:ext cx="21862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482E38B-DEB0-B464-BD2E-266C69CF3EC6}"/>
              </a:ext>
            </a:extLst>
          </p:cNvPr>
          <p:cNvSpPr txBox="1"/>
          <p:nvPr/>
        </p:nvSpPr>
        <p:spPr>
          <a:xfrm>
            <a:off x="6361303" y="2332220"/>
            <a:ext cx="660095" cy="338554"/>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rPr>
              <a:t>Cytokine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rPr>
              <a:t>receptors</a:t>
            </a:r>
          </a:p>
        </p:txBody>
      </p:sp>
      <p:sp>
        <p:nvSpPr>
          <p:cNvPr id="25" name="TextBox 24">
            <a:extLst>
              <a:ext uri="{FF2B5EF4-FFF2-40B4-BE49-F238E27FC236}">
                <a16:creationId xmlns:a16="http://schemas.microsoft.com/office/drawing/2014/main" id="{D2D453FD-3D37-802B-DF25-6D4F5D1EA3D5}"/>
              </a:ext>
            </a:extLst>
          </p:cNvPr>
          <p:cNvSpPr txBox="1"/>
          <p:nvPr/>
        </p:nvSpPr>
        <p:spPr>
          <a:xfrm>
            <a:off x="7340232" y="2217818"/>
            <a:ext cx="790593" cy="338554"/>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rPr>
              <a:t>Growth factor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rPr>
              <a:t>receptors</a:t>
            </a:r>
          </a:p>
        </p:txBody>
      </p:sp>
      <p:sp>
        <p:nvSpPr>
          <p:cNvPr id="26" name="TextBox 25">
            <a:extLst>
              <a:ext uri="{FF2B5EF4-FFF2-40B4-BE49-F238E27FC236}">
                <a16:creationId xmlns:a16="http://schemas.microsoft.com/office/drawing/2014/main" id="{257ACFCB-B01A-B344-9B14-DE42F12ADC28}"/>
              </a:ext>
            </a:extLst>
          </p:cNvPr>
          <p:cNvSpPr txBox="1"/>
          <p:nvPr/>
        </p:nvSpPr>
        <p:spPr>
          <a:xfrm>
            <a:off x="8545370" y="2197288"/>
            <a:ext cx="1059814" cy="338554"/>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rPr>
              <a:t>Gain-of-function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rPr>
              <a:t>mutations</a:t>
            </a:r>
          </a:p>
        </p:txBody>
      </p:sp>
      <p:cxnSp>
        <p:nvCxnSpPr>
          <p:cNvPr id="28" name="Straight Connector 27">
            <a:extLst>
              <a:ext uri="{FF2B5EF4-FFF2-40B4-BE49-F238E27FC236}">
                <a16:creationId xmlns:a16="http://schemas.microsoft.com/office/drawing/2014/main" id="{CDCD27BD-65BE-82F4-80C7-CF664A4DE00D}"/>
              </a:ext>
            </a:extLst>
          </p:cNvPr>
          <p:cNvCxnSpPr>
            <a:cxnSpLocks/>
          </p:cNvCxnSpPr>
          <p:nvPr/>
        </p:nvCxnSpPr>
        <p:spPr>
          <a:xfrm>
            <a:off x="8191971" y="1196015"/>
            <a:ext cx="54063" cy="153750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7599382-2163-03C3-3308-37B423E49B8E}"/>
              </a:ext>
            </a:extLst>
          </p:cNvPr>
          <p:cNvCxnSpPr/>
          <p:nvPr/>
        </p:nvCxnSpPr>
        <p:spPr>
          <a:xfrm>
            <a:off x="8157233" y="2733521"/>
            <a:ext cx="1985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86F209C-6FD5-258A-18B2-AB612C8A7EE0}"/>
              </a:ext>
            </a:extLst>
          </p:cNvPr>
          <p:cNvCxnSpPr>
            <a:cxnSpLocks/>
          </p:cNvCxnSpPr>
          <p:nvPr/>
        </p:nvCxnSpPr>
        <p:spPr>
          <a:xfrm>
            <a:off x="8909395" y="4861149"/>
            <a:ext cx="0" cy="214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6C3F31C-B1C9-2BC5-E00D-169686004FD4}"/>
              </a:ext>
            </a:extLst>
          </p:cNvPr>
          <p:cNvSpPr txBox="1"/>
          <p:nvPr/>
        </p:nvSpPr>
        <p:spPr>
          <a:xfrm>
            <a:off x="7302973" y="5096208"/>
            <a:ext cx="345311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ＭＳ Ｐゴシック"/>
              </a:rPr>
              <a:t>Myeloproliferation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ＭＳ Ｐゴシック"/>
              </a:rPr>
              <a:t>Extramedullary hematopoiesis (hepatosplenomegaly)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ＭＳ Ｐゴシック"/>
              </a:rPr>
              <a:t>Aberrant cytokine expression (constitutional symptoms; ineffective erythropoiesis)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a:ea typeface="ＭＳ Ｐゴシック"/>
            </a:endParaRPr>
          </a:p>
        </p:txBody>
      </p:sp>
      <p:sp>
        <p:nvSpPr>
          <p:cNvPr id="4" name="Oval 3">
            <a:extLst>
              <a:ext uri="{FF2B5EF4-FFF2-40B4-BE49-F238E27FC236}">
                <a16:creationId xmlns:a16="http://schemas.microsoft.com/office/drawing/2014/main" id="{C49288BE-7FD0-CC84-F52C-B8DC7AF81D1B}"/>
              </a:ext>
            </a:extLst>
          </p:cNvPr>
          <p:cNvSpPr/>
          <p:nvPr/>
        </p:nvSpPr>
        <p:spPr>
          <a:xfrm>
            <a:off x="7970776" y="2796731"/>
            <a:ext cx="867638" cy="3526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a:ea typeface="ＭＳ Ｐゴシック"/>
              </a:rPr>
              <a:t>JAK2</a:t>
            </a:r>
          </a:p>
        </p:txBody>
      </p:sp>
      <p:sp>
        <p:nvSpPr>
          <p:cNvPr id="10" name="Rectangle 9">
            <a:extLst>
              <a:ext uri="{FF2B5EF4-FFF2-40B4-BE49-F238E27FC236}">
                <a16:creationId xmlns:a16="http://schemas.microsoft.com/office/drawing/2014/main" id="{690D8E5E-88F8-1577-FEC0-A0AEA47421BD}"/>
              </a:ext>
            </a:extLst>
          </p:cNvPr>
          <p:cNvSpPr/>
          <p:nvPr/>
        </p:nvSpPr>
        <p:spPr>
          <a:xfrm>
            <a:off x="7681737" y="4196935"/>
            <a:ext cx="1789871" cy="5856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ＭＳ Ｐゴシック"/>
              </a:rPr>
              <a:t>Activation of genes linked to: </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ＭＳ Ｐゴシック"/>
              </a:rPr>
              <a:t>Proliferation</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ＭＳ Ｐゴシック"/>
              </a:rPr>
              <a:t>Survival</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ＭＳ Ｐゴシック"/>
              </a:rPr>
              <a:t>Inflammation</a:t>
            </a:r>
          </a:p>
        </p:txBody>
      </p:sp>
      <p:cxnSp>
        <p:nvCxnSpPr>
          <p:cNvPr id="12" name="Straight Arrow Connector 11">
            <a:extLst>
              <a:ext uri="{FF2B5EF4-FFF2-40B4-BE49-F238E27FC236}">
                <a16:creationId xmlns:a16="http://schemas.microsoft.com/office/drawing/2014/main" id="{33E0E7F2-24F1-6FAA-3D0A-EDC3057EE96C}"/>
              </a:ext>
            </a:extLst>
          </p:cNvPr>
          <p:cNvCxnSpPr>
            <a:cxnSpLocks/>
          </p:cNvCxnSpPr>
          <p:nvPr/>
        </p:nvCxnSpPr>
        <p:spPr>
          <a:xfrm>
            <a:off x="7664359" y="2570439"/>
            <a:ext cx="363225" cy="226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C269D37-F46F-5DC1-433D-F204C0E2ECDF}"/>
              </a:ext>
            </a:extLst>
          </p:cNvPr>
          <p:cNvCxnSpPr>
            <a:cxnSpLocks/>
          </p:cNvCxnSpPr>
          <p:nvPr/>
        </p:nvCxnSpPr>
        <p:spPr>
          <a:xfrm>
            <a:off x="7051970" y="2570439"/>
            <a:ext cx="867638" cy="400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A0CF980-FF2A-8A19-7882-F5C365F4BA07}"/>
              </a:ext>
            </a:extLst>
          </p:cNvPr>
          <p:cNvCxnSpPr>
            <a:cxnSpLocks/>
          </p:cNvCxnSpPr>
          <p:nvPr/>
        </p:nvCxnSpPr>
        <p:spPr>
          <a:xfrm flipH="1">
            <a:off x="8566971" y="2570439"/>
            <a:ext cx="342425" cy="326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D4B832E1-7FEF-225B-C0CE-84AFCA4429B2}"/>
              </a:ext>
            </a:extLst>
          </p:cNvPr>
          <p:cNvSpPr/>
          <p:nvPr/>
        </p:nvSpPr>
        <p:spPr>
          <a:xfrm rot="16200000">
            <a:off x="7698337" y="3523739"/>
            <a:ext cx="785103" cy="28995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Arial"/>
                <a:ea typeface="ＭＳ Ｐゴシック"/>
              </a:rPr>
              <a:t>STAT3</a:t>
            </a:r>
          </a:p>
        </p:txBody>
      </p:sp>
      <p:sp>
        <p:nvSpPr>
          <p:cNvPr id="27" name="Oval 26">
            <a:extLst>
              <a:ext uri="{FF2B5EF4-FFF2-40B4-BE49-F238E27FC236}">
                <a16:creationId xmlns:a16="http://schemas.microsoft.com/office/drawing/2014/main" id="{8254672C-EC8F-C224-996D-E9235526C46D}"/>
              </a:ext>
            </a:extLst>
          </p:cNvPr>
          <p:cNvSpPr/>
          <p:nvPr/>
        </p:nvSpPr>
        <p:spPr>
          <a:xfrm rot="16200000">
            <a:off x="8043296" y="3502957"/>
            <a:ext cx="755571" cy="3019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Arial"/>
                <a:ea typeface="ＭＳ Ｐゴシック"/>
              </a:rPr>
              <a:t>STAT3</a:t>
            </a:r>
          </a:p>
        </p:txBody>
      </p:sp>
      <p:sp>
        <p:nvSpPr>
          <p:cNvPr id="29" name="Oval 28">
            <a:extLst>
              <a:ext uri="{FF2B5EF4-FFF2-40B4-BE49-F238E27FC236}">
                <a16:creationId xmlns:a16="http://schemas.microsoft.com/office/drawing/2014/main" id="{5A5E0702-411C-E519-8B99-2C9A2C6F2D18}"/>
              </a:ext>
            </a:extLst>
          </p:cNvPr>
          <p:cNvSpPr/>
          <p:nvPr/>
        </p:nvSpPr>
        <p:spPr>
          <a:xfrm>
            <a:off x="8190977" y="3313441"/>
            <a:ext cx="99936" cy="11191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a:ea typeface="ＭＳ Ｐゴシック"/>
              </a:rPr>
              <a:t>P</a:t>
            </a:r>
          </a:p>
        </p:txBody>
      </p:sp>
      <p:sp>
        <p:nvSpPr>
          <p:cNvPr id="33" name="Oval 32">
            <a:extLst>
              <a:ext uri="{FF2B5EF4-FFF2-40B4-BE49-F238E27FC236}">
                <a16:creationId xmlns:a16="http://schemas.microsoft.com/office/drawing/2014/main" id="{3450E5A0-30C4-100F-680A-5A24D423B9D4}"/>
              </a:ext>
            </a:extLst>
          </p:cNvPr>
          <p:cNvSpPr/>
          <p:nvPr/>
        </p:nvSpPr>
        <p:spPr>
          <a:xfrm>
            <a:off x="8227072" y="3818767"/>
            <a:ext cx="99936" cy="11191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a:ea typeface="ＭＳ Ｐゴシック"/>
              </a:rPr>
              <a:t>P</a:t>
            </a:r>
          </a:p>
        </p:txBody>
      </p:sp>
      <p:cxnSp>
        <p:nvCxnSpPr>
          <p:cNvPr id="42" name="Straight Arrow Connector 41">
            <a:extLst>
              <a:ext uri="{FF2B5EF4-FFF2-40B4-BE49-F238E27FC236}">
                <a16:creationId xmlns:a16="http://schemas.microsoft.com/office/drawing/2014/main" id="{1345C17D-1EF4-6ED1-85EF-336F302E45EB}"/>
              </a:ext>
            </a:extLst>
          </p:cNvPr>
          <p:cNvCxnSpPr/>
          <p:nvPr/>
        </p:nvCxnSpPr>
        <p:spPr>
          <a:xfrm>
            <a:off x="8270087" y="3145640"/>
            <a:ext cx="0" cy="161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77A85F5-2717-F414-2579-7C2ED875038A}"/>
              </a:ext>
            </a:extLst>
          </p:cNvPr>
          <p:cNvCxnSpPr/>
          <p:nvPr/>
        </p:nvCxnSpPr>
        <p:spPr>
          <a:xfrm>
            <a:off x="8276103" y="3969803"/>
            <a:ext cx="0" cy="161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Partial Circle 49">
            <a:extLst>
              <a:ext uri="{FF2B5EF4-FFF2-40B4-BE49-F238E27FC236}">
                <a16:creationId xmlns:a16="http://schemas.microsoft.com/office/drawing/2014/main" id="{F61D3CCF-3C0D-6407-C9C9-54D844D48608}"/>
              </a:ext>
            </a:extLst>
          </p:cNvPr>
          <p:cNvSpPr/>
          <p:nvPr/>
        </p:nvSpPr>
        <p:spPr>
          <a:xfrm rot="19056490">
            <a:off x="2970592" y="1989480"/>
            <a:ext cx="266571" cy="276996"/>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ＭＳ Ｐゴシック"/>
            </a:endParaRPr>
          </a:p>
        </p:txBody>
      </p:sp>
      <p:sp>
        <p:nvSpPr>
          <p:cNvPr id="51" name="Rectangle: Rounded Corners 50">
            <a:extLst>
              <a:ext uri="{FF2B5EF4-FFF2-40B4-BE49-F238E27FC236}">
                <a16:creationId xmlns:a16="http://schemas.microsoft.com/office/drawing/2014/main" id="{0032A4CC-99AB-522D-EB26-0D2DAE014691}"/>
              </a:ext>
            </a:extLst>
          </p:cNvPr>
          <p:cNvSpPr/>
          <p:nvPr/>
        </p:nvSpPr>
        <p:spPr>
          <a:xfrm>
            <a:off x="3082408" y="2269735"/>
            <a:ext cx="54140" cy="555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ＭＳ Ｐゴシック"/>
            </a:endParaRPr>
          </a:p>
        </p:txBody>
      </p:sp>
      <p:sp>
        <p:nvSpPr>
          <p:cNvPr id="52" name="Partial Circle 51">
            <a:extLst>
              <a:ext uri="{FF2B5EF4-FFF2-40B4-BE49-F238E27FC236}">
                <a16:creationId xmlns:a16="http://schemas.microsoft.com/office/drawing/2014/main" id="{C40F63EE-E5BA-04B9-A503-C7331492B622}"/>
              </a:ext>
            </a:extLst>
          </p:cNvPr>
          <p:cNvSpPr/>
          <p:nvPr/>
        </p:nvSpPr>
        <p:spPr>
          <a:xfrm rot="19056490">
            <a:off x="3224640" y="2002973"/>
            <a:ext cx="266571" cy="276996"/>
          </a:xfrm>
          <a:prstGeom prst="pi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endParaRPr>
          </a:p>
        </p:txBody>
      </p:sp>
      <p:sp>
        <p:nvSpPr>
          <p:cNvPr id="58" name="Oval 57">
            <a:extLst>
              <a:ext uri="{FF2B5EF4-FFF2-40B4-BE49-F238E27FC236}">
                <a16:creationId xmlns:a16="http://schemas.microsoft.com/office/drawing/2014/main" id="{1DD5A87A-2BBF-2AC6-7EB9-71743AD0E9D1}"/>
              </a:ext>
            </a:extLst>
          </p:cNvPr>
          <p:cNvSpPr/>
          <p:nvPr/>
        </p:nvSpPr>
        <p:spPr>
          <a:xfrm>
            <a:off x="3059509" y="2825546"/>
            <a:ext cx="99936" cy="11191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a:ea typeface="ＭＳ Ｐゴシック"/>
              </a:rPr>
              <a:t>P</a:t>
            </a:r>
          </a:p>
        </p:txBody>
      </p:sp>
      <p:sp>
        <p:nvSpPr>
          <p:cNvPr id="59" name="TextBox 58">
            <a:extLst>
              <a:ext uri="{FF2B5EF4-FFF2-40B4-BE49-F238E27FC236}">
                <a16:creationId xmlns:a16="http://schemas.microsoft.com/office/drawing/2014/main" id="{D2108C15-EBFB-1452-FF88-37DFEDE5833E}"/>
              </a:ext>
            </a:extLst>
          </p:cNvPr>
          <p:cNvSpPr txBox="1"/>
          <p:nvPr/>
        </p:nvSpPr>
        <p:spPr>
          <a:xfrm>
            <a:off x="2885730" y="1861989"/>
            <a:ext cx="47970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rPr>
              <a:t>ACVR1</a:t>
            </a:r>
          </a:p>
        </p:txBody>
      </p:sp>
      <p:cxnSp>
        <p:nvCxnSpPr>
          <p:cNvPr id="1025" name="Straight Connector 1024">
            <a:extLst>
              <a:ext uri="{FF2B5EF4-FFF2-40B4-BE49-F238E27FC236}">
                <a16:creationId xmlns:a16="http://schemas.microsoft.com/office/drawing/2014/main" id="{FBFCEE8B-EF50-9F53-B620-50CA7D6C882D}"/>
              </a:ext>
            </a:extLst>
          </p:cNvPr>
          <p:cNvCxnSpPr/>
          <p:nvPr/>
        </p:nvCxnSpPr>
        <p:spPr>
          <a:xfrm>
            <a:off x="3027948" y="1831808"/>
            <a:ext cx="1985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6" name="Straight Connector 1025">
            <a:extLst>
              <a:ext uri="{FF2B5EF4-FFF2-40B4-BE49-F238E27FC236}">
                <a16:creationId xmlns:a16="http://schemas.microsoft.com/office/drawing/2014/main" id="{8CD720B0-AD0A-1D74-B790-23D8377D5688}"/>
              </a:ext>
            </a:extLst>
          </p:cNvPr>
          <p:cNvCxnSpPr>
            <a:cxnSpLocks/>
          </p:cNvCxnSpPr>
          <p:nvPr/>
        </p:nvCxnSpPr>
        <p:spPr>
          <a:xfrm>
            <a:off x="3118839" y="1196016"/>
            <a:ext cx="8369" cy="63579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53EA7A43-D3B0-1377-9445-B31A00567C76}"/>
              </a:ext>
            </a:extLst>
          </p:cNvPr>
          <p:cNvCxnSpPr>
            <a:cxnSpLocks/>
          </p:cNvCxnSpPr>
          <p:nvPr/>
        </p:nvCxnSpPr>
        <p:spPr>
          <a:xfrm flipH="1">
            <a:off x="3118839" y="1171260"/>
            <a:ext cx="1851093" cy="247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31" name="Rectangle: Rounded Corners 1030">
            <a:extLst>
              <a:ext uri="{FF2B5EF4-FFF2-40B4-BE49-F238E27FC236}">
                <a16:creationId xmlns:a16="http://schemas.microsoft.com/office/drawing/2014/main" id="{E887E350-CAC1-2DF7-4D5A-DD11F9FFF4CC}"/>
              </a:ext>
            </a:extLst>
          </p:cNvPr>
          <p:cNvSpPr/>
          <p:nvPr/>
        </p:nvSpPr>
        <p:spPr>
          <a:xfrm>
            <a:off x="3312962" y="2260357"/>
            <a:ext cx="54140" cy="55581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ＭＳ Ｐゴシック"/>
            </a:endParaRPr>
          </a:p>
        </p:txBody>
      </p:sp>
      <p:sp>
        <p:nvSpPr>
          <p:cNvPr id="1032" name="TextBox 1031">
            <a:extLst>
              <a:ext uri="{FF2B5EF4-FFF2-40B4-BE49-F238E27FC236}">
                <a16:creationId xmlns:a16="http://schemas.microsoft.com/office/drawing/2014/main" id="{BED3CB4D-CB40-77EF-9C1F-F5C1EFBDE9E4}"/>
              </a:ext>
            </a:extLst>
          </p:cNvPr>
          <p:cNvSpPr txBox="1"/>
          <p:nvPr/>
        </p:nvSpPr>
        <p:spPr>
          <a:xfrm>
            <a:off x="3226468" y="2281085"/>
            <a:ext cx="14991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rPr>
              <a:t>Type 2 Receptor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rPr>
              <a:t>(BMPR2/ACVR2A, ACVR2B)</a:t>
            </a:r>
          </a:p>
        </p:txBody>
      </p:sp>
      <p:sp>
        <p:nvSpPr>
          <p:cNvPr id="1035" name="Oval 1034">
            <a:extLst>
              <a:ext uri="{FF2B5EF4-FFF2-40B4-BE49-F238E27FC236}">
                <a16:creationId xmlns:a16="http://schemas.microsoft.com/office/drawing/2014/main" id="{A7A73E94-5F70-84C7-A9E2-13A3FE70C3E2}"/>
              </a:ext>
            </a:extLst>
          </p:cNvPr>
          <p:cNvSpPr/>
          <p:nvPr/>
        </p:nvSpPr>
        <p:spPr>
          <a:xfrm>
            <a:off x="2552429" y="4166883"/>
            <a:ext cx="869260" cy="25209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a:ea typeface="ＭＳ Ｐゴシック"/>
              </a:rPr>
              <a:t>SMAD4</a:t>
            </a:r>
          </a:p>
        </p:txBody>
      </p:sp>
      <p:sp>
        <p:nvSpPr>
          <p:cNvPr id="1036" name="Rectangle 1035">
            <a:extLst>
              <a:ext uri="{FF2B5EF4-FFF2-40B4-BE49-F238E27FC236}">
                <a16:creationId xmlns:a16="http://schemas.microsoft.com/office/drawing/2014/main" id="{F7FEB40F-1C8C-6E74-2A7F-EC47EC5F4EB7}"/>
              </a:ext>
            </a:extLst>
          </p:cNvPr>
          <p:cNvSpPr/>
          <p:nvPr/>
        </p:nvSpPr>
        <p:spPr>
          <a:xfrm>
            <a:off x="1854848" y="4686418"/>
            <a:ext cx="2098787" cy="7870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ＭＳ Ｐゴシック"/>
              </a:rPr>
              <a:t>Activation of genes linked to:</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ＭＳ Ｐゴシック"/>
              </a:rPr>
              <a:t>Inflammation</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ＭＳ Ｐゴシック"/>
              </a:rPr>
              <a:t>Endochondral ossification</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C00000"/>
                </a:solidFill>
                <a:effectLst/>
                <a:uLnTx/>
                <a:uFillTx/>
                <a:latin typeface="Arial"/>
                <a:ea typeface="ＭＳ Ｐゴシック"/>
              </a:rPr>
              <a:t>Hepcidin production</a:t>
            </a:r>
          </a:p>
          <a:p>
            <a:pPr marL="471488" marR="0" lvl="1" indent="-128588"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000" b="1" i="0" u="none" strike="noStrike" kern="1200" cap="none" spc="0" normalizeH="0" baseline="0" noProof="0" dirty="0">
                <a:ln>
                  <a:noFill/>
                </a:ln>
                <a:solidFill>
                  <a:srgbClr val="C00000"/>
                </a:solidFill>
                <a:effectLst/>
                <a:uLnTx/>
                <a:uFillTx/>
                <a:latin typeface="Arial"/>
                <a:ea typeface="ＭＳ Ｐゴシック"/>
              </a:rPr>
              <a:t>Ineffective erythropoiesis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a:ea typeface="ＭＳ Ｐゴシック"/>
            </a:endParaRPr>
          </a:p>
        </p:txBody>
      </p:sp>
      <p:sp>
        <p:nvSpPr>
          <p:cNvPr id="1044" name="TextBox 1043">
            <a:extLst>
              <a:ext uri="{FF2B5EF4-FFF2-40B4-BE49-F238E27FC236}">
                <a16:creationId xmlns:a16="http://schemas.microsoft.com/office/drawing/2014/main" id="{9D13AEE0-6A7E-4684-E1D1-EC169D62B87D}"/>
              </a:ext>
            </a:extLst>
          </p:cNvPr>
          <p:cNvSpPr txBox="1"/>
          <p:nvPr/>
        </p:nvSpPr>
        <p:spPr>
          <a:xfrm>
            <a:off x="2119331" y="1320213"/>
            <a:ext cx="761283"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a:ea typeface="ＭＳ Ｐゴシック"/>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ＭＳ Ｐゴシック"/>
              </a:rPr>
              <a:t>Activins</a:t>
            </a:r>
          </a:p>
        </p:txBody>
      </p:sp>
      <p:cxnSp>
        <p:nvCxnSpPr>
          <p:cNvPr id="1045" name="Straight Arrow Connector 1044">
            <a:extLst>
              <a:ext uri="{FF2B5EF4-FFF2-40B4-BE49-F238E27FC236}">
                <a16:creationId xmlns:a16="http://schemas.microsoft.com/office/drawing/2014/main" id="{557A439F-0A53-7DD7-79D6-CA08D0E06307}"/>
              </a:ext>
            </a:extLst>
          </p:cNvPr>
          <p:cNvCxnSpPr>
            <a:cxnSpLocks/>
            <a:stCxn id="1044" idx="2"/>
            <a:endCxn id="59" idx="1"/>
          </p:cNvCxnSpPr>
          <p:nvPr/>
        </p:nvCxnSpPr>
        <p:spPr>
          <a:xfrm>
            <a:off x="2499973" y="1720323"/>
            <a:ext cx="385757" cy="249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47" name="TextBox 1046">
            <a:extLst>
              <a:ext uri="{FF2B5EF4-FFF2-40B4-BE49-F238E27FC236}">
                <a16:creationId xmlns:a16="http://schemas.microsoft.com/office/drawing/2014/main" id="{76D3E6F4-7834-0D45-7DB4-1639745F7E38}"/>
              </a:ext>
            </a:extLst>
          </p:cNvPr>
          <p:cNvSpPr txBox="1"/>
          <p:nvPr/>
        </p:nvSpPr>
        <p:spPr>
          <a:xfrm>
            <a:off x="3598871" y="1404918"/>
            <a:ext cx="1281189" cy="861774"/>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ＭＳ Ｐゴシック"/>
              </a:rPr>
              <a:t>Bone morphogenic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ＭＳ Ｐゴシック"/>
              </a:rPr>
              <a:t>protein (BMP)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ＭＳ Ｐゴシック"/>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ＭＳ Ｐゴシック"/>
              </a:rPr>
              <a:t>ligands</a:t>
            </a:r>
          </a:p>
        </p:txBody>
      </p:sp>
      <p:cxnSp>
        <p:nvCxnSpPr>
          <p:cNvPr id="2" name="Straight Arrow Connector 1">
            <a:extLst>
              <a:ext uri="{FF2B5EF4-FFF2-40B4-BE49-F238E27FC236}">
                <a16:creationId xmlns:a16="http://schemas.microsoft.com/office/drawing/2014/main" id="{CA04C94B-4A63-2A97-4C9E-BC05936AEFD7}"/>
              </a:ext>
            </a:extLst>
          </p:cNvPr>
          <p:cNvCxnSpPr/>
          <p:nvPr/>
        </p:nvCxnSpPr>
        <p:spPr>
          <a:xfrm>
            <a:off x="3013853" y="4470309"/>
            <a:ext cx="0" cy="161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CEB0FEE2-2E9D-085B-1E5D-07AB99997A82}"/>
              </a:ext>
            </a:extLst>
          </p:cNvPr>
          <p:cNvSpPr/>
          <p:nvPr/>
        </p:nvSpPr>
        <p:spPr>
          <a:xfrm rot="16200000">
            <a:off x="3085526" y="3632962"/>
            <a:ext cx="1028304" cy="301986"/>
          </a:xfrm>
          <a:prstGeom prst="ellipse">
            <a:avLst/>
          </a:prstGeom>
          <a:solidFill>
            <a:schemeClr val="tx2">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a:ea typeface="ＭＳ Ｐゴシック"/>
              </a:rPr>
              <a:t>SMAD2/3</a:t>
            </a:r>
          </a:p>
        </p:txBody>
      </p:sp>
      <p:sp>
        <p:nvSpPr>
          <p:cNvPr id="9" name="Oval 8">
            <a:extLst>
              <a:ext uri="{FF2B5EF4-FFF2-40B4-BE49-F238E27FC236}">
                <a16:creationId xmlns:a16="http://schemas.microsoft.com/office/drawing/2014/main" id="{79D229E6-3F18-A042-E81B-635B6068E2B9}"/>
              </a:ext>
            </a:extLst>
          </p:cNvPr>
          <p:cNvSpPr/>
          <p:nvPr/>
        </p:nvSpPr>
        <p:spPr>
          <a:xfrm>
            <a:off x="3357925" y="3436411"/>
            <a:ext cx="99936" cy="11191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a:ea typeface="ＭＳ Ｐゴシック"/>
              </a:rPr>
              <a:t>P</a:t>
            </a:r>
          </a:p>
        </p:txBody>
      </p:sp>
      <p:sp>
        <p:nvSpPr>
          <p:cNvPr id="18" name="Oval 17">
            <a:extLst>
              <a:ext uri="{FF2B5EF4-FFF2-40B4-BE49-F238E27FC236}">
                <a16:creationId xmlns:a16="http://schemas.microsoft.com/office/drawing/2014/main" id="{84F03B81-E0EA-2299-9F38-4DAEF286419B}"/>
              </a:ext>
            </a:extLst>
          </p:cNvPr>
          <p:cNvSpPr/>
          <p:nvPr/>
        </p:nvSpPr>
        <p:spPr>
          <a:xfrm rot="16200000">
            <a:off x="1757412" y="3599881"/>
            <a:ext cx="1116764" cy="410269"/>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a:ea typeface="ＭＳ Ｐゴシック"/>
              </a:rPr>
              <a:t>SMAD1/5/8</a:t>
            </a:r>
          </a:p>
        </p:txBody>
      </p:sp>
      <p:sp>
        <p:nvSpPr>
          <p:cNvPr id="19" name="Oval 18">
            <a:extLst>
              <a:ext uri="{FF2B5EF4-FFF2-40B4-BE49-F238E27FC236}">
                <a16:creationId xmlns:a16="http://schemas.microsoft.com/office/drawing/2014/main" id="{220F41C0-C378-5EE1-97C8-97023F7AE16B}"/>
              </a:ext>
            </a:extLst>
          </p:cNvPr>
          <p:cNvSpPr/>
          <p:nvPr/>
        </p:nvSpPr>
        <p:spPr>
          <a:xfrm>
            <a:off x="2467775" y="3413575"/>
            <a:ext cx="99936" cy="11191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a:ea typeface="ＭＳ Ｐゴシック"/>
              </a:rPr>
              <a:t>P</a:t>
            </a:r>
          </a:p>
        </p:txBody>
      </p:sp>
      <p:cxnSp>
        <p:nvCxnSpPr>
          <p:cNvPr id="21" name="Straight Arrow Connector 20">
            <a:extLst>
              <a:ext uri="{FF2B5EF4-FFF2-40B4-BE49-F238E27FC236}">
                <a16:creationId xmlns:a16="http://schemas.microsoft.com/office/drawing/2014/main" id="{1AB773D3-D5AA-7028-8AAA-C90F4FD8C667}"/>
              </a:ext>
            </a:extLst>
          </p:cNvPr>
          <p:cNvCxnSpPr>
            <a:cxnSpLocks/>
          </p:cNvCxnSpPr>
          <p:nvPr/>
        </p:nvCxnSpPr>
        <p:spPr>
          <a:xfrm>
            <a:off x="3149222" y="2981661"/>
            <a:ext cx="172637" cy="443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C430EE7-53E3-91AB-C9D1-F61EA6978870}"/>
              </a:ext>
            </a:extLst>
          </p:cNvPr>
          <p:cNvCxnSpPr>
            <a:cxnSpLocks/>
            <a:stCxn id="15" idx="3"/>
          </p:cNvCxnSpPr>
          <p:nvPr/>
        </p:nvCxnSpPr>
        <p:spPr>
          <a:xfrm flipH="1">
            <a:off x="2567712" y="3000810"/>
            <a:ext cx="401305" cy="412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37" name="TextBox 1036">
            <a:extLst>
              <a:ext uri="{FF2B5EF4-FFF2-40B4-BE49-F238E27FC236}">
                <a16:creationId xmlns:a16="http://schemas.microsoft.com/office/drawing/2014/main" id="{D1814291-0F76-9E9D-3998-2365F0F15B5E}"/>
              </a:ext>
            </a:extLst>
          </p:cNvPr>
          <p:cNvSpPr txBox="1"/>
          <p:nvPr/>
        </p:nvSpPr>
        <p:spPr>
          <a:xfrm>
            <a:off x="3140251" y="2891950"/>
            <a:ext cx="4902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rPr>
              <a:t>Activin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rPr>
              <a:t>signals</a:t>
            </a:r>
          </a:p>
        </p:txBody>
      </p:sp>
      <p:sp>
        <p:nvSpPr>
          <p:cNvPr id="15" name="TextBox 14">
            <a:extLst>
              <a:ext uri="{FF2B5EF4-FFF2-40B4-BE49-F238E27FC236}">
                <a16:creationId xmlns:a16="http://schemas.microsoft.com/office/drawing/2014/main" id="{A572D6E9-D377-70C4-2C5D-6A3F66BC65EF}"/>
              </a:ext>
            </a:extLst>
          </p:cNvPr>
          <p:cNvSpPr txBox="1"/>
          <p:nvPr/>
        </p:nvSpPr>
        <p:spPr>
          <a:xfrm>
            <a:off x="2257704" y="2831533"/>
            <a:ext cx="71131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rPr>
              <a:t>BMP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rPr>
              <a:t>signals</a:t>
            </a:r>
          </a:p>
        </p:txBody>
      </p:sp>
      <p:cxnSp>
        <p:nvCxnSpPr>
          <p:cNvPr id="44" name="Straight Arrow Connector 43">
            <a:extLst>
              <a:ext uri="{FF2B5EF4-FFF2-40B4-BE49-F238E27FC236}">
                <a16:creationId xmlns:a16="http://schemas.microsoft.com/office/drawing/2014/main" id="{F0FC05F2-AC70-1396-F84B-426D4F14F767}"/>
              </a:ext>
            </a:extLst>
          </p:cNvPr>
          <p:cNvCxnSpPr>
            <a:cxnSpLocks/>
            <a:endCxn id="59" idx="3"/>
          </p:cNvCxnSpPr>
          <p:nvPr/>
        </p:nvCxnSpPr>
        <p:spPr>
          <a:xfrm flipH="1">
            <a:off x="3365432" y="1696941"/>
            <a:ext cx="228850" cy="272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4322741-2D7B-D9B0-D89D-507BD5541806}"/>
              </a:ext>
            </a:extLst>
          </p:cNvPr>
          <p:cNvSpPr txBox="1"/>
          <p:nvPr/>
        </p:nvSpPr>
        <p:spPr>
          <a:xfrm>
            <a:off x="3886784" y="94759"/>
            <a:ext cx="48413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a:cs typeface="Arial" panose="020B0604020202020204" pitchFamily="34" charset="0"/>
              </a:rPr>
              <a:t>Momelotinib mechanism of action </a:t>
            </a:r>
          </a:p>
        </p:txBody>
      </p:sp>
      <p:cxnSp>
        <p:nvCxnSpPr>
          <p:cNvPr id="13" name="Straight Arrow Connector 12">
            <a:extLst>
              <a:ext uri="{FF2B5EF4-FFF2-40B4-BE49-F238E27FC236}">
                <a16:creationId xmlns:a16="http://schemas.microsoft.com/office/drawing/2014/main" id="{C374531E-1456-0286-A42E-52EC11150CAB}"/>
              </a:ext>
            </a:extLst>
          </p:cNvPr>
          <p:cNvCxnSpPr>
            <a:endCxn id="3" idx="0"/>
          </p:cNvCxnSpPr>
          <p:nvPr/>
        </p:nvCxnSpPr>
        <p:spPr>
          <a:xfrm>
            <a:off x="5469001" y="584603"/>
            <a:ext cx="1" cy="312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01C9A47-AF60-138E-A24E-429C2D691F9A}"/>
              </a:ext>
            </a:extLst>
          </p:cNvPr>
          <p:cNvSpPr txBox="1"/>
          <p:nvPr/>
        </p:nvSpPr>
        <p:spPr>
          <a:xfrm>
            <a:off x="9352586" y="6565470"/>
            <a:ext cx="256672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Tefferi et al. </a:t>
            </a:r>
            <a:r>
              <a:rPr kumimoji="0" lang="en-US" sz="1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Haematologica Mar 2, 2023</a:t>
            </a:r>
            <a:endParaRPr kumimoji="0" lang="en-US" sz="1000" b="1" i="1" u="none" strike="noStrike" kern="1200" cap="none" spc="0" normalizeH="0" baseline="0" noProof="0" dirty="0">
              <a:ln>
                <a:noFill/>
              </a:ln>
              <a:solidFill>
                <a:srgbClr val="E02B2B"/>
              </a:solidFill>
              <a:effectLst/>
              <a:uLnTx/>
              <a:uFillTx/>
              <a:latin typeface="Arial" panose="020B0604020202020204" pitchFamily="34" charset="0"/>
              <a:ea typeface="ＭＳ Ｐゴシック"/>
              <a:cs typeface="Arial" panose="020B0604020202020204" pitchFamily="34" charset="0"/>
            </a:endParaRPr>
          </a:p>
        </p:txBody>
      </p:sp>
      <p:pic>
        <p:nvPicPr>
          <p:cNvPr id="53" name="Picture 2">
            <a:extLst>
              <a:ext uri="{FF2B5EF4-FFF2-40B4-BE49-F238E27FC236}">
                <a16:creationId xmlns:a16="http://schemas.microsoft.com/office/drawing/2014/main" id="{09566612-2871-D522-EF25-50FF9BAC0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3634" y="4450708"/>
            <a:ext cx="3437766" cy="2056733"/>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C383C20A-FBDC-596A-A966-4B5F16465DD5}"/>
              </a:ext>
            </a:extLst>
          </p:cNvPr>
          <p:cNvSpPr txBox="1"/>
          <p:nvPr/>
        </p:nvSpPr>
        <p:spPr>
          <a:xfrm>
            <a:off x="100304" y="6569839"/>
            <a:ext cx="21574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rPr>
              <a:t>ACVR1: </a:t>
            </a:r>
            <a:r>
              <a:rPr kumimoji="0" lang="en-US" sz="800" b="0" i="1" u="none" strike="noStrike" kern="1200" cap="none" spc="0" normalizeH="0" baseline="0" noProof="0" dirty="0">
                <a:ln>
                  <a:noFill/>
                </a:ln>
                <a:solidFill>
                  <a:srgbClr val="000000"/>
                </a:solidFill>
                <a:effectLst/>
                <a:uLnTx/>
                <a:uFillTx/>
                <a:latin typeface="Arial"/>
                <a:ea typeface="ＭＳ Ｐゴシック"/>
              </a:rPr>
              <a:t>Activin A receptor type 1 (aka. ALK2) </a:t>
            </a:r>
          </a:p>
        </p:txBody>
      </p:sp>
      <p:sp>
        <p:nvSpPr>
          <p:cNvPr id="62" name="TextBox 61">
            <a:extLst>
              <a:ext uri="{FF2B5EF4-FFF2-40B4-BE49-F238E27FC236}">
                <a16:creationId xmlns:a16="http://schemas.microsoft.com/office/drawing/2014/main" id="{A1F9E78B-E738-320B-5593-9662A0344FE1}"/>
              </a:ext>
            </a:extLst>
          </p:cNvPr>
          <p:cNvSpPr txBox="1"/>
          <p:nvPr/>
        </p:nvSpPr>
        <p:spPr>
          <a:xfrm>
            <a:off x="5107396" y="3809451"/>
            <a:ext cx="57579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rPr>
              <a:t>Anti-HJV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rPr>
              <a:t>antibody</a:t>
            </a:r>
          </a:p>
        </p:txBody>
      </p:sp>
      <p:cxnSp>
        <p:nvCxnSpPr>
          <p:cNvPr id="1024" name="Straight Arrow Connector 1023">
            <a:extLst>
              <a:ext uri="{FF2B5EF4-FFF2-40B4-BE49-F238E27FC236}">
                <a16:creationId xmlns:a16="http://schemas.microsoft.com/office/drawing/2014/main" id="{16F796A3-6B9E-09A3-14D0-91EC16867F75}"/>
              </a:ext>
            </a:extLst>
          </p:cNvPr>
          <p:cNvCxnSpPr/>
          <p:nvPr/>
        </p:nvCxnSpPr>
        <p:spPr>
          <a:xfrm>
            <a:off x="5395295" y="4148005"/>
            <a:ext cx="33009" cy="4351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748841F-C611-DE3F-B69E-D2C2D9FB5BDB}"/>
              </a:ext>
            </a:extLst>
          </p:cNvPr>
          <p:cNvSpPr txBox="1"/>
          <p:nvPr/>
        </p:nvSpPr>
        <p:spPr>
          <a:xfrm>
            <a:off x="5595616" y="3855617"/>
            <a:ext cx="190261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a:cs typeface="Arial" panose="020B0604020202020204" pitchFamily="34" charset="0"/>
              </a:rPr>
              <a:t>DISC-0974 clinical trial </a:t>
            </a:r>
          </a:p>
        </p:txBody>
      </p:sp>
      <p:pic>
        <p:nvPicPr>
          <p:cNvPr id="11" name="Picture 10" descr="A diagram of a cell division&#10;&#10;Description automatically generated">
            <a:extLst>
              <a:ext uri="{FF2B5EF4-FFF2-40B4-BE49-F238E27FC236}">
                <a16:creationId xmlns:a16="http://schemas.microsoft.com/office/drawing/2014/main" id="{B0CCF575-8DB4-52FB-F373-CC5A67607F82}"/>
              </a:ext>
            </a:extLst>
          </p:cNvPr>
          <p:cNvPicPr>
            <a:picLocks noChangeAspect="1"/>
          </p:cNvPicPr>
          <p:nvPr/>
        </p:nvPicPr>
        <p:blipFill rotWithShape="1">
          <a:blip r:embed="rId3">
            <a:extLst>
              <a:ext uri="{28A0092B-C50C-407E-A947-70E740481C1C}">
                <a14:useLocalDpi xmlns:a14="http://schemas.microsoft.com/office/drawing/2010/main" val="0"/>
              </a:ext>
            </a:extLst>
          </a:blip>
          <a:srcRect l="2895" t="3436" r="6347" b="76078"/>
          <a:stretch/>
        </p:blipFill>
        <p:spPr>
          <a:xfrm>
            <a:off x="195365" y="539972"/>
            <a:ext cx="2806920" cy="752973"/>
          </a:xfrm>
          <a:prstGeom prst="rect">
            <a:avLst/>
          </a:prstGeom>
        </p:spPr>
      </p:pic>
      <p:sp>
        <p:nvSpPr>
          <p:cNvPr id="20" name="TextBox 19">
            <a:extLst>
              <a:ext uri="{FF2B5EF4-FFF2-40B4-BE49-F238E27FC236}">
                <a16:creationId xmlns:a16="http://schemas.microsoft.com/office/drawing/2014/main" id="{CC335E69-4BF5-F916-7DB8-E24DF8207512}"/>
              </a:ext>
            </a:extLst>
          </p:cNvPr>
          <p:cNvSpPr txBox="1"/>
          <p:nvPr/>
        </p:nvSpPr>
        <p:spPr>
          <a:xfrm>
            <a:off x="2903948" y="568442"/>
            <a:ext cx="1282527" cy="453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C00000"/>
                </a:solidFill>
                <a:effectLst/>
                <a:uLnTx/>
                <a:uFillTx/>
                <a:latin typeface="Arial"/>
                <a:ea typeface="ＭＳ Ｐゴシック"/>
              </a:rPr>
              <a:t>Luspatercept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ＭＳ Ｐゴシック"/>
              </a:rPr>
              <a:t>TGF-β Ligand trap</a:t>
            </a:r>
          </a:p>
        </p:txBody>
      </p:sp>
    </p:spTree>
    <p:extLst>
      <p:ext uri="{BB962C8B-B14F-4D97-AF65-F5344CB8AC3E}">
        <p14:creationId xmlns:p14="http://schemas.microsoft.com/office/powerpoint/2010/main" val="2881996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25F6818C-704D-4CC4-83F0-8818FC48E384}"/>
              </a:ext>
            </a:extLst>
          </p:cNvPr>
          <p:cNvSpPr txBox="1">
            <a:spLocks/>
          </p:cNvSpPr>
          <p:nvPr/>
        </p:nvSpPr>
        <p:spPr>
          <a:xfrm>
            <a:off x="5639" y="215176"/>
            <a:ext cx="12180722" cy="1048277"/>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1218072" rtl="0" eaLnBrk="1" fontAlgn="base" latinLnBrk="0" hangingPunct="1">
              <a:lnSpc>
                <a:spcPct val="100000"/>
              </a:lnSpc>
              <a:spcBef>
                <a:spcPct val="0"/>
              </a:spcBef>
              <a:spcAft>
                <a:spcPct val="0"/>
              </a:spcAft>
              <a:buClrTx/>
              <a:buSzTx/>
              <a:buFontTx/>
              <a:buNone/>
              <a:tabLst/>
              <a:defRPr/>
            </a:pPr>
            <a:r>
              <a:rPr kumimoji="0" lang="en-US" sz="4796" b="1" i="0" u="none" strike="noStrike" kern="0" cap="none" spc="0" normalizeH="0" baseline="0" noProof="0" dirty="0">
                <a:ln>
                  <a:noFill/>
                </a:ln>
                <a:solidFill>
                  <a:srgbClr val="002450"/>
                </a:solidFill>
                <a:effectLst/>
                <a:uLnTx/>
                <a:uFillTx/>
                <a:latin typeface="Arial"/>
                <a:ea typeface="ＭＳ Ｐゴシック"/>
              </a:rPr>
              <a:t>Welcome</a:t>
            </a:r>
          </a:p>
        </p:txBody>
      </p:sp>
      <p:sp>
        <p:nvSpPr>
          <p:cNvPr id="9" name="Subtitle 1">
            <a:extLst>
              <a:ext uri="{FF2B5EF4-FFF2-40B4-BE49-F238E27FC236}">
                <a16:creationId xmlns:a16="http://schemas.microsoft.com/office/drawing/2014/main" id="{9CDDDBAD-39E5-4AB1-AFD6-78B082790DD3}"/>
              </a:ext>
            </a:extLst>
          </p:cNvPr>
          <p:cNvSpPr>
            <a:spLocks noGrp="1"/>
          </p:cNvSpPr>
          <p:nvPr>
            <p:ph idx="1"/>
          </p:nvPr>
        </p:nvSpPr>
        <p:spPr>
          <a:xfrm>
            <a:off x="5639" y="2402484"/>
            <a:ext cx="12180720" cy="1733964"/>
          </a:xfrm>
        </p:spPr>
        <p:txBody>
          <a:bodyPr/>
          <a:lstStyle/>
          <a:p>
            <a:pPr marL="0" indent="0" algn="ctr" defTabSz="2157461">
              <a:spcBef>
                <a:spcPts val="0"/>
              </a:spcBef>
              <a:buNone/>
            </a:pPr>
            <a:r>
              <a:rPr lang="en-US" b="1" kern="1200" dirty="0">
                <a:solidFill>
                  <a:srgbClr val="002060"/>
                </a:solidFill>
                <a:latin typeface="Arial" panose="020B0604020202020204" pitchFamily="34" charset="0"/>
                <a:cs typeface="Arial" panose="020B0604020202020204" pitchFamily="34" charset="0"/>
              </a:rPr>
              <a:t>Bonnie Labdi, PharmD, BCOP</a:t>
            </a:r>
            <a:br>
              <a:rPr lang="en-US" kern="1200" dirty="0">
                <a:solidFill>
                  <a:srgbClr val="002060"/>
                </a:solidFill>
                <a:latin typeface="Arial" panose="020B0604020202020204" pitchFamily="34" charset="0"/>
                <a:cs typeface="Arial" panose="020B0604020202020204" pitchFamily="34" charset="0"/>
              </a:rPr>
            </a:br>
            <a:r>
              <a:rPr lang="en-US" kern="1200" dirty="0">
                <a:solidFill>
                  <a:srgbClr val="002060"/>
                </a:solidFill>
                <a:latin typeface="Arial" panose="020B0604020202020204" pitchFamily="34" charset="0"/>
                <a:cs typeface="Arial" panose="020B0604020202020204" pitchFamily="34" charset="0"/>
              </a:rPr>
              <a:t>Executive Director of Global Ambassador Strategies, Oncology</a:t>
            </a:r>
            <a:endParaRPr lang="en-US" kern="1200" baseline="30000" dirty="0">
              <a:solidFill>
                <a:srgbClr val="002060"/>
              </a:solidFill>
              <a:latin typeface="Arial" panose="020B0604020202020204" pitchFamily="34" charset="0"/>
              <a:cs typeface="Arial" panose="020B0604020202020204" pitchFamily="34" charset="0"/>
            </a:endParaRPr>
          </a:p>
          <a:p>
            <a:pPr marL="0" indent="0" algn="ctr" defTabSz="2157461">
              <a:spcBef>
                <a:spcPts val="0"/>
              </a:spcBef>
              <a:buNone/>
            </a:pPr>
            <a:r>
              <a:rPr lang="en-US" kern="1200" dirty="0">
                <a:solidFill>
                  <a:srgbClr val="002060"/>
                </a:solidFill>
                <a:latin typeface="Arial" panose="020B0604020202020204" pitchFamily="34" charset="0"/>
                <a:cs typeface="Arial" panose="020B0604020202020204" pitchFamily="34" charset="0"/>
              </a:rPr>
              <a:t>MJH Life Sciences™</a:t>
            </a:r>
          </a:p>
        </p:txBody>
      </p:sp>
    </p:spTree>
    <p:extLst>
      <p:ext uri="{BB962C8B-B14F-4D97-AF65-F5344CB8AC3E}">
        <p14:creationId xmlns:p14="http://schemas.microsoft.com/office/powerpoint/2010/main" val="4072059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07422B-65EF-4D28-9D29-2C2D2F9DB020}"/>
              </a:ext>
            </a:extLst>
          </p:cNvPr>
          <p:cNvSpPr txBox="1"/>
          <p:nvPr/>
        </p:nvSpPr>
        <p:spPr>
          <a:xfrm>
            <a:off x="1171074" y="280737"/>
            <a:ext cx="104193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a:cs typeface="Arial" panose="020B0604020202020204" pitchFamily="34" charset="0"/>
              </a:rPr>
              <a:t>MOMENTUM: Phase 3 randomized study of momelotinib (MMB) versus danazol (DAN) in symptomatic and anemic myelofibrosis (MF) patients previously treated with a JAK inhibitor</a:t>
            </a:r>
          </a:p>
        </p:txBody>
      </p:sp>
      <p:graphicFrame>
        <p:nvGraphicFramePr>
          <p:cNvPr id="4" name="Table 3">
            <a:extLst>
              <a:ext uri="{FF2B5EF4-FFF2-40B4-BE49-F238E27FC236}">
                <a16:creationId xmlns:a16="http://schemas.microsoft.com/office/drawing/2014/main" id="{ABA29A58-D687-44C1-B4E2-A1C370F789FD}"/>
              </a:ext>
            </a:extLst>
          </p:cNvPr>
          <p:cNvGraphicFramePr>
            <a:graphicFrameLocks noGrp="1"/>
          </p:cNvGraphicFramePr>
          <p:nvPr/>
        </p:nvGraphicFramePr>
        <p:xfrm>
          <a:off x="2601906" y="1270804"/>
          <a:ext cx="7492010" cy="4457398"/>
        </p:xfrm>
        <a:graphic>
          <a:graphicData uri="http://schemas.openxmlformats.org/drawingml/2006/table">
            <a:tbl>
              <a:tblPr/>
              <a:tblGrid>
                <a:gridCol w="1498402">
                  <a:extLst>
                    <a:ext uri="{9D8B030D-6E8A-4147-A177-3AD203B41FA5}">
                      <a16:colId xmlns:a16="http://schemas.microsoft.com/office/drawing/2014/main" val="1230561945"/>
                    </a:ext>
                  </a:extLst>
                </a:gridCol>
                <a:gridCol w="1498402">
                  <a:extLst>
                    <a:ext uri="{9D8B030D-6E8A-4147-A177-3AD203B41FA5}">
                      <a16:colId xmlns:a16="http://schemas.microsoft.com/office/drawing/2014/main" val="1045065082"/>
                    </a:ext>
                  </a:extLst>
                </a:gridCol>
                <a:gridCol w="1498402">
                  <a:extLst>
                    <a:ext uri="{9D8B030D-6E8A-4147-A177-3AD203B41FA5}">
                      <a16:colId xmlns:a16="http://schemas.microsoft.com/office/drawing/2014/main" val="2142497382"/>
                    </a:ext>
                  </a:extLst>
                </a:gridCol>
                <a:gridCol w="1498402">
                  <a:extLst>
                    <a:ext uri="{9D8B030D-6E8A-4147-A177-3AD203B41FA5}">
                      <a16:colId xmlns:a16="http://schemas.microsoft.com/office/drawing/2014/main" val="1524272612"/>
                    </a:ext>
                  </a:extLst>
                </a:gridCol>
                <a:gridCol w="1498402">
                  <a:extLst>
                    <a:ext uri="{9D8B030D-6E8A-4147-A177-3AD203B41FA5}">
                      <a16:colId xmlns:a16="http://schemas.microsoft.com/office/drawing/2014/main" val="1142948786"/>
                    </a:ext>
                  </a:extLst>
                </a:gridCol>
              </a:tblGrid>
              <a:tr h="519310">
                <a:tc>
                  <a:txBody>
                    <a:bodyPr/>
                    <a:lstStyle/>
                    <a:p>
                      <a:pPr algn="ctr"/>
                      <a:r>
                        <a:rPr lang="en-US" sz="1300" dirty="0">
                          <a:solidFill>
                            <a:schemeClr val="bg1"/>
                          </a:solidFill>
                          <a:effectLst/>
                          <a:latin typeface="Arial" panose="020B0604020202020204" pitchFamily="34" charset="0"/>
                          <a:cs typeface="Arial" panose="020B0604020202020204" pitchFamily="34" charset="0"/>
                        </a:rPr>
                        <a:t>Wk 24 Endpoint</a:t>
                      </a:r>
                      <a:br>
                        <a:rPr lang="en-US" sz="1300" dirty="0">
                          <a:solidFill>
                            <a:schemeClr val="bg1"/>
                          </a:solidFill>
                          <a:effectLst/>
                          <a:latin typeface="Arial" panose="020B0604020202020204" pitchFamily="34" charset="0"/>
                          <a:cs typeface="Arial" panose="020B0604020202020204" pitchFamily="34" charset="0"/>
                        </a:rPr>
                      </a:br>
                      <a:endParaRPr lang="en-US" sz="1300" dirty="0">
                        <a:solidFill>
                          <a:schemeClr val="bg1"/>
                        </a:solidFill>
                        <a:effectLst/>
                        <a:latin typeface="Arial" panose="020B0604020202020204" pitchFamily="34" charset="0"/>
                        <a:cs typeface="Arial" panose="020B0604020202020204" pitchFamily="34" charset="0"/>
                      </a:endParaRPr>
                    </a:p>
                  </a:txBody>
                  <a:tcPr marL="67862" marR="67862" marT="33931" marB="33931" anchor="ctr">
                    <a:lnL>
                      <a:noFill/>
                    </a:lnL>
                    <a:lnR>
                      <a:noFill/>
                    </a:lnR>
                    <a:lnT>
                      <a:noFill/>
                    </a:lnT>
                    <a:lnB w="9525" cap="flat" cmpd="sng" algn="ctr">
                      <a:solidFill>
                        <a:srgbClr val="CCCCCC"/>
                      </a:solidFill>
                      <a:prstDash val="solid"/>
                      <a:round/>
                      <a:headEnd type="none" w="med" len="med"/>
                      <a:tailEnd type="none" w="med" len="med"/>
                    </a:lnB>
                    <a:solidFill>
                      <a:schemeClr val="accent2"/>
                    </a:solidFill>
                  </a:tcPr>
                </a:tc>
                <a:tc>
                  <a:txBody>
                    <a:bodyPr/>
                    <a:lstStyle/>
                    <a:p>
                      <a:pPr algn="ctr"/>
                      <a:r>
                        <a:rPr lang="en-US" sz="1300" dirty="0">
                          <a:solidFill>
                            <a:schemeClr val="bg1"/>
                          </a:solidFill>
                          <a:effectLst/>
                          <a:latin typeface="Arial" panose="020B0604020202020204" pitchFamily="34" charset="0"/>
                          <a:cs typeface="Arial" panose="020B0604020202020204" pitchFamily="34" charset="0"/>
                        </a:rPr>
                        <a:t>Test</a:t>
                      </a:r>
                      <a:br>
                        <a:rPr lang="en-US" sz="1300" dirty="0">
                          <a:solidFill>
                            <a:schemeClr val="bg1"/>
                          </a:solidFill>
                          <a:effectLst/>
                          <a:latin typeface="Arial" panose="020B0604020202020204" pitchFamily="34" charset="0"/>
                          <a:cs typeface="Arial" panose="020B0604020202020204" pitchFamily="34" charset="0"/>
                        </a:rPr>
                      </a:br>
                      <a:endParaRPr lang="en-US" sz="1300" dirty="0">
                        <a:solidFill>
                          <a:schemeClr val="bg1"/>
                        </a:solidFill>
                        <a:effectLst/>
                        <a:latin typeface="Arial" panose="020B0604020202020204" pitchFamily="34" charset="0"/>
                        <a:cs typeface="Arial" panose="020B0604020202020204" pitchFamily="34" charset="0"/>
                      </a:endParaRPr>
                    </a:p>
                  </a:txBody>
                  <a:tcPr marL="67862" marR="67862" marT="33931" marB="33931" anchor="ctr">
                    <a:lnL>
                      <a:noFill/>
                    </a:lnL>
                    <a:lnR>
                      <a:noFill/>
                    </a:lnR>
                    <a:lnT>
                      <a:noFill/>
                    </a:lnT>
                    <a:lnB w="9525" cap="flat" cmpd="sng" algn="ctr">
                      <a:solidFill>
                        <a:srgbClr val="CCCCCC"/>
                      </a:solidFill>
                      <a:prstDash val="solid"/>
                      <a:round/>
                      <a:headEnd type="none" w="med" len="med"/>
                      <a:tailEnd type="none" w="med" len="med"/>
                    </a:lnB>
                    <a:solidFill>
                      <a:schemeClr val="accent2"/>
                    </a:solidFill>
                  </a:tcPr>
                </a:tc>
                <a:tc>
                  <a:txBody>
                    <a:bodyPr/>
                    <a:lstStyle/>
                    <a:p>
                      <a:pPr algn="ctr"/>
                      <a:r>
                        <a:rPr lang="en-US" sz="1300" dirty="0">
                          <a:solidFill>
                            <a:schemeClr val="bg1"/>
                          </a:solidFill>
                          <a:effectLst/>
                          <a:latin typeface="Arial" panose="020B0604020202020204" pitchFamily="34" charset="0"/>
                          <a:cs typeface="Arial" panose="020B0604020202020204" pitchFamily="34" charset="0"/>
                        </a:rPr>
                        <a:t>MMB</a:t>
                      </a:r>
                    </a:p>
                  </a:txBody>
                  <a:tcPr marL="67862" marR="67862" marT="33931" marB="33931" anchor="ctr">
                    <a:lnL>
                      <a:noFill/>
                    </a:lnL>
                    <a:lnR>
                      <a:noFill/>
                    </a:lnR>
                    <a:lnT>
                      <a:noFill/>
                    </a:lnT>
                    <a:lnB w="9525" cap="flat" cmpd="sng" algn="ctr">
                      <a:solidFill>
                        <a:srgbClr val="CCCCCC"/>
                      </a:solidFill>
                      <a:prstDash val="solid"/>
                      <a:round/>
                      <a:headEnd type="none" w="med" len="med"/>
                      <a:tailEnd type="none" w="med" len="med"/>
                    </a:lnB>
                    <a:solidFill>
                      <a:schemeClr val="accent2"/>
                    </a:solidFill>
                  </a:tcPr>
                </a:tc>
                <a:tc>
                  <a:txBody>
                    <a:bodyPr/>
                    <a:lstStyle/>
                    <a:p>
                      <a:pPr algn="ctr"/>
                      <a:r>
                        <a:rPr lang="en-US" sz="1300" dirty="0">
                          <a:solidFill>
                            <a:schemeClr val="bg1"/>
                          </a:solidFill>
                          <a:effectLst/>
                          <a:latin typeface="Arial" panose="020B0604020202020204" pitchFamily="34" charset="0"/>
                          <a:cs typeface="Arial" panose="020B0604020202020204" pitchFamily="34" charset="0"/>
                        </a:rPr>
                        <a:t>DAN</a:t>
                      </a:r>
                    </a:p>
                  </a:txBody>
                  <a:tcPr marL="67862" marR="67862" marT="33931" marB="33931" anchor="ctr">
                    <a:lnL>
                      <a:noFill/>
                    </a:lnL>
                    <a:lnR>
                      <a:noFill/>
                    </a:lnR>
                    <a:lnT>
                      <a:noFill/>
                    </a:lnT>
                    <a:lnB w="9525" cap="flat" cmpd="sng" algn="ctr">
                      <a:solidFill>
                        <a:srgbClr val="CCCCCC"/>
                      </a:solidFill>
                      <a:prstDash val="solid"/>
                      <a:round/>
                      <a:headEnd type="none" w="med" len="med"/>
                      <a:tailEnd type="none" w="med" len="med"/>
                    </a:lnB>
                    <a:solidFill>
                      <a:schemeClr val="accent2"/>
                    </a:solidFill>
                  </a:tcPr>
                </a:tc>
                <a:tc>
                  <a:txBody>
                    <a:bodyPr/>
                    <a:lstStyle/>
                    <a:p>
                      <a:pPr algn="ctr"/>
                      <a:r>
                        <a:rPr lang="en-US" sz="1300" dirty="0">
                          <a:solidFill>
                            <a:schemeClr val="bg1"/>
                          </a:solidFill>
                          <a:effectLst/>
                          <a:latin typeface="Arial" panose="020B0604020202020204" pitchFamily="34" charset="0"/>
                          <a:cs typeface="Arial" panose="020B0604020202020204" pitchFamily="34" charset="0"/>
                        </a:rPr>
                        <a:t>p-value</a:t>
                      </a:r>
                      <a:br>
                        <a:rPr lang="en-US" sz="1300" dirty="0">
                          <a:solidFill>
                            <a:schemeClr val="bg1"/>
                          </a:solidFill>
                          <a:effectLst/>
                          <a:latin typeface="Arial" panose="020B0604020202020204" pitchFamily="34" charset="0"/>
                          <a:cs typeface="Arial" panose="020B0604020202020204" pitchFamily="34" charset="0"/>
                        </a:rPr>
                      </a:br>
                      <a:endParaRPr lang="en-US" sz="1300" dirty="0">
                        <a:solidFill>
                          <a:schemeClr val="bg1"/>
                        </a:solidFill>
                        <a:effectLst/>
                        <a:latin typeface="Arial" panose="020B0604020202020204" pitchFamily="34" charset="0"/>
                        <a:cs typeface="Arial" panose="020B0604020202020204" pitchFamily="34" charset="0"/>
                      </a:endParaRPr>
                    </a:p>
                  </a:txBody>
                  <a:tcPr marL="67862" marR="67862" marT="33931" marB="33931" anchor="ctr">
                    <a:lnL>
                      <a:noFill/>
                    </a:lnL>
                    <a:lnR>
                      <a:noFill/>
                    </a:lnR>
                    <a:lnT>
                      <a:noFill/>
                    </a:lnT>
                    <a:lnB w="9525" cap="flat" cmpd="sng" algn="ctr">
                      <a:solidFill>
                        <a:srgbClr val="CCCCCC"/>
                      </a:solidFill>
                      <a:prstDash val="solid"/>
                      <a:round/>
                      <a:headEnd type="none" w="med" len="med"/>
                      <a:tailEnd type="none" w="med" len="med"/>
                    </a:lnB>
                    <a:solidFill>
                      <a:schemeClr val="accent2"/>
                    </a:solidFill>
                  </a:tcPr>
                </a:tc>
                <a:extLst>
                  <a:ext uri="{0D108BD9-81ED-4DB2-BD59-A6C34878D82A}">
                    <a16:rowId xmlns:a16="http://schemas.microsoft.com/office/drawing/2014/main" val="4040066524"/>
                  </a:ext>
                </a:extLst>
              </a:tr>
              <a:tr h="681339">
                <a:tc>
                  <a:txBody>
                    <a:bodyPr/>
                    <a:lstStyle/>
                    <a:p>
                      <a:pPr algn="ctr"/>
                      <a:r>
                        <a:rPr lang="en-US" sz="1300">
                          <a:effectLst/>
                          <a:latin typeface="Arial" panose="020B0604020202020204" pitchFamily="34" charset="0"/>
                          <a:cs typeface="Arial" panose="020B0604020202020204" pitchFamily="34" charset="0"/>
                        </a:rPr>
                        <a:t>TSS response rate (primary), %</a:t>
                      </a:r>
                      <a:br>
                        <a:rPr lang="en-US" sz="1300">
                          <a:effectLst/>
                          <a:latin typeface="Arial" panose="020B0604020202020204" pitchFamily="34" charset="0"/>
                          <a:cs typeface="Arial" panose="020B0604020202020204" pitchFamily="34" charset="0"/>
                        </a:rPr>
                      </a:br>
                      <a:endParaRPr lang="en-US" sz="1300">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1300" dirty="0">
                          <a:effectLst/>
                          <a:latin typeface="Arial" panose="020B0604020202020204" pitchFamily="34" charset="0"/>
                          <a:cs typeface="Arial" panose="020B0604020202020204" pitchFamily="34" charset="0"/>
                        </a:rPr>
                        <a:t>Superiority</a:t>
                      </a:r>
                      <a:br>
                        <a:rPr lang="en-US" sz="1300" dirty="0">
                          <a:effectLst/>
                          <a:latin typeface="Arial" panose="020B0604020202020204" pitchFamily="34" charset="0"/>
                          <a:cs typeface="Arial" panose="020B0604020202020204" pitchFamily="34" charset="0"/>
                        </a:rPr>
                      </a:br>
                      <a:endParaRPr lang="en-US" sz="1300" dirty="0">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1300" dirty="0">
                          <a:effectLst/>
                          <a:latin typeface="Arial" panose="020B0604020202020204" pitchFamily="34" charset="0"/>
                          <a:cs typeface="Arial" panose="020B0604020202020204" pitchFamily="34" charset="0"/>
                        </a:rPr>
                        <a:t>24.6</a:t>
                      </a:r>
                      <a:br>
                        <a:rPr lang="en-US" sz="1300" dirty="0">
                          <a:effectLst/>
                          <a:latin typeface="Arial" panose="020B0604020202020204" pitchFamily="34" charset="0"/>
                          <a:cs typeface="Arial" panose="020B0604020202020204" pitchFamily="34" charset="0"/>
                        </a:rPr>
                      </a:br>
                      <a:endParaRPr lang="en-US" sz="1300" dirty="0">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1300">
                          <a:effectLst/>
                          <a:latin typeface="Arial" panose="020B0604020202020204" pitchFamily="34" charset="0"/>
                          <a:cs typeface="Arial" panose="020B0604020202020204" pitchFamily="34" charset="0"/>
                        </a:rPr>
                        <a:t>9.2</a:t>
                      </a:r>
                      <a:br>
                        <a:rPr lang="en-US" sz="1300">
                          <a:effectLst/>
                          <a:latin typeface="Arial" panose="020B0604020202020204" pitchFamily="34" charset="0"/>
                          <a:cs typeface="Arial" panose="020B0604020202020204" pitchFamily="34" charset="0"/>
                        </a:rPr>
                      </a:br>
                      <a:endParaRPr lang="en-US" sz="1300">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1300">
                          <a:effectLst/>
                          <a:latin typeface="Arial" panose="020B0604020202020204" pitchFamily="34" charset="0"/>
                          <a:cs typeface="Arial" panose="020B0604020202020204" pitchFamily="34" charset="0"/>
                        </a:rPr>
                        <a:t>0.0095</a:t>
                      </a:r>
                      <a:br>
                        <a:rPr lang="en-US" sz="1300">
                          <a:effectLst/>
                          <a:latin typeface="Arial" panose="020B0604020202020204" pitchFamily="34" charset="0"/>
                          <a:cs typeface="Arial" panose="020B0604020202020204" pitchFamily="34" charset="0"/>
                        </a:rPr>
                      </a:br>
                      <a:endParaRPr lang="en-US" sz="1300">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09066591"/>
                  </a:ext>
                </a:extLst>
              </a:tr>
              <a:tr h="876782">
                <a:tc>
                  <a:txBody>
                    <a:bodyPr/>
                    <a:lstStyle/>
                    <a:p>
                      <a:pPr algn="ctr"/>
                      <a:r>
                        <a:rPr lang="en-US" sz="1300" dirty="0">
                          <a:solidFill>
                            <a:srgbClr val="C00000"/>
                          </a:solidFill>
                          <a:effectLst/>
                          <a:latin typeface="Arial" panose="020B0604020202020204" pitchFamily="34" charset="0"/>
                          <a:cs typeface="Arial" panose="020B0604020202020204" pitchFamily="34" charset="0"/>
                        </a:rPr>
                        <a:t>TI rate, %</a:t>
                      </a:r>
                      <a:br>
                        <a:rPr lang="en-US" sz="1300" dirty="0">
                          <a:solidFill>
                            <a:srgbClr val="C00000"/>
                          </a:solidFill>
                          <a:effectLst/>
                          <a:latin typeface="Arial" panose="020B0604020202020204" pitchFamily="34" charset="0"/>
                          <a:cs typeface="Arial" panose="020B0604020202020204" pitchFamily="34" charset="0"/>
                        </a:rPr>
                      </a:br>
                      <a:endParaRPr lang="en-US" sz="1300" dirty="0">
                        <a:solidFill>
                          <a:srgbClr val="C00000"/>
                        </a:solidFill>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1300" dirty="0">
                          <a:solidFill>
                            <a:srgbClr val="C00000"/>
                          </a:solidFill>
                          <a:effectLst/>
                          <a:latin typeface="Arial" panose="020B0604020202020204" pitchFamily="34" charset="0"/>
                          <a:cs typeface="Arial" panose="020B0604020202020204" pitchFamily="34" charset="0"/>
                        </a:rPr>
                        <a:t>Non-inferiority</a:t>
                      </a:r>
                      <a:br>
                        <a:rPr lang="en-US" sz="1300" dirty="0">
                          <a:solidFill>
                            <a:srgbClr val="C00000"/>
                          </a:solidFill>
                          <a:effectLst/>
                          <a:latin typeface="Arial" panose="020B0604020202020204" pitchFamily="34" charset="0"/>
                          <a:cs typeface="Arial" panose="020B0604020202020204" pitchFamily="34" charset="0"/>
                        </a:rPr>
                      </a:br>
                      <a:endParaRPr lang="en-US" sz="1300" dirty="0">
                        <a:solidFill>
                          <a:srgbClr val="C00000"/>
                        </a:solidFill>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1300" dirty="0">
                          <a:solidFill>
                            <a:srgbClr val="C00000"/>
                          </a:solidFill>
                          <a:effectLst/>
                          <a:latin typeface="Arial" panose="020B0604020202020204" pitchFamily="34" charset="0"/>
                          <a:cs typeface="Arial" panose="020B0604020202020204" pitchFamily="34" charset="0"/>
                        </a:rPr>
                        <a:t>30.8</a:t>
                      </a:r>
                      <a:br>
                        <a:rPr lang="en-US" sz="1300" dirty="0">
                          <a:solidFill>
                            <a:srgbClr val="C00000"/>
                          </a:solidFill>
                          <a:effectLst/>
                          <a:latin typeface="Arial" panose="020B0604020202020204" pitchFamily="34" charset="0"/>
                          <a:cs typeface="Arial" panose="020B0604020202020204" pitchFamily="34" charset="0"/>
                        </a:rPr>
                      </a:br>
                      <a:endParaRPr lang="en-US" sz="1300" dirty="0">
                        <a:solidFill>
                          <a:srgbClr val="C00000"/>
                        </a:solidFill>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1300" dirty="0">
                          <a:solidFill>
                            <a:srgbClr val="C00000"/>
                          </a:solidFill>
                          <a:effectLst/>
                          <a:latin typeface="Arial" panose="020B0604020202020204" pitchFamily="34" charset="0"/>
                          <a:cs typeface="Arial" panose="020B0604020202020204" pitchFamily="34" charset="0"/>
                        </a:rPr>
                        <a:t>20.0</a:t>
                      </a:r>
                      <a:br>
                        <a:rPr lang="en-US" sz="1300" dirty="0">
                          <a:solidFill>
                            <a:srgbClr val="C00000"/>
                          </a:solidFill>
                          <a:effectLst/>
                          <a:latin typeface="Arial" panose="020B0604020202020204" pitchFamily="34" charset="0"/>
                          <a:cs typeface="Arial" panose="020B0604020202020204" pitchFamily="34" charset="0"/>
                        </a:rPr>
                      </a:br>
                      <a:endParaRPr lang="en-US" sz="1300" dirty="0">
                        <a:solidFill>
                          <a:srgbClr val="C00000"/>
                        </a:solidFill>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1300" dirty="0">
                          <a:solidFill>
                            <a:srgbClr val="C00000"/>
                          </a:solidFill>
                          <a:effectLst/>
                          <a:latin typeface="Arial" panose="020B0604020202020204" pitchFamily="34" charset="0"/>
                          <a:cs typeface="Arial" panose="020B0604020202020204" pitchFamily="34" charset="0"/>
                        </a:rPr>
                        <a:t>0.0064</a:t>
                      </a:r>
                      <a:br>
                        <a:rPr lang="en-US" sz="1300" dirty="0">
                          <a:solidFill>
                            <a:srgbClr val="C00000"/>
                          </a:solidFill>
                          <a:effectLst/>
                          <a:latin typeface="Arial" panose="020B0604020202020204" pitchFamily="34" charset="0"/>
                          <a:cs typeface="Arial" panose="020B0604020202020204" pitchFamily="34" charset="0"/>
                        </a:rPr>
                      </a:br>
                      <a:br>
                        <a:rPr lang="en-US" sz="1300" dirty="0">
                          <a:solidFill>
                            <a:srgbClr val="C00000"/>
                          </a:solidFill>
                          <a:effectLst/>
                          <a:latin typeface="Arial" panose="020B0604020202020204" pitchFamily="34" charset="0"/>
                          <a:cs typeface="Arial" panose="020B0604020202020204" pitchFamily="34" charset="0"/>
                        </a:rPr>
                      </a:br>
                      <a:r>
                        <a:rPr lang="en-US" sz="1300" dirty="0">
                          <a:solidFill>
                            <a:srgbClr val="C00000"/>
                          </a:solidFill>
                          <a:effectLst/>
                          <a:latin typeface="Arial" panose="020B0604020202020204" pitchFamily="34" charset="0"/>
                          <a:cs typeface="Arial" panose="020B0604020202020204" pitchFamily="34" charset="0"/>
                        </a:rPr>
                        <a:t>(one-sided)</a:t>
                      </a:r>
                      <a:br>
                        <a:rPr lang="en-US" sz="1300" dirty="0">
                          <a:solidFill>
                            <a:srgbClr val="C00000"/>
                          </a:solidFill>
                          <a:effectLst/>
                          <a:latin typeface="Arial" panose="020B0604020202020204" pitchFamily="34" charset="0"/>
                          <a:cs typeface="Arial" panose="020B0604020202020204" pitchFamily="34" charset="0"/>
                        </a:rPr>
                      </a:br>
                      <a:endParaRPr lang="en-US" sz="1300" dirty="0">
                        <a:solidFill>
                          <a:srgbClr val="C00000"/>
                        </a:solidFill>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03850682"/>
                  </a:ext>
                </a:extLst>
              </a:tr>
              <a:tr h="485895">
                <a:tc>
                  <a:txBody>
                    <a:bodyPr/>
                    <a:lstStyle/>
                    <a:p>
                      <a:pPr algn="ctr"/>
                      <a:r>
                        <a:rPr lang="en-US" sz="1300">
                          <a:effectLst/>
                          <a:latin typeface="Arial" panose="020B0604020202020204" pitchFamily="34" charset="0"/>
                          <a:cs typeface="Arial" panose="020B0604020202020204" pitchFamily="34" charset="0"/>
                        </a:rPr>
                        <a:t>SRR ≥25%, %</a:t>
                      </a:r>
                      <a:br>
                        <a:rPr lang="en-US" sz="1300">
                          <a:effectLst/>
                          <a:latin typeface="Arial" panose="020B0604020202020204" pitchFamily="34" charset="0"/>
                          <a:cs typeface="Arial" panose="020B0604020202020204" pitchFamily="34" charset="0"/>
                        </a:rPr>
                      </a:br>
                      <a:endParaRPr lang="en-US" sz="1300">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1300">
                          <a:effectLst/>
                          <a:latin typeface="Arial" panose="020B0604020202020204" pitchFamily="34" charset="0"/>
                          <a:cs typeface="Arial" panose="020B0604020202020204" pitchFamily="34" charset="0"/>
                        </a:rPr>
                        <a:t>Superiority</a:t>
                      </a:r>
                      <a:br>
                        <a:rPr lang="en-US" sz="1300">
                          <a:effectLst/>
                          <a:latin typeface="Arial" panose="020B0604020202020204" pitchFamily="34" charset="0"/>
                          <a:cs typeface="Arial" panose="020B0604020202020204" pitchFamily="34" charset="0"/>
                        </a:rPr>
                      </a:br>
                      <a:endParaRPr lang="en-US" sz="1300">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1300">
                          <a:effectLst/>
                          <a:latin typeface="Arial" panose="020B0604020202020204" pitchFamily="34" charset="0"/>
                          <a:cs typeface="Arial" panose="020B0604020202020204" pitchFamily="34" charset="0"/>
                        </a:rPr>
                        <a:t>40.0</a:t>
                      </a:r>
                      <a:br>
                        <a:rPr lang="en-US" sz="1300">
                          <a:effectLst/>
                          <a:latin typeface="Arial" panose="020B0604020202020204" pitchFamily="34" charset="0"/>
                          <a:cs typeface="Arial" panose="020B0604020202020204" pitchFamily="34" charset="0"/>
                        </a:rPr>
                      </a:br>
                      <a:endParaRPr lang="en-US" sz="1300">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1300" dirty="0">
                          <a:effectLst/>
                          <a:latin typeface="Arial" panose="020B0604020202020204" pitchFamily="34" charset="0"/>
                          <a:cs typeface="Arial" panose="020B0604020202020204" pitchFamily="34" charset="0"/>
                        </a:rPr>
                        <a:t>6.2</a:t>
                      </a:r>
                      <a:br>
                        <a:rPr lang="en-US" sz="1300" dirty="0">
                          <a:effectLst/>
                          <a:latin typeface="Arial" panose="020B0604020202020204" pitchFamily="34" charset="0"/>
                          <a:cs typeface="Arial" panose="020B0604020202020204" pitchFamily="34" charset="0"/>
                        </a:rPr>
                      </a:br>
                      <a:endParaRPr lang="en-US" sz="1300" dirty="0">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1300">
                          <a:effectLst/>
                          <a:latin typeface="Arial" panose="020B0604020202020204" pitchFamily="34" charset="0"/>
                          <a:cs typeface="Arial" panose="020B0604020202020204" pitchFamily="34" charset="0"/>
                        </a:rPr>
                        <a:t>&lt;0.0001</a:t>
                      </a:r>
                      <a:br>
                        <a:rPr lang="en-US" sz="1300">
                          <a:effectLst/>
                          <a:latin typeface="Arial" panose="020B0604020202020204" pitchFamily="34" charset="0"/>
                          <a:cs typeface="Arial" panose="020B0604020202020204" pitchFamily="34" charset="0"/>
                        </a:rPr>
                      </a:br>
                      <a:endParaRPr lang="en-US" sz="1300">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79433258"/>
                  </a:ext>
                </a:extLst>
              </a:tr>
              <a:tr h="681339">
                <a:tc>
                  <a:txBody>
                    <a:bodyPr/>
                    <a:lstStyle/>
                    <a:p>
                      <a:pPr algn="ctr"/>
                      <a:r>
                        <a:rPr lang="en-US" sz="1300" dirty="0">
                          <a:effectLst/>
                          <a:latin typeface="Arial" panose="020B0604020202020204" pitchFamily="34" charset="0"/>
                          <a:cs typeface="Arial" panose="020B0604020202020204" pitchFamily="34" charset="0"/>
                        </a:rPr>
                        <a:t>TSS change from BL</a:t>
                      </a:r>
                      <a:br>
                        <a:rPr lang="en-US" sz="1300" dirty="0">
                          <a:effectLst/>
                          <a:latin typeface="Arial" panose="020B0604020202020204" pitchFamily="34" charset="0"/>
                          <a:cs typeface="Arial" panose="020B0604020202020204" pitchFamily="34" charset="0"/>
                        </a:rPr>
                      </a:br>
                      <a:endParaRPr lang="en-US" sz="1300" dirty="0">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1300">
                          <a:effectLst/>
                          <a:latin typeface="Arial" panose="020B0604020202020204" pitchFamily="34" charset="0"/>
                          <a:cs typeface="Arial" panose="020B0604020202020204" pitchFamily="34" charset="0"/>
                        </a:rPr>
                        <a:t>Superiority</a:t>
                      </a:r>
                      <a:br>
                        <a:rPr lang="en-US" sz="1300">
                          <a:effectLst/>
                          <a:latin typeface="Arial" panose="020B0604020202020204" pitchFamily="34" charset="0"/>
                          <a:cs typeface="Arial" panose="020B0604020202020204" pitchFamily="34" charset="0"/>
                        </a:rPr>
                      </a:br>
                      <a:endParaRPr lang="en-US" sz="1300">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1300">
                          <a:effectLst/>
                          <a:latin typeface="Arial" panose="020B0604020202020204" pitchFamily="34" charset="0"/>
                          <a:cs typeface="Arial" panose="020B0604020202020204" pitchFamily="34" charset="0"/>
                        </a:rPr>
                        <a:t>-9.36</a:t>
                      </a:r>
                      <a:br>
                        <a:rPr lang="en-US" sz="1300">
                          <a:effectLst/>
                          <a:latin typeface="Arial" panose="020B0604020202020204" pitchFamily="34" charset="0"/>
                          <a:cs typeface="Arial" panose="020B0604020202020204" pitchFamily="34" charset="0"/>
                        </a:rPr>
                      </a:br>
                      <a:endParaRPr lang="en-US" sz="1300">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1300" dirty="0">
                          <a:effectLst/>
                          <a:latin typeface="Arial" panose="020B0604020202020204" pitchFamily="34" charset="0"/>
                          <a:cs typeface="Arial" panose="020B0604020202020204" pitchFamily="34" charset="0"/>
                        </a:rPr>
                        <a:t>-3.13</a:t>
                      </a:r>
                      <a:br>
                        <a:rPr lang="en-US" sz="1300" dirty="0">
                          <a:effectLst/>
                          <a:latin typeface="Arial" panose="020B0604020202020204" pitchFamily="34" charset="0"/>
                          <a:cs typeface="Arial" panose="020B0604020202020204" pitchFamily="34" charset="0"/>
                        </a:rPr>
                      </a:br>
                      <a:endParaRPr lang="en-US" sz="1300" dirty="0">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1300">
                          <a:effectLst/>
                          <a:latin typeface="Arial" panose="020B0604020202020204" pitchFamily="34" charset="0"/>
                          <a:cs typeface="Arial" panose="020B0604020202020204" pitchFamily="34" charset="0"/>
                        </a:rPr>
                        <a:t>0.0014</a:t>
                      </a:r>
                      <a:br>
                        <a:rPr lang="en-US" sz="1300">
                          <a:effectLst/>
                          <a:latin typeface="Arial" panose="020B0604020202020204" pitchFamily="34" charset="0"/>
                          <a:cs typeface="Arial" panose="020B0604020202020204" pitchFamily="34" charset="0"/>
                        </a:rPr>
                      </a:br>
                      <a:endParaRPr lang="en-US" sz="1300">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367232477"/>
                  </a:ext>
                </a:extLst>
              </a:tr>
              <a:tr h="485895">
                <a:tc>
                  <a:txBody>
                    <a:bodyPr/>
                    <a:lstStyle/>
                    <a:p>
                      <a:pPr algn="ctr"/>
                      <a:r>
                        <a:rPr lang="en-US" sz="1300">
                          <a:effectLst/>
                          <a:latin typeface="Arial" panose="020B0604020202020204" pitchFamily="34" charset="0"/>
                          <a:cs typeface="Arial" panose="020B0604020202020204" pitchFamily="34" charset="0"/>
                        </a:rPr>
                        <a:t>SRR ≥35%, %</a:t>
                      </a:r>
                      <a:br>
                        <a:rPr lang="en-US" sz="1300">
                          <a:effectLst/>
                          <a:latin typeface="Arial" panose="020B0604020202020204" pitchFamily="34" charset="0"/>
                          <a:cs typeface="Arial" panose="020B0604020202020204" pitchFamily="34" charset="0"/>
                        </a:rPr>
                      </a:br>
                      <a:endParaRPr lang="en-US" sz="1300">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1300">
                          <a:effectLst/>
                          <a:latin typeface="Arial" panose="020B0604020202020204" pitchFamily="34" charset="0"/>
                          <a:cs typeface="Arial" panose="020B0604020202020204" pitchFamily="34" charset="0"/>
                        </a:rPr>
                        <a:t>Superiority</a:t>
                      </a:r>
                      <a:br>
                        <a:rPr lang="en-US" sz="1300">
                          <a:effectLst/>
                          <a:latin typeface="Arial" panose="020B0604020202020204" pitchFamily="34" charset="0"/>
                          <a:cs typeface="Arial" panose="020B0604020202020204" pitchFamily="34" charset="0"/>
                        </a:rPr>
                      </a:br>
                      <a:endParaRPr lang="en-US" sz="1300">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1300">
                          <a:effectLst/>
                          <a:latin typeface="Arial" panose="020B0604020202020204" pitchFamily="34" charset="0"/>
                          <a:cs typeface="Arial" panose="020B0604020202020204" pitchFamily="34" charset="0"/>
                        </a:rPr>
                        <a:t>23.1</a:t>
                      </a:r>
                      <a:br>
                        <a:rPr lang="en-US" sz="1300">
                          <a:effectLst/>
                          <a:latin typeface="Arial" panose="020B0604020202020204" pitchFamily="34" charset="0"/>
                          <a:cs typeface="Arial" panose="020B0604020202020204" pitchFamily="34" charset="0"/>
                        </a:rPr>
                      </a:br>
                      <a:endParaRPr lang="en-US" sz="1300">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1300">
                          <a:effectLst/>
                          <a:latin typeface="Arial" panose="020B0604020202020204" pitchFamily="34" charset="0"/>
                          <a:cs typeface="Arial" panose="020B0604020202020204" pitchFamily="34" charset="0"/>
                        </a:rPr>
                        <a:t>3.1</a:t>
                      </a:r>
                      <a:br>
                        <a:rPr lang="en-US" sz="1300">
                          <a:effectLst/>
                          <a:latin typeface="Arial" panose="020B0604020202020204" pitchFamily="34" charset="0"/>
                          <a:cs typeface="Arial" panose="020B0604020202020204" pitchFamily="34" charset="0"/>
                        </a:rPr>
                      </a:br>
                      <a:endParaRPr lang="en-US" sz="1300">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a:r>
                        <a:rPr lang="en-US" sz="1300" dirty="0">
                          <a:effectLst/>
                          <a:latin typeface="Arial" panose="020B0604020202020204" pitchFamily="34" charset="0"/>
                          <a:cs typeface="Arial" panose="020B0604020202020204" pitchFamily="34" charset="0"/>
                        </a:rPr>
                        <a:t>0.0006</a:t>
                      </a:r>
                      <a:br>
                        <a:rPr lang="en-US" sz="1300" dirty="0">
                          <a:effectLst/>
                          <a:latin typeface="Arial" panose="020B0604020202020204" pitchFamily="34" charset="0"/>
                          <a:cs typeface="Arial" panose="020B0604020202020204" pitchFamily="34" charset="0"/>
                        </a:rPr>
                      </a:br>
                      <a:endParaRPr lang="en-US" sz="1300" dirty="0">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883673599"/>
                  </a:ext>
                </a:extLst>
              </a:tr>
              <a:tr h="681339">
                <a:tc>
                  <a:txBody>
                    <a:bodyPr/>
                    <a:lstStyle/>
                    <a:p>
                      <a:pPr algn="ctr"/>
                      <a:r>
                        <a:rPr lang="en-US" sz="1300" dirty="0">
                          <a:solidFill>
                            <a:srgbClr val="C00000"/>
                          </a:solidFill>
                          <a:effectLst/>
                          <a:latin typeface="Arial" panose="020B0604020202020204" pitchFamily="34" charset="0"/>
                          <a:cs typeface="Arial" panose="020B0604020202020204" pitchFamily="34" charset="0"/>
                        </a:rPr>
                        <a:t>Zero transfusion rate, %</a:t>
                      </a:r>
                      <a:br>
                        <a:rPr lang="en-US" sz="1300" dirty="0">
                          <a:solidFill>
                            <a:srgbClr val="C00000"/>
                          </a:solidFill>
                          <a:effectLst/>
                          <a:latin typeface="Arial" panose="020B0604020202020204" pitchFamily="34" charset="0"/>
                          <a:cs typeface="Arial" panose="020B0604020202020204" pitchFamily="34" charset="0"/>
                        </a:rPr>
                      </a:br>
                      <a:endParaRPr lang="en-US" sz="1300" dirty="0">
                        <a:solidFill>
                          <a:srgbClr val="C00000"/>
                        </a:solidFill>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a:noFill/>
                    </a:lnB>
                  </a:tcPr>
                </a:tc>
                <a:tc>
                  <a:txBody>
                    <a:bodyPr/>
                    <a:lstStyle/>
                    <a:p>
                      <a:pPr algn="ctr"/>
                      <a:r>
                        <a:rPr lang="en-US" sz="1300" dirty="0">
                          <a:solidFill>
                            <a:srgbClr val="C00000"/>
                          </a:solidFill>
                          <a:effectLst/>
                          <a:latin typeface="Arial" panose="020B0604020202020204" pitchFamily="34" charset="0"/>
                          <a:cs typeface="Arial" panose="020B0604020202020204" pitchFamily="34" charset="0"/>
                        </a:rPr>
                        <a:t>Superiority</a:t>
                      </a:r>
                      <a:br>
                        <a:rPr lang="en-US" sz="1300" dirty="0">
                          <a:solidFill>
                            <a:srgbClr val="C00000"/>
                          </a:solidFill>
                          <a:effectLst/>
                          <a:latin typeface="Arial" panose="020B0604020202020204" pitchFamily="34" charset="0"/>
                          <a:cs typeface="Arial" panose="020B0604020202020204" pitchFamily="34" charset="0"/>
                        </a:rPr>
                      </a:br>
                      <a:endParaRPr lang="en-US" sz="1300" dirty="0">
                        <a:solidFill>
                          <a:srgbClr val="C00000"/>
                        </a:solidFill>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a:noFill/>
                    </a:lnB>
                  </a:tcPr>
                </a:tc>
                <a:tc>
                  <a:txBody>
                    <a:bodyPr/>
                    <a:lstStyle/>
                    <a:p>
                      <a:pPr algn="ctr"/>
                      <a:r>
                        <a:rPr lang="en-US" sz="1300" dirty="0">
                          <a:solidFill>
                            <a:srgbClr val="C00000"/>
                          </a:solidFill>
                          <a:effectLst/>
                          <a:latin typeface="Arial" panose="020B0604020202020204" pitchFamily="34" charset="0"/>
                          <a:cs typeface="Arial" panose="020B0604020202020204" pitchFamily="34" charset="0"/>
                        </a:rPr>
                        <a:t>35.4</a:t>
                      </a:r>
                      <a:br>
                        <a:rPr lang="en-US" sz="1300" dirty="0">
                          <a:solidFill>
                            <a:srgbClr val="C00000"/>
                          </a:solidFill>
                          <a:effectLst/>
                          <a:latin typeface="Arial" panose="020B0604020202020204" pitchFamily="34" charset="0"/>
                          <a:cs typeface="Arial" panose="020B0604020202020204" pitchFamily="34" charset="0"/>
                        </a:rPr>
                      </a:br>
                      <a:endParaRPr lang="en-US" sz="1300" dirty="0">
                        <a:solidFill>
                          <a:srgbClr val="C00000"/>
                        </a:solidFill>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a:noFill/>
                    </a:lnB>
                  </a:tcPr>
                </a:tc>
                <a:tc>
                  <a:txBody>
                    <a:bodyPr/>
                    <a:lstStyle/>
                    <a:p>
                      <a:pPr algn="ctr"/>
                      <a:r>
                        <a:rPr lang="en-US" sz="1300" dirty="0">
                          <a:solidFill>
                            <a:srgbClr val="C00000"/>
                          </a:solidFill>
                          <a:effectLst/>
                          <a:latin typeface="Arial" panose="020B0604020202020204" pitchFamily="34" charset="0"/>
                          <a:cs typeface="Arial" panose="020B0604020202020204" pitchFamily="34" charset="0"/>
                        </a:rPr>
                        <a:t>16.9</a:t>
                      </a:r>
                      <a:br>
                        <a:rPr lang="en-US" sz="1300" dirty="0">
                          <a:solidFill>
                            <a:srgbClr val="C00000"/>
                          </a:solidFill>
                          <a:effectLst/>
                          <a:latin typeface="Arial" panose="020B0604020202020204" pitchFamily="34" charset="0"/>
                          <a:cs typeface="Arial" panose="020B0604020202020204" pitchFamily="34" charset="0"/>
                        </a:rPr>
                      </a:br>
                      <a:endParaRPr lang="en-US" sz="1300" dirty="0">
                        <a:solidFill>
                          <a:srgbClr val="C00000"/>
                        </a:solidFill>
                        <a:effectLst/>
                        <a:latin typeface="Arial" panose="020B0604020202020204" pitchFamily="34" charset="0"/>
                        <a:cs typeface="Arial" panose="020B0604020202020204" pitchFamily="34" charset="0"/>
                      </a:endParaRPr>
                    </a:p>
                  </a:txBody>
                  <a:tcPr marL="67862" marR="67862" marT="47504" marB="47504" anchor="ctr">
                    <a:lnL>
                      <a:noFill/>
                    </a:lnL>
                    <a:lnR>
                      <a:noFill/>
                    </a:lnR>
                    <a:lnT w="9525" cap="flat" cmpd="sng" algn="ctr">
                      <a:solidFill>
                        <a:srgbClr val="CCCCCC"/>
                      </a:solidFill>
                      <a:prstDash val="solid"/>
                      <a:round/>
                      <a:headEnd type="none" w="med" len="med"/>
                      <a:tailEnd type="none" w="med" len="med"/>
                    </a:lnT>
                    <a:lnB>
                      <a:noFill/>
                    </a:lnB>
                  </a:tcPr>
                </a:tc>
                <a:tc>
                  <a:txBody>
                    <a:bodyPr/>
                    <a:lstStyle/>
                    <a:p>
                      <a:pPr algn="ctr"/>
                      <a:r>
                        <a:rPr lang="en-US" sz="1300" dirty="0">
                          <a:solidFill>
                            <a:srgbClr val="C00000"/>
                          </a:solidFill>
                          <a:effectLst/>
                          <a:latin typeface="Arial" panose="020B0604020202020204" pitchFamily="34" charset="0"/>
                          <a:cs typeface="Arial" panose="020B0604020202020204" pitchFamily="34" charset="0"/>
                        </a:rPr>
                        <a:t>0.0012</a:t>
                      </a:r>
                    </a:p>
                  </a:txBody>
                  <a:tcPr marL="67862" marR="67862" marT="47504" marB="47504" anchor="ctr">
                    <a:lnL>
                      <a:noFill/>
                    </a:lnL>
                    <a:lnR>
                      <a:noFill/>
                    </a:lnR>
                    <a:lnT w="9525" cap="flat" cmpd="sng" algn="ctr">
                      <a:solidFill>
                        <a:srgbClr val="CCCCCC"/>
                      </a:solidFill>
                      <a:prstDash val="solid"/>
                      <a:round/>
                      <a:headEnd type="none" w="med" len="med"/>
                      <a:tailEnd type="none" w="med" len="med"/>
                    </a:lnT>
                    <a:lnB>
                      <a:noFill/>
                    </a:lnB>
                  </a:tcPr>
                </a:tc>
                <a:extLst>
                  <a:ext uri="{0D108BD9-81ED-4DB2-BD59-A6C34878D82A}">
                    <a16:rowId xmlns:a16="http://schemas.microsoft.com/office/drawing/2014/main" val="4067420592"/>
                  </a:ext>
                </a:extLst>
              </a:tr>
            </a:tbl>
          </a:graphicData>
        </a:graphic>
      </p:graphicFrame>
      <p:sp>
        <p:nvSpPr>
          <p:cNvPr id="5" name="TextBox 4">
            <a:extLst>
              <a:ext uri="{FF2B5EF4-FFF2-40B4-BE49-F238E27FC236}">
                <a16:creationId xmlns:a16="http://schemas.microsoft.com/office/drawing/2014/main" id="{B52C01E7-4C75-4EB2-8E5C-E92911354ADE}"/>
              </a:ext>
            </a:extLst>
          </p:cNvPr>
          <p:cNvSpPr txBox="1"/>
          <p:nvPr/>
        </p:nvSpPr>
        <p:spPr>
          <a:xfrm>
            <a:off x="3516235" y="5787373"/>
            <a:ext cx="7226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Gr ≥3 thrombocytopenia (MMB, 22%; DAN, 12%) and anemia (MMB, 8%; DAN,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Gr ≥3 infections (MMB, 15%; DAN, 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Peripheral neuropathy (MMB, 4%; DAN, 2%, all Gr ≤2)</a:t>
            </a:r>
          </a:p>
        </p:txBody>
      </p:sp>
      <p:sp>
        <p:nvSpPr>
          <p:cNvPr id="6" name="TextBox 5">
            <a:extLst>
              <a:ext uri="{FF2B5EF4-FFF2-40B4-BE49-F238E27FC236}">
                <a16:creationId xmlns:a16="http://schemas.microsoft.com/office/drawing/2014/main" id="{B99175D1-0977-12C0-5464-CB390C9B1A4B}"/>
              </a:ext>
            </a:extLst>
          </p:cNvPr>
          <p:cNvSpPr txBox="1"/>
          <p:nvPr/>
        </p:nvSpPr>
        <p:spPr>
          <a:xfrm>
            <a:off x="10093916" y="6492876"/>
            <a:ext cx="267216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Verstovsek</a:t>
            </a:r>
            <a:r>
              <a:rPr kumimoji="0" lang="en-US" sz="1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et al. Lancet, 2023</a:t>
            </a:r>
          </a:p>
        </p:txBody>
      </p:sp>
    </p:spTree>
    <p:extLst>
      <p:ext uri="{BB962C8B-B14F-4D97-AF65-F5344CB8AC3E}">
        <p14:creationId xmlns:p14="http://schemas.microsoft.com/office/powerpoint/2010/main" val="573178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in graphic">
            <a:extLst>
              <a:ext uri="{FF2B5EF4-FFF2-40B4-BE49-F238E27FC236}">
                <a16:creationId xmlns:a16="http://schemas.microsoft.com/office/drawing/2014/main" id="{BD2BBFF1-1F73-3750-5D55-EA4C2300AE47}"/>
              </a:ext>
            </a:extLst>
          </p:cNvPr>
          <p:cNvPicPr/>
          <p:nvPr/>
        </p:nvPicPr>
        <p:blipFill rotWithShape="1">
          <a:blip r:embed="rId2"/>
          <a:srcRect b="4307"/>
          <a:stretch/>
        </p:blipFill>
        <p:spPr>
          <a:xfrm>
            <a:off x="1810565" y="643466"/>
            <a:ext cx="8570869" cy="5331131"/>
          </a:xfrm>
          <a:prstGeom prst="rect">
            <a:avLst/>
          </a:prstGeom>
        </p:spPr>
      </p:pic>
      <p:sp>
        <p:nvSpPr>
          <p:cNvPr id="3" name="Title 1">
            <a:extLst>
              <a:ext uri="{FF2B5EF4-FFF2-40B4-BE49-F238E27FC236}">
                <a16:creationId xmlns:a16="http://schemas.microsoft.com/office/drawing/2014/main" id="{9127ECE0-768C-FC78-6660-0D84C66AF437}"/>
              </a:ext>
            </a:extLst>
          </p:cNvPr>
          <p:cNvSpPr txBox="1">
            <a:spLocks/>
          </p:cNvSpPr>
          <p:nvPr/>
        </p:nvSpPr>
        <p:spPr>
          <a:xfrm>
            <a:off x="2012043" y="217434"/>
            <a:ext cx="7826375" cy="3603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Management of myelofibrosis</a:t>
            </a:r>
          </a:p>
        </p:txBody>
      </p:sp>
      <p:sp>
        <p:nvSpPr>
          <p:cNvPr id="4" name="TextBox 3">
            <a:extLst>
              <a:ext uri="{FF2B5EF4-FFF2-40B4-BE49-F238E27FC236}">
                <a16:creationId xmlns:a16="http://schemas.microsoft.com/office/drawing/2014/main" id="{A31488A1-D72B-0DD2-FBCC-E69B516505DA}"/>
              </a:ext>
            </a:extLst>
          </p:cNvPr>
          <p:cNvSpPr txBox="1"/>
          <p:nvPr/>
        </p:nvSpPr>
        <p:spPr>
          <a:xfrm>
            <a:off x="9737205" y="6394345"/>
            <a:ext cx="210666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Tefferi et al. Am J </a:t>
            </a:r>
            <a:r>
              <a:rPr kumimoji="0" lang="en-US" sz="1000" b="1"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Hematol</a:t>
            </a:r>
            <a:r>
              <a:rPr kumimoji="0" lang="en-US" sz="1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2023</a:t>
            </a:r>
          </a:p>
        </p:txBody>
      </p:sp>
    </p:spTree>
    <p:extLst>
      <p:ext uri="{BB962C8B-B14F-4D97-AF65-F5344CB8AC3E}">
        <p14:creationId xmlns:p14="http://schemas.microsoft.com/office/powerpoint/2010/main" val="1252961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80FCA8-C850-3BD8-F148-787CCDCF4A52}"/>
              </a:ext>
            </a:extLst>
          </p:cNvPr>
          <p:cNvPicPr>
            <a:picLocks noChangeAspect="1"/>
          </p:cNvPicPr>
          <p:nvPr/>
        </p:nvPicPr>
        <p:blipFill>
          <a:blip r:embed="rId2"/>
          <a:stretch>
            <a:fillRect/>
          </a:stretch>
        </p:blipFill>
        <p:spPr>
          <a:xfrm>
            <a:off x="2460128" y="1152169"/>
            <a:ext cx="6769318" cy="4787668"/>
          </a:xfrm>
          <a:prstGeom prst="rect">
            <a:avLst/>
          </a:prstGeom>
        </p:spPr>
      </p:pic>
      <p:sp>
        <p:nvSpPr>
          <p:cNvPr id="4" name="TextBox 3">
            <a:extLst>
              <a:ext uri="{FF2B5EF4-FFF2-40B4-BE49-F238E27FC236}">
                <a16:creationId xmlns:a16="http://schemas.microsoft.com/office/drawing/2014/main" id="{E30E34B8-3446-AECD-D5ED-51F9931AE306}"/>
              </a:ext>
            </a:extLst>
          </p:cNvPr>
          <p:cNvSpPr txBox="1"/>
          <p:nvPr/>
        </p:nvSpPr>
        <p:spPr>
          <a:xfrm>
            <a:off x="2546448" y="209276"/>
            <a:ext cx="659667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a:ea typeface="ＭＳ Ｐゴシック"/>
              </a:rPr>
              <a:t>Momelotinib drug survival among 79 JAK inhibitor-naïve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a:ea typeface="ＭＳ Ｐゴシック"/>
              </a:rPr>
              <a:t>Mayo clinic patients with myelofibrosis</a:t>
            </a:r>
          </a:p>
        </p:txBody>
      </p:sp>
      <p:sp>
        <p:nvSpPr>
          <p:cNvPr id="5" name="TextBox 4">
            <a:extLst>
              <a:ext uri="{FF2B5EF4-FFF2-40B4-BE49-F238E27FC236}">
                <a16:creationId xmlns:a16="http://schemas.microsoft.com/office/drawing/2014/main" id="{774354F3-AB4E-93F3-A796-008C30BF4FD9}"/>
              </a:ext>
            </a:extLst>
          </p:cNvPr>
          <p:cNvSpPr txBox="1"/>
          <p:nvPr/>
        </p:nvSpPr>
        <p:spPr>
          <a:xfrm>
            <a:off x="6096000" y="2257168"/>
            <a:ext cx="1418978" cy="12311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Drug survival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1-year	68%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3-year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5-year	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10-year	7%</a:t>
            </a:r>
          </a:p>
        </p:txBody>
      </p:sp>
      <p:sp>
        <p:nvSpPr>
          <p:cNvPr id="7" name="TextBox 6">
            <a:extLst>
              <a:ext uri="{FF2B5EF4-FFF2-40B4-BE49-F238E27FC236}">
                <a16:creationId xmlns:a16="http://schemas.microsoft.com/office/drawing/2014/main" id="{367D01FD-DD15-5694-600C-AF65C26659CD}"/>
              </a:ext>
            </a:extLst>
          </p:cNvPr>
          <p:cNvSpPr txBox="1"/>
          <p:nvPr/>
        </p:nvSpPr>
        <p:spPr>
          <a:xfrm>
            <a:off x="3281822" y="910427"/>
            <a:ext cx="610835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Phase-1/2 study of momelotinib (NCT00935987) </a:t>
            </a: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Tree>
    <p:extLst>
      <p:ext uri="{BB962C8B-B14F-4D97-AF65-F5344CB8AC3E}">
        <p14:creationId xmlns:p14="http://schemas.microsoft.com/office/powerpoint/2010/main" val="1541622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7BD6B0-380A-F0DC-FCB6-1E6AF8CF9A0F}"/>
              </a:ext>
            </a:extLst>
          </p:cNvPr>
          <p:cNvPicPr>
            <a:picLocks noChangeAspect="1"/>
          </p:cNvPicPr>
          <p:nvPr/>
        </p:nvPicPr>
        <p:blipFill>
          <a:blip r:embed="rId2"/>
          <a:stretch>
            <a:fillRect/>
          </a:stretch>
        </p:blipFill>
        <p:spPr>
          <a:xfrm>
            <a:off x="2388973" y="1280411"/>
            <a:ext cx="7076303" cy="4988213"/>
          </a:xfrm>
          <a:prstGeom prst="rect">
            <a:avLst/>
          </a:prstGeom>
        </p:spPr>
      </p:pic>
      <p:sp>
        <p:nvSpPr>
          <p:cNvPr id="4" name="TextBox 3">
            <a:extLst>
              <a:ext uri="{FF2B5EF4-FFF2-40B4-BE49-F238E27FC236}">
                <a16:creationId xmlns:a16="http://schemas.microsoft.com/office/drawing/2014/main" id="{E30E34B8-3446-AECD-D5ED-51F9931AE306}"/>
              </a:ext>
            </a:extLst>
          </p:cNvPr>
          <p:cNvSpPr txBox="1"/>
          <p:nvPr/>
        </p:nvSpPr>
        <p:spPr>
          <a:xfrm>
            <a:off x="1545491" y="286613"/>
            <a:ext cx="889217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a:ea typeface="ＭＳ Ｐゴシック"/>
              </a:rPr>
              <a:t>Momelotinib drug survival among 79 JAK inhibitor-naïve Mayo Clinic patients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a:ea typeface="ＭＳ Ｐゴシック"/>
              </a:rPr>
              <a:t>with myelofibrosis stratified by </a:t>
            </a:r>
            <a:r>
              <a:rPr kumimoji="0" lang="en-US" sz="2000" b="0" i="1" u="none" strike="noStrike" kern="1200" cap="none" spc="0" normalizeH="0" baseline="0" noProof="0" dirty="0">
                <a:ln>
                  <a:noFill/>
                </a:ln>
                <a:solidFill>
                  <a:srgbClr val="C00000"/>
                </a:solidFill>
                <a:effectLst/>
                <a:uLnTx/>
                <a:uFillTx/>
                <a:latin typeface="Arial"/>
                <a:ea typeface="ＭＳ Ｐゴシック"/>
              </a:rPr>
              <a:t>CALR</a:t>
            </a:r>
            <a:r>
              <a:rPr kumimoji="0" lang="en-US" sz="2000" b="0" i="0" u="none" strike="noStrike" kern="1200" cap="none" spc="0" normalizeH="0" baseline="0" noProof="0" dirty="0">
                <a:ln>
                  <a:noFill/>
                </a:ln>
                <a:solidFill>
                  <a:srgbClr val="C00000"/>
                </a:solidFill>
                <a:effectLst/>
                <a:uLnTx/>
                <a:uFillTx/>
                <a:latin typeface="Arial"/>
                <a:ea typeface="ＭＳ Ｐゴシック"/>
              </a:rPr>
              <a:t> type1/like (</a:t>
            </a:r>
            <a:r>
              <a:rPr kumimoji="0" lang="en-US" sz="2000" b="0" i="1" u="none" strike="noStrike" kern="1200" cap="none" spc="0" normalizeH="0" baseline="0" noProof="0" dirty="0">
                <a:ln>
                  <a:noFill/>
                </a:ln>
                <a:solidFill>
                  <a:srgbClr val="C00000"/>
                </a:solidFill>
                <a:effectLst/>
                <a:uLnTx/>
                <a:uFillTx/>
                <a:latin typeface="Arial"/>
                <a:ea typeface="ＭＳ Ｐゴシック"/>
              </a:rPr>
              <a:t>CALR-1</a:t>
            </a:r>
            <a:r>
              <a:rPr kumimoji="0" lang="en-US" sz="2000" b="0" i="0" u="none" strike="noStrike" kern="1200" cap="none" spc="0" normalizeH="0" baseline="0" noProof="0" dirty="0">
                <a:ln>
                  <a:noFill/>
                </a:ln>
                <a:solidFill>
                  <a:srgbClr val="C00000"/>
                </a:solidFill>
                <a:effectLst/>
                <a:uLnTx/>
                <a:uFillTx/>
                <a:latin typeface="Arial"/>
                <a:ea typeface="ＭＳ Ｐゴシック"/>
              </a:rPr>
              <a:t>) mutation</a:t>
            </a:r>
          </a:p>
        </p:txBody>
      </p:sp>
      <p:sp>
        <p:nvSpPr>
          <p:cNvPr id="5" name="TextBox 4">
            <a:extLst>
              <a:ext uri="{FF2B5EF4-FFF2-40B4-BE49-F238E27FC236}">
                <a16:creationId xmlns:a16="http://schemas.microsoft.com/office/drawing/2014/main" id="{774354F3-AB4E-93F3-A796-008C30BF4FD9}"/>
              </a:ext>
            </a:extLst>
          </p:cNvPr>
          <p:cNvSpPr txBox="1"/>
          <p:nvPr/>
        </p:nvSpPr>
        <p:spPr>
          <a:xfrm>
            <a:off x="4777967" y="2750980"/>
            <a:ext cx="137569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ＭＳ Ｐゴシック"/>
              </a:rPr>
              <a:t>CALR-1</a:t>
            </a:r>
            <a:r>
              <a:rPr kumimoji="0" lang="en-US" sz="1200" b="1" i="0" u="none" strike="noStrike" kern="1200" cap="none" spc="0" normalizeH="0" baseline="0" noProof="0" dirty="0">
                <a:ln>
                  <a:noFill/>
                </a:ln>
                <a:solidFill>
                  <a:srgbClr val="000000"/>
                </a:solidFill>
                <a:effectLst/>
                <a:uLnTx/>
                <a:uFillTx/>
                <a:latin typeface="Arial"/>
                <a:ea typeface="ＭＳ Ｐゴシック"/>
              </a:rPr>
              <a:t> mutated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3-year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5-year	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10-year	18%</a:t>
            </a:r>
          </a:p>
        </p:txBody>
      </p:sp>
      <p:sp>
        <p:nvSpPr>
          <p:cNvPr id="8" name="TextBox 7">
            <a:extLst>
              <a:ext uri="{FF2B5EF4-FFF2-40B4-BE49-F238E27FC236}">
                <a16:creationId xmlns:a16="http://schemas.microsoft.com/office/drawing/2014/main" id="{E5F3E6FE-0CD1-CD83-C7A6-A0568AB5D47C}"/>
              </a:ext>
            </a:extLst>
          </p:cNvPr>
          <p:cNvSpPr txBox="1"/>
          <p:nvPr/>
        </p:nvSpPr>
        <p:spPr>
          <a:xfrm>
            <a:off x="5757739" y="4389912"/>
            <a:ext cx="141743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ＭＳ Ｐゴシック"/>
              </a:rPr>
              <a:t>CALR-1</a:t>
            </a:r>
            <a:r>
              <a:rPr kumimoji="0" lang="en-US" sz="1200" b="1" i="0" u="none" strike="noStrike" kern="1200" cap="none" spc="0" normalizeH="0" baseline="0" noProof="0" dirty="0">
                <a:ln>
                  <a:noFill/>
                </a:ln>
                <a:solidFill>
                  <a:srgbClr val="000000"/>
                </a:solidFill>
                <a:effectLst/>
                <a:uLnTx/>
                <a:uFillTx/>
                <a:latin typeface="Arial"/>
                <a:ea typeface="ＭＳ Ｐゴシック"/>
              </a:rPr>
              <a:t> wild-type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3-year	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5-year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10-year	4%</a:t>
            </a:r>
          </a:p>
        </p:txBody>
      </p:sp>
      <p:sp>
        <p:nvSpPr>
          <p:cNvPr id="9" name="TextBox 8">
            <a:extLst>
              <a:ext uri="{FF2B5EF4-FFF2-40B4-BE49-F238E27FC236}">
                <a16:creationId xmlns:a16="http://schemas.microsoft.com/office/drawing/2014/main" id="{DA34B461-6C18-512F-98C3-263968F92B01}"/>
              </a:ext>
            </a:extLst>
          </p:cNvPr>
          <p:cNvSpPr txBox="1"/>
          <p:nvPr/>
        </p:nvSpPr>
        <p:spPr>
          <a:xfrm>
            <a:off x="7850660" y="3581977"/>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P=0.01</a:t>
            </a:r>
          </a:p>
        </p:txBody>
      </p:sp>
    </p:spTree>
    <p:extLst>
      <p:ext uri="{BB962C8B-B14F-4D97-AF65-F5344CB8AC3E}">
        <p14:creationId xmlns:p14="http://schemas.microsoft.com/office/powerpoint/2010/main" val="1578116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C5C41F-C988-A748-B832-0D2E211A2615}"/>
              </a:ext>
            </a:extLst>
          </p:cNvPr>
          <p:cNvPicPr>
            <a:picLocks noChangeAspect="1"/>
          </p:cNvPicPr>
          <p:nvPr/>
        </p:nvPicPr>
        <p:blipFill>
          <a:blip r:embed="rId2"/>
          <a:stretch>
            <a:fillRect/>
          </a:stretch>
        </p:blipFill>
        <p:spPr>
          <a:xfrm>
            <a:off x="462179" y="1178011"/>
            <a:ext cx="10345194" cy="4942703"/>
          </a:xfrm>
          <a:prstGeom prst="rect">
            <a:avLst/>
          </a:prstGeom>
        </p:spPr>
      </p:pic>
      <p:sp>
        <p:nvSpPr>
          <p:cNvPr id="4" name="TextBox 3">
            <a:extLst>
              <a:ext uri="{FF2B5EF4-FFF2-40B4-BE49-F238E27FC236}">
                <a16:creationId xmlns:a16="http://schemas.microsoft.com/office/drawing/2014/main" id="{E30E34B8-3446-AECD-D5ED-51F9931AE306}"/>
              </a:ext>
            </a:extLst>
          </p:cNvPr>
          <p:cNvSpPr txBox="1"/>
          <p:nvPr/>
        </p:nvSpPr>
        <p:spPr>
          <a:xfrm>
            <a:off x="558464" y="340910"/>
            <a:ext cx="1074563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Arial"/>
                <a:ea typeface="ＭＳ Ｐゴシック"/>
              </a:rPr>
              <a:t>Transplant-censored survival among 79 JAK inhibitor-naïve patients with myelofibrosis treated with momelotinib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Arial"/>
                <a:ea typeface="ＭＳ Ｐゴシック"/>
              </a:rPr>
              <a:t>stratified by </a:t>
            </a:r>
            <a:r>
              <a:rPr kumimoji="0" lang="en-US" sz="1600" b="0" i="1" u="none" strike="noStrike" kern="1200" cap="none" spc="0" normalizeH="0" baseline="0" noProof="0" dirty="0">
                <a:ln>
                  <a:noFill/>
                </a:ln>
                <a:solidFill>
                  <a:srgbClr val="C00000"/>
                </a:solidFill>
                <a:effectLst/>
                <a:uLnTx/>
                <a:uFillTx/>
                <a:latin typeface="Arial"/>
                <a:ea typeface="ＭＳ Ｐゴシック"/>
              </a:rPr>
              <a:t>CALR</a:t>
            </a:r>
            <a:r>
              <a:rPr kumimoji="0" lang="en-US" sz="1600" b="0" i="0" u="none" strike="noStrike" kern="1200" cap="none" spc="0" normalizeH="0" baseline="0" noProof="0" dirty="0">
                <a:ln>
                  <a:noFill/>
                </a:ln>
                <a:solidFill>
                  <a:srgbClr val="C00000"/>
                </a:solidFill>
                <a:effectLst/>
                <a:uLnTx/>
                <a:uFillTx/>
                <a:latin typeface="Arial"/>
                <a:ea typeface="ＭＳ Ｐゴシック"/>
              </a:rPr>
              <a:t> type1/like (</a:t>
            </a:r>
            <a:r>
              <a:rPr kumimoji="0" lang="en-US" sz="1600" b="0" i="1" u="none" strike="noStrike" kern="1200" cap="none" spc="0" normalizeH="0" baseline="0" noProof="0" dirty="0">
                <a:ln>
                  <a:noFill/>
                </a:ln>
                <a:solidFill>
                  <a:srgbClr val="C00000"/>
                </a:solidFill>
                <a:effectLst/>
                <a:uLnTx/>
                <a:uFillTx/>
                <a:latin typeface="Arial"/>
                <a:ea typeface="ＭＳ Ｐゴシック"/>
              </a:rPr>
              <a:t>CALR-1</a:t>
            </a:r>
            <a:r>
              <a:rPr kumimoji="0" lang="en-US" sz="1600" b="0" i="0" u="none" strike="noStrike" kern="1200" cap="none" spc="0" normalizeH="0" baseline="0" noProof="0" dirty="0">
                <a:ln>
                  <a:noFill/>
                </a:ln>
                <a:solidFill>
                  <a:srgbClr val="C00000"/>
                </a:solidFill>
                <a:effectLst/>
                <a:uLnTx/>
                <a:uFillTx/>
                <a:latin typeface="Arial"/>
                <a:ea typeface="ＭＳ Ｐゴシック"/>
              </a:rPr>
              <a:t>) and high molecular risk (HMR; </a:t>
            </a:r>
            <a:r>
              <a:rPr kumimoji="0" lang="en-US" sz="1600" b="0" i="1" u="none" strike="noStrike" kern="1200" cap="none" spc="0" normalizeH="0" baseline="0" noProof="0" dirty="0">
                <a:ln>
                  <a:noFill/>
                </a:ln>
                <a:solidFill>
                  <a:srgbClr val="C00000"/>
                </a:solidFill>
                <a:effectLst/>
                <a:uLnTx/>
                <a:uFillTx/>
                <a:latin typeface="Arial"/>
                <a:ea typeface="ＭＳ Ｐゴシック"/>
              </a:rPr>
              <a:t>ASXL1</a:t>
            </a:r>
            <a:r>
              <a:rPr kumimoji="0" lang="en-US" sz="1600" b="0" i="0" u="none" strike="noStrike" kern="1200" cap="none" spc="0" normalizeH="0" baseline="0" noProof="0" dirty="0">
                <a:ln>
                  <a:noFill/>
                </a:ln>
                <a:solidFill>
                  <a:srgbClr val="C00000"/>
                </a:solidFill>
                <a:effectLst/>
                <a:uLnTx/>
                <a:uFillTx/>
                <a:latin typeface="Arial"/>
                <a:ea typeface="ＭＳ Ｐゴシック"/>
              </a:rPr>
              <a:t>/</a:t>
            </a:r>
            <a:r>
              <a:rPr kumimoji="0" lang="en-US" sz="1600" b="0" i="1" u="none" strike="noStrike" kern="1200" cap="none" spc="0" normalizeH="0" baseline="0" noProof="0" dirty="0">
                <a:ln>
                  <a:noFill/>
                </a:ln>
                <a:solidFill>
                  <a:srgbClr val="C00000"/>
                </a:solidFill>
                <a:effectLst/>
                <a:uLnTx/>
                <a:uFillTx/>
                <a:latin typeface="Arial"/>
                <a:ea typeface="ＭＳ Ｐゴシック"/>
              </a:rPr>
              <a:t>SRSF2</a:t>
            </a:r>
            <a:r>
              <a:rPr kumimoji="0" lang="en-US" sz="1600" b="0" i="0" u="none" strike="noStrike" kern="1200" cap="none" spc="0" normalizeH="0" baseline="0" noProof="0" dirty="0">
                <a:ln>
                  <a:noFill/>
                </a:ln>
                <a:solidFill>
                  <a:srgbClr val="C00000"/>
                </a:solidFill>
                <a:effectLst/>
                <a:uLnTx/>
                <a:uFillTx/>
                <a:latin typeface="Arial"/>
                <a:ea typeface="ＭＳ Ｐゴシック"/>
              </a:rPr>
              <a:t>) mutations</a:t>
            </a:r>
          </a:p>
        </p:txBody>
      </p:sp>
      <p:sp>
        <p:nvSpPr>
          <p:cNvPr id="5" name="TextBox 4">
            <a:extLst>
              <a:ext uri="{FF2B5EF4-FFF2-40B4-BE49-F238E27FC236}">
                <a16:creationId xmlns:a16="http://schemas.microsoft.com/office/drawing/2014/main" id="{774354F3-AB4E-93F3-A796-008C30BF4FD9}"/>
              </a:ext>
            </a:extLst>
          </p:cNvPr>
          <p:cNvSpPr txBox="1"/>
          <p:nvPr/>
        </p:nvSpPr>
        <p:spPr>
          <a:xfrm>
            <a:off x="7616550" y="2553594"/>
            <a:ext cx="23946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ＭＳ Ｐゴシック"/>
              </a:rPr>
              <a:t>CALR-1</a:t>
            </a:r>
            <a:r>
              <a:rPr kumimoji="0" lang="en-US" sz="1200" b="1" i="0" u="none" strike="noStrike" kern="1200" cap="none" spc="0" normalizeH="0" baseline="0" noProof="0" dirty="0">
                <a:ln>
                  <a:noFill/>
                </a:ln>
                <a:solidFill>
                  <a:srgbClr val="000000"/>
                </a:solidFill>
                <a:effectLst/>
                <a:uLnTx/>
                <a:uFillTx/>
                <a:latin typeface="Arial"/>
                <a:ea typeface="ＭＳ Ｐゴシック"/>
              </a:rPr>
              <a:t> present/HMR absent (N=2)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Median survival not reached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Deaths = 0</a:t>
            </a:r>
          </a:p>
        </p:txBody>
      </p:sp>
      <p:sp>
        <p:nvSpPr>
          <p:cNvPr id="9" name="TextBox 8">
            <a:extLst>
              <a:ext uri="{FF2B5EF4-FFF2-40B4-BE49-F238E27FC236}">
                <a16:creationId xmlns:a16="http://schemas.microsoft.com/office/drawing/2014/main" id="{DA34B461-6C18-512F-98C3-263968F92B01}"/>
              </a:ext>
            </a:extLst>
          </p:cNvPr>
          <p:cNvSpPr txBox="1"/>
          <p:nvPr/>
        </p:nvSpPr>
        <p:spPr>
          <a:xfrm>
            <a:off x="6096000" y="3756492"/>
            <a:ext cx="69442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ＭＳ Ｐゴシック"/>
              </a:rPr>
              <a:t>P=0.058</a:t>
            </a:r>
          </a:p>
        </p:txBody>
      </p:sp>
      <p:sp>
        <p:nvSpPr>
          <p:cNvPr id="12" name="TextBox 11">
            <a:extLst>
              <a:ext uri="{FF2B5EF4-FFF2-40B4-BE49-F238E27FC236}">
                <a16:creationId xmlns:a16="http://schemas.microsoft.com/office/drawing/2014/main" id="{5463706A-C01F-460C-43E2-70555FD617FA}"/>
              </a:ext>
            </a:extLst>
          </p:cNvPr>
          <p:cNvSpPr txBox="1"/>
          <p:nvPr/>
        </p:nvSpPr>
        <p:spPr>
          <a:xfrm>
            <a:off x="7616550" y="3278209"/>
            <a:ext cx="244983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ＭＳ Ｐゴシック"/>
              </a:rPr>
              <a:t>CALR-1</a:t>
            </a:r>
            <a:r>
              <a:rPr kumimoji="0" lang="en-US" sz="1200" b="1" i="0" u="none" strike="noStrike" kern="1200" cap="none" spc="0" normalizeH="0" baseline="0" noProof="0" dirty="0">
                <a:ln>
                  <a:noFill/>
                </a:ln>
                <a:solidFill>
                  <a:srgbClr val="000000"/>
                </a:solidFill>
                <a:effectLst/>
                <a:uLnTx/>
                <a:uFillTx/>
                <a:latin typeface="Arial"/>
                <a:ea typeface="ＭＳ Ｐゴシック"/>
              </a:rPr>
              <a:t> present/HMR present (N=4)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Median survival 47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Deaths = 4 (100%)</a:t>
            </a:r>
          </a:p>
        </p:txBody>
      </p:sp>
      <p:sp>
        <p:nvSpPr>
          <p:cNvPr id="13" name="TextBox 12">
            <a:extLst>
              <a:ext uri="{FF2B5EF4-FFF2-40B4-BE49-F238E27FC236}">
                <a16:creationId xmlns:a16="http://schemas.microsoft.com/office/drawing/2014/main" id="{3B5C5499-5619-9FF9-BDCA-D1346343BD14}"/>
              </a:ext>
            </a:extLst>
          </p:cNvPr>
          <p:cNvSpPr txBox="1"/>
          <p:nvPr/>
        </p:nvSpPr>
        <p:spPr>
          <a:xfrm>
            <a:off x="7632420" y="4002824"/>
            <a:ext cx="241809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ＭＳ Ｐゴシック"/>
              </a:rPr>
              <a:t>CALR-1</a:t>
            </a:r>
            <a:r>
              <a:rPr kumimoji="0" lang="en-US" sz="1200" b="1" i="0" u="none" strike="noStrike" kern="1200" cap="none" spc="0" normalizeH="0" baseline="0" noProof="0" dirty="0">
                <a:ln>
                  <a:noFill/>
                </a:ln>
                <a:solidFill>
                  <a:srgbClr val="000000"/>
                </a:solidFill>
                <a:effectLst/>
                <a:uLnTx/>
                <a:uFillTx/>
                <a:latin typeface="Arial"/>
                <a:ea typeface="ＭＳ Ｐゴシック"/>
              </a:rPr>
              <a:t> absent/HMR absent (N=26)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Median survival 33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Deaths = 22 (85%)</a:t>
            </a:r>
          </a:p>
        </p:txBody>
      </p:sp>
      <p:sp>
        <p:nvSpPr>
          <p:cNvPr id="14" name="TextBox 13">
            <a:extLst>
              <a:ext uri="{FF2B5EF4-FFF2-40B4-BE49-F238E27FC236}">
                <a16:creationId xmlns:a16="http://schemas.microsoft.com/office/drawing/2014/main" id="{E920F7AB-367D-B658-0D85-121EAA2EC590}"/>
              </a:ext>
            </a:extLst>
          </p:cNvPr>
          <p:cNvSpPr txBox="1"/>
          <p:nvPr/>
        </p:nvSpPr>
        <p:spPr>
          <a:xfrm>
            <a:off x="7632420" y="4705660"/>
            <a:ext cx="247324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ＭＳ Ｐゴシック"/>
              </a:rPr>
              <a:t>CALR-1</a:t>
            </a:r>
            <a:r>
              <a:rPr kumimoji="0" lang="en-US" sz="1200" b="1" i="0" u="none" strike="noStrike" kern="1200" cap="none" spc="0" normalizeH="0" baseline="0" noProof="0" dirty="0">
                <a:ln>
                  <a:noFill/>
                </a:ln>
                <a:solidFill>
                  <a:srgbClr val="000000"/>
                </a:solidFill>
                <a:effectLst/>
                <a:uLnTx/>
                <a:uFillTx/>
                <a:latin typeface="Arial"/>
                <a:ea typeface="ＭＳ Ｐゴシック"/>
              </a:rPr>
              <a:t> absent/HMR present (N=13)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Median survival 19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Deaths = 13 (100%)</a:t>
            </a:r>
          </a:p>
        </p:txBody>
      </p:sp>
      <p:sp>
        <p:nvSpPr>
          <p:cNvPr id="2" name="TextBox 1">
            <a:extLst>
              <a:ext uri="{FF2B5EF4-FFF2-40B4-BE49-F238E27FC236}">
                <a16:creationId xmlns:a16="http://schemas.microsoft.com/office/drawing/2014/main" id="{572BBF5A-9781-F2C1-F09B-08E6BB9AC25B}"/>
              </a:ext>
            </a:extLst>
          </p:cNvPr>
          <p:cNvSpPr txBox="1"/>
          <p:nvPr/>
        </p:nvSpPr>
        <p:spPr>
          <a:xfrm>
            <a:off x="2021432" y="895022"/>
            <a:ext cx="610835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Phase-1/2 study of momelotinib (NCT00935987) </a:t>
            </a: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Tree>
    <p:extLst>
      <p:ext uri="{BB962C8B-B14F-4D97-AF65-F5344CB8AC3E}">
        <p14:creationId xmlns:p14="http://schemas.microsoft.com/office/powerpoint/2010/main" val="3968921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2FD03E-4319-224C-387E-E5A1334F8CE3}"/>
              </a:ext>
            </a:extLst>
          </p:cNvPr>
          <p:cNvPicPr>
            <a:picLocks noChangeAspect="1"/>
          </p:cNvPicPr>
          <p:nvPr/>
        </p:nvPicPr>
        <p:blipFill>
          <a:blip r:embed="rId2"/>
          <a:stretch>
            <a:fillRect/>
          </a:stretch>
        </p:blipFill>
        <p:spPr>
          <a:xfrm>
            <a:off x="2444416" y="1609224"/>
            <a:ext cx="5733048" cy="4041329"/>
          </a:xfrm>
          <a:prstGeom prst="rect">
            <a:avLst/>
          </a:prstGeom>
        </p:spPr>
      </p:pic>
      <p:sp>
        <p:nvSpPr>
          <p:cNvPr id="5" name="TextBox 4">
            <a:extLst>
              <a:ext uri="{FF2B5EF4-FFF2-40B4-BE49-F238E27FC236}">
                <a16:creationId xmlns:a16="http://schemas.microsoft.com/office/drawing/2014/main" id="{9166EB9F-0B23-BF06-FD9F-C652C2B5A27B}"/>
              </a:ext>
            </a:extLst>
          </p:cNvPr>
          <p:cNvSpPr txBox="1"/>
          <p:nvPr/>
        </p:nvSpPr>
        <p:spPr>
          <a:xfrm>
            <a:off x="3470051" y="1994233"/>
            <a:ext cx="1840889" cy="9002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000000"/>
                </a:solidFill>
                <a:effectLst/>
                <a:uLnTx/>
                <a:uFillTx/>
                <a:latin typeface="Arial"/>
                <a:ea typeface="ＭＳ Ｐゴシック"/>
              </a:rPr>
              <a:t>Momelotinib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000000"/>
                </a:solidFill>
                <a:effectLst/>
                <a:uLnTx/>
                <a:uFillTx/>
                <a:latin typeface="Arial"/>
                <a:ea typeface="ＭＳ Ｐゴシック"/>
              </a:rPr>
              <a:t>N=79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000000"/>
                </a:solidFill>
                <a:effectLst/>
                <a:uLnTx/>
                <a:uFillTx/>
                <a:latin typeface="Arial"/>
                <a:ea typeface="ＭＳ Ｐゴシック"/>
              </a:rPr>
              <a:t>Median 25 months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000000"/>
                </a:solidFill>
                <a:effectLst/>
                <a:uLnTx/>
                <a:uFillTx/>
                <a:latin typeface="Arial"/>
                <a:ea typeface="ＭＳ Ｐゴシック"/>
              </a:rPr>
              <a:t>3-year treatment discontinuation rate 68%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000000"/>
                </a:solidFill>
                <a:effectLst/>
                <a:uLnTx/>
                <a:uFillTx/>
                <a:latin typeface="Arial"/>
                <a:ea typeface="ＭＳ Ｐゴシック"/>
              </a:rPr>
              <a:t>5-year treatment discontinuation rate 84%</a:t>
            </a:r>
          </a:p>
        </p:txBody>
      </p:sp>
      <p:sp>
        <p:nvSpPr>
          <p:cNvPr id="6" name="TextBox 5">
            <a:extLst>
              <a:ext uri="{FF2B5EF4-FFF2-40B4-BE49-F238E27FC236}">
                <a16:creationId xmlns:a16="http://schemas.microsoft.com/office/drawing/2014/main" id="{A2D51363-1D57-77CB-B16D-ADE00A5D4E02}"/>
              </a:ext>
            </a:extLst>
          </p:cNvPr>
          <p:cNvSpPr txBox="1"/>
          <p:nvPr/>
        </p:nvSpPr>
        <p:spPr>
          <a:xfrm>
            <a:off x="6656173" y="4060292"/>
            <a:ext cx="1192426"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ＭＳ Ｐゴシック"/>
              </a:rPr>
              <a:t>P&lt;0.001</a:t>
            </a:r>
          </a:p>
        </p:txBody>
      </p:sp>
      <p:sp>
        <p:nvSpPr>
          <p:cNvPr id="7" name="TextBox 6">
            <a:extLst>
              <a:ext uri="{FF2B5EF4-FFF2-40B4-BE49-F238E27FC236}">
                <a16:creationId xmlns:a16="http://schemas.microsoft.com/office/drawing/2014/main" id="{6EEC1751-BEAA-0972-362D-0461F60BEC5E}"/>
              </a:ext>
            </a:extLst>
          </p:cNvPr>
          <p:cNvSpPr txBox="1"/>
          <p:nvPr/>
        </p:nvSpPr>
        <p:spPr>
          <a:xfrm>
            <a:off x="1556950" y="320179"/>
            <a:ext cx="94158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a:ea typeface="ＭＳ Ｐゴシック"/>
              </a:rPr>
              <a:t>On-treatment survival among 129 Mayo Clinic patients with high/intermediate risk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a:ea typeface="ＭＳ Ｐゴシック"/>
              </a:rPr>
              <a:t>myelofibrosis treated with either momelotinib or ruxolitinib</a:t>
            </a:r>
          </a:p>
        </p:txBody>
      </p:sp>
      <p:sp>
        <p:nvSpPr>
          <p:cNvPr id="22" name="TextBox 21">
            <a:extLst>
              <a:ext uri="{FF2B5EF4-FFF2-40B4-BE49-F238E27FC236}">
                <a16:creationId xmlns:a16="http://schemas.microsoft.com/office/drawing/2014/main" id="{E945EAC6-67D5-C6D7-7789-AEF5CDD59245}"/>
              </a:ext>
            </a:extLst>
          </p:cNvPr>
          <p:cNvSpPr txBox="1"/>
          <p:nvPr/>
        </p:nvSpPr>
        <p:spPr>
          <a:xfrm>
            <a:off x="4389895" y="3413960"/>
            <a:ext cx="1842092" cy="9002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000000"/>
                </a:solidFill>
                <a:effectLst/>
                <a:uLnTx/>
                <a:uFillTx/>
                <a:latin typeface="Arial"/>
                <a:ea typeface="ＭＳ Ｐゴシック"/>
              </a:rPr>
              <a:t>Ruxolitinib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000000"/>
                </a:solidFill>
                <a:effectLst/>
                <a:uLnTx/>
                <a:uFillTx/>
                <a:latin typeface="Arial"/>
                <a:ea typeface="ＭＳ Ｐゴシック"/>
              </a:rPr>
              <a:t>N=50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000000"/>
                </a:solidFill>
                <a:effectLst/>
                <a:uLnTx/>
                <a:uFillTx/>
                <a:latin typeface="Arial"/>
                <a:ea typeface="ＭＳ Ｐゴシック"/>
              </a:rPr>
              <a:t>Median 10 months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000000"/>
                </a:solidFill>
                <a:effectLst/>
                <a:uLnTx/>
                <a:uFillTx/>
                <a:latin typeface="Arial"/>
                <a:ea typeface="ＭＳ Ｐゴシック"/>
              </a:rPr>
              <a:t>3-year treatment discontinuation rate 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000000"/>
                </a:solidFill>
                <a:effectLst/>
                <a:uLnTx/>
                <a:uFillTx/>
                <a:latin typeface="Arial"/>
                <a:ea typeface="ＭＳ Ｐゴシック"/>
              </a:rPr>
              <a:t>5-year treatment discontinuation rate 97%</a:t>
            </a:r>
          </a:p>
        </p:txBody>
      </p:sp>
      <p:cxnSp>
        <p:nvCxnSpPr>
          <p:cNvPr id="18" name="Straight Arrow Connector 17">
            <a:extLst>
              <a:ext uri="{FF2B5EF4-FFF2-40B4-BE49-F238E27FC236}">
                <a16:creationId xmlns:a16="http://schemas.microsoft.com/office/drawing/2014/main" id="{F7B3E439-AFE7-CE05-4948-805C157DD5C8}"/>
              </a:ext>
            </a:extLst>
          </p:cNvPr>
          <p:cNvCxnSpPr>
            <a:cxnSpLocks/>
          </p:cNvCxnSpPr>
          <p:nvPr/>
        </p:nvCxnSpPr>
        <p:spPr>
          <a:xfrm>
            <a:off x="5070770" y="4060291"/>
            <a:ext cx="0" cy="773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89423BA-B3C1-1F6C-1704-A7A20366C153}"/>
              </a:ext>
            </a:extLst>
          </p:cNvPr>
          <p:cNvSpPr txBox="1"/>
          <p:nvPr/>
        </p:nvSpPr>
        <p:spPr>
          <a:xfrm>
            <a:off x="8303741" y="6306988"/>
            <a:ext cx="3530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ＭＳ Ｐゴシック"/>
              </a:rPr>
              <a:t>Tefferi et al. AJH. First published: 03 September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ＭＳ Ｐゴシック"/>
              </a:rPr>
              <a:t> </a:t>
            </a:r>
            <a:r>
              <a:rPr kumimoji="0" lang="en-US" sz="1000" b="1" i="1" u="none" strike="noStrike" kern="1200" cap="none" spc="0" normalizeH="0" baseline="0" noProof="0" dirty="0">
                <a:ln>
                  <a:noFill/>
                </a:ln>
                <a:solidFill>
                  <a:srgbClr val="000000"/>
                </a:solidFill>
                <a:effectLst/>
                <a:uLnTx/>
                <a:uFillTx/>
                <a:latin typeface="Arial"/>
                <a:ea typeface="ＭＳ Ｐゴシック"/>
                <a:hlinkClick r:id="rId3">
                  <a:extLst>
                    <a:ext uri="{A12FA001-AC4F-418D-AE19-62706E023703}">
                      <ahyp:hlinkClr xmlns:ahyp="http://schemas.microsoft.com/office/drawing/2018/hyperlinkcolor" val="tx"/>
                    </a:ext>
                  </a:extLst>
                </a:hlinkClick>
              </a:rPr>
              <a:t>https://doi.org/10.1002/ajh.26714</a:t>
            </a:r>
            <a:endParaRPr kumimoji="0" lang="en-US" sz="1000" b="1" i="1"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srgbClr val="000000"/>
              </a:solidFill>
              <a:effectLst/>
              <a:uLnTx/>
              <a:uFillTx/>
              <a:latin typeface="Arial"/>
              <a:ea typeface="ＭＳ Ｐゴシック"/>
            </a:endParaRPr>
          </a:p>
        </p:txBody>
      </p:sp>
    </p:spTree>
    <p:extLst>
      <p:ext uri="{BB962C8B-B14F-4D97-AF65-F5344CB8AC3E}">
        <p14:creationId xmlns:p14="http://schemas.microsoft.com/office/powerpoint/2010/main" val="1566289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54EAC8-E40F-FBC1-2313-5D1C366D62FB}"/>
              </a:ext>
            </a:extLst>
          </p:cNvPr>
          <p:cNvPicPr>
            <a:picLocks noChangeAspect="1"/>
          </p:cNvPicPr>
          <p:nvPr/>
        </p:nvPicPr>
        <p:blipFill>
          <a:blip r:embed="rId2"/>
          <a:stretch>
            <a:fillRect/>
          </a:stretch>
        </p:blipFill>
        <p:spPr>
          <a:xfrm>
            <a:off x="1695622" y="3985971"/>
            <a:ext cx="4689177" cy="2725468"/>
          </a:xfrm>
          <a:prstGeom prst="rect">
            <a:avLst/>
          </a:prstGeom>
        </p:spPr>
      </p:pic>
      <p:sp>
        <p:nvSpPr>
          <p:cNvPr id="88067" name="Title 1">
            <a:extLst>
              <a:ext uri="{FF2B5EF4-FFF2-40B4-BE49-F238E27FC236}">
                <a16:creationId xmlns:a16="http://schemas.microsoft.com/office/drawing/2014/main" id="{C727FF00-287C-7F07-293C-E664677A1530}"/>
              </a:ext>
            </a:extLst>
          </p:cNvPr>
          <p:cNvSpPr txBox="1">
            <a:spLocks/>
          </p:cNvSpPr>
          <p:nvPr/>
        </p:nvSpPr>
        <p:spPr bwMode="auto">
          <a:xfrm>
            <a:off x="1677989" y="134939"/>
            <a:ext cx="819308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C00000"/>
                </a:solidFill>
                <a:effectLst/>
                <a:uLnTx/>
                <a:uFillTx/>
                <a:latin typeface="Arial"/>
                <a:ea typeface="MS PGothic" panose="020B0600070205080204" pitchFamily="34" charset="-128"/>
              </a:rPr>
              <a:t>Survival impact of JAK inhibitors in myelofibrosis: Mayo Clinic studies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C00000"/>
                </a:solidFill>
                <a:effectLst/>
                <a:uLnTx/>
                <a:uFillTx/>
                <a:latin typeface="Arial"/>
                <a:ea typeface="MS PGothic" panose="020B0600070205080204" pitchFamily="34" charset="-128"/>
              </a:rPr>
              <a:t>(retrospective comparisons with risk-adjusted controls)</a:t>
            </a:r>
          </a:p>
        </p:txBody>
      </p:sp>
      <p:pic>
        <p:nvPicPr>
          <p:cNvPr id="88068" name="Picture 9">
            <a:extLst>
              <a:ext uri="{FF2B5EF4-FFF2-40B4-BE49-F238E27FC236}">
                <a16:creationId xmlns:a16="http://schemas.microsoft.com/office/drawing/2014/main" id="{6409529E-BE4B-F727-01E0-BC6DBBDCF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8037"/>
          <a:stretch>
            <a:fillRect/>
          </a:stretch>
        </p:blipFill>
        <p:spPr bwMode="auto">
          <a:xfrm>
            <a:off x="1984377" y="1017723"/>
            <a:ext cx="4373361" cy="302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ext Box 6">
            <a:extLst>
              <a:ext uri="{FF2B5EF4-FFF2-40B4-BE49-F238E27FC236}">
                <a16:creationId xmlns:a16="http://schemas.microsoft.com/office/drawing/2014/main" id="{F79AD360-6891-E8AA-1FE4-59D3FD035937}"/>
              </a:ext>
            </a:extLst>
          </p:cNvPr>
          <p:cNvSpPr txBox="1">
            <a:spLocks noChangeArrowheads="1"/>
          </p:cNvSpPr>
          <p:nvPr/>
        </p:nvSpPr>
        <p:spPr bwMode="auto">
          <a:xfrm rot="-5400000">
            <a:off x="1189451" y="2213588"/>
            <a:ext cx="14198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Survival</a:t>
            </a:r>
          </a:p>
        </p:txBody>
      </p:sp>
      <p:sp>
        <p:nvSpPr>
          <p:cNvPr id="88071" name="Text Box 7">
            <a:extLst>
              <a:ext uri="{FF2B5EF4-FFF2-40B4-BE49-F238E27FC236}">
                <a16:creationId xmlns:a16="http://schemas.microsoft.com/office/drawing/2014/main" id="{60F7E4D5-7109-2483-CEB4-32718634059E}"/>
              </a:ext>
            </a:extLst>
          </p:cNvPr>
          <p:cNvSpPr txBox="1">
            <a:spLocks noChangeArrowheads="1"/>
          </p:cNvSpPr>
          <p:nvPr/>
        </p:nvSpPr>
        <p:spPr bwMode="auto">
          <a:xfrm>
            <a:off x="4679084" y="2282290"/>
            <a:ext cx="756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P=0.43</a:t>
            </a:r>
          </a:p>
        </p:txBody>
      </p:sp>
      <p:sp>
        <p:nvSpPr>
          <p:cNvPr id="88072" name="Text Box 10">
            <a:extLst>
              <a:ext uri="{FF2B5EF4-FFF2-40B4-BE49-F238E27FC236}">
                <a16:creationId xmlns:a16="http://schemas.microsoft.com/office/drawing/2014/main" id="{99621CD2-BD02-E8E8-9194-7363AD5F99CE}"/>
              </a:ext>
            </a:extLst>
          </p:cNvPr>
          <p:cNvSpPr txBox="1">
            <a:spLocks noChangeArrowheads="1"/>
          </p:cNvSpPr>
          <p:nvPr/>
        </p:nvSpPr>
        <p:spPr bwMode="auto">
          <a:xfrm>
            <a:off x="3415221" y="1966112"/>
            <a:ext cx="1321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rPr>
              <a:t>Ruxolitinib, n=51</a:t>
            </a:r>
          </a:p>
        </p:txBody>
      </p:sp>
      <p:sp>
        <p:nvSpPr>
          <p:cNvPr id="88073" name="Text Box 11">
            <a:extLst>
              <a:ext uri="{FF2B5EF4-FFF2-40B4-BE49-F238E27FC236}">
                <a16:creationId xmlns:a16="http://schemas.microsoft.com/office/drawing/2014/main" id="{9D80F893-4B96-0813-4839-CDB6E9A57296}"/>
              </a:ext>
            </a:extLst>
          </p:cNvPr>
          <p:cNvSpPr txBox="1">
            <a:spLocks noChangeArrowheads="1"/>
          </p:cNvSpPr>
          <p:nvPr/>
        </p:nvSpPr>
        <p:spPr bwMode="auto">
          <a:xfrm>
            <a:off x="3847002" y="3055809"/>
            <a:ext cx="15856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rPr>
              <a:t>No ruxolitinib, n=410</a:t>
            </a:r>
          </a:p>
        </p:txBody>
      </p:sp>
      <p:sp>
        <p:nvSpPr>
          <p:cNvPr id="88076" name="TextBox 1">
            <a:extLst>
              <a:ext uri="{FF2B5EF4-FFF2-40B4-BE49-F238E27FC236}">
                <a16:creationId xmlns:a16="http://schemas.microsoft.com/office/drawing/2014/main" id="{4858F327-A009-4B0A-36BE-FEEAEFA3399D}"/>
              </a:ext>
            </a:extLst>
          </p:cNvPr>
          <p:cNvSpPr txBox="1">
            <a:spLocks noChangeArrowheads="1"/>
          </p:cNvSpPr>
          <p:nvPr/>
        </p:nvSpPr>
        <p:spPr bwMode="auto">
          <a:xfrm>
            <a:off x="2334395" y="3618706"/>
            <a:ext cx="16433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8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rPr>
              <a:t>Tefferi et al. NEJM 2011:365;15</a:t>
            </a:r>
          </a:p>
        </p:txBody>
      </p:sp>
      <p:pic>
        <p:nvPicPr>
          <p:cNvPr id="13" name="Picture 12">
            <a:extLst>
              <a:ext uri="{FF2B5EF4-FFF2-40B4-BE49-F238E27FC236}">
                <a16:creationId xmlns:a16="http://schemas.microsoft.com/office/drawing/2014/main" id="{408BFB77-DA03-8FCB-BA06-C49BCA6337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1862" y="1162799"/>
            <a:ext cx="4433325"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5">
            <a:extLst>
              <a:ext uri="{FF2B5EF4-FFF2-40B4-BE49-F238E27FC236}">
                <a16:creationId xmlns:a16="http://schemas.microsoft.com/office/drawing/2014/main" id="{DFFF7207-CA4D-5708-EF76-F20417F219F2}"/>
              </a:ext>
            </a:extLst>
          </p:cNvPr>
          <p:cNvSpPr txBox="1">
            <a:spLocks noChangeArrowheads="1"/>
          </p:cNvSpPr>
          <p:nvPr/>
        </p:nvSpPr>
        <p:spPr bwMode="auto">
          <a:xfrm>
            <a:off x="6772879" y="1779535"/>
            <a:ext cx="1819601"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a:rPr>
              <a:t>Momelotinib; N=100</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a:rPr>
              <a:t>Median survival 3.2 years</a:t>
            </a:r>
          </a:p>
        </p:txBody>
      </p:sp>
      <p:sp>
        <p:nvSpPr>
          <p:cNvPr id="15" name="Text Box 5">
            <a:extLst>
              <a:ext uri="{FF2B5EF4-FFF2-40B4-BE49-F238E27FC236}">
                <a16:creationId xmlns:a16="http://schemas.microsoft.com/office/drawing/2014/main" id="{B0A96E52-A25E-970B-5703-59A70080B700}"/>
              </a:ext>
            </a:extLst>
          </p:cNvPr>
          <p:cNvSpPr txBox="1">
            <a:spLocks noChangeArrowheads="1"/>
          </p:cNvSpPr>
          <p:nvPr/>
        </p:nvSpPr>
        <p:spPr bwMode="auto">
          <a:xfrm>
            <a:off x="8459002" y="3056715"/>
            <a:ext cx="1797287"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a:rPr>
              <a:t>No momelotinib; N=442</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a:rPr>
              <a:t>Median survival 3 years</a:t>
            </a:r>
          </a:p>
        </p:txBody>
      </p:sp>
      <p:sp>
        <p:nvSpPr>
          <p:cNvPr id="17" name="Text Box 6">
            <a:extLst>
              <a:ext uri="{FF2B5EF4-FFF2-40B4-BE49-F238E27FC236}">
                <a16:creationId xmlns:a16="http://schemas.microsoft.com/office/drawing/2014/main" id="{C117C6DF-7305-8FE0-2478-AF885644A8BE}"/>
              </a:ext>
            </a:extLst>
          </p:cNvPr>
          <p:cNvSpPr txBox="1">
            <a:spLocks noChangeArrowheads="1"/>
          </p:cNvSpPr>
          <p:nvPr/>
        </p:nvSpPr>
        <p:spPr bwMode="auto">
          <a:xfrm>
            <a:off x="9168934" y="2376084"/>
            <a:ext cx="7569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P=0.44</a:t>
            </a:r>
          </a:p>
        </p:txBody>
      </p:sp>
      <p:pic>
        <p:nvPicPr>
          <p:cNvPr id="18" name="Picture 4">
            <a:extLst>
              <a:ext uri="{FF2B5EF4-FFF2-40B4-BE49-F238E27FC236}">
                <a16:creationId xmlns:a16="http://schemas.microsoft.com/office/drawing/2014/main" id="{CBA32AC8-5A1F-8240-0E01-7DDFBAD46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1569" y="3916179"/>
            <a:ext cx="4162425"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7">
            <a:extLst>
              <a:ext uri="{FF2B5EF4-FFF2-40B4-BE49-F238E27FC236}">
                <a16:creationId xmlns:a16="http://schemas.microsoft.com/office/drawing/2014/main" id="{445B13D7-99C8-9835-18EA-CFD7B96039C3}"/>
              </a:ext>
            </a:extLst>
          </p:cNvPr>
          <p:cNvSpPr txBox="1">
            <a:spLocks noChangeArrowheads="1"/>
          </p:cNvSpPr>
          <p:nvPr/>
        </p:nvSpPr>
        <p:spPr bwMode="auto">
          <a:xfrm>
            <a:off x="5208137" y="3505047"/>
            <a:ext cx="8194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Months</a:t>
            </a:r>
          </a:p>
        </p:txBody>
      </p:sp>
      <p:sp>
        <p:nvSpPr>
          <p:cNvPr id="22" name="TextBox 23">
            <a:extLst>
              <a:ext uri="{FF2B5EF4-FFF2-40B4-BE49-F238E27FC236}">
                <a16:creationId xmlns:a16="http://schemas.microsoft.com/office/drawing/2014/main" id="{FEB4FFCE-9D54-3DC9-2474-40A02C26DF61}"/>
              </a:ext>
            </a:extLst>
          </p:cNvPr>
          <p:cNvSpPr txBox="1">
            <a:spLocks noChangeArrowheads="1"/>
          </p:cNvSpPr>
          <p:nvPr/>
        </p:nvSpPr>
        <p:spPr bwMode="auto">
          <a:xfrm>
            <a:off x="7802812" y="4369678"/>
            <a:ext cx="12314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rPr>
              <a:t>Transplanted; N=56</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rPr>
              <a:t>Median 9.8 years</a:t>
            </a:r>
          </a:p>
        </p:txBody>
      </p:sp>
      <p:sp>
        <p:nvSpPr>
          <p:cNvPr id="23" name="TextBox 24">
            <a:extLst>
              <a:ext uri="{FF2B5EF4-FFF2-40B4-BE49-F238E27FC236}">
                <a16:creationId xmlns:a16="http://schemas.microsoft.com/office/drawing/2014/main" id="{1CEFEF78-8AA5-0528-C499-8963D434E791}"/>
              </a:ext>
            </a:extLst>
          </p:cNvPr>
          <p:cNvSpPr txBox="1">
            <a:spLocks noChangeArrowheads="1"/>
          </p:cNvSpPr>
          <p:nvPr/>
        </p:nvSpPr>
        <p:spPr bwMode="auto">
          <a:xfrm>
            <a:off x="8276258" y="5493967"/>
            <a:ext cx="21627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rPr>
              <a:t>No transplant ; N=56</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rPr>
              <a:t>matched for age, risk and karyotype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rPr>
              <a:t>Median 3 years</a:t>
            </a:r>
          </a:p>
        </p:txBody>
      </p:sp>
      <p:sp>
        <p:nvSpPr>
          <p:cNvPr id="24" name="TextBox 12">
            <a:extLst>
              <a:ext uri="{FF2B5EF4-FFF2-40B4-BE49-F238E27FC236}">
                <a16:creationId xmlns:a16="http://schemas.microsoft.com/office/drawing/2014/main" id="{0DD9A3F3-3E49-9D39-21D7-2FE77CE06343}"/>
              </a:ext>
            </a:extLst>
          </p:cNvPr>
          <p:cNvSpPr txBox="1">
            <a:spLocks noChangeArrowheads="1"/>
          </p:cNvSpPr>
          <p:nvPr/>
        </p:nvSpPr>
        <p:spPr bwMode="auto">
          <a:xfrm>
            <a:off x="6309687" y="3609558"/>
            <a:ext cx="19896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ＭＳ Ｐゴシック"/>
              </a:rPr>
              <a:t>Tefferi et al. Blood Cancer J. 2018;8:29</a:t>
            </a:r>
            <a:endParaRPr kumimoji="0" lang="en-US" altLang="en-US" sz="800" b="0" i="1" u="none" strike="noStrike" kern="1200" cap="none" spc="0" normalizeH="0" baseline="0" noProof="0" dirty="0">
              <a:ln>
                <a:noFill/>
              </a:ln>
              <a:solidFill>
                <a:srgbClr val="000000"/>
              </a:solidFill>
              <a:effectLst/>
              <a:uLnTx/>
              <a:uFillTx/>
              <a:latin typeface="Arial"/>
              <a:ea typeface="ＭＳ Ｐゴシック"/>
            </a:endParaRPr>
          </a:p>
        </p:txBody>
      </p:sp>
      <p:pic>
        <p:nvPicPr>
          <p:cNvPr id="5" name="Picture 4">
            <a:extLst>
              <a:ext uri="{FF2B5EF4-FFF2-40B4-BE49-F238E27FC236}">
                <a16:creationId xmlns:a16="http://schemas.microsoft.com/office/drawing/2014/main" id="{E3AFF54D-C601-64A6-53A0-C304C110219E}"/>
              </a:ext>
            </a:extLst>
          </p:cNvPr>
          <p:cNvPicPr>
            <a:picLocks noChangeAspect="1"/>
          </p:cNvPicPr>
          <p:nvPr/>
        </p:nvPicPr>
        <p:blipFill rotWithShape="1">
          <a:blip r:embed="rId6"/>
          <a:srcRect r="16504"/>
          <a:stretch/>
        </p:blipFill>
        <p:spPr>
          <a:xfrm>
            <a:off x="4171058" y="4145349"/>
            <a:ext cx="1856534" cy="1007219"/>
          </a:xfrm>
          <a:prstGeom prst="rect">
            <a:avLst/>
          </a:prstGeom>
        </p:spPr>
      </p:pic>
      <p:sp>
        <p:nvSpPr>
          <p:cNvPr id="26" name="Text Box 7">
            <a:extLst>
              <a:ext uri="{FF2B5EF4-FFF2-40B4-BE49-F238E27FC236}">
                <a16:creationId xmlns:a16="http://schemas.microsoft.com/office/drawing/2014/main" id="{9FD36C70-981B-995E-ECEC-D30E4AC6DEFC}"/>
              </a:ext>
            </a:extLst>
          </p:cNvPr>
          <p:cNvSpPr txBox="1">
            <a:spLocks noChangeArrowheads="1"/>
          </p:cNvSpPr>
          <p:nvPr/>
        </p:nvSpPr>
        <p:spPr bwMode="auto">
          <a:xfrm>
            <a:off x="3669055" y="4212067"/>
            <a:ext cx="6174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N=23</a:t>
            </a:r>
          </a:p>
        </p:txBody>
      </p:sp>
      <p:sp>
        <p:nvSpPr>
          <p:cNvPr id="27" name="Text Box 7">
            <a:extLst>
              <a:ext uri="{FF2B5EF4-FFF2-40B4-BE49-F238E27FC236}">
                <a16:creationId xmlns:a16="http://schemas.microsoft.com/office/drawing/2014/main" id="{1C4CBD10-AB38-A36C-EE00-CB08803DF453}"/>
              </a:ext>
            </a:extLst>
          </p:cNvPr>
          <p:cNvSpPr txBox="1">
            <a:spLocks noChangeArrowheads="1"/>
          </p:cNvSpPr>
          <p:nvPr/>
        </p:nvSpPr>
        <p:spPr bwMode="auto">
          <a:xfrm>
            <a:off x="3669055" y="4486387"/>
            <a:ext cx="6174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N=79</a:t>
            </a:r>
          </a:p>
        </p:txBody>
      </p:sp>
      <p:sp>
        <p:nvSpPr>
          <p:cNvPr id="28" name="Text Box 7">
            <a:extLst>
              <a:ext uri="{FF2B5EF4-FFF2-40B4-BE49-F238E27FC236}">
                <a16:creationId xmlns:a16="http://schemas.microsoft.com/office/drawing/2014/main" id="{82F10061-2251-5890-22A7-0C0ABCF9492C}"/>
              </a:ext>
            </a:extLst>
          </p:cNvPr>
          <p:cNvSpPr txBox="1">
            <a:spLocks noChangeArrowheads="1"/>
          </p:cNvSpPr>
          <p:nvPr/>
        </p:nvSpPr>
        <p:spPr bwMode="auto">
          <a:xfrm>
            <a:off x="2251095" y="5228345"/>
            <a:ext cx="172034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Total N=152</a:t>
            </a: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All </a:t>
            </a:r>
            <a:r>
              <a:rPr kumimoji="0" lang="en-US" altLang="en-US" sz="1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rPr>
              <a:t>JAKi</a:t>
            </a: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 naïve</a:t>
            </a: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Treated 2007-2011</a:t>
            </a: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Median survival 3.6 years</a:t>
            </a: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5-year survival 38%</a:t>
            </a: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10-year survival 20%</a:t>
            </a:r>
          </a:p>
        </p:txBody>
      </p:sp>
      <p:sp>
        <p:nvSpPr>
          <p:cNvPr id="29" name="Text Box 7">
            <a:extLst>
              <a:ext uri="{FF2B5EF4-FFF2-40B4-BE49-F238E27FC236}">
                <a16:creationId xmlns:a16="http://schemas.microsoft.com/office/drawing/2014/main" id="{1CE2C850-A414-9298-77E5-1CAB71140C37}"/>
              </a:ext>
            </a:extLst>
          </p:cNvPr>
          <p:cNvSpPr txBox="1">
            <a:spLocks noChangeArrowheads="1"/>
          </p:cNvSpPr>
          <p:nvPr/>
        </p:nvSpPr>
        <p:spPr bwMode="auto">
          <a:xfrm>
            <a:off x="3687707" y="4756933"/>
            <a:ext cx="6174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N=50</a:t>
            </a:r>
          </a:p>
        </p:txBody>
      </p:sp>
      <p:sp>
        <p:nvSpPr>
          <p:cNvPr id="30" name="Text Box 6">
            <a:extLst>
              <a:ext uri="{FF2B5EF4-FFF2-40B4-BE49-F238E27FC236}">
                <a16:creationId xmlns:a16="http://schemas.microsoft.com/office/drawing/2014/main" id="{3E62775A-8F22-068D-D54C-204CCA670D09}"/>
              </a:ext>
            </a:extLst>
          </p:cNvPr>
          <p:cNvSpPr txBox="1">
            <a:spLocks noChangeArrowheads="1"/>
          </p:cNvSpPr>
          <p:nvPr/>
        </p:nvSpPr>
        <p:spPr bwMode="auto">
          <a:xfrm>
            <a:off x="5208136" y="5188221"/>
            <a:ext cx="7569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P=0.59</a:t>
            </a:r>
          </a:p>
        </p:txBody>
      </p:sp>
      <p:sp>
        <p:nvSpPr>
          <p:cNvPr id="2" name="TextBox 1">
            <a:extLst>
              <a:ext uri="{FF2B5EF4-FFF2-40B4-BE49-F238E27FC236}">
                <a16:creationId xmlns:a16="http://schemas.microsoft.com/office/drawing/2014/main" id="{F87A9590-4FCD-DA01-42D7-989749D94083}"/>
              </a:ext>
            </a:extLst>
          </p:cNvPr>
          <p:cNvSpPr txBox="1"/>
          <p:nvPr/>
        </p:nvSpPr>
        <p:spPr>
          <a:xfrm>
            <a:off x="1971688" y="6620024"/>
            <a:ext cx="393729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rial"/>
                <a:ea typeface="ＭＳ Ｐゴシック"/>
              </a:rPr>
              <a:t>Gangat et al. </a:t>
            </a:r>
            <a:r>
              <a:rPr kumimoji="0" lang="en-US" sz="1000" b="0" i="1" u="none" strike="noStrike" kern="1200" cap="none" spc="0" normalizeH="0" baseline="0" noProof="0" dirty="0">
                <a:ln>
                  <a:noFill/>
                </a:ln>
                <a:solidFill>
                  <a:srgbClr val="006699"/>
                </a:solidFill>
                <a:effectLst/>
                <a:uLnTx/>
                <a:uFillTx/>
                <a:latin typeface="-apple-system"/>
                <a:ea typeface="ＭＳ Ｐゴシック"/>
                <a:hlinkClick r:id="rId7"/>
              </a:rPr>
              <a:t>Blood Cancer Journal</a:t>
            </a:r>
            <a:r>
              <a:rPr kumimoji="0" lang="en-US" sz="1000" b="0" i="1" u="none" strike="noStrike" kern="1200" cap="none" spc="0" normalizeH="0" baseline="0" noProof="0" dirty="0">
                <a:ln>
                  <a:noFill/>
                </a:ln>
                <a:solidFill>
                  <a:srgbClr val="222222"/>
                </a:solidFill>
                <a:effectLst/>
                <a:uLnTx/>
                <a:uFillTx/>
                <a:latin typeface="-apple-system"/>
                <a:ea typeface="ＭＳ Ｐゴシック"/>
              </a:rPr>
              <a:t> </a:t>
            </a:r>
            <a:r>
              <a:rPr kumimoji="0" lang="en-US" sz="1000" b="1" i="1" u="none" strike="noStrike" kern="1200" cap="none" spc="0" normalizeH="0" baseline="0" noProof="0" dirty="0">
                <a:ln>
                  <a:noFill/>
                </a:ln>
                <a:solidFill>
                  <a:srgbClr val="222222"/>
                </a:solidFill>
                <a:effectLst/>
                <a:uLnTx/>
                <a:uFillTx/>
                <a:latin typeface="-apple-system"/>
                <a:ea typeface="ＭＳ Ｐゴシック"/>
              </a:rPr>
              <a:t>volume 13</a:t>
            </a:r>
            <a:r>
              <a:rPr kumimoji="0" lang="en-US" sz="1000" b="0" i="1" u="none" strike="noStrike" kern="1200" cap="none" spc="0" normalizeH="0" baseline="0" noProof="0" dirty="0">
                <a:ln>
                  <a:noFill/>
                </a:ln>
                <a:solidFill>
                  <a:srgbClr val="222222"/>
                </a:solidFill>
                <a:effectLst/>
                <a:uLnTx/>
                <a:uFillTx/>
                <a:latin typeface="-apple-system"/>
                <a:ea typeface="ＭＳ Ｐゴシック"/>
              </a:rPr>
              <a:t>, Article number: 3 (2023)</a:t>
            </a:r>
            <a:endParaRPr kumimoji="0" lang="en-US" sz="1000" b="0" i="1" u="none" strike="noStrike" kern="1200" cap="none" spc="0" normalizeH="0" baseline="0" noProof="0" dirty="0">
              <a:ln>
                <a:noFill/>
              </a:ln>
              <a:solidFill>
                <a:srgbClr val="000000"/>
              </a:solidFill>
              <a:effectLst/>
              <a:uLnTx/>
              <a:uFillTx/>
              <a:latin typeface="Arial"/>
              <a:ea typeface="ＭＳ Ｐゴシック"/>
            </a:endParaRPr>
          </a:p>
        </p:txBody>
      </p:sp>
    </p:spTree>
    <p:extLst>
      <p:ext uri="{BB962C8B-B14F-4D97-AF65-F5344CB8AC3E}">
        <p14:creationId xmlns:p14="http://schemas.microsoft.com/office/powerpoint/2010/main" val="1139998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3330C9-8873-094D-B8FD-E12302EE6477}"/>
              </a:ext>
            </a:extLst>
          </p:cNvPr>
          <p:cNvSpPr txBox="1">
            <a:spLocks/>
          </p:cNvSpPr>
          <p:nvPr/>
        </p:nvSpPr>
        <p:spPr>
          <a:xfrm>
            <a:off x="1109940" y="1639330"/>
            <a:ext cx="7827264" cy="3352800"/>
          </a:xfrm>
          <a:prstGeom prst="rect">
            <a:avLst/>
          </a:prstGeom>
        </p:spPr>
        <p:txBody>
          <a:bodyPr/>
          <a:lst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a:lstStyle>
          <a:p>
            <a:pPr marL="456777" marR="0" lvl="0" indent="-456777"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a:ln>
                  <a:noFill/>
                </a:ln>
                <a:solidFill>
                  <a:srgbClr val="000000"/>
                </a:solidFill>
                <a:effectLst/>
                <a:uLnTx/>
                <a:uFillTx/>
                <a:latin typeface="Arial"/>
                <a:ea typeface="ＭＳ Ｐゴシック"/>
              </a:rPr>
              <a:t>Allogeneic transplant is the only treatment modality that can secure long-term survival in both chronic and blast phase myelofibrosis</a:t>
            </a:r>
          </a:p>
          <a:p>
            <a:pPr marL="456777" marR="0" lvl="0" indent="-456777" algn="l" defTabSz="914400" rtl="0" eaLnBrk="1" fontAlgn="base" latinLnBrk="0" hangingPunct="1">
              <a:lnSpc>
                <a:spcPct val="100000"/>
              </a:lnSpc>
              <a:spcBef>
                <a:spcPct val="20000"/>
              </a:spcBef>
              <a:spcAft>
                <a:spcPct val="0"/>
              </a:spcAft>
              <a:buClrTx/>
              <a:buSzTx/>
              <a:buFontTx/>
              <a:buChar char="•"/>
              <a:tabLst/>
              <a:defRPr/>
            </a:pPr>
            <a:endParaRPr kumimoji="0" lang="en-US" sz="2000" b="0" i="1" u="sng" strike="noStrike" kern="0" cap="none" spc="0" normalizeH="0" baseline="0" noProof="0" dirty="0">
              <a:ln>
                <a:noFill/>
              </a:ln>
              <a:solidFill>
                <a:srgbClr val="000000"/>
              </a:solidFill>
              <a:effectLst/>
              <a:uLnTx/>
              <a:uFillTx/>
              <a:latin typeface="Arial"/>
              <a:ea typeface="ＭＳ Ｐゴシック"/>
            </a:endParaRPr>
          </a:p>
          <a:p>
            <a:pPr marL="456777" marR="0" lvl="0" indent="-456777"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a:ln>
                  <a:noFill/>
                </a:ln>
                <a:solidFill>
                  <a:srgbClr val="000000"/>
                </a:solidFill>
                <a:effectLst/>
                <a:uLnTx/>
                <a:uFillTx/>
                <a:latin typeface="Arial"/>
                <a:ea typeface="ＭＳ Ｐゴシック"/>
              </a:rPr>
              <a:t>Newer JAK2 inhibitors target the triad of QoL offenders in myelofibrosis: anemia, splenomegaly and constitutional symptoms but, have not yet shown disease-modifying activity</a:t>
            </a:r>
          </a:p>
        </p:txBody>
      </p:sp>
      <p:sp>
        <p:nvSpPr>
          <p:cNvPr id="4" name="Title 1">
            <a:extLst>
              <a:ext uri="{FF2B5EF4-FFF2-40B4-BE49-F238E27FC236}">
                <a16:creationId xmlns:a16="http://schemas.microsoft.com/office/drawing/2014/main" id="{83E674AD-10D7-6A8A-568E-3B7F1348BBCD}"/>
              </a:ext>
            </a:extLst>
          </p:cNvPr>
          <p:cNvSpPr txBox="1">
            <a:spLocks/>
          </p:cNvSpPr>
          <p:nvPr/>
        </p:nvSpPr>
        <p:spPr>
          <a:xfrm>
            <a:off x="1383298" y="370703"/>
            <a:ext cx="7827264" cy="1371600"/>
          </a:xfrm>
          <a:prstGeom prst="rect">
            <a:avLst/>
          </a:prstGeom>
        </p:spPr>
        <p:txBody>
          <a:bodyPr/>
          <a:lst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C00000"/>
                </a:solidFill>
                <a:effectLst/>
                <a:uLnTx/>
                <a:uFillTx/>
                <a:latin typeface="Arial"/>
                <a:ea typeface="ＭＳ Ｐゴシック"/>
              </a:rPr>
              <a:t>Concluding remarks</a:t>
            </a:r>
          </a:p>
        </p:txBody>
      </p:sp>
    </p:spTree>
    <p:extLst>
      <p:ext uri="{BB962C8B-B14F-4D97-AF65-F5344CB8AC3E}">
        <p14:creationId xmlns:p14="http://schemas.microsoft.com/office/powerpoint/2010/main" val="2745164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832748" y="2395202"/>
            <a:ext cx="8526505" cy="2937247"/>
          </a:xfrm>
        </p:spPr>
        <p:txBody>
          <a:bodyPr/>
          <a:lstStyle/>
          <a:p>
            <a:r>
              <a:rPr lang="en-US" b="1" dirty="0">
                <a:solidFill>
                  <a:srgbClr val="002E51"/>
                </a:solidFill>
              </a:rPr>
              <a:t>Muhamad Alhaj Moustafa, MD, MS</a:t>
            </a:r>
          </a:p>
          <a:p>
            <a:r>
              <a:rPr lang="en-US" dirty="0">
                <a:solidFill>
                  <a:srgbClr val="002E51"/>
                </a:solidFill>
              </a:rPr>
              <a:t>Mayo Clinic</a:t>
            </a:r>
          </a:p>
          <a:p>
            <a:r>
              <a:rPr lang="en-US" dirty="0">
                <a:solidFill>
                  <a:srgbClr val="002E51"/>
                </a:solidFill>
              </a:rPr>
              <a:t>Jacksonville, Florida</a:t>
            </a:r>
          </a:p>
        </p:txBody>
      </p:sp>
      <p:sp>
        <p:nvSpPr>
          <p:cNvPr id="4" name="Title 3"/>
          <p:cNvSpPr>
            <a:spLocks noGrp="1"/>
          </p:cNvSpPr>
          <p:nvPr>
            <p:ph type="title"/>
          </p:nvPr>
        </p:nvSpPr>
        <p:spPr>
          <a:xfrm>
            <a:off x="5639" y="169797"/>
            <a:ext cx="12180722" cy="1048277"/>
          </a:xfrm>
        </p:spPr>
        <p:txBody>
          <a:bodyPr/>
          <a:lstStyle/>
          <a:p>
            <a:r>
              <a:rPr lang="en-US" b="1" dirty="0">
                <a:solidFill>
                  <a:srgbClr val="C00000"/>
                </a:solidFill>
              </a:rPr>
              <a:t>The Era of </a:t>
            </a:r>
            <a:r>
              <a:rPr lang="en-US" b="1" dirty="0" err="1">
                <a:solidFill>
                  <a:srgbClr val="C00000"/>
                </a:solidFill>
              </a:rPr>
              <a:t>Bispecifics</a:t>
            </a:r>
            <a:r>
              <a:rPr lang="en-US" b="1" dirty="0">
                <a:solidFill>
                  <a:srgbClr val="C00000"/>
                </a:solidFill>
              </a:rPr>
              <a:t> in DLBCL</a:t>
            </a:r>
          </a:p>
        </p:txBody>
      </p:sp>
    </p:spTree>
    <p:extLst>
      <p:ext uri="{BB962C8B-B14F-4D97-AF65-F5344CB8AC3E}">
        <p14:creationId xmlns:p14="http://schemas.microsoft.com/office/powerpoint/2010/main" val="1643160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77EF5-C233-4D4D-A28D-41CF71F90E00}"/>
              </a:ext>
            </a:extLst>
          </p:cNvPr>
          <p:cNvSpPr>
            <a:spLocks noGrp="1"/>
          </p:cNvSpPr>
          <p:nvPr>
            <p:ph type="title"/>
          </p:nvPr>
        </p:nvSpPr>
        <p:spPr>
          <a:xfrm>
            <a:off x="-6154" y="63958"/>
            <a:ext cx="9327474" cy="1324681"/>
          </a:xfrm>
        </p:spPr>
        <p:txBody>
          <a:bodyPr>
            <a:normAutofit fontScale="90000"/>
          </a:bodyPr>
          <a:lstStyle/>
          <a:p>
            <a:r>
              <a:rPr lang="en-US" sz="4797" b="1" dirty="0">
                <a:solidFill>
                  <a:srgbClr val="C00000"/>
                </a:solidFill>
              </a:rPr>
              <a:t>Diffuse Large B Cell Lymphoma</a:t>
            </a:r>
            <a:endParaRPr lang="en-US" b="1" dirty="0"/>
          </a:p>
        </p:txBody>
      </p:sp>
      <p:sp>
        <p:nvSpPr>
          <p:cNvPr id="3" name="Content Placeholder 2">
            <a:extLst>
              <a:ext uri="{FF2B5EF4-FFF2-40B4-BE49-F238E27FC236}">
                <a16:creationId xmlns:a16="http://schemas.microsoft.com/office/drawing/2014/main" id="{D24BA8D3-C067-B84E-8B5A-40E4D3676D3F}"/>
              </a:ext>
            </a:extLst>
          </p:cNvPr>
          <p:cNvSpPr>
            <a:spLocks noGrp="1"/>
          </p:cNvSpPr>
          <p:nvPr>
            <p:ph idx="1"/>
          </p:nvPr>
        </p:nvSpPr>
        <p:spPr>
          <a:xfrm>
            <a:off x="5641" y="1450314"/>
            <a:ext cx="7868485" cy="4470886"/>
          </a:xfrm>
        </p:spPr>
        <p:txBody>
          <a:bodyPr/>
          <a:lstStyle/>
          <a:p>
            <a:r>
              <a:rPr lang="en-US" dirty="0"/>
              <a:t>DLBCL accounts for 30% of adult NHL in The USA</a:t>
            </a:r>
          </a:p>
          <a:p>
            <a:r>
              <a:rPr lang="en-US" dirty="0"/>
              <a:t>Median age at diagnosis is </a:t>
            </a:r>
            <a:r>
              <a:rPr lang="en-US" b="1" u="sng" dirty="0"/>
              <a:t>66</a:t>
            </a:r>
            <a:r>
              <a:rPr lang="en-US" dirty="0"/>
              <a:t> years</a:t>
            </a:r>
          </a:p>
          <a:p>
            <a:r>
              <a:rPr lang="en-US" dirty="0"/>
              <a:t>Male&gt;female</a:t>
            </a:r>
          </a:p>
        </p:txBody>
      </p:sp>
      <p:graphicFrame>
        <p:nvGraphicFramePr>
          <p:cNvPr id="4" name="Chart 3">
            <a:extLst>
              <a:ext uri="{FF2B5EF4-FFF2-40B4-BE49-F238E27FC236}">
                <a16:creationId xmlns:a16="http://schemas.microsoft.com/office/drawing/2014/main" id="{2086555A-3ADB-E345-A812-259D56DEB8D7}"/>
              </a:ext>
            </a:extLst>
          </p:cNvPr>
          <p:cNvGraphicFramePr/>
          <p:nvPr/>
        </p:nvGraphicFramePr>
        <p:xfrm>
          <a:off x="7634676" y="1388898"/>
          <a:ext cx="1172394" cy="1151377"/>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D9919125-180C-5F4F-8DA5-0BD40BF3EC38}"/>
              </a:ext>
            </a:extLst>
          </p:cNvPr>
          <p:cNvPicPr>
            <a:picLocks noChangeAspect="1"/>
          </p:cNvPicPr>
          <p:nvPr/>
        </p:nvPicPr>
        <p:blipFill>
          <a:blip r:embed="rId4"/>
          <a:stretch>
            <a:fillRect/>
          </a:stretch>
        </p:blipFill>
        <p:spPr>
          <a:xfrm flipH="1">
            <a:off x="3013154" y="3249480"/>
            <a:ext cx="1266938" cy="693413"/>
          </a:xfrm>
          <a:prstGeom prst="rect">
            <a:avLst/>
          </a:prstGeom>
        </p:spPr>
      </p:pic>
      <p:sp>
        <p:nvSpPr>
          <p:cNvPr id="8" name="TextBox 7">
            <a:extLst>
              <a:ext uri="{FF2B5EF4-FFF2-40B4-BE49-F238E27FC236}">
                <a16:creationId xmlns:a16="http://schemas.microsoft.com/office/drawing/2014/main" id="{0BB425F1-64C4-421C-9279-275C8A18857B}"/>
              </a:ext>
            </a:extLst>
          </p:cNvPr>
          <p:cNvSpPr txBox="1"/>
          <p:nvPr/>
        </p:nvSpPr>
        <p:spPr>
          <a:xfrm>
            <a:off x="4629166" y="6111139"/>
            <a:ext cx="6976721" cy="476669"/>
          </a:xfrm>
          <a:prstGeom prst="rect">
            <a:avLst/>
          </a:prstGeom>
          <a:noFill/>
        </p:spPr>
        <p:txBody>
          <a:bodyPr wrap="square" rtlCol="0">
            <a:spAutoFit/>
          </a:bodyPr>
          <a:lstStyle/>
          <a:p>
            <a:pPr defTabSz="1218072" fontAlgn="base">
              <a:spcBef>
                <a:spcPct val="0"/>
              </a:spcBef>
              <a:spcAft>
                <a:spcPct val="0"/>
              </a:spcAft>
            </a:pPr>
            <a:r>
              <a:rPr lang="en-US" sz="899" dirty="0">
                <a:solidFill>
                  <a:srgbClr val="000000"/>
                </a:solidFill>
                <a:latin typeface="Source Sans Pro" panose="020B0503030403020204" pitchFamily="34" charset="0"/>
                <a:ea typeface="ＭＳ Ｐゴシック" charset="0"/>
              </a:rPr>
              <a:t>SEER Cancer Stat Facts: DLBCL. National Cancer Institute. Bethesda, MD, </a:t>
            </a:r>
            <a:r>
              <a:rPr lang="en-US" sz="899" dirty="0">
                <a:solidFill>
                  <a:srgbClr val="0065A8"/>
                </a:solidFill>
                <a:latin typeface="Source Sans Pro" panose="020B0503030403020204" pitchFamily="34" charset="0"/>
                <a:ea typeface="ＭＳ Ｐゴシック" charset="0"/>
              </a:rPr>
              <a:t>https://seer.cancer.gov/statfacts/html/dlbcl.html</a:t>
            </a:r>
          </a:p>
          <a:p>
            <a:pPr defTabSz="1218072" fontAlgn="base">
              <a:spcBef>
                <a:spcPct val="0"/>
              </a:spcBef>
              <a:spcAft>
                <a:spcPct val="0"/>
              </a:spcAft>
            </a:pPr>
            <a:r>
              <a:rPr lang="en-US" sz="799" dirty="0" err="1">
                <a:solidFill>
                  <a:srgbClr val="000000"/>
                </a:solidFill>
                <a:latin typeface="Open Sans" panose="020B0606030504020204" pitchFamily="34" charset="0"/>
                <a:ea typeface="ＭＳ Ｐゴシック" charset="0"/>
              </a:rPr>
              <a:t>Epperla</a:t>
            </a:r>
            <a:r>
              <a:rPr lang="en-US" sz="799" dirty="0">
                <a:solidFill>
                  <a:srgbClr val="000000"/>
                </a:solidFill>
                <a:latin typeface="Open Sans" panose="020B0606030504020204" pitchFamily="34" charset="0"/>
                <a:ea typeface="ＭＳ Ｐゴシック" charset="0"/>
              </a:rPr>
              <a:t>, N, Vaughn, JL, </a:t>
            </a:r>
            <a:r>
              <a:rPr lang="en-US" sz="799" dirty="0" err="1">
                <a:solidFill>
                  <a:srgbClr val="000000"/>
                </a:solidFill>
                <a:latin typeface="Open Sans" panose="020B0606030504020204" pitchFamily="34" charset="0"/>
                <a:ea typeface="ＭＳ Ｐゴシック" charset="0"/>
              </a:rPr>
              <a:t>Othus</a:t>
            </a:r>
            <a:r>
              <a:rPr lang="en-US" sz="799" dirty="0">
                <a:solidFill>
                  <a:srgbClr val="000000"/>
                </a:solidFill>
                <a:latin typeface="Open Sans" panose="020B0606030504020204" pitchFamily="34" charset="0"/>
                <a:ea typeface="ＭＳ Ｐゴシック" charset="0"/>
              </a:rPr>
              <a:t>, M, </a:t>
            </a:r>
            <a:r>
              <a:rPr lang="en-US" sz="799" dirty="0" err="1">
                <a:solidFill>
                  <a:srgbClr val="000000"/>
                </a:solidFill>
                <a:latin typeface="Open Sans" panose="020B0606030504020204" pitchFamily="34" charset="0"/>
                <a:ea typeface="ＭＳ Ｐゴシック" charset="0"/>
              </a:rPr>
              <a:t>Hallack</a:t>
            </a:r>
            <a:r>
              <a:rPr lang="en-US" sz="799" dirty="0">
                <a:solidFill>
                  <a:srgbClr val="000000"/>
                </a:solidFill>
                <a:latin typeface="Open Sans" panose="020B0606030504020204" pitchFamily="34" charset="0"/>
                <a:ea typeface="ＭＳ Ｐゴシック" charset="0"/>
              </a:rPr>
              <a:t>, A, Costa, LJ. Recent survival trends in diffuse large B-cell Lymphoma––</a:t>
            </a:r>
            <a:r>
              <a:rPr lang="en-US" sz="799" i="1" dirty="0">
                <a:solidFill>
                  <a:srgbClr val="000000"/>
                </a:solidFill>
                <a:latin typeface="Open Sans" panose="020B0606030504020204" pitchFamily="34" charset="0"/>
                <a:ea typeface="ＭＳ Ｐゴシック" charset="0"/>
              </a:rPr>
              <a:t>Have we made any progress beyond rituximab?</a:t>
            </a:r>
            <a:r>
              <a:rPr lang="en-US" sz="799" dirty="0">
                <a:solidFill>
                  <a:srgbClr val="000000"/>
                </a:solidFill>
                <a:latin typeface="Open Sans" panose="020B0606030504020204" pitchFamily="34" charset="0"/>
                <a:ea typeface="ＭＳ Ｐゴシック" charset="0"/>
              </a:rPr>
              <a:t> </a:t>
            </a:r>
            <a:r>
              <a:rPr lang="en-US" sz="799" i="1" dirty="0">
                <a:solidFill>
                  <a:srgbClr val="000000"/>
                </a:solidFill>
                <a:latin typeface="Open Sans" panose="020B0606030504020204" pitchFamily="34" charset="0"/>
                <a:ea typeface="ＭＳ Ｐゴシック" charset="0"/>
              </a:rPr>
              <a:t>Cancer Med</a:t>
            </a:r>
            <a:r>
              <a:rPr lang="en-US" sz="799" dirty="0">
                <a:solidFill>
                  <a:srgbClr val="000000"/>
                </a:solidFill>
                <a:latin typeface="Open Sans" panose="020B0606030504020204" pitchFamily="34" charset="0"/>
                <a:ea typeface="ＭＳ Ｐゴシック" charset="0"/>
              </a:rPr>
              <a:t>. 2020; 9: 5519– 5525. </a:t>
            </a:r>
            <a:r>
              <a:rPr lang="en-US" sz="799" dirty="0">
                <a:solidFill>
                  <a:srgbClr val="005274"/>
                </a:solidFill>
                <a:latin typeface="Open Sans" panose="020B0606030504020204" pitchFamily="34" charset="0"/>
                <a:ea typeface="ＭＳ Ｐゴシック" charset="0"/>
                <a:hlinkClick r:id="rId5"/>
              </a:rPr>
              <a:t>https://doi.org/10.1002/cam4.3237</a:t>
            </a:r>
            <a:endParaRPr lang="en-US" sz="899" dirty="0">
              <a:solidFill>
                <a:srgbClr val="000000"/>
              </a:solidFill>
              <a:latin typeface="Arial" charset="0"/>
              <a:ea typeface="ＭＳ Ｐゴシック" charset="0"/>
            </a:endParaRPr>
          </a:p>
        </p:txBody>
      </p:sp>
      <p:pic>
        <p:nvPicPr>
          <p:cNvPr id="1026" name="Picture 2" descr="Diffuse Large B-cell Lymphoma, Anaplastic Variant - 2.">
            <a:extLst>
              <a:ext uri="{FF2B5EF4-FFF2-40B4-BE49-F238E27FC236}">
                <a16:creationId xmlns:a16="http://schemas.microsoft.com/office/drawing/2014/main" id="{32F56218-9EC8-4890-834A-F2D57A0815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1320" y="2281"/>
            <a:ext cx="2865042" cy="228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569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39" y="100315"/>
            <a:ext cx="12180722" cy="1075346"/>
          </a:xfrm>
        </p:spPr>
        <p:txBody>
          <a:bodyPr>
            <a:normAutofit/>
          </a:bodyPr>
          <a:lstStyle/>
          <a:p>
            <a:r>
              <a:rPr lang="en-US" b="1" dirty="0">
                <a:solidFill>
                  <a:srgbClr val="003767"/>
                </a:solidFill>
              </a:rPr>
              <a:t>Thank You to Our Supporters:</a:t>
            </a:r>
            <a:endParaRPr lang="en-US" dirty="0"/>
          </a:p>
        </p:txBody>
      </p:sp>
      <p:pic>
        <p:nvPicPr>
          <p:cNvPr id="5" name="Picture 4" descr="A logo with white text&#10;&#10;Description automatically generated">
            <a:extLst>
              <a:ext uri="{FF2B5EF4-FFF2-40B4-BE49-F238E27FC236}">
                <a16:creationId xmlns:a16="http://schemas.microsoft.com/office/drawing/2014/main" id="{ECC5CED2-4F83-4EF4-9E2E-74C8F569E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9009" y="1861802"/>
            <a:ext cx="3132592" cy="3134395"/>
          </a:xfrm>
          <a:prstGeom prst="rect">
            <a:avLst/>
          </a:prstGeom>
        </p:spPr>
      </p:pic>
      <p:pic>
        <p:nvPicPr>
          <p:cNvPr id="9" name="Picture 8" descr="A blue and white logo&#10;&#10;Description automatically generated">
            <a:extLst>
              <a:ext uri="{FF2B5EF4-FFF2-40B4-BE49-F238E27FC236}">
                <a16:creationId xmlns:a16="http://schemas.microsoft.com/office/drawing/2014/main" id="{DA65B552-0342-80A1-7FBC-99960E343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0024" y="2510428"/>
            <a:ext cx="3552967" cy="1837143"/>
          </a:xfrm>
          <a:prstGeom prst="rect">
            <a:avLst/>
          </a:prstGeom>
        </p:spPr>
      </p:pic>
    </p:spTree>
    <p:extLst>
      <p:ext uri="{BB962C8B-B14F-4D97-AF65-F5344CB8AC3E}">
        <p14:creationId xmlns:p14="http://schemas.microsoft.com/office/powerpoint/2010/main" val="3225103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Chart&#10;&#10;Description automatically generated">
            <a:extLst>
              <a:ext uri="{FF2B5EF4-FFF2-40B4-BE49-F238E27FC236}">
                <a16:creationId xmlns:a16="http://schemas.microsoft.com/office/drawing/2014/main" id="{ABAFFEC8-ACA9-4DAA-9526-F4530D6D4C8C}"/>
              </a:ext>
            </a:extLst>
          </p:cNvPr>
          <p:cNvPicPr>
            <a:picLocks noGrp="1" noChangeAspect="1"/>
          </p:cNvPicPr>
          <p:nvPr>
            <p:ph idx="1"/>
          </p:nvPr>
        </p:nvPicPr>
        <p:blipFill>
          <a:blip r:embed="rId3"/>
          <a:stretch>
            <a:fillRect/>
          </a:stretch>
        </p:blipFill>
        <p:spPr>
          <a:xfrm>
            <a:off x="242591" y="1345204"/>
            <a:ext cx="9346544" cy="3978687"/>
          </a:xfrm>
        </p:spPr>
      </p:pic>
      <p:sp>
        <p:nvSpPr>
          <p:cNvPr id="2" name="Title 1">
            <a:extLst>
              <a:ext uri="{FF2B5EF4-FFF2-40B4-BE49-F238E27FC236}">
                <a16:creationId xmlns:a16="http://schemas.microsoft.com/office/drawing/2014/main" id="{F1076D7E-AC13-4D1E-9886-9B2DD6DE8923}"/>
              </a:ext>
            </a:extLst>
          </p:cNvPr>
          <p:cNvSpPr>
            <a:spLocks noGrp="1"/>
          </p:cNvSpPr>
          <p:nvPr>
            <p:ph type="title"/>
          </p:nvPr>
        </p:nvSpPr>
        <p:spPr>
          <a:xfrm>
            <a:off x="766916" y="20524"/>
            <a:ext cx="10505872" cy="1324681"/>
          </a:xfrm>
        </p:spPr>
        <p:txBody>
          <a:bodyPr/>
          <a:lstStyle/>
          <a:p>
            <a:r>
              <a:rPr lang="en-US" b="1" dirty="0">
                <a:latin typeface="+mn-lt"/>
              </a:rPr>
              <a:t>Diffuse Large B-cell lymphoma</a:t>
            </a:r>
          </a:p>
        </p:txBody>
      </p:sp>
      <p:sp>
        <p:nvSpPr>
          <p:cNvPr id="5" name="TextBox 4">
            <a:extLst>
              <a:ext uri="{FF2B5EF4-FFF2-40B4-BE49-F238E27FC236}">
                <a16:creationId xmlns:a16="http://schemas.microsoft.com/office/drawing/2014/main" id="{32F84EF6-8454-49C0-871B-351596B752C0}"/>
              </a:ext>
            </a:extLst>
          </p:cNvPr>
          <p:cNvSpPr txBox="1"/>
          <p:nvPr/>
        </p:nvSpPr>
        <p:spPr>
          <a:xfrm>
            <a:off x="5105776" y="6168475"/>
            <a:ext cx="6040351" cy="369075"/>
          </a:xfrm>
          <a:prstGeom prst="rect">
            <a:avLst/>
          </a:prstGeom>
          <a:noFill/>
        </p:spPr>
        <p:txBody>
          <a:bodyPr wrap="square" rtlCol="0">
            <a:spAutoFit/>
          </a:bodyPr>
          <a:lstStyle/>
          <a:p>
            <a:pPr defTabSz="1218072" fontAlgn="base">
              <a:spcBef>
                <a:spcPct val="0"/>
              </a:spcBef>
              <a:spcAft>
                <a:spcPct val="0"/>
              </a:spcAft>
            </a:pPr>
            <a:r>
              <a:rPr lang="en-US" sz="899" dirty="0">
                <a:solidFill>
                  <a:srgbClr val="000000"/>
                </a:solidFill>
                <a:latin typeface="Source Sans Pro" panose="020B0503030403020204" pitchFamily="34" charset="0"/>
                <a:ea typeface="ＭＳ Ｐゴシック" charset="0"/>
              </a:rPr>
              <a:t>SEER Cancer Stat Facts: Follicular Lymphoma. National Cancer Institute. Bethesda, MD, </a:t>
            </a:r>
            <a:r>
              <a:rPr lang="en-US" sz="899" dirty="0">
                <a:solidFill>
                  <a:srgbClr val="0065A8"/>
                </a:solidFill>
                <a:latin typeface="Source Sans Pro" panose="020B0503030403020204" pitchFamily="34" charset="0"/>
                <a:ea typeface="ＭＳ Ｐゴシック" charset="0"/>
                <a:hlinkClick r:id="rId4"/>
              </a:rPr>
              <a:t>https://seer.cancer.gov/statfacts/html/follicular.html</a:t>
            </a:r>
            <a:endParaRPr lang="en-US" sz="899" dirty="0">
              <a:solidFill>
                <a:srgbClr val="000000"/>
              </a:solidFill>
              <a:latin typeface="Arial" charset="0"/>
              <a:ea typeface="ＭＳ Ｐゴシック" charset="0"/>
            </a:endParaRPr>
          </a:p>
        </p:txBody>
      </p:sp>
      <p:cxnSp>
        <p:nvCxnSpPr>
          <p:cNvPr id="8" name="Straight Connector 7">
            <a:extLst>
              <a:ext uri="{FF2B5EF4-FFF2-40B4-BE49-F238E27FC236}">
                <a16:creationId xmlns:a16="http://schemas.microsoft.com/office/drawing/2014/main" id="{B642A940-3A67-4199-8DDE-B59004A73237}"/>
              </a:ext>
            </a:extLst>
          </p:cNvPr>
          <p:cNvCxnSpPr>
            <a:cxnSpLocks/>
          </p:cNvCxnSpPr>
          <p:nvPr/>
        </p:nvCxnSpPr>
        <p:spPr>
          <a:xfrm flipV="1">
            <a:off x="5105776" y="2788811"/>
            <a:ext cx="1215148" cy="3596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919B67-3E91-457F-A445-9F28D67D3800}"/>
              </a:ext>
            </a:extLst>
          </p:cNvPr>
          <p:cNvCxnSpPr>
            <a:cxnSpLocks/>
          </p:cNvCxnSpPr>
          <p:nvPr/>
        </p:nvCxnSpPr>
        <p:spPr>
          <a:xfrm flipV="1">
            <a:off x="1252944" y="3274870"/>
            <a:ext cx="3493148" cy="2138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1EC3AB5-80FD-4EE1-9590-45C3B0DDA930}"/>
              </a:ext>
            </a:extLst>
          </p:cNvPr>
          <p:cNvCxnSpPr>
            <a:cxnSpLocks/>
          </p:cNvCxnSpPr>
          <p:nvPr/>
        </p:nvCxnSpPr>
        <p:spPr>
          <a:xfrm flipV="1">
            <a:off x="6855590" y="2589527"/>
            <a:ext cx="2184028" cy="923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Arrow: Down 14">
            <a:extLst>
              <a:ext uri="{FF2B5EF4-FFF2-40B4-BE49-F238E27FC236}">
                <a16:creationId xmlns:a16="http://schemas.microsoft.com/office/drawing/2014/main" id="{A6185731-8CC2-48A1-AFA6-87477177EFF6}"/>
              </a:ext>
            </a:extLst>
          </p:cNvPr>
          <p:cNvSpPr/>
          <p:nvPr/>
        </p:nvSpPr>
        <p:spPr>
          <a:xfrm rot="10800000" flipH="1">
            <a:off x="5795980" y="3156235"/>
            <a:ext cx="80780" cy="359684"/>
          </a:xfrm>
          <a:prstGeom prst="downArrow">
            <a:avLst/>
          </a:prstGeom>
          <a:solidFill>
            <a:srgbClr val="00206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16" name="TextBox 15">
            <a:extLst>
              <a:ext uri="{FF2B5EF4-FFF2-40B4-BE49-F238E27FC236}">
                <a16:creationId xmlns:a16="http://schemas.microsoft.com/office/drawing/2014/main" id="{ADFD1C1C-1D47-4D69-96D8-F77CE2BD0CAD}"/>
              </a:ext>
            </a:extLst>
          </p:cNvPr>
          <p:cNvSpPr txBox="1"/>
          <p:nvPr/>
        </p:nvSpPr>
        <p:spPr>
          <a:xfrm>
            <a:off x="5105776" y="3623645"/>
            <a:ext cx="1963680" cy="461345"/>
          </a:xfrm>
          <a:prstGeom prst="rect">
            <a:avLst/>
          </a:prstGeom>
          <a:noFill/>
        </p:spPr>
        <p:txBody>
          <a:bodyPr wrap="square" rtlCol="0">
            <a:spAutoFit/>
          </a:bodyPr>
          <a:lstStyle/>
          <a:p>
            <a:pPr defTabSz="1218072" fontAlgn="base">
              <a:spcBef>
                <a:spcPct val="0"/>
              </a:spcBef>
              <a:spcAft>
                <a:spcPct val="0"/>
              </a:spcAft>
            </a:pPr>
            <a:r>
              <a:rPr lang="en-US" sz="2398" dirty="0">
                <a:solidFill>
                  <a:srgbClr val="000000"/>
                </a:solidFill>
                <a:latin typeface="Arial" charset="0"/>
                <a:ea typeface="ＭＳ Ｐゴシック" charset="0"/>
              </a:rPr>
              <a:t>Rituximab</a:t>
            </a:r>
          </a:p>
        </p:txBody>
      </p:sp>
      <p:sp>
        <p:nvSpPr>
          <p:cNvPr id="3" name="Title 1">
            <a:extLst>
              <a:ext uri="{FF2B5EF4-FFF2-40B4-BE49-F238E27FC236}">
                <a16:creationId xmlns:a16="http://schemas.microsoft.com/office/drawing/2014/main" id="{FB33290B-D697-0B02-8C4A-5AE1C1FA0CE7}"/>
              </a:ext>
            </a:extLst>
          </p:cNvPr>
          <p:cNvSpPr txBox="1">
            <a:spLocks/>
          </p:cNvSpPr>
          <p:nvPr/>
        </p:nvSpPr>
        <p:spPr>
          <a:xfrm>
            <a:off x="-6154" y="63958"/>
            <a:ext cx="8821372" cy="1324681"/>
          </a:xfrm>
        </p:spPr>
        <p:txBody>
          <a:bodyPr>
            <a:normAutofit fontScale="90000"/>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797" b="1" kern="0" dirty="0">
                <a:solidFill>
                  <a:srgbClr val="C00000"/>
                </a:solidFill>
                <a:latin typeface="Arial"/>
                <a:ea typeface="ＭＳ Ｐゴシック"/>
              </a:rPr>
              <a:t>Diffuse Large B Cell Lymphoma</a:t>
            </a:r>
            <a:endParaRPr lang="en-US" sz="4796" b="1" kern="0" dirty="0">
              <a:solidFill>
                <a:srgbClr val="FFFFFF"/>
              </a:solidFill>
              <a:latin typeface="Arial"/>
              <a:ea typeface="ＭＳ Ｐゴシック"/>
            </a:endParaRPr>
          </a:p>
        </p:txBody>
      </p:sp>
    </p:spTree>
    <p:extLst>
      <p:ext uri="{BB962C8B-B14F-4D97-AF65-F5344CB8AC3E}">
        <p14:creationId xmlns:p14="http://schemas.microsoft.com/office/powerpoint/2010/main" val="368228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FF395-ED13-40FD-8FA1-02DD6CE0BFF8}"/>
              </a:ext>
            </a:extLst>
          </p:cNvPr>
          <p:cNvSpPr>
            <a:spLocks noGrp="1"/>
          </p:cNvSpPr>
          <p:nvPr>
            <p:ph type="title"/>
          </p:nvPr>
        </p:nvSpPr>
        <p:spPr>
          <a:xfrm>
            <a:off x="978130" y="198574"/>
            <a:ext cx="10235741" cy="681994"/>
          </a:xfrm>
        </p:spPr>
        <p:txBody>
          <a:bodyPr>
            <a:normAutofit fontScale="90000"/>
          </a:bodyPr>
          <a:lstStyle/>
          <a:p>
            <a:r>
              <a:rPr lang="en-US" dirty="0"/>
              <a:t>The story of R-CHOP</a:t>
            </a:r>
          </a:p>
        </p:txBody>
      </p:sp>
      <p:sp>
        <p:nvSpPr>
          <p:cNvPr id="4" name="TextBox 3">
            <a:extLst>
              <a:ext uri="{FF2B5EF4-FFF2-40B4-BE49-F238E27FC236}">
                <a16:creationId xmlns:a16="http://schemas.microsoft.com/office/drawing/2014/main" id="{BE331574-9F40-46C2-B544-45BBC8D5D205}"/>
              </a:ext>
            </a:extLst>
          </p:cNvPr>
          <p:cNvSpPr txBox="1"/>
          <p:nvPr/>
        </p:nvSpPr>
        <p:spPr>
          <a:xfrm>
            <a:off x="1814301" y="1345002"/>
            <a:ext cx="1608649" cy="461345"/>
          </a:xfrm>
          <a:prstGeom prst="rect">
            <a:avLst/>
          </a:prstGeom>
          <a:noFill/>
        </p:spPr>
        <p:txBody>
          <a:bodyPr wrap="square" rtlCol="0">
            <a:spAutoFit/>
          </a:bodyPr>
          <a:lstStyle/>
          <a:p>
            <a:pPr defTabSz="1218072" fontAlgn="base">
              <a:spcBef>
                <a:spcPct val="0"/>
              </a:spcBef>
              <a:spcAft>
                <a:spcPct val="0"/>
              </a:spcAft>
            </a:pPr>
            <a:r>
              <a:rPr lang="en-US" sz="2398" dirty="0">
                <a:solidFill>
                  <a:srgbClr val="000000"/>
                </a:solidFill>
                <a:latin typeface="Arial" charset="0"/>
                <a:ea typeface="ＭＳ Ｐゴシック" charset="0"/>
              </a:rPr>
              <a:t>1988</a:t>
            </a:r>
          </a:p>
        </p:txBody>
      </p:sp>
      <p:sp>
        <p:nvSpPr>
          <p:cNvPr id="9" name="TextBox 8">
            <a:extLst>
              <a:ext uri="{FF2B5EF4-FFF2-40B4-BE49-F238E27FC236}">
                <a16:creationId xmlns:a16="http://schemas.microsoft.com/office/drawing/2014/main" id="{79F487A7-F0ED-476A-A1C7-699EA14C1825}"/>
              </a:ext>
            </a:extLst>
          </p:cNvPr>
          <p:cNvSpPr txBox="1"/>
          <p:nvPr/>
        </p:nvSpPr>
        <p:spPr>
          <a:xfrm>
            <a:off x="374492" y="1968383"/>
            <a:ext cx="4254711" cy="461345"/>
          </a:xfrm>
          <a:prstGeom prst="rect">
            <a:avLst/>
          </a:prstGeom>
          <a:noFill/>
        </p:spPr>
        <p:txBody>
          <a:bodyPr wrap="square" rtlCol="0">
            <a:spAutoFit/>
          </a:bodyPr>
          <a:lstStyle/>
          <a:p>
            <a:pPr defTabSz="1218072" fontAlgn="base">
              <a:spcBef>
                <a:spcPct val="0"/>
              </a:spcBef>
              <a:spcAft>
                <a:spcPct val="0"/>
              </a:spcAft>
            </a:pPr>
            <a:r>
              <a:rPr lang="en-US" sz="2398" dirty="0">
                <a:solidFill>
                  <a:srgbClr val="000000"/>
                </a:solidFill>
                <a:latin typeface="Arial" charset="0"/>
                <a:ea typeface="ＭＳ Ｐゴシック" charset="0"/>
              </a:rPr>
              <a:t>CHOP became standard*</a:t>
            </a:r>
          </a:p>
        </p:txBody>
      </p:sp>
      <p:sp>
        <p:nvSpPr>
          <p:cNvPr id="10" name="TextBox 9">
            <a:extLst>
              <a:ext uri="{FF2B5EF4-FFF2-40B4-BE49-F238E27FC236}">
                <a16:creationId xmlns:a16="http://schemas.microsoft.com/office/drawing/2014/main" id="{BCF2A9EA-CB13-4124-B608-D2082990E309}"/>
              </a:ext>
            </a:extLst>
          </p:cNvPr>
          <p:cNvSpPr txBox="1"/>
          <p:nvPr/>
        </p:nvSpPr>
        <p:spPr>
          <a:xfrm>
            <a:off x="6508346" y="1418216"/>
            <a:ext cx="1608649" cy="461345"/>
          </a:xfrm>
          <a:prstGeom prst="rect">
            <a:avLst/>
          </a:prstGeom>
          <a:noFill/>
        </p:spPr>
        <p:txBody>
          <a:bodyPr wrap="square" rtlCol="0">
            <a:spAutoFit/>
          </a:bodyPr>
          <a:lstStyle/>
          <a:p>
            <a:pPr defTabSz="1218072" fontAlgn="base">
              <a:spcBef>
                <a:spcPct val="0"/>
              </a:spcBef>
              <a:spcAft>
                <a:spcPct val="0"/>
              </a:spcAft>
            </a:pPr>
            <a:r>
              <a:rPr lang="en-US" sz="2398" dirty="0">
                <a:solidFill>
                  <a:srgbClr val="000000"/>
                </a:solidFill>
                <a:latin typeface="Arial" charset="0"/>
                <a:ea typeface="ＭＳ Ｐゴシック" charset="0"/>
              </a:rPr>
              <a:t>2002</a:t>
            </a:r>
          </a:p>
        </p:txBody>
      </p:sp>
      <p:cxnSp>
        <p:nvCxnSpPr>
          <p:cNvPr id="11" name="Straight Arrow Connector 10">
            <a:extLst>
              <a:ext uri="{FF2B5EF4-FFF2-40B4-BE49-F238E27FC236}">
                <a16:creationId xmlns:a16="http://schemas.microsoft.com/office/drawing/2014/main" id="{966528BE-A2CC-43B6-A98A-CFE5DAE31F3E}"/>
              </a:ext>
            </a:extLst>
          </p:cNvPr>
          <p:cNvCxnSpPr/>
          <p:nvPr/>
        </p:nvCxnSpPr>
        <p:spPr>
          <a:xfrm>
            <a:off x="4375865" y="2238658"/>
            <a:ext cx="943344" cy="0"/>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4C0CD99-C040-4884-88C3-E7D888D186A7}"/>
              </a:ext>
            </a:extLst>
          </p:cNvPr>
          <p:cNvSpPr txBox="1"/>
          <p:nvPr/>
        </p:nvSpPr>
        <p:spPr>
          <a:xfrm>
            <a:off x="4558272" y="6106016"/>
            <a:ext cx="7019053" cy="338298"/>
          </a:xfrm>
          <a:prstGeom prst="rect">
            <a:avLst/>
          </a:prstGeom>
          <a:noFill/>
        </p:spPr>
        <p:txBody>
          <a:bodyPr wrap="square" rtlCol="0">
            <a:spAutoFit/>
          </a:bodyPr>
          <a:lstStyle/>
          <a:p>
            <a:pPr defTabSz="1218072" fontAlgn="base">
              <a:spcBef>
                <a:spcPct val="0"/>
              </a:spcBef>
              <a:spcAft>
                <a:spcPct val="0"/>
              </a:spcAft>
            </a:pPr>
            <a:r>
              <a:rPr lang="en-US" sz="799" dirty="0">
                <a:solidFill>
                  <a:srgbClr val="222222"/>
                </a:solidFill>
                <a:latin typeface="Arial" panose="020B0604020202020204" pitchFamily="34" charset="0"/>
                <a:ea typeface="ＭＳ Ｐゴシック" charset="0"/>
              </a:rPr>
              <a:t>*</a:t>
            </a:r>
            <a:r>
              <a:rPr lang="en-US" sz="799" dirty="0" err="1">
                <a:solidFill>
                  <a:srgbClr val="222222"/>
                </a:solidFill>
                <a:latin typeface="Arial" panose="020B0604020202020204" pitchFamily="34" charset="0"/>
                <a:ea typeface="ＭＳ Ｐゴシック" charset="0"/>
              </a:rPr>
              <a:t>Coltman</a:t>
            </a:r>
            <a:r>
              <a:rPr lang="en-US" sz="799" dirty="0">
                <a:solidFill>
                  <a:srgbClr val="222222"/>
                </a:solidFill>
                <a:latin typeface="Arial" panose="020B0604020202020204" pitchFamily="34" charset="0"/>
                <a:ea typeface="ＭＳ Ｐゴシック" charset="0"/>
              </a:rPr>
              <a:t> CA, et al. Southwest Oncology Group studies in diffuse large cell lymphoma: a subset analysis. Cancer chemotherapy: challenges for the future. Tokyo, Japan: Excerpta Medica. 1988:194-202</a:t>
            </a:r>
            <a:endParaRPr lang="en-US" sz="2398" dirty="0">
              <a:solidFill>
                <a:srgbClr val="000000"/>
              </a:solidFill>
              <a:latin typeface="Arial" charset="0"/>
              <a:ea typeface="ＭＳ Ｐゴシック" charset="0"/>
            </a:endParaRPr>
          </a:p>
        </p:txBody>
      </p:sp>
      <p:pic>
        <p:nvPicPr>
          <p:cNvPr id="12" name="Picture 11" descr="A screenshot of a computer&#10;&#10;Description automatically generated with medium confidence">
            <a:extLst>
              <a:ext uri="{FF2B5EF4-FFF2-40B4-BE49-F238E27FC236}">
                <a16:creationId xmlns:a16="http://schemas.microsoft.com/office/drawing/2014/main" id="{1B35CF66-E0F7-4CE4-ADDE-AF101FA544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50" y="2382853"/>
            <a:ext cx="4310543" cy="981478"/>
          </a:xfrm>
          <a:prstGeom prst="rect">
            <a:avLst/>
          </a:prstGeom>
        </p:spPr>
      </p:pic>
      <p:pic>
        <p:nvPicPr>
          <p:cNvPr id="14" name="Picture 13" descr="Diagram&#10;&#10;Description automatically generated with low confidence">
            <a:extLst>
              <a:ext uri="{FF2B5EF4-FFF2-40B4-BE49-F238E27FC236}">
                <a16:creationId xmlns:a16="http://schemas.microsoft.com/office/drawing/2014/main" id="{CD4542D8-A08A-40A6-9CE9-53400025B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336" y="3312355"/>
            <a:ext cx="3152581" cy="2456807"/>
          </a:xfrm>
          <a:prstGeom prst="rect">
            <a:avLst/>
          </a:prstGeom>
        </p:spPr>
      </p:pic>
      <p:pic>
        <p:nvPicPr>
          <p:cNvPr id="16" name="Picture 15" descr="Text&#10;&#10;Description automatically generated">
            <a:extLst>
              <a:ext uri="{FF2B5EF4-FFF2-40B4-BE49-F238E27FC236}">
                <a16:creationId xmlns:a16="http://schemas.microsoft.com/office/drawing/2014/main" id="{C2F1C33E-36DB-4FB2-832A-40225239CF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4119" y="2334695"/>
            <a:ext cx="4281015" cy="1118066"/>
          </a:xfrm>
          <a:prstGeom prst="rect">
            <a:avLst/>
          </a:prstGeom>
        </p:spPr>
      </p:pic>
      <p:sp>
        <p:nvSpPr>
          <p:cNvPr id="20" name="TextBox 19">
            <a:extLst>
              <a:ext uri="{FF2B5EF4-FFF2-40B4-BE49-F238E27FC236}">
                <a16:creationId xmlns:a16="http://schemas.microsoft.com/office/drawing/2014/main" id="{CDFC3501-D85F-46ED-93A6-158334037C47}"/>
              </a:ext>
            </a:extLst>
          </p:cNvPr>
          <p:cNvSpPr txBox="1"/>
          <p:nvPr/>
        </p:nvSpPr>
        <p:spPr>
          <a:xfrm>
            <a:off x="5554118" y="1954738"/>
            <a:ext cx="5089221" cy="461345"/>
          </a:xfrm>
          <a:prstGeom prst="rect">
            <a:avLst/>
          </a:prstGeom>
          <a:noFill/>
        </p:spPr>
        <p:txBody>
          <a:bodyPr wrap="square" rtlCol="0">
            <a:spAutoFit/>
          </a:bodyPr>
          <a:lstStyle/>
          <a:p>
            <a:pPr defTabSz="1218072" fontAlgn="base">
              <a:spcBef>
                <a:spcPct val="0"/>
              </a:spcBef>
              <a:spcAft>
                <a:spcPct val="0"/>
              </a:spcAft>
            </a:pPr>
            <a:r>
              <a:rPr lang="en-US" sz="2398" b="1" dirty="0">
                <a:solidFill>
                  <a:srgbClr val="C00000"/>
                </a:solidFill>
                <a:latin typeface="Arial" charset="0"/>
                <a:ea typeface="ＭＳ Ｐゴシック" charset="0"/>
              </a:rPr>
              <a:t>R</a:t>
            </a:r>
            <a:r>
              <a:rPr lang="en-US" sz="2398" dirty="0">
                <a:solidFill>
                  <a:srgbClr val="000000"/>
                </a:solidFill>
                <a:latin typeface="Arial" charset="0"/>
                <a:ea typeface="ＭＳ Ｐゴシック" charset="0"/>
              </a:rPr>
              <a:t>-CHOP became standard</a:t>
            </a:r>
          </a:p>
        </p:txBody>
      </p:sp>
      <p:pic>
        <p:nvPicPr>
          <p:cNvPr id="1030" name="Picture 6">
            <a:extLst>
              <a:ext uri="{FF2B5EF4-FFF2-40B4-BE49-F238E27FC236}">
                <a16:creationId xmlns:a16="http://schemas.microsoft.com/office/drawing/2014/main" id="{38619F31-B48E-4532-9098-CF490E4E58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9308" y="3364330"/>
            <a:ext cx="2941953" cy="232703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C358AED-0DC6-266C-B3DE-EEC43688E1C6}"/>
              </a:ext>
            </a:extLst>
          </p:cNvPr>
          <p:cNvSpPr txBox="1">
            <a:spLocks/>
          </p:cNvSpPr>
          <p:nvPr/>
        </p:nvSpPr>
        <p:spPr>
          <a:xfrm>
            <a:off x="137467" y="-17583"/>
            <a:ext cx="10505872" cy="903940"/>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796" b="1" kern="0" dirty="0">
                <a:solidFill>
                  <a:srgbClr val="C00000"/>
                </a:solidFill>
                <a:latin typeface="Arial"/>
                <a:ea typeface="ＭＳ Ｐゴシック"/>
              </a:rPr>
              <a:t>Newly Diagnosed DLCBL</a:t>
            </a:r>
          </a:p>
        </p:txBody>
      </p:sp>
    </p:spTree>
    <p:extLst>
      <p:ext uri="{BB962C8B-B14F-4D97-AF65-F5344CB8AC3E}">
        <p14:creationId xmlns:p14="http://schemas.microsoft.com/office/powerpoint/2010/main" val="213003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fade">
                                      <p:cBhvr>
                                        <p:cTn id="30" dur="500"/>
                                        <p:tgtEl>
                                          <p:spTgt spid="1030"/>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Box 3"/>
          <p:cNvSpPr txBox="1">
            <a:spLocks noChangeArrowheads="1"/>
          </p:cNvSpPr>
          <p:nvPr/>
        </p:nvSpPr>
        <p:spPr bwMode="auto">
          <a:xfrm>
            <a:off x="5039842" y="2296533"/>
            <a:ext cx="1248832" cy="522964"/>
          </a:xfrm>
          <a:prstGeom prst="rect">
            <a:avLst/>
          </a:prstGeom>
          <a:solidFill>
            <a:srgbClr val="0070C0"/>
          </a:solidFill>
          <a:ln w="9525">
            <a:solidFill>
              <a:srgbClr val="0070C0"/>
            </a:solidFill>
            <a:miter lim="800000"/>
            <a:headEnd/>
            <a:tailEnd/>
          </a:ln>
        </p:spPr>
        <p:txBody>
          <a:bodyPr wrap="square">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defTabSz="456762" fontAlgn="base">
              <a:spcBef>
                <a:spcPct val="0"/>
              </a:spcBef>
              <a:spcAft>
                <a:spcPct val="0"/>
              </a:spcAft>
              <a:buNone/>
              <a:defRPr/>
            </a:pPr>
            <a:r>
              <a:rPr lang="en-US" altLang="en-US" sz="1399" b="1" dirty="0">
                <a:solidFill>
                  <a:srgbClr val="000000"/>
                </a:solidFill>
                <a:latin typeface="Tahoma" charset="0"/>
                <a:ea typeface="MS PGothic" charset="-128"/>
              </a:rPr>
              <a:t>R-CHOP</a:t>
            </a:r>
          </a:p>
          <a:p>
            <a:pPr algn="ctr" defTabSz="456762" fontAlgn="base">
              <a:spcBef>
                <a:spcPct val="0"/>
              </a:spcBef>
              <a:spcAft>
                <a:spcPct val="0"/>
              </a:spcAft>
              <a:buNone/>
              <a:defRPr/>
            </a:pPr>
            <a:r>
              <a:rPr lang="en-US" altLang="en-US" sz="1399" b="1" dirty="0">
                <a:solidFill>
                  <a:srgbClr val="000000"/>
                </a:solidFill>
                <a:latin typeface="Tahoma" charset="0"/>
                <a:ea typeface="MS PGothic" charset="-128"/>
              </a:rPr>
              <a:t>Graveyard </a:t>
            </a:r>
          </a:p>
        </p:txBody>
      </p:sp>
      <p:cxnSp>
        <p:nvCxnSpPr>
          <p:cNvPr id="6" name="Straight Connector 5"/>
          <p:cNvCxnSpPr>
            <a:cxnSpLocks/>
            <a:stCxn id="75777" idx="3"/>
            <a:endCxn id="26" idx="1"/>
          </p:cNvCxnSpPr>
          <p:nvPr/>
        </p:nvCxnSpPr>
        <p:spPr>
          <a:xfrm>
            <a:off x="6288674" y="2558015"/>
            <a:ext cx="2617721" cy="14087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a:stCxn id="75777" idx="3"/>
            <a:endCxn id="25" idx="1"/>
          </p:cNvCxnSpPr>
          <p:nvPr/>
        </p:nvCxnSpPr>
        <p:spPr>
          <a:xfrm flipV="1">
            <a:off x="6288674" y="2173259"/>
            <a:ext cx="2694641" cy="3847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a:stCxn id="75777" idx="0"/>
            <a:endCxn id="22" idx="2"/>
          </p:cNvCxnSpPr>
          <p:nvPr/>
        </p:nvCxnSpPr>
        <p:spPr>
          <a:xfrm flipH="1" flipV="1">
            <a:off x="5624949" y="437974"/>
            <a:ext cx="39309" cy="1858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a:stCxn id="32" idx="0"/>
            <a:endCxn id="75777" idx="2"/>
          </p:cNvCxnSpPr>
          <p:nvPr/>
        </p:nvCxnSpPr>
        <p:spPr>
          <a:xfrm flipH="1" flipV="1">
            <a:off x="5664258" y="2819497"/>
            <a:ext cx="2759652" cy="16427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a:stCxn id="29" idx="2"/>
            <a:endCxn id="75777" idx="1"/>
          </p:cNvCxnSpPr>
          <p:nvPr/>
        </p:nvCxnSpPr>
        <p:spPr>
          <a:xfrm>
            <a:off x="1701902" y="1164837"/>
            <a:ext cx="3337940" cy="1393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a:stCxn id="36" idx="3"/>
            <a:endCxn id="75777" idx="1"/>
          </p:cNvCxnSpPr>
          <p:nvPr/>
        </p:nvCxnSpPr>
        <p:spPr>
          <a:xfrm flipV="1">
            <a:off x="2662268" y="2558015"/>
            <a:ext cx="2377574" cy="1651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a:stCxn id="75777" idx="0"/>
            <a:endCxn id="23" idx="2"/>
          </p:cNvCxnSpPr>
          <p:nvPr/>
        </p:nvCxnSpPr>
        <p:spPr>
          <a:xfrm flipH="1" flipV="1">
            <a:off x="2991347" y="458509"/>
            <a:ext cx="2672911" cy="1838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153898" y="130326"/>
            <a:ext cx="942102" cy="307648"/>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456762" fontAlgn="base">
              <a:spcBef>
                <a:spcPct val="0"/>
              </a:spcBef>
              <a:spcAft>
                <a:spcPct val="0"/>
              </a:spcAft>
              <a:defRPr/>
            </a:pPr>
            <a:r>
              <a:rPr lang="en-US" sz="1399" b="1" dirty="0">
                <a:solidFill>
                  <a:prstClr val="black"/>
                </a:solidFill>
                <a:latin typeface="Calibri"/>
                <a:ea typeface="ＭＳ Ｐゴシック" charset="0"/>
              </a:rPr>
              <a:t>O-CHOP</a:t>
            </a:r>
          </a:p>
        </p:txBody>
      </p:sp>
      <p:sp>
        <p:nvSpPr>
          <p:cNvPr id="23" name="TextBox 22"/>
          <p:cNvSpPr txBox="1"/>
          <p:nvPr/>
        </p:nvSpPr>
        <p:spPr>
          <a:xfrm>
            <a:off x="2324421" y="150861"/>
            <a:ext cx="1333852" cy="307648"/>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456762" fontAlgn="base">
              <a:spcBef>
                <a:spcPct val="0"/>
              </a:spcBef>
              <a:spcAft>
                <a:spcPct val="0"/>
              </a:spcAft>
              <a:defRPr/>
            </a:pPr>
            <a:r>
              <a:rPr lang="en-US" sz="1399" b="1" dirty="0">
                <a:solidFill>
                  <a:prstClr val="black"/>
                </a:solidFill>
                <a:latin typeface="Calibri"/>
                <a:ea typeface="ＭＳ Ｐゴシック" charset="0"/>
              </a:rPr>
              <a:t>DA-EPOCH-R</a:t>
            </a:r>
          </a:p>
        </p:txBody>
      </p:sp>
      <p:sp>
        <p:nvSpPr>
          <p:cNvPr id="24" name="TextBox 23"/>
          <p:cNvSpPr txBox="1"/>
          <p:nvPr/>
        </p:nvSpPr>
        <p:spPr>
          <a:xfrm>
            <a:off x="8797988" y="2724442"/>
            <a:ext cx="1406811" cy="492186"/>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456762" fontAlgn="base">
              <a:spcBef>
                <a:spcPct val="0"/>
              </a:spcBef>
              <a:spcAft>
                <a:spcPct val="0"/>
              </a:spcAft>
              <a:defRPr/>
            </a:pPr>
            <a:r>
              <a:rPr lang="en-US" sz="1399" b="1" dirty="0">
                <a:solidFill>
                  <a:prstClr val="black"/>
                </a:solidFill>
                <a:latin typeface="Calibri"/>
                <a:ea typeface="ＭＳ Ｐゴシック" charset="0"/>
              </a:rPr>
              <a:t>R2CHOP </a:t>
            </a:r>
            <a:r>
              <a:rPr lang="en-US" sz="1199" b="1" dirty="0">
                <a:solidFill>
                  <a:prstClr val="black"/>
                </a:solidFill>
                <a:latin typeface="Calibri"/>
                <a:ea typeface="ＭＳ Ｐゴシック" charset="0"/>
              </a:rPr>
              <a:t>(</a:t>
            </a:r>
            <a:r>
              <a:rPr lang="en-US" sz="1199" b="1" dirty="0" err="1">
                <a:solidFill>
                  <a:prstClr val="black"/>
                </a:solidFill>
                <a:latin typeface="Calibri"/>
                <a:ea typeface="ＭＳ Ｐゴシック" charset="0"/>
              </a:rPr>
              <a:t>lenalidomide</a:t>
            </a:r>
            <a:r>
              <a:rPr lang="en-US" sz="1199" b="1" dirty="0">
                <a:solidFill>
                  <a:prstClr val="black"/>
                </a:solidFill>
                <a:latin typeface="Calibri"/>
                <a:ea typeface="ＭＳ Ｐゴシック" charset="0"/>
              </a:rPr>
              <a:t>)</a:t>
            </a:r>
          </a:p>
        </p:txBody>
      </p:sp>
      <p:sp>
        <p:nvSpPr>
          <p:cNvPr id="25" name="TextBox 24"/>
          <p:cNvSpPr txBox="1"/>
          <p:nvPr/>
        </p:nvSpPr>
        <p:spPr>
          <a:xfrm>
            <a:off x="8983315" y="1911777"/>
            <a:ext cx="1007130" cy="522964"/>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456762" fontAlgn="base">
              <a:spcBef>
                <a:spcPct val="0"/>
              </a:spcBef>
              <a:spcAft>
                <a:spcPct val="0"/>
              </a:spcAft>
              <a:defRPr/>
            </a:pPr>
            <a:r>
              <a:rPr lang="en-US" sz="1399" b="1" dirty="0">
                <a:solidFill>
                  <a:prstClr val="black"/>
                </a:solidFill>
                <a:latin typeface="Calibri"/>
                <a:ea typeface="ＭＳ Ｐゴシック" charset="0"/>
              </a:rPr>
              <a:t>RCHOP+ </a:t>
            </a:r>
            <a:r>
              <a:rPr lang="en-US" sz="1399" b="1" dirty="0" err="1">
                <a:solidFill>
                  <a:prstClr val="black"/>
                </a:solidFill>
                <a:latin typeface="Calibri"/>
                <a:ea typeface="ＭＳ Ｐゴシック" charset="0"/>
              </a:rPr>
              <a:t>ibrutinib</a:t>
            </a:r>
            <a:endParaRPr lang="en-US" sz="1399" b="1" dirty="0">
              <a:solidFill>
                <a:prstClr val="black"/>
              </a:solidFill>
              <a:latin typeface="Calibri"/>
              <a:ea typeface="ＭＳ Ｐゴシック" charset="0"/>
            </a:endParaRPr>
          </a:p>
        </p:txBody>
      </p:sp>
      <p:sp>
        <p:nvSpPr>
          <p:cNvPr id="26" name="TextBox 25"/>
          <p:cNvSpPr txBox="1"/>
          <p:nvPr/>
        </p:nvSpPr>
        <p:spPr>
          <a:xfrm>
            <a:off x="8906395" y="3705272"/>
            <a:ext cx="1294202" cy="522964"/>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456762" fontAlgn="base">
              <a:spcBef>
                <a:spcPct val="0"/>
              </a:spcBef>
              <a:spcAft>
                <a:spcPct val="0"/>
              </a:spcAft>
              <a:defRPr/>
            </a:pPr>
            <a:r>
              <a:rPr lang="en-US" sz="1399" b="1" dirty="0">
                <a:solidFill>
                  <a:prstClr val="black"/>
                </a:solidFill>
                <a:latin typeface="Calibri"/>
                <a:ea typeface="ＭＳ Ｐゴシック" charset="0"/>
              </a:rPr>
              <a:t>RCHOP+ </a:t>
            </a:r>
            <a:r>
              <a:rPr lang="en-US" sz="1399" b="1" dirty="0" err="1">
                <a:solidFill>
                  <a:prstClr val="black"/>
                </a:solidFill>
                <a:latin typeface="Calibri"/>
                <a:ea typeface="ＭＳ Ｐゴシック" charset="0"/>
              </a:rPr>
              <a:t>bortezomib</a:t>
            </a:r>
            <a:endParaRPr lang="en-US" sz="1399" b="1" dirty="0">
              <a:solidFill>
                <a:prstClr val="black"/>
              </a:solidFill>
              <a:latin typeface="Calibri"/>
              <a:ea typeface="ＭＳ Ｐゴシック" charset="0"/>
            </a:endParaRPr>
          </a:p>
        </p:txBody>
      </p:sp>
      <p:sp>
        <p:nvSpPr>
          <p:cNvPr id="75790" name="TextBox 26"/>
          <p:cNvSpPr txBox="1">
            <a:spLocks noChangeArrowheads="1"/>
          </p:cNvSpPr>
          <p:nvPr/>
        </p:nvSpPr>
        <p:spPr bwMode="auto">
          <a:xfrm>
            <a:off x="3704265" y="150861"/>
            <a:ext cx="1445179" cy="738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6762" fontAlgn="base">
              <a:spcBef>
                <a:spcPct val="0"/>
              </a:spcBef>
              <a:spcAft>
                <a:spcPct val="0"/>
              </a:spcAft>
              <a:buNone/>
              <a:defRPr/>
            </a:pPr>
            <a:r>
              <a:rPr lang="en-US" altLang="en-US" sz="1399" b="1" dirty="0">
                <a:solidFill>
                  <a:srgbClr val="000000"/>
                </a:solidFill>
              </a:rPr>
              <a:t>Alliance 50303</a:t>
            </a:r>
          </a:p>
          <a:p>
            <a:pPr defTabSz="456762" fontAlgn="base">
              <a:spcBef>
                <a:spcPct val="0"/>
              </a:spcBef>
              <a:spcAft>
                <a:spcPct val="0"/>
              </a:spcAft>
              <a:buNone/>
              <a:defRPr/>
            </a:pPr>
            <a:r>
              <a:rPr lang="en-US" altLang="en-US" sz="1399" dirty="0">
                <a:solidFill>
                  <a:srgbClr val="C0504D"/>
                </a:solidFill>
              </a:rPr>
              <a:t>HR 1.09</a:t>
            </a:r>
          </a:p>
          <a:p>
            <a:pPr defTabSz="456762" fontAlgn="base">
              <a:spcBef>
                <a:spcPct val="0"/>
              </a:spcBef>
              <a:spcAft>
                <a:spcPct val="0"/>
              </a:spcAft>
              <a:buNone/>
              <a:defRPr/>
            </a:pPr>
            <a:r>
              <a:rPr lang="en-US" altLang="en-US" sz="1399" dirty="0">
                <a:solidFill>
                  <a:srgbClr val="C0504D"/>
                </a:solidFill>
              </a:rPr>
              <a:t>p</a:t>
            </a:r>
            <a:r>
              <a:rPr lang="en-US" altLang="en-US" sz="1399">
                <a:solidFill>
                  <a:srgbClr val="C0504D"/>
                </a:solidFill>
              </a:rPr>
              <a:t>=0.65</a:t>
            </a:r>
            <a:endParaRPr lang="en-US" altLang="en-US" sz="1399" dirty="0">
              <a:solidFill>
                <a:srgbClr val="C0504D"/>
              </a:solidFill>
            </a:endParaRPr>
          </a:p>
        </p:txBody>
      </p:sp>
      <p:sp>
        <p:nvSpPr>
          <p:cNvPr id="29" name="TextBox 28"/>
          <p:cNvSpPr txBox="1"/>
          <p:nvPr/>
        </p:nvSpPr>
        <p:spPr>
          <a:xfrm>
            <a:off x="1101589" y="857189"/>
            <a:ext cx="1200626" cy="307648"/>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456762" fontAlgn="base">
              <a:spcBef>
                <a:spcPct val="0"/>
              </a:spcBef>
              <a:spcAft>
                <a:spcPct val="0"/>
              </a:spcAft>
              <a:defRPr/>
            </a:pPr>
            <a:r>
              <a:rPr lang="en-US" sz="1399" b="1" dirty="0">
                <a:solidFill>
                  <a:prstClr val="black"/>
                </a:solidFill>
                <a:latin typeface="Calibri"/>
                <a:ea typeface="ＭＳ Ｐゴシック" charset="0"/>
              </a:rPr>
              <a:t>RCHOP-14</a:t>
            </a:r>
          </a:p>
        </p:txBody>
      </p:sp>
      <p:sp>
        <p:nvSpPr>
          <p:cNvPr id="75792" name="TextBox 34"/>
          <p:cNvSpPr txBox="1">
            <a:spLocks noChangeArrowheads="1"/>
          </p:cNvSpPr>
          <p:nvPr/>
        </p:nvSpPr>
        <p:spPr bwMode="auto">
          <a:xfrm>
            <a:off x="240980" y="1539999"/>
            <a:ext cx="1048368" cy="738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6762" fontAlgn="base">
              <a:spcBef>
                <a:spcPct val="0"/>
              </a:spcBef>
              <a:spcAft>
                <a:spcPct val="0"/>
              </a:spcAft>
              <a:buNone/>
              <a:defRPr/>
            </a:pPr>
            <a:r>
              <a:rPr lang="en-US" altLang="en-US" sz="1399" b="1" dirty="0">
                <a:solidFill>
                  <a:srgbClr val="000000"/>
                </a:solidFill>
              </a:rPr>
              <a:t>(2) BNLI</a:t>
            </a:r>
          </a:p>
          <a:p>
            <a:pPr defTabSz="456762" fontAlgn="base">
              <a:spcBef>
                <a:spcPct val="0"/>
              </a:spcBef>
              <a:spcAft>
                <a:spcPct val="0"/>
              </a:spcAft>
              <a:buNone/>
              <a:defRPr/>
            </a:pPr>
            <a:r>
              <a:rPr lang="en-US" altLang="en-US" sz="1399" dirty="0">
                <a:solidFill>
                  <a:srgbClr val="C0504D"/>
                </a:solidFill>
              </a:rPr>
              <a:t>HR 0.90</a:t>
            </a:r>
          </a:p>
          <a:p>
            <a:pPr defTabSz="456762" fontAlgn="base">
              <a:spcBef>
                <a:spcPct val="0"/>
              </a:spcBef>
              <a:spcAft>
                <a:spcPct val="0"/>
              </a:spcAft>
              <a:buNone/>
              <a:defRPr/>
            </a:pPr>
            <a:r>
              <a:rPr lang="en-US" altLang="en-US" sz="1399" dirty="0">
                <a:solidFill>
                  <a:srgbClr val="C0504D"/>
                </a:solidFill>
              </a:rPr>
              <a:t>p=0.376</a:t>
            </a:r>
          </a:p>
        </p:txBody>
      </p:sp>
      <p:sp>
        <p:nvSpPr>
          <p:cNvPr id="36" name="TextBox 35"/>
          <p:cNvSpPr txBox="1"/>
          <p:nvPr/>
        </p:nvSpPr>
        <p:spPr>
          <a:xfrm>
            <a:off x="1683687" y="3947633"/>
            <a:ext cx="978581" cy="522964"/>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456762" fontAlgn="base">
              <a:spcBef>
                <a:spcPct val="0"/>
              </a:spcBef>
              <a:spcAft>
                <a:spcPct val="0"/>
              </a:spcAft>
              <a:defRPr/>
            </a:pPr>
            <a:r>
              <a:rPr lang="en-US" sz="1399" b="1" dirty="0">
                <a:solidFill>
                  <a:prstClr val="black"/>
                </a:solidFill>
                <a:latin typeface="Calibri"/>
                <a:ea typeface="ＭＳ Ｐゴシック" charset="0"/>
              </a:rPr>
              <a:t>RCHOP + ASCT</a:t>
            </a:r>
          </a:p>
        </p:txBody>
      </p:sp>
      <p:cxnSp>
        <p:nvCxnSpPr>
          <p:cNvPr id="37" name="Straight Connector 36"/>
          <p:cNvCxnSpPr>
            <a:cxnSpLocks/>
            <a:stCxn id="40" idx="3"/>
            <a:endCxn id="75777" idx="1"/>
          </p:cNvCxnSpPr>
          <p:nvPr/>
        </p:nvCxnSpPr>
        <p:spPr>
          <a:xfrm flipV="1">
            <a:off x="2694758" y="2558015"/>
            <a:ext cx="2345084" cy="4466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701903" y="2850842"/>
            <a:ext cx="992855" cy="307648"/>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456762" fontAlgn="base">
              <a:spcBef>
                <a:spcPct val="0"/>
              </a:spcBef>
              <a:spcAft>
                <a:spcPct val="0"/>
              </a:spcAft>
              <a:defRPr/>
            </a:pPr>
            <a:r>
              <a:rPr lang="en-US" sz="1399" b="1" dirty="0">
                <a:solidFill>
                  <a:prstClr val="black"/>
                </a:solidFill>
                <a:latin typeface="Calibri"/>
                <a:ea typeface="ＭＳ Ｐゴシック" charset="0"/>
              </a:rPr>
              <a:t>R-ABCVP</a:t>
            </a:r>
          </a:p>
        </p:txBody>
      </p:sp>
      <p:sp>
        <p:nvSpPr>
          <p:cNvPr id="75796" name="TextBox 41"/>
          <p:cNvSpPr txBox="1">
            <a:spLocks noChangeArrowheads="1"/>
          </p:cNvSpPr>
          <p:nvPr/>
        </p:nvSpPr>
        <p:spPr bwMode="auto">
          <a:xfrm>
            <a:off x="301255" y="4000835"/>
            <a:ext cx="2128452" cy="861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6762" fontAlgn="base">
              <a:spcBef>
                <a:spcPct val="0"/>
              </a:spcBef>
              <a:spcAft>
                <a:spcPct val="0"/>
              </a:spcAft>
              <a:buNone/>
              <a:defRPr/>
            </a:pPr>
            <a:r>
              <a:rPr lang="en-US" altLang="en-US" sz="1399" b="1" dirty="0">
                <a:solidFill>
                  <a:srgbClr val="000000"/>
                </a:solidFill>
              </a:rPr>
              <a:t>SWOG-9704</a:t>
            </a:r>
          </a:p>
          <a:p>
            <a:pPr defTabSz="456762" fontAlgn="base">
              <a:spcBef>
                <a:spcPct val="0"/>
              </a:spcBef>
              <a:spcAft>
                <a:spcPct val="0"/>
              </a:spcAft>
              <a:buNone/>
              <a:defRPr/>
            </a:pPr>
            <a:r>
              <a:rPr lang="en-US" altLang="en-US" sz="1399" dirty="0">
                <a:solidFill>
                  <a:srgbClr val="C0504D"/>
                </a:solidFill>
              </a:rPr>
              <a:t>HR 1.24, p=0.32</a:t>
            </a:r>
          </a:p>
          <a:p>
            <a:pPr defTabSz="456762" fontAlgn="base">
              <a:spcBef>
                <a:spcPct val="0"/>
              </a:spcBef>
              <a:spcAft>
                <a:spcPct val="0"/>
              </a:spcAft>
              <a:buNone/>
              <a:defRPr/>
            </a:pPr>
            <a:r>
              <a:rPr lang="en-US" altLang="en-US" sz="1099" dirty="0">
                <a:solidFill>
                  <a:srgbClr val="C0504D"/>
                </a:solidFill>
              </a:rPr>
              <a:t>*exploratory analysis suggests OS benefit in high-risk IPI</a:t>
            </a:r>
          </a:p>
        </p:txBody>
      </p:sp>
      <p:sp>
        <p:nvSpPr>
          <p:cNvPr id="75797" name="TextBox 42"/>
          <p:cNvSpPr txBox="1">
            <a:spLocks noChangeArrowheads="1"/>
          </p:cNvSpPr>
          <p:nvPr/>
        </p:nvSpPr>
        <p:spPr bwMode="auto">
          <a:xfrm>
            <a:off x="372621" y="2683824"/>
            <a:ext cx="1833453" cy="953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6762" fontAlgn="base">
              <a:spcBef>
                <a:spcPct val="0"/>
              </a:spcBef>
              <a:spcAft>
                <a:spcPct val="0"/>
              </a:spcAft>
              <a:buNone/>
              <a:defRPr/>
            </a:pPr>
            <a:r>
              <a:rPr lang="en-US" altLang="en-US" sz="1399" b="1" dirty="0">
                <a:solidFill>
                  <a:srgbClr val="000000"/>
                </a:solidFill>
              </a:rPr>
              <a:t>LNH03-2B </a:t>
            </a:r>
          </a:p>
          <a:p>
            <a:pPr defTabSz="456762" fontAlgn="base">
              <a:spcBef>
                <a:spcPct val="0"/>
              </a:spcBef>
              <a:spcAft>
                <a:spcPct val="0"/>
              </a:spcAft>
              <a:buNone/>
              <a:defRPr/>
            </a:pPr>
            <a:r>
              <a:rPr lang="en-US" altLang="en-US" sz="1399" dirty="0">
                <a:solidFill>
                  <a:srgbClr val="70AD47">
                    <a:lumMod val="75000"/>
                  </a:srgbClr>
                </a:solidFill>
              </a:rPr>
              <a:t>(age &lt;60/IPI 1)</a:t>
            </a:r>
          </a:p>
          <a:p>
            <a:pPr defTabSz="456762" fontAlgn="base">
              <a:spcBef>
                <a:spcPct val="0"/>
              </a:spcBef>
              <a:spcAft>
                <a:spcPct val="0"/>
              </a:spcAft>
              <a:buNone/>
              <a:defRPr/>
            </a:pPr>
            <a:r>
              <a:rPr lang="en-US" altLang="en-US" sz="1399" b="1" dirty="0">
                <a:solidFill>
                  <a:srgbClr val="C0504D"/>
                </a:solidFill>
              </a:rPr>
              <a:t>HR 0.44</a:t>
            </a:r>
          </a:p>
          <a:p>
            <a:pPr defTabSz="456762" fontAlgn="base">
              <a:spcBef>
                <a:spcPct val="0"/>
              </a:spcBef>
              <a:spcAft>
                <a:spcPct val="0"/>
              </a:spcAft>
              <a:buNone/>
              <a:defRPr/>
            </a:pPr>
            <a:r>
              <a:rPr lang="en-US" altLang="en-US" sz="1399" b="1" u="sng" dirty="0">
                <a:solidFill>
                  <a:srgbClr val="C0504D"/>
                </a:solidFill>
              </a:rPr>
              <a:t>p=0.0071</a:t>
            </a:r>
          </a:p>
        </p:txBody>
      </p:sp>
      <p:sp>
        <p:nvSpPr>
          <p:cNvPr id="75798" name="TextBox 30"/>
          <p:cNvSpPr txBox="1">
            <a:spLocks noChangeArrowheads="1"/>
          </p:cNvSpPr>
          <p:nvPr/>
        </p:nvSpPr>
        <p:spPr bwMode="auto">
          <a:xfrm>
            <a:off x="6096000" y="82122"/>
            <a:ext cx="872318" cy="738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6762" fontAlgn="base">
              <a:spcBef>
                <a:spcPct val="0"/>
              </a:spcBef>
              <a:spcAft>
                <a:spcPct val="0"/>
              </a:spcAft>
              <a:buNone/>
              <a:defRPr/>
            </a:pPr>
            <a:r>
              <a:rPr lang="en-US" altLang="en-US" sz="1399" b="1">
                <a:solidFill>
                  <a:srgbClr val="000000"/>
                </a:solidFill>
              </a:rPr>
              <a:t>GOYA</a:t>
            </a:r>
          </a:p>
          <a:p>
            <a:pPr defTabSz="456762" fontAlgn="base">
              <a:spcBef>
                <a:spcPct val="0"/>
              </a:spcBef>
              <a:spcAft>
                <a:spcPct val="0"/>
              </a:spcAft>
              <a:buNone/>
              <a:defRPr/>
            </a:pPr>
            <a:r>
              <a:rPr lang="en-US" altLang="en-US" sz="1399">
                <a:solidFill>
                  <a:srgbClr val="C0504D"/>
                </a:solidFill>
              </a:rPr>
              <a:t>HR 0.99</a:t>
            </a:r>
          </a:p>
          <a:p>
            <a:pPr defTabSz="456762" fontAlgn="base">
              <a:spcBef>
                <a:spcPct val="0"/>
              </a:spcBef>
              <a:spcAft>
                <a:spcPct val="0"/>
              </a:spcAft>
              <a:buNone/>
              <a:defRPr/>
            </a:pPr>
            <a:r>
              <a:rPr lang="en-US" altLang="en-US" sz="1399">
                <a:solidFill>
                  <a:srgbClr val="C0504D"/>
                </a:solidFill>
              </a:rPr>
              <a:t>p=0.99</a:t>
            </a:r>
          </a:p>
        </p:txBody>
      </p:sp>
      <p:sp>
        <p:nvSpPr>
          <p:cNvPr id="32" name="TextBox 31"/>
          <p:cNvSpPr txBox="1"/>
          <p:nvPr/>
        </p:nvSpPr>
        <p:spPr>
          <a:xfrm>
            <a:off x="7752225" y="4462213"/>
            <a:ext cx="1343369" cy="676724"/>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456762" fontAlgn="base">
              <a:spcBef>
                <a:spcPct val="0"/>
              </a:spcBef>
              <a:spcAft>
                <a:spcPct val="0"/>
              </a:spcAft>
              <a:defRPr/>
            </a:pPr>
            <a:r>
              <a:rPr lang="en-US" sz="1399" b="1" dirty="0">
                <a:solidFill>
                  <a:prstClr val="black"/>
                </a:solidFill>
                <a:latin typeface="Calibri"/>
                <a:ea typeface="ＭＳ Ｐゴシック" charset="0"/>
              </a:rPr>
              <a:t>RCHOP+ </a:t>
            </a:r>
            <a:r>
              <a:rPr lang="en-US" sz="1199" b="1" dirty="0" err="1">
                <a:solidFill>
                  <a:prstClr val="black"/>
                </a:solidFill>
                <a:latin typeface="Calibri"/>
                <a:ea typeface="ＭＳ Ｐゴシック" charset="0"/>
              </a:rPr>
              <a:t>lenalidomide</a:t>
            </a:r>
            <a:r>
              <a:rPr lang="en-US" sz="1199" b="1" dirty="0">
                <a:solidFill>
                  <a:prstClr val="black"/>
                </a:solidFill>
                <a:latin typeface="Calibri"/>
                <a:ea typeface="ＭＳ Ｐゴシック" charset="0"/>
              </a:rPr>
              <a:t> maintenance</a:t>
            </a:r>
          </a:p>
        </p:txBody>
      </p:sp>
      <p:sp>
        <p:nvSpPr>
          <p:cNvPr id="75800" name="TextBox 37"/>
          <p:cNvSpPr txBox="1">
            <a:spLocks noChangeArrowheads="1"/>
          </p:cNvSpPr>
          <p:nvPr/>
        </p:nvSpPr>
        <p:spPr bwMode="auto">
          <a:xfrm>
            <a:off x="10204799" y="1663025"/>
            <a:ext cx="2230222" cy="953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6762" fontAlgn="base">
              <a:spcBef>
                <a:spcPct val="0"/>
              </a:spcBef>
              <a:spcAft>
                <a:spcPct val="0"/>
              </a:spcAft>
              <a:buNone/>
              <a:defRPr/>
            </a:pPr>
            <a:r>
              <a:rPr lang="en-US" altLang="en-US" sz="1332" b="1" dirty="0">
                <a:solidFill>
                  <a:srgbClr val="000000"/>
                </a:solidFill>
              </a:rPr>
              <a:t>PHOENIX </a:t>
            </a:r>
          </a:p>
          <a:p>
            <a:pPr defTabSz="456762" fontAlgn="base">
              <a:spcBef>
                <a:spcPct val="0"/>
              </a:spcBef>
              <a:spcAft>
                <a:spcPct val="0"/>
              </a:spcAft>
              <a:buNone/>
              <a:defRPr/>
            </a:pPr>
            <a:r>
              <a:rPr lang="en-US" altLang="en-US" sz="1332" dirty="0">
                <a:solidFill>
                  <a:srgbClr val="01813A"/>
                </a:solidFill>
              </a:rPr>
              <a:t>(non-GCB by IHC)</a:t>
            </a:r>
          </a:p>
          <a:p>
            <a:pPr defTabSz="456762" fontAlgn="base">
              <a:spcBef>
                <a:spcPct val="0"/>
              </a:spcBef>
              <a:spcAft>
                <a:spcPct val="0"/>
              </a:spcAft>
              <a:buNone/>
              <a:defRPr/>
            </a:pPr>
            <a:r>
              <a:rPr lang="en-US" altLang="en-US" sz="1332" dirty="0">
                <a:solidFill>
                  <a:srgbClr val="C0504D"/>
                </a:solidFill>
              </a:rPr>
              <a:t>HR = 0.99, p=0.96</a:t>
            </a:r>
          </a:p>
          <a:p>
            <a:pPr defTabSz="456762" fontAlgn="base">
              <a:spcBef>
                <a:spcPct val="0"/>
              </a:spcBef>
              <a:spcAft>
                <a:spcPct val="0"/>
              </a:spcAft>
              <a:buNone/>
              <a:defRPr/>
            </a:pPr>
            <a:r>
              <a:rPr lang="en-US" altLang="en-US" sz="799" dirty="0">
                <a:solidFill>
                  <a:srgbClr val="C0504D"/>
                </a:solidFill>
              </a:rPr>
              <a:t>*exploratory analysis suggests OS benefit in &lt;60 subset</a:t>
            </a:r>
          </a:p>
        </p:txBody>
      </p:sp>
      <p:sp>
        <p:nvSpPr>
          <p:cNvPr id="75801" name="TextBox 38"/>
          <p:cNvSpPr txBox="1">
            <a:spLocks noChangeArrowheads="1"/>
          </p:cNvSpPr>
          <p:nvPr/>
        </p:nvSpPr>
        <p:spPr bwMode="auto">
          <a:xfrm>
            <a:off x="10293691" y="2622326"/>
            <a:ext cx="2076146" cy="784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6762" fontAlgn="base">
              <a:spcBef>
                <a:spcPct val="0"/>
              </a:spcBef>
              <a:spcAft>
                <a:spcPct val="0"/>
              </a:spcAft>
              <a:buNone/>
              <a:defRPr/>
            </a:pPr>
            <a:r>
              <a:rPr lang="en-US" altLang="en-US" sz="1499" b="1" dirty="0">
                <a:solidFill>
                  <a:srgbClr val="000000"/>
                </a:solidFill>
              </a:rPr>
              <a:t>ROBUST </a:t>
            </a:r>
          </a:p>
          <a:p>
            <a:pPr defTabSz="456762" fontAlgn="base">
              <a:spcBef>
                <a:spcPct val="0"/>
              </a:spcBef>
              <a:spcAft>
                <a:spcPct val="0"/>
              </a:spcAft>
              <a:buNone/>
              <a:defRPr/>
            </a:pPr>
            <a:r>
              <a:rPr lang="en-US" altLang="en-US" sz="1499" dirty="0">
                <a:solidFill>
                  <a:srgbClr val="01813A"/>
                </a:solidFill>
              </a:rPr>
              <a:t>(ABC by Lymph2Cx)</a:t>
            </a:r>
          </a:p>
          <a:p>
            <a:pPr defTabSz="456762" fontAlgn="base">
              <a:spcBef>
                <a:spcPct val="0"/>
              </a:spcBef>
              <a:spcAft>
                <a:spcPct val="0"/>
              </a:spcAft>
              <a:buNone/>
              <a:defRPr/>
            </a:pPr>
            <a:r>
              <a:rPr lang="en-US" altLang="en-US" sz="1499" dirty="0">
                <a:solidFill>
                  <a:srgbClr val="C0504D"/>
                </a:solidFill>
              </a:rPr>
              <a:t>2-year OS 79% vs. 80%</a:t>
            </a:r>
            <a:endParaRPr lang="en-US" altLang="en-US" sz="1499" dirty="0">
              <a:solidFill>
                <a:srgbClr val="FF0000"/>
              </a:solidFill>
            </a:endParaRPr>
          </a:p>
        </p:txBody>
      </p:sp>
      <p:cxnSp>
        <p:nvCxnSpPr>
          <p:cNvPr id="44" name="Straight Connector 43"/>
          <p:cNvCxnSpPr>
            <a:cxnSpLocks/>
            <a:stCxn id="33" idx="0"/>
            <a:endCxn id="75777" idx="2"/>
          </p:cNvCxnSpPr>
          <p:nvPr/>
        </p:nvCxnSpPr>
        <p:spPr>
          <a:xfrm flipH="1" flipV="1">
            <a:off x="5664258" y="2819497"/>
            <a:ext cx="934589" cy="16376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cxnSpLocks/>
            <a:stCxn id="75777" idx="3"/>
            <a:endCxn id="24" idx="1"/>
          </p:cNvCxnSpPr>
          <p:nvPr/>
        </p:nvCxnSpPr>
        <p:spPr>
          <a:xfrm>
            <a:off x="6288674" y="2558015"/>
            <a:ext cx="2509314" cy="4125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a:stCxn id="46" idx="0"/>
            <a:endCxn id="75777" idx="2"/>
          </p:cNvCxnSpPr>
          <p:nvPr/>
        </p:nvCxnSpPr>
        <p:spPr>
          <a:xfrm flipV="1">
            <a:off x="3414827" y="2819497"/>
            <a:ext cx="2249431" cy="1852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805" name="TextBox 53"/>
          <p:cNvSpPr txBox="1">
            <a:spLocks noChangeArrowheads="1"/>
          </p:cNvSpPr>
          <p:nvPr/>
        </p:nvSpPr>
        <p:spPr bwMode="auto">
          <a:xfrm>
            <a:off x="9115330" y="4458086"/>
            <a:ext cx="1446461" cy="784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6762" fontAlgn="base">
              <a:spcBef>
                <a:spcPct val="0"/>
              </a:spcBef>
              <a:spcAft>
                <a:spcPct val="0"/>
              </a:spcAft>
              <a:buNone/>
              <a:defRPr/>
            </a:pPr>
            <a:r>
              <a:rPr lang="en-US" altLang="en-US" sz="1499" b="1" dirty="0">
                <a:solidFill>
                  <a:srgbClr val="000000"/>
                </a:solidFill>
              </a:rPr>
              <a:t>REMARC</a:t>
            </a:r>
          </a:p>
          <a:p>
            <a:pPr defTabSz="456762" fontAlgn="base">
              <a:spcBef>
                <a:spcPct val="0"/>
              </a:spcBef>
              <a:spcAft>
                <a:spcPct val="0"/>
              </a:spcAft>
              <a:buNone/>
              <a:defRPr/>
            </a:pPr>
            <a:r>
              <a:rPr lang="en-US" altLang="en-US" sz="1499" dirty="0">
                <a:solidFill>
                  <a:srgbClr val="C0504D"/>
                </a:solidFill>
              </a:rPr>
              <a:t>HR 1.22</a:t>
            </a:r>
          </a:p>
          <a:p>
            <a:pPr defTabSz="456762" fontAlgn="base">
              <a:spcBef>
                <a:spcPct val="0"/>
              </a:spcBef>
              <a:spcAft>
                <a:spcPct val="0"/>
              </a:spcAft>
              <a:buNone/>
              <a:defRPr/>
            </a:pPr>
            <a:r>
              <a:rPr lang="en-US" altLang="en-US" sz="1499" dirty="0">
                <a:solidFill>
                  <a:srgbClr val="C0504D"/>
                </a:solidFill>
              </a:rPr>
              <a:t>p=0.264</a:t>
            </a:r>
          </a:p>
        </p:txBody>
      </p:sp>
      <p:sp>
        <p:nvSpPr>
          <p:cNvPr id="75806" name="TextBox 54"/>
          <p:cNvSpPr txBox="1">
            <a:spLocks noChangeArrowheads="1"/>
          </p:cNvSpPr>
          <p:nvPr/>
        </p:nvSpPr>
        <p:spPr bwMode="auto">
          <a:xfrm>
            <a:off x="5999681" y="5242217"/>
            <a:ext cx="2033292" cy="522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6762" fontAlgn="base">
              <a:spcBef>
                <a:spcPct val="0"/>
              </a:spcBef>
              <a:spcAft>
                <a:spcPct val="0"/>
              </a:spcAft>
              <a:buNone/>
              <a:defRPr/>
            </a:pPr>
            <a:r>
              <a:rPr lang="en-US" altLang="en-US" sz="1399" b="1" dirty="0">
                <a:solidFill>
                  <a:srgbClr val="000000"/>
                </a:solidFill>
              </a:rPr>
              <a:t>PRELUDE (IPI 3-5) </a:t>
            </a:r>
          </a:p>
          <a:p>
            <a:pPr defTabSz="456762" fontAlgn="base">
              <a:spcBef>
                <a:spcPct val="0"/>
              </a:spcBef>
              <a:spcAft>
                <a:spcPct val="0"/>
              </a:spcAft>
              <a:buNone/>
              <a:defRPr/>
            </a:pPr>
            <a:r>
              <a:rPr lang="en-US" altLang="en-US" sz="1399" dirty="0">
                <a:solidFill>
                  <a:srgbClr val="C0504D"/>
                </a:solidFill>
              </a:rPr>
              <a:t>HR 1.04, p=0.807</a:t>
            </a:r>
          </a:p>
        </p:txBody>
      </p:sp>
      <p:sp>
        <p:nvSpPr>
          <p:cNvPr id="75807" name="TextBox 56"/>
          <p:cNvSpPr txBox="1">
            <a:spLocks noChangeArrowheads="1"/>
          </p:cNvSpPr>
          <p:nvPr/>
        </p:nvSpPr>
        <p:spPr bwMode="auto">
          <a:xfrm>
            <a:off x="10377314" y="3563268"/>
            <a:ext cx="1633690" cy="738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6762" fontAlgn="base">
              <a:spcBef>
                <a:spcPct val="0"/>
              </a:spcBef>
              <a:spcAft>
                <a:spcPct val="0"/>
              </a:spcAft>
              <a:buNone/>
              <a:defRPr/>
            </a:pPr>
            <a:r>
              <a:rPr lang="en-US" altLang="en-US" sz="1399" b="1" dirty="0" err="1">
                <a:solidFill>
                  <a:srgbClr val="000000"/>
                </a:solidFill>
              </a:rPr>
              <a:t>REMoDL</a:t>
            </a:r>
            <a:r>
              <a:rPr lang="en-US" altLang="en-US" sz="1399" b="1" dirty="0">
                <a:solidFill>
                  <a:srgbClr val="000000"/>
                </a:solidFill>
              </a:rPr>
              <a:t>-B</a:t>
            </a:r>
          </a:p>
          <a:p>
            <a:pPr defTabSz="456762" fontAlgn="base">
              <a:spcBef>
                <a:spcPct val="0"/>
              </a:spcBef>
              <a:spcAft>
                <a:spcPct val="0"/>
              </a:spcAft>
              <a:buNone/>
              <a:defRPr/>
            </a:pPr>
            <a:r>
              <a:rPr lang="en-US" altLang="en-US" sz="1399" dirty="0">
                <a:solidFill>
                  <a:srgbClr val="01813A"/>
                </a:solidFill>
              </a:rPr>
              <a:t>(COO by DASL) </a:t>
            </a:r>
          </a:p>
          <a:p>
            <a:pPr defTabSz="456762" fontAlgn="base">
              <a:spcBef>
                <a:spcPct val="0"/>
              </a:spcBef>
              <a:spcAft>
                <a:spcPct val="0"/>
              </a:spcAft>
              <a:buNone/>
              <a:defRPr/>
            </a:pPr>
            <a:r>
              <a:rPr lang="en-US" altLang="en-US" sz="1399" dirty="0">
                <a:solidFill>
                  <a:srgbClr val="C0504D"/>
                </a:solidFill>
              </a:rPr>
              <a:t>HR 0.85, p=0.397</a:t>
            </a:r>
          </a:p>
        </p:txBody>
      </p:sp>
      <p:sp>
        <p:nvSpPr>
          <p:cNvPr id="75808" name="TextBox 68"/>
          <p:cNvSpPr txBox="1">
            <a:spLocks noChangeArrowheads="1"/>
          </p:cNvSpPr>
          <p:nvPr/>
        </p:nvSpPr>
        <p:spPr bwMode="auto">
          <a:xfrm>
            <a:off x="139681" y="5140648"/>
            <a:ext cx="1562220" cy="502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6762" fontAlgn="base">
              <a:spcBef>
                <a:spcPct val="0"/>
              </a:spcBef>
              <a:spcAft>
                <a:spcPct val="0"/>
              </a:spcAft>
              <a:buNone/>
              <a:defRPr/>
            </a:pPr>
            <a:r>
              <a:rPr lang="en-US" altLang="en-US" sz="1332" b="1" dirty="0">
                <a:solidFill>
                  <a:srgbClr val="000000"/>
                </a:solidFill>
              </a:rPr>
              <a:t>(1) NHL13</a:t>
            </a:r>
          </a:p>
          <a:p>
            <a:pPr defTabSz="456762" fontAlgn="base">
              <a:spcBef>
                <a:spcPct val="0"/>
              </a:spcBef>
              <a:spcAft>
                <a:spcPct val="0"/>
              </a:spcAft>
              <a:buNone/>
              <a:defRPr/>
            </a:pPr>
            <a:r>
              <a:rPr lang="en-US" altLang="en-US" sz="1332" dirty="0">
                <a:solidFill>
                  <a:srgbClr val="C0504D"/>
                </a:solidFill>
              </a:rPr>
              <a:t>HR 0.81, p=0.415</a:t>
            </a:r>
          </a:p>
        </p:txBody>
      </p:sp>
      <p:sp>
        <p:nvSpPr>
          <p:cNvPr id="75809" name="TextBox 69"/>
          <p:cNvSpPr txBox="1">
            <a:spLocks noChangeArrowheads="1"/>
          </p:cNvSpPr>
          <p:nvPr/>
        </p:nvSpPr>
        <p:spPr bwMode="auto">
          <a:xfrm>
            <a:off x="1441133" y="5140648"/>
            <a:ext cx="2034856" cy="717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6762" fontAlgn="base">
              <a:spcBef>
                <a:spcPct val="0"/>
              </a:spcBef>
              <a:spcAft>
                <a:spcPct val="0"/>
              </a:spcAft>
              <a:buNone/>
              <a:defRPr/>
            </a:pPr>
            <a:r>
              <a:rPr lang="en-US" altLang="en-US" sz="1332" b="1" dirty="0">
                <a:solidFill>
                  <a:srgbClr val="000000"/>
                </a:solidFill>
              </a:rPr>
              <a:t>(2) ECOG4494</a:t>
            </a:r>
          </a:p>
          <a:p>
            <a:pPr defTabSz="456762" fontAlgn="base">
              <a:spcBef>
                <a:spcPct val="0"/>
              </a:spcBef>
              <a:spcAft>
                <a:spcPct val="0"/>
              </a:spcAft>
              <a:buNone/>
              <a:defRPr/>
            </a:pPr>
            <a:r>
              <a:rPr lang="en-US" altLang="en-US" sz="1332" dirty="0">
                <a:solidFill>
                  <a:srgbClr val="C0504D"/>
                </a:solidFill>
              </a:rPr>
              <a:t>HR 1.28, P=0.48</a:t>
            </a:r>
          </a:p>
          <a:p>
            <a:pPr defTabSz="456762" fontAlgn="base">
              <a:spcBef>
                <a:spcPct val="0"/>
              </a:spcBef>
              <a:spcAft>
                <a:spcPct val="0"/>
              </a:spcAft>
              <a:buNone/>
              <a:defRPr/>
            </a:pPr>
            <a:endParaRPr lang="en-US" altLang="en-US" sz="1399" dirty="0">
              <a:solidFill>
                <a:srgbClr val="C0504D"/>
              </a:solidFill>
            </a:endParaRPr>
          </a:p>
        </p:txBody>
      </p:sp>
      <p:cxnSp>
        <p:nvCxnSpPr>
          <p:cNvPr id="83" name="Straight Connector 82"/>
          <p:cNvCxnSpPr>
            <a:cxnSpLocks/>
            <a:stCxn id="82" idx="0"/>
            <a:endCxn id="75777" idx="2"/>
          </p:cNvCxnSpPr>
          <p:nvPr/>
        </p:nvCxnSpPr>
        <p:spPr>
          <a:xfrm flipV="1">
            <a:off x="5083772" y="2819497"/>
            <a:ext cx="580486" cy="16376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811" name="TextBox 84"/>
          <p:cNvSpPr txBox="1">
            <a:spLocks noChangeArrowheads="1"/>
          </p:cNvSpPr>
          <p:nvPr/>
        </p:nvSpPr>
        <p:spPr bwMode="auto">
          <a:xfrm>
            <a:off x="4378067" y="5173993"/>
            <a:ext cx="2134799" cy="5537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6762" fontAlgn="base">
              <a:spcBef>
                <a:spcPct val="0"/>
              </a:spcBef>
              <a:spcAft>
                <a:spcPct val="0"/>
              </a:spcAft>
              <a:buNone/>
              <a:defRPr/>
            </a:pPr>
            <a:r>
              <a:rPr lang="en-US" altLang="en-US" sz="1499" b="1" dirty="0">
                <a:solidFill>
                  <a:srgbClr val="000000"/>
                </a:solidFill>
              </a:rPr>
              <a:t>PILLAR-2 (IPI 3-5)</a:t>
            </a:r>
          </a:p>
          <a:p>
            <a:pPr defTabSz="456762" fontAlgn="base">
              <a:spcBef>
                <a:spcPct val="0"/>
              </a:spcBef>
              <a:spcAft>
                <a:spcPct val="0"/>
              </a:spcAft>
              <a:buNone/>
              <a:defRPr/>
            </a:pPr>
            <a:r>
              <a:rPr lang="en-US" altLang="en-US" sz="1499" dirty="0">
                <a:solidFill>
                  <a:srgbClr val="C0504D"/>
                </a:solidFill>
              </a:rPr>
              <a:t>HR 0.75, p=NS</a:t>
            </a:r>
          </a:p>
        </p:txBody>
      </p:sp>
      <p:sp>
        <p:nvSpPr>
          <p:cNvPr id="82" name="TextBox 81"/>
          <p:cNvSpPr txBox="1"/>
          <p:nvPr/>
        </p:nvSpPr>
        <p:spPr>
          <a:xfrm>
            <a:off x="4503285" y="4457122"/>
            <a:ext cx="1160974" cy="707501"/>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456762" fontAlgn="base">
              <a:spcBef>
                <a:spcPct val="0"/>
              </a:spcBef>
              <a:spcAft>
                <a:spcPct val="0"/>
              </a:spcAft>
              <a:defRPr/>
            </a:pPr>
            <a:r>
              <a:rPr lang="en-US" sz="1399" b="1" dirty="0">
                <a:solidFill>
                  <a:prstClr val="black"/>
                </a:solidFill>
                <a:latin typeface="Calibri"/>
                <a:ea typeface="ＭＳ Ｐゴシック" charset="0"/>
              </a:rPr>
              <a:t>RCHOP + </a:t>
            </a:r>
            <a:r>
              <a:rPr lang="en-US" sz="1199" b="1" dirty="0" err="1">
                <a:solidFill>
                  <a:prstClr val="black"/>
                </a:solidFill>
                <a:latin typeface="Calibri"/>
                <a:ea typeface="ＭＳ Ｐゴシック" charset="0"/>
              </a:rPr>
              <a:t>everolimus</a:t>
            </a:r>
            <a:r>
              <a:rPr lang="en-US" sz="1399" b="1" dirty="0">
                <a:solidFill>
                  <a:prstClr val="black"/>
                </a:solidFill>
                <a:latin typeface="Calibri"/>
                <a:ea typeface="ＭＳ Ｐゴシック" charset="0"/>
              </a:rPr>
              <a:t> </a:t>
            </a:r>
            <a:r>
              <a:rPr lang="en-US" sz="1199" b="1" dirty="0">
                <a:solidFill>
                  <a:prstClr val="black"/>
                </a:solidFill>
                <a:latin typeface="Calibri"/>
                <a:ea typeface="ＭＳ Ｐゴシック" charset="0"/>
              </a:rPr>
              <a:t>maintenance</a:t>
            </a:r>
          </a:p>
        </p:txBody>
      </p:sp>
      <p:sp>
        <p:nvSpPr>
          <p:cNvPr id="33" name="TextBox 32"/>
          <p:cNvSpPr txBox="1"/>
          <p:nvPr/>
        </p:nvSpPr>
        <p:spPr>
          <a:xfrm>
            <a:off x="6008843" y="4457122"/>
            <a:ext cx="1180007" cy="707501"/>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456762" fontAlgn="base">
              <a:spcBef>
                <a:spcPct val="0"/>
              </a:spcBef>
              <a:spcAft>
                <a:spcPct val="0"/>
              </a:spcAft>
              <a:defRPr/>
            </a:pPr>
            <a:r>
              <a:rPr lang="en-US" sz="1399" b="1" dirty="0">
                <a:solidFill>
                  <a:prstClr val="black"/>
                </a:solidFill>
                <a:latin typeface="Calibri"/>
                <a:ea typeface="ＭＳ Ｐゴシック" charset="0"/>
              </a:rPr>
              <a:t>RCHOP + </a:t>
            </a:r>
            <a:r>
              <a:rPr lang="en-US" sz="1199" b="1" dirty="0" err="1">
                <a:solidFill>
                  <a:prstClr val="black"/>
                </a:solidFill>
                <a:latin typeface="Calibri"/>
                <a:ea typeface="ＭＳ Ｐゴシック" charset="0"/>
              </a:rPr>
              <a:t>enzastaurin</a:t>
            </a:r>
            <a:r>
              <a:rPr lang="en-US" sz="1399" b="1" dirty="0">
                <a:solidFill>
                  <a:prstClr val="black"/>
                </a:solidFill>
                <a:latin typeface="Calibri"/>
                <a:ea typeface="ＭＳ Ｐゴシック" charset="0"/>
              </a:rPr>
              <a:t> </a:t>
            </a:r>
            <a:r>
              <a:rPr lang="en-US" sz="1199" b="1" dirty="0">
                <a:solidFill>
                  <a:prstClr val="black"/>
                </a:solidFill>
                <a:latin typeface="Calibri"/>
                <a:ea typeface="ＭＳ Ｐゴシック" charset="0"/>
              </a:rPr>
              <a:t>maintenance</a:t>
            </a:r>
          </a:p>
        </p:txBody>
      </p:sp>
      <p:sp>
        <p:nvSpPr>
          <p:cNvPr id="46" name="TextBox 45"/>
          <p:cNvSpPr txBox="1"/>
          <p:nvPr/>
        </p:nvSpPr>
        <p:spPr>
          <a:xfrm>
            <a:off x="2808170" y="4672367"/>
            <a:ext cx="1213314" cy="492186"/>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456762" fontAlgn="base">
              <a:spcBef>
                <a:spcPct val="0"/>
              </a:spcBef>
              <a:spcAft>
                <a:spcPct val="0"/>
              </a:spcAft>
              <a:defRPr/>
            </a:pPr>
            <a:r>
              <a:rPr lang="en-US" sz="1399" b="1" dirty="0">
                <a:solidFill>
                  <a:prstClr val="black"/>
                </a:solidFill>
                <a:latin typeface="Calibri"/>
                <a:ea typeface="ＭＳ Ｐゴシック" charset="0"/>
              </a:rPr>
              <a:t>RCHOP+ R </a:t>
            </a:r>
            <a:r>
              <a:rPr lang="en-US" sz="1199" b="1" dirty="0">
                <a:solidFill>
                  <a:prstClr val="black"/>
                </a:solidFill>
                <a:latin typeface="Calibri"/>
                <a:ea typeface="ＭＳ Ｐゴシック" charset="0"/>
              </a:rPr>
              <a:t>maintenance</a:t>
            </a:r>
          </a:p>
        </p:txBody>
      </p:sp>
      <p:sp>
        <p:nvSpPr>
          <p:cNvPr id="75815" name="TextBox 64"/>
          <p:cNvSpPr txBox="1">
            <a:spLocks noChangeArrowheads="1"/>
          </p:cNvSpPr>
          <p:nvPr/>
        </p:nvSpPr>
        <p:spPr bwMode="auto">
          <a:xfrm>
            <a:off x="240980" y="740677"/>
            <a:ext cx="1048368" cy="738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6762" fontAlgn="base">
              <a:spcBef>
                <a:spcPct val="0"/>
              </a:spcBef>
              <a:spcAft>
                <a:spcPct val="0"/>
              </a:spcAft>
              <a:buNone/>
              <a:defRPr/>
            </a:pPr>
            <a:r>
              <a:rPr lang="en-US" altLang="en-US" sz="1399" b="1" dirty="0">
                <a:solidFill>
                  <a:srgbClr val="000000"/>
                </a:solidFill>
              </a:rPr>
              <a:t>(1) GELA</a:t>
            </a:r>
          </a:p>
          <a:p>
            <a:pPr defTabSz="456762" fontAlgn="base">
              <a:spcBef>
                <a:spcPct val="0"/>
              </a:spcBef>
              <a:spcAft>
                <a:spcPct val="0"/>
              </a:spcAft>
              <a:buNone/>
              <a:defRPr/>
            </a:pPr>
            <a:r>
              <a:rPr lang="en-US" altLang="en-US" sz="1399" dirty="0">
                <a:solidFill>
                  <a:srgbClr val="C0504D"/>
                </a:solidFill>
              </a:rPr>
              <a:t>HR 0.96</a:t>
            </a:r>
          </a:p>
          <a:p>
            <a:pPr defTabSz="456762" fontAlgn="base">
              <a:spcBef>
                <a:spcPct val="0"/>
              </a:spcBef>
              <a:spcAft>
                <a:spcPct val="0"/>
              </a:spcAft>
              <a:buNone/>
              <a:defRPr/>
            </a:pPr>
            <a:r>
              <a:rPr lang="en-US" altLang="en-US" sz="1399" dirty="0">
                <a:solidFill>
                  <a:srgbClr val="C0504D"/>
                </a:solidFill>
              </a:rPr>
              <a:t>p=0.749</a:t>
            </a:r>
          </a:p>
        </p:txBody>
      </p:sp>
      <p:sp>
        <p:nvSpPr>
          <p:cNvPr id="52" name="TextBox 69"/>
          <p:cNvSpPr txBox="1">
            <a:spLocks noChangeArrowheads="1"/>
          </p:cNvSpPr>
          <p:nvPr/>
        </p:nvSpPr>
        <p:spPr bwMode="auto">
          <a:xfrm>
            <a:off x="2672755" y="5129006"/>
            <a:ext cx="1616325" cy="968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6762" fontAlgn="base">
              <a:spcBef>
                <a:spcPct val="0"/>
              </a:spcBef>
              <a:spcAft>
                <a:spcPct val="0"/>
              </a:spcAft>
              <a:buNone/>
              <a:defRPr/>
            </a:pPr>
            <a:r>
              <a:rPr lang="en-US" altLang="en-US" sz="1399" b="1" dirty="0">
                <a:solidFill>
                  <a:srgbClr val="000000"/>
                </a:solidFill>
              </a:rPr>
              <a:t>(3) </a:t>
            </a:r>
            <a:r>
              <a:rPr lang="en-US" altLang="en-US" sz="1399" b="1" dirty="0" err="1">
                <a:solidFill>
                  <a:srgbClr val="000000"/>
                </a:solidFill>
              </a:rPr>
              <a:t>Hovon</a:t>
            </a:r>
            <a:r>
              <a:rPr lang="en-US" altLang="en-US" sz="1399" b="1" dirty="0">
                <a:solidFill>
                  <a:srgbClr val="000000"/>
                </a:solidFill>
              </a:rPr>
              <a:t>-Nordic</a:t>
            </a:r>
          </a:p>
          <a:p>
            <a:pPr defTabSz="456762" fontAlgn="base">
              <a:spcBef>
                <a:spcPct val="0"/>
              </a:spcBef>
              <a:spcAft>
                <a:spcPct val="0"/>
              </a:spcAft>
              <a:buNone/>
              <a:defRPr/>
            </a:pPr>
            <a:r>
              <a:rPr lang="en-US" altLang="en-US" sz="1399" dirty="0">
                <a:solidFill>
                  <a:srgbClr val="C0504D"/>
                </a:solidFill>
              </a:rPr>
              <a:t>5-year OS 85% vs. 83%</a:t>
            </a:r>
          </a:p>
          <a:p>
            <a:pPr defTabSz="456762" fontAlgn="base">
              <a:spcBef>
                <a:spcPct val="0"/>
              </a:spcBef>
              <a:spcAft>
                <a:spcPct val="0"/>
              </a:spcAft>
              <a:buNone/>
              <a:defRPr/>
            </a:pPr>
            <a:endParaRPr lang="en-US" altLang="en-US" sz="1499" dirty="0">
              <a:solidFill>
                <a:srgbClr val="C0504D"/>
              </a:solidFill>
            </a:endParaRPr>
          </a:p>
        </p:txBody>
      </p:sp>
      <p:sp>
        <p:nvSpPr>
          <p:cNvPr id="62" name="TextBox 61"/>
          <p:cNvSpPr txBox="1"/>
          <p:nvPr/>
        </p:nvSpPr>
        <p:spPr>
          <a:xfrm>
            <a:off x="8906395" y="986671"/>
            <a:ext cx="1292041" cy="492186"/>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p>
            <a:pPr defTabSz="456762" fontAlgn="base">
              <a:spcBef>
                <a:spcPct val="0"/>
              </a:spcBef>
              <a:spcAft>
                <a:spcPct val="0"/>
              </a:spcAft>
              <a:defRPr/>
            </a:pPr>
            <a:r>
              <a:rPr lang="en-US" sz="1399" b="1" dirty="0">
                <a:solidFill>
                  <a:prstClr val="black"/>
                </a:solidFill>
                <a:latin typeface="Calibri"/>
                <a:ea typeface="ＭＳ Ｐゴシック" charset="0"/>
              </a:rPr>
              <a:t>RCHOP + </a:t>
            </a:r>
            <a:r>
              <a:rPr lang="en-US" sz="1199" b="1" dirty="0" err="1">
                <a:solidFill>
                  <a:prstClr val="black"/>
                </a:solidFill>
                <a:latin typeface="Calibri"/>
                <a:ea typeface="ＭＳ Ｐゴシック" charset="0"/>
              </a:rPr>
              <a:t>acalabrutinib</a:t>
            </a:r>
            <a:r>
              <a:rPr lang="en-US" sz="1199" b="1" dirty="0">
                <a:solidFill>
                  <a:prstClr val="black"/>
                </a:solidFill>
                <a:latin typeface="Calibri"/>
                <a:ea typeface="ＭＳ Ｐゴシック" charset="0"/>
              </a:rPr>
              <a:t> </a:t>
            </a:r>
          </a:p>
        </p:txBody>
      </p:sp>
      <p:sp>
        <p:nvSpPr>
          <p:cNvPr id="63" name="TextBox 62"/>
          <p:cNvSpPr txBox="1"/>
          <p:nvPr/>
        </p:nvSpPr>
        <p:spPr>
          <a:xfrm>
            <a:off x="7201654" y="69774"/>
            <a:ext cx="1292041" cy="492186"/>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p>
            <a:pPr defTabSz="456762" fontAlgn="base">
              <a:spcBef>
                <a:spcPct val="0"/>
              </a:spcBef>
              <a:spcAft>
                <a:spcPct val="0"/>
              </a:spcAft>
              <a:defRPr/>
            </a:pPr>
            <a:r>
              <a:rPr lang="en-US" sz="1399" b="1" dirty="0">
                <a:solidFill>
                  <a:prstClr val="black"/>
                </a:solidFill>
                <a:latin typeface="Calibri"/>
                <a:ea typeface="ＭＳ Ｐゴシック" charset="0"/>
              </a:rPr>
              <a:t>RCHOP + </a:t>
            </a:r>
            <a:r>
              <a:rPr lang="en-US" sz="1199" b="1" dirty="0" err="1">
                <a:solidFill>
                  <a:prstClr val="black"/>
                </a:solidFill>
                <a:latin typeface="Calibri"/>
                <a:ea typeface="ＭＳ Ｐゴシック" charset="0"/>
              </a:rPr>
              <a:t>enzastaurin</a:t>
            </a:r>
            <a:r>
              <a:rPr lang="en-US" sz="1199" b="1" dirty="0">
                <a:solidFill>
                  <a:prstClr val="black"/>
                </a:solidFill>
                <a:latin typeface="Calibri"/>
                <a:ea typeface="ＭＳ Ｐゴシック" charset="0"/>
              </a:rPr>
              <a:t> </a:t>
            </a:r>
          </a:p>
        </p:txBody>
      </p:sp>
      <p:sp>
        <p:nvSpPr>
          <p:cNvPr id="66" name="TextBox 37"/>
          <p:cNvSpPr txBox="1">
            <a:spLocks noChangeArrowheads="1"/>
          </p:cNvSpPr>
          <p:nvPr/>
        </p:nvSpPr>
        <p:spPr bwMode="auto">
          <a:xfrm>
            <a:off x="10204800" y="925173"/>
            <a:ext cx="2230222" cy="5537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6762" fontAlgn="base">
              <a:spcBef>
                <a:spcPct val="0"/>
              </a:spcBef>
              <a:spcAft>
                <a:spcPct val="0"/>
              </a:spcAft>
              <a:buNone/>
              <a:defRPr/>
            </a:pPr>
            <a:r>
              <a:rPr lang="en-US" altLang="en-US" sz="1499" dirty="0">
                <a:solidFill>
                  <a:srgbClr val="01813A"/>
                </a:solidFill>
              </a:rPr>
              <a:t>(non-GCB and &lt;65)</a:t>
            </a:r>
            <a:endParaRPr lang="en-US" altLang="en-US" sz="1499" dirty="0">
              <a:solidFill>
                <a:srgbClr val="7030A0"/>
              </a:solidFill>
            </a:endParaRPr>
          </a:p>
          <a:p>
            <a:pPr defTabSz="456762" fontAlgn="base">
              <a:spcBef>
                <a:spcPct val="0"/>
              </a:spcBef>
              <a:spcAft>
                <a:spcPct val="0"/>
              </a:spcAft>
              <a:buNone/>
              <a:defRPr/>
            </a:pPr>
            <a:r>
              <a:rPr lang="en-US" altLang="en-US" sz="1499" dirty="0">
                <a:solidFill>
                  <a:srgbClr val="7030A0"/>
                </a:solidFill>
              </a:rPr>
              <a:t>pending</a:t>
            </a:r>
          </a:p>
        </p:txBody>
      </p:sp>
      <p:sp>
        <p:nvSpPr>
          <p:cNvPr id="68" name="TextBox 37"/>
          <p:cNvSpPr txBox="1">
            <a:spLocks noChangeArrowheads="1"/>
          </p:cNvSpPr>
          <p:nvPr/>
        </p:nvSpPr>
        <p:spPr bwMode="auto">
          <a:xfrm>
            <a:off x="8508291" y="51268"/>
            <a:ext cx="2971991" cy="522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456762" fontAlgn="base">
              <a:spcBef>
                <a:spcPct val="0"/>
              </a:spcBef>
              <a:spcAft>
                <a:spcPct val="0"/>
              </a:spcAft>
              <a:buNone/>
              <a:defRPr/>
            </a:pPr>
            <a:r>
              <a:rPr lang="en-US" altLang="en-US" sz="1399" b="1" dirty="0">
                <a:solidFill>
                  <a:srgbClr val="000000"/>
                </a:solidFill>
              </a:rPr>
              <a:t>ENGINE </a:t>
            </a:r>
            <a:r>
              <a:rPr lang="en-US" altLang="en-US" sz="1399" dirty="0">
                <a:solidFill>
                  <a:srgbClr val="008000"/>
                </a:solidFill>
              </a:rPr>
              <a:t>(DGM1+ genotype)  </a:t>
            </a:r>
          </a:p>
          <a:p>
            <a:pPr defTabSz="456762" fontAlgn="base">
              <a:spcBef>
                <a:spcPct val="0"/>
              </a:spcBef>
              <a:spcAft>
                <a:spcPct val="0"/>
              </a:spcAft>
              <a:buNone/>
              <a:defRPr/>
            </a:pPr>
            <a:r>
              <a:rPr lang="en-US" altLang="en-US" sz="1399" dirty="0">
                <a:solidFill>
                  <a:srgbClr val="7030A0"/>
                </a:solidFill>
              </a:rPr>
              <a:t>pending</a:t>
            </a:r>
          </a:p>
        </p:txBody>
      </p:sp>
      <p:cxnSp>
        <p:nvCxnSpPr>
          <p:cNvPr id="72" name="Straight Connector 71"/>
          <p:cNvCxnSpPr>
            <a:cxnSpLocks/>
            <a:stCxn id="75777" idx="3"/>
            <a:endCxn id="62" idx="1"/>
          </p:cNvCxnSpPr>
          <p:nvPr/>
        </p:nvCxnSpPr>
        <p:spPr>
          <a:xfrm flipV="1">
            <a:off x="6288674" y="1232764"/>
            <a:ext cx="2617721" cy="13252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cxnSpLocks/>
            <a:stCxn id="75777" idx="0"/>
            <a:endCxn id="63" idx="2"/>
          </p:cNvCxnSpPr>
          <p:nvPr/>
        </p:nvCxnSpPr>
        <p:spPr>
          <a:xfrm flipV="1">
            <a:off x="5664258" y="561960"/>
            <a:ext cx="2183417" cy="17345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60CA6DAE-97BD-40C5-8E35-0A512BABC648}"/>
              </a:ext>
            </a:extLst>
          </p:cNvPr>
          <p:cNvSpPr txBox="1"/>
          <p:nvPr/>
        </p:nvSpPr>
        <p:spPr>
          <a:xfrm>
            <a:off x="10377315" y="6252592"/>
            <a:ext cx="2613099" cy="399853"/>
          </a:xfrm>
          <a:prstGeom prst="rect">
            <a:avLst/>
          </a:prstGeom>
          <a:noFill/>
        </p:spPr>
        <p:txBody>
          <a:bodyPr wrap="square" rtlCol="0">
            <a:spAutoFit/>
          </a:bodyPr>
          <a:lstStyle/>
          <a:p>
            <a:pPr defTabSz="1218072" fontAlgn="base">
              <a:spcBef>
                <a:spcPct val="0"/>
              </a:spcBef>
              <a:spcAft>
                <a:spcPct val="0"/>
              </a:spcAft>
            </a:pPr>
            <a:r>
              <a:rPr lang="en-US" sz="999" b="1" dirty="0">
                <a:solidFill>
                  <a:srgbClr val="000000"/>
                </a:solidFill>
                <a:latin typeface="Arial" charset="0"/>
                <a:ea typeface="ＭＳ Ｐゴシック" charset="0"/>
              </a:rPr>
              <a:t>Adapted from Matt Cheung @MattCheungMD</a:t>
            </a:r>
          </a:p>
        </p:txBody>
      </p:sp>
    </p:spTree>
    <p:extLst>
      <p:ext uri="{BB962C8B-B14F-4D97-AF65-F5344CB8AC3E}">
        <p14:creationId xmlns:p14="http://schemas.microsoft.com/office/powerpoint/2010/main" val="131375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77"/>
                                        </p:tgtEl>
                                        <p:attrNameLst>
                                          <p:attrName>style.visibility</p:attrName>
                                        </p:attrNameLst>
                                      </p:cBhvr>
                                      <p:to>
                                        <p:strVal val="visible"/>
                                      </p:to>
                                    </p:set>
                                    <p:animEffect transition="in" filter="fade">
                                      <p:cBhvr>
                                        <p:cTn id="7" dur="500"/>
                                        <p:tgtEl>
                                          <p:spTgt spid="7577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500"/>
                                        <p:tgtEl>
                                          <p:spTgt spid="72"/>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par>
                                <p:cTn id="35" presetID="10" presetClass="entr" presetSubtype="0" fill="hold" nodeType="with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fade">
                                      <p:cBhvr>
                                        <p:cTn id="37" dur="500"/>
                                        <p:tgtEl>
                                          <p:spTgt spid="83"/>
                                        </p:tgtEl>
                                      </p:cBhvr>
                                    </p:animEffect>
                                  </p:childTnLst>
                                </p:cTn>
                              </p:par>
                              <p:par>
                                <p:cTn id="38" presetID="10"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10"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2C12D-0B5B-403A-8FE5-757231669E8E}"/>
              </a:ext>
            </a:extLst>
          </p:cNvPr>
          <p:cNvSpPr>
            <a:spLocks noGrp="1"/>
          </p:cNvSpPr>
          <p:nvPr>
            <p:ph type="title"/>
          </p:nvPr>
        </p:nvSpPr>
        <p:spPr>
          <a:xfrm>
            <a:off x="151465" y="2280"/>
            <a:ext cx="10373998" cy="877976"/>
          </a:xfrm>
        </p:spPr>
        <p:txBody>
          <a:bodyPr/>
          <a:lstStyle/>
          <a:p>
            <a:r>
              <a:rPr lang="en-US" b="1" dirty="0">
                <a:solidFill>
                  <a:srgbClr val="C00000"/>
                </a:solidFill>
              </a:rPr>
              <a:t>Polatuzumab R-CHP vs. R-CHOP </a:t>
            </a:r>
            <a:r>
              <a:rPr lang="en-US" b="1" dirty="0"/>
              <a:t>(POLARIX study)</a:t>
            </a:r>
          </a:p>
        </p:txBody>
      </p:sp>
      <p:sp>
        <p:nvSpPr>
          <p:cNvPr id="3" name="Content Placeholder 2">
            <a:extLst>
              <a:ext uri="{FF2B5EF4-FFF2-40B4-BE49-F238E27FC236}">
                <a16:creationId xmlns:a16="http://schemas.microsoft.com/office/drawing/2014/main" id="{8C1C4CB0-A997-4C7D-8447-F369D8E89F2A}"/>
              </a:ext>
            </a:extLst>
          </p:cNvPr>
          <p:cNvSpPr>
            <a:spLocks noGrp="1"/>
          </p:cNvSpPr>
          <p:nvPr>
            <p:ph idx="1"/>
          </p:nvPr>
        </p:nvSpPr>
        <p:spPr>
          <a:xfrm>
            <a:off x="216873" y="4533166"/>
            <a:ext cx="11420497" cy="1641970"/>
          </a:xfrm>
        </p:spPr>
        <p:txBody>
          <a:bodyPr/>
          <a:lstStyle/>
          <a:p>
            <a:r>
              <a:rPr lang="en-US" dirty="0"/>
              <a:t>Phase III, randomized, double blinded, placebo-controlled, stratified (IPI, Bulky disease, and geographic region) trial</a:t>
            </a:r>
          </a:p>
          <a:p>
            <a:pPr marL="0" indent="0">
              <a:buNone/>
            </a:pPr>
            <a:endParaRPr lang="en-US" dirty="0"/>
          </a:p>
        </p:txBody>
      </p:sp>
      <p:pic>
        <p:nvPicPr>
          <p:cNvPr id="5" name="Picture 4" descr="Text&#10;&#10;Description automatically generated">
            <a:extLst>
              <a:ext uri="{FF2B5EF4-FFF2-40B4-BE49-F238E27FC236}">
                <a16:creationId xmlns:a16="http://schemas.microsoft.com/office/drawing/2014/main" id="{DA83D296-B3B7-4236-8767-1DBF30744EBD}"/>
              </a:ext>
            </a:extLst>
          </p:cNvPr>
          <p:cNvPicPr>
            <a:picLocks noChangeAspect="1"/>
          </p:cNvPicPr>
          <p:nvPr/>
        </p:nvPicPr>
        <p:blipFill>
          <a:blip r:embed="rId2"/>
          <a:stretch>
            <a:fillRect/>
          </a:stretch>
        </p:blipFill>
        <p:spPr>
          <a:xfrm>
            <a:off x="2812854" y="682866"/>
            <a:ext cx="6566293" cy="3687475"/>
          </a:xfrm>
          <a:prstGeom prst="rect">
            <a:avLst/>
          </a:prstGeom>
        </p:spPr>
      </p:pic>
      <p:sp>
        <p:nvSpPr>
          <p:cNvPr id="4" name="TextBox 3">
            <a:extLst>
              <a:ext uri="{FF2B5EF4-FFF2-40B4-BE49-F238E27FC236}">
                <a16:creationId xmlns:a16="http://schemas.microsoft.com/office/drawing/2014/main" id="{3213969E-EAC6-43EC-8E0D-5959A14B05DA}"/>
              </a:ext>
            </a:extLst>
          </p:cNvPr>
          <p:cNvSpPr txBox="1"/>
          <p:nvPr/>
        </p:nvSpPr>
        <p:spPr>
          <a:xfrm>
            <a:off x="4998019" y="6274796"/>
            <a:ext cx="6542895" cy="338298"/>
          </a:xfrm>
          <a:prstGeom prst="rect">
            <a:avLst/>
          </a:prstGeom>
          <a:noFill/>
        </p:spPr>
        <p:txBody>
          <a:bodyPr wrap="square" rtlCol="0">
            <a:spAutoFit/>
          </a:bodyPr>
          <a:lstStyle/>
          <a:p>
            <a:pPr defTabSz="1218072" fontAlgn="base">
              <a:spcBef>
                <a:spcPct val="0"/>
              </a:spcBef>
              <a:spcAft>
                <a:spcPct val="0"/>
              </a:spcAft>
            </a:pPr>
            <a:r>
              <a:rPr lang="en-US" sz="799" dirty="0">
                <a:solidFill>
                  <a:srgbClr val="212121"/>
                </a:solidFill>
                <a:latin typeface="BlinkMacSystemFont"/>
                <a:ea typeface="ＭＳ Ｐゴシック" charset="0"/>
              </a:rPr>
              <a:t>Tilly H, et al. Polatuzumab Vedotin in Previously Untreated Diffuse Large B-Cell Lymphoma. N </a:t>
            </a:r>
            <a:r>
              <a:rPr lang="en-US" sz="799" dirty="0" err="1">
                <a:solidFill>
                  <a:srgbClr val="212121"/>
                </a:solidFill>
                <a:latin typeface="BlinkMacSystemFont"/>
                <a:ea typeface="ＭＳ Ｐゴシック" charset="0"/>
              </a:rPr>
              <a:t>Engl</a:t>
            </a:r>
            <a:r>
              <a:rPr lang="en-US" sz="799" dirty="0">
                <a:solidFill>
                  <a:srgbClr val="212121"/>
                </a:solidFill>
                <a:latin typeface="BlinkMacSystemFont"/>
                <a:ea typeface="ＭＳ Ｐゴシック" charset="0"/>
              </a:rPr>
              <a:t> J Med. 2022 Jan 27;386(4):351-363. </a:t>
            </a:r>
            <a:r>
              <a:rPr lang="en-US" sz="799" dirty="0" err="1">
                <a:solidFill>
                  <a:srgbClr val="212121"/>
                </a:solidFill>
                <a:latin typeface="BlinkMacSystemFont"/>
                <a:ea typeface="ＭＳ Ｐゴシック" charset="0"/>
              </a:rPr>
              <a:t>doi</a:t>
            </a:r>
            <a:r>
              <a:rPr lang="en-US" sz="799" dirty="0">
                <a:solidFill>
                  <a:srgbClr val="212121"/>
                </a:solidFill>
                <a:latin typeface="BlinkMacSystemFont"/>
                <a:ea typeface="ＭＳ Ｐゴシック" charset="0"/>
              </a:rPr>
              <a:t>: 10.1056/NEJMoa2115304. </a:t>
            </a:r>
            <a:r>
              <a:rPr lang="en-US" sz="799" dirty="0" err="1">
                <a:solidFill>
                  <a:srgbClr val="212121"/>
                </a:solidFill>
                <a:latin typeface="BlinkMacSystemFont"/>
                <a:ea typeface="ＭＳ Ｐゴシック" charset="0"/>
              </a:rPr>
              <a:t>Epub</a:t>
            </a:r>
            <a:r>
              <a:rPr lang="en-US" sz="799" dirty="0">
                <a:solidFill>
                  <a:srgbClr val="212121"/>
                </a:solidFill>
                <a:latin typeface="BlinkMacSystemFont"/>
                <a:ea typeface="ＭＳ Ｐゴシック" charset="0"/>
              </a:rPr>
              <a:t> 2021 Dec 14. PMID: 34904799.</a:t>
            </a:r>
            <a:endParaRPr lang="en-US" sz="799"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499417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2C12D-0B5B-403A-8FE5-757231669E8E}"/>
              </a:ext>
            </a:extLst>
          </p:cNvPr>
          <p:cNvSpPr>
            <a:spLocks noGrp="1"/>
          </p:cNvSpPr>
          <p:nvPr>
            <p:ph type="title"/>
          </p:nvPr>
        </p:nvSpPr>
        <p:spPr>
          <a:xfrm>
            <a:off x="1666538" y="2280"/>
            <a:ext cx="8858925" cy="877976"/>
          </a:xfrm>
        </p:spPr>
        <p:txBody>
          <a:bodyPr/>
          <a:lstStyle/>
          <a:p>
            <a:r>
              <a:rPr lang="en-US" b="1" dirty="0"/>
              <a:t>Pola R-CHP vs. R-CHOP (POLARIX study)</a:t>
            </a:r>
          </a:p>
        </p:txBody>
      </p:sp>
      <p:sp>
        <p:nvSpPr>
          <p:cNvPr id="3" name="Content Placeholder 2">
            <a:extLst>
              <a:ext uri="{FF2B5EF4-FFF2-40B4-BE49-F238E27FC236}">
                <a16:creationId xmlns:a16="http://schemas.microsoft.com/office/drawing/2014/main" id="{8C1C4CB0-A997-4C7D-8447-F369D8E89F2A}"/>
              </a:ext>
            </a:extLst>
          </p:cNvPr>
          <p:cNvSpPr>
            <a:spLocks noGrp="1"/>
          </p:cNvSpPr>
          <p:nvPr>
            <p:ph idx="1"/>
          </p:nvPr>
        </p:nvSpPr>
        <p:spPr>
          <a:xfrm>
            <a:off x="843064" y="1712320"/>
            <a:ext cx="10505872" cy="5294880"/>
          </a:xfrm>
        </p:spPr>
        <p:txBody>
          <a:bodyPr/>
          <a:lstStyle/>
          <a:p>
            <a:r>
              <a:rPr lang="en-US" dirty="0"/>
              <a:t>Median follow up time = 28.2 months</a:t>
            </a:r>
          </a:p>
          <a:p>
            <a:r>
              <a:rPr lang="en-US" dirty="0"/>
              <a:t>6.5% 2 years-PFS benefit in Pola-R-CHP </a:t>
            </a:r>
            <a:r>
              <a:rPr lang="en-US" dirty="0">
                <a:solidFill>
                  <a:srgbClr val="FF0000"/>
                </a:solidFill>
              </a:rPr>
              <a:t>(76.7% vs. 70.2%)</a:t>
            </a:r>
          </a:p>
          <a:p>
            <a:r>
              <a:rPr lang="en-US" dirty="0"/>
              <a:t>No OS benefit</a:t>
            </a:r>
          </a:p>
          <a:p>
            <a:r>
              <a:rPr lang="en-US" dirty="0"/>
              <a:t>Not included in the study: Transformed lymphoma, PMLBCL, &gt;80 </a:t>
            </a:r>
            <a:r>
              <a:rPr lang="en-US" dirty="0" err="1"/>
              <a:t>y.o</a:t>
            </a:r>
            <a:endParaRPr lang="en-US" dirty="0"/>
          </a:p>
          <a:p>
            <a:pPr marL="0" indent="0">
              <a:buNone/>
            </a:pPr>
            <a:endParaRPr lang="en-US" dirty="0"/>
          </a:p>
        </p:txBody>
      </p:sp>
      <p:sp>
        <p:nvSpPr>
          <p:cNvPr id="4" name="Title 1">
            <a:extLst>
              <a:ext uri="{FF2B5EF4-FFF2-40B4-BE49-F238E27FC236}">
                <a16:creationId xmlns:a16="http://schemas.microsoft.com/office/drawing/2014/main" id="{5683565D-8946-3069-CC68-57AC338644FB}"/>
              </a:ext>
            </a:extLst>
          </p:cNvPr>
          <p:cNvSpPr txBox="1">
            <a:spLocks/>
          </p:cNvSpPr>
          <p:nvPr/>
        </p:nvSpPr>
        <p:spPr>
          <a:xfrm>
            <a:off x="151465" y="2280"/>
            <a:ext cx="10373998" cy="877976"/>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796" b="1" kern="0" dirty="0">
                <a:solidFill>
                  <a:srgbClr val="C00000"/>
                </a:solidFill>
                <a:latin typeface="Arial"/>
                <a:ea typeface="ＭＳ Ｐゴシック"/>
              </a:rPr>
              <a:t>Polatuzumab R-CHP vs. R-CHOP (POLARIX study)</a:t>
            </a:r>
          </a:p>
        </p:txBody>
      </p:sp>
      <p:sp>
        <p:nvSpPr>
          <p:cNvPr id="5" name="TextBox 4">
            <a:extLst>
              <a:ext uri="{FF2B5EF4-FFF2-40B4-BE49-F238E27FC236}">
                <a16:creationId xmlns:a16="http://schemas.microsoft.com/office/drawing/2014/main" id="{38BC926D-DE30-3CFD-0C40-0CF3A4835F40}"/>
              </a:ext>
            </a:extLst>
          </p:cNvPr>
          <p:cNvSpPr txBox="1"/>
          <p:nvPr/>
        </p:nvSpPr>
        <p:spPr>
          <a:xfrm>
            <a:off x="4998019" y="6274796"/>
            <a:ext cx="6542895" cy="338298"/>
          </a:xfrm>
          <a:prstGeom prst="rect">
            <a:avLst/>
          </a:prstGeom>
          <a:noFill/>
        </p:spPr>
        <p:txBody>
          <a:bodyPr wrap="square" rtlCol="0">
            <a:spAutoFit/>
          </a:bodyPr>
          <a:lstStyle/>
          <a:p>
            <a:pPr defTabSz="1218072" fontAlgn="base">
              <a:spcBef>
                <a:spcPct val="0"/>
              </a:spcBef>
              <a:spcAft>
                <a:spcPct val="0"/>
              </a:spcAft>
            </a:pPr>
            <a:r>
              <a:rPr lang="en-US" sz="799" dirty="0">
                <a:solidFill>
                  <a:srgbClr val="212121"/>
                </a:solidFill>
                <a:latin typeface="BlinkMacSystemFont"/>
                <a:ea typeface="ＭＳ Ｐゴシック" charset="0"/>
              </a:rPr>
              <a:t>Tilly H, et al. Polatuzumab Vedotin in Previously Untreated Diffuse Large B-Cell Lymphoma. N </a:t>
            </a:r>
            <a:r>
              <a:rPr lang="en-US" sz="799" dirty="0" err="1">
                <a:solidFill>
                  <a:srgbClr val="212121"/>
                </a:solidFill>
                <a:latin typeface="BlinkMacSystemFont"/>
                <a:ea typeface="ＭＳ Ｐゴシック" charset="0"/>
              </a:rPr>
              <a:t>Engl</a:t>
            </a:r>
            <a:r>
              <a:rPr lang="en-US" sz="799" dirty="0">
                <a:solidFill>
                  <a:srgbClr val="212121"/>
                </a:solidFill>
                <a:latin typeface="BlinkMacSystemFont"/>
                <a:ea typeface="ＭＳ Ｐゴシック" charset="0"/>
              </a:rPr>
              <a:t> J Med. 2022 Jan 27;386(4):351-363. </a:t>
            </a:r>
            <a:r>
              <a:rPr lang="en-US" sz="799" dirty="0" err="1">
                <a:solidFill>
                  <a:srgbClr val="212121"/>
                </a:solidFill>
                <a:latin typeface="BlinkMacSystemFont"/>
                <a:ea typeface="ＭＳ Ｐゴシック" charset="0"/>
              </a:rPr>
              <a:t>doi</a:t>
            </a:r>
            <a:r>
              <a:rPr lang="en-US" sz="799" dirty="0">
                <a:solidFill>
                  <a:srgbClr val="212121"/>
                </a:solidFill>
                <a:latin typeface="BlinkMacSystemFont"/>
                <a:ea typeface="ＭＳ Ｐゴシック" charset="0"/>
              </a:rPr>
              <a:t>: 10.1056/NEJMoa2115304. </a:t>
            </a:r>
            <a:r>
              <a:rPr lang="en-US" sz="799" dirty="0" err="1">
                <a:solidFill>
                  <a:srgbClr val="212121"/>
                </a:solidFill>
                <a:latin typeface="BlinkMacSystemFont"/>
                <a:ea typeface="ＭＳ Ｐゴシック" charset="0"/>
              </a:rPr>
              <a:t>Epub</a:t>
            </a:r>
            <a:r>
              <a:rPr lang="en-US" sz="799" dirty="0">
                <a:solidFill>
                  <a:srgbClr val="212121"/>
                </a:solidFill>
                <a:latin typeface="BlinkMacSystemFont"/>
                <a:ea typeface="ＭＳ Ｐゴシック" charset="0"/>
              </a:rPr>
              <a:t> 2021 Dec 14. PMID: 34904799.</a:t>
            </a:r>
            <a:endParaRPr lang="en-US" sz="799"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297317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695" y="-1431"/>
            <a:ext cx="10505872" cy="1324681"/>
          </a:xfrm>
        </p:spPr>
        <p:txBody>
          <a:bodyPr>
            <a:normAutofit/>
          </a:bodyPr>
          <a:lstStyle/>
          <a:p>
            <a:r>
              <a:rPr lang="en-US" b="1" dirty="0">
                <a:solidFill>
                  <a:srgbClr val="C00000"/>
                </a:solidFill>
                <a:latin typeface="+mn-lt"/>
              </a:rPr>
              <a:t>Therapeutic choices for DLBCL</a:t>
            </a:r>
            <a:endParaRPr lang="en-US" sz="1998" b="1" dirty="0">
              <a:solidFill>
                <a:srgbClr val="C00000"/>
              </a:solidFill>
            </a:endParaRPr>
          </a:p>
        </p:txBody>
      </p:sp>
      <p:sp>
        <p:nvSpPr>
          <p:cNvPr id="8" name="Content Placeholder 2">
            <a:extLst>
              <a:ext uri="{FF2B5EF4-FFF2-40B4-BE49-F238E27FC236}">
                <a16:creationId xmlns:a16="http://schemas.microsoft.com/office/drawing/2014/main" id="{C2408479-B6F0-AB42-AF1D-47670241595F}"/>
              </a:ext>
            </a:extLst>
          </p:cNvPr>
          <p:cNvSpPr txBox="1">
            <a:spLocks/>
          </p:cNvSpPr>
          <p:nvPr/>
        </p:nvSpPr>
        <p:spPr>
          <a:xfrm>
            <a:off x="255167" y="866376"/>
            <a:ext cx="10853054" cy="4821722"/>
          </a:xfrm>
          <a:prstGeom prst="rect">
            <a:avLst/>
          </a:prstGeom>
        </p:spPr>
        <p:txBody>
          <a:bodyPr vert="horz" lIns="0" tIns="0" rIns="0" bIns="45694" numCol="2" rtlCol="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18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389" indent="-228389" defTabSz="1218184" fontAlgn="base">
              <a:spcBef>
                <a:spcPts val="1998"/>
              </a:spcBef>
              <a:spcAft>
                <a:spcPct val="0"/>
              </a:spcAft>
              <a:buClr>
                <a:srgbClr val="BBE0E3"/>
              </a:buClr>
            </a:pPr>
            <a:r>
              <a:rPr lang="en-US" sz="1798" b="1" dirty="0">
                <a:solidFill>
                  <a:srgbClr val="000000"/>
                </a:solidFill>
                <a:latin typeface="Arial"/>
                <a:ea typeface="ＭＳ Ｐゴシック"/>
              </a:rPr>
              <a:t>First line</a:t>
            </a:r>
          </a:p>
          <a:p>
            <a:pPr marL="837425" lvl="1" indent="-228389" defTabSz="1218184" fontAlgn="base">
              <a:spcBef>
                <a:spcPts val="799"/>
              </a:spcBef>
              <a:spcAft>
                <a:spcPct val="0"/>
              </a:spcAft>
              <a:buClr>
                <a:srgbClr val="000000">
                  <a:lumMod val="50000"/>
                  <a:lumOff val="50000"/>
                </a:srgbClr>
              </a:buClr>
            </a:pPr>
            <a:r>
              <a:rPr lang="en-US" sz="1798" dirty="0">
                <a:solidFill>
                  <a:srgbClr val="000000"/>
                </a:solidFill>
                <a:latin typeface="Arial"/>
                <a:ea typeface="ＭＳ Ｐゴシック"/>
              </a:rPr>
              <a:t>R-CHOP / </a:t>
            </a:r>
            <a:r>
              <a:rPr lang="en-US" sz="1798" dirty="0">
                <a:solidFill>
                  <a:srgbClr val="00B050"/>
                </a:solidFill>
                <a:latin typeface="Arial"/>
                <a:ea typeface="ＭＳ Ｐゴシック"/>
              </a:rPr>
              <a:t>Pola-R-CHP</a:t>
            </a:r>
          </a:p>
          <a:p>
            <a:pPr marL="837425" lvl="1" indent="-228389" defTabSz="1218184" fontAlgn="base">
              <a:spcBef>
                <a:spcPts val="799"/>
              </a:spcBef>
              <a:spcAft>
                <a:spcPct val="0"/>
              </a:spcAft>
              <a:buClr>
                <a:srgbClr val="000000">
                  <a:lumMod val="50000"/>
                  <a:lumOff val="50000"/>
                </a:srgbClr>
              </a:buClr>
            </a:pPr>
            <a:r>
              <a:rPr lang="en-US" sz="1798" dirty="0">
                <a:solidFill>
                  <a:srgbClr val="000000"/>
                </a:solidFill>
                <a:latin typeface="Arial"/>
                <a:ea typeface="ＭＳ Ｐゴシック"/>
              </a:rPr>
              <a:t>DA-R-EPOCH (in certain situations)</a:t>
            </a:r>
          </a:p>
          <a:p>
            <a:pPr marL="228389" indent="-228389" defTabSz="1218184" fontAlgn="base">
              <a:spcBef>
                <a:spcPts val="1998"/>
              </a:spcBef>
              <a:spcAft>
                <a:spcPct val="0"/>
              </a:spcAft>
              <a:buClr>
                <a:srgbClr val="BBE0E3"/>
              </a:buClr>
            </a:pPr>
            <a:r>
              <a:rPr lang="en-US" sz="1798" b="1" dirty="0">
                <a:solidFill>
                  <a:srgbClr val="000000"/>
                </a:solidFill>
                <a:latin typeface="Arial"/>
                <a:ea typeface="ＭＳ Ｐゴシック"/>
              </a:rPr>
              <a:t>Second line and beyond</a:t>
            </a:r>
          </a:p>
          <a:p>
            <a:pPr marL="837425" lvl="1" indent="-228389" defTabSz="1218184" fontAlgn="base">
              <a:spcBef>
                <a:spcPts val="799"/>
              </a:spcBef>
              <a:spcAft>
                <a:spcPct val="0"/>
              </a:spcAft>
              <a:buClr>
                <a:srgbClr val="000000">
                  <a:lumMod val="50000"/>
                  <a:lumOff val="50000"/>
                </a:srgbClr>
              </a:buClr>
            </a:pPr>
            <a:r>
              <a:rPr lang="en-US" sz="1798" b="1" dirty="0">
                <a:solidFill>
                  <a:srgbClr val="003767"/>
                </a:solidFill>
                <a:latin typeface="Arial"/>
                <a:ea typeface="ＭＳ Ｐゴシック"/>
                <a:sym typeface="Wingdings" panose="05000000000000000000" pitchFamily="2" charset="2"/>
              </a:rPr>
              <a:t>Transplant eligible (relapse &gt;12 months):</a:t>
            </a:r>
          </a:p>
          <a:p>
            <a:pPr marL="1750979" lvl="2" indent="-532907" defTabSz="1218184" fontAlgn="base">
              <a:spcBef>
                <a:spcPts val="799"/>
              </a:spcBef>
              <a:spcAft>
                <a:spcPct val="0"/>
              </a:spcAft>
              <a:buClr>
                <a:srgbClr val="000000">
                  <a:lumMod val="50000"/>
                  <a:lumOff val="50000"/>
                </a:srgbClr>
              </a:buClr>
              <a:buFont typeface="+mj-lt"/>
              <a:buAutoNum type="romanUcPeriod"/>
            </a:pPr>
            <a:r>
              <a:rPr lang="en-US" sz="1798" dirty="0">
                <a:solidFill>
                  <a:srgbClr val="000000"/>
                </a:solidFill>
                <a:latin typeface="Arial"/>
                <a:ea typeface="ＭＳ Ｐゴシック"/>
              </a:rPr>
              <a:t>Chemoimmunotherapy </a:t>
            </a:r>
            <a:r>
              <a:rPr lang="en-US" sz="1798" dirty="0">
                <a:solidFill>
                  <a:srgbClr val="000000"/>
                </a:solidFill>
                <a:latin typeface="Arial"/>
                <a:ea typeface="ＭＳ Ｐゴシック"/>
                <a:sym typeface="Wingdings" panose="05000000000000000000" pitchFamily="2" charset="2"/>
              </a:rPr>
              <a:t> ASCT</a:t>
            </a:r>
          </a:p>
          <a:p>
            <a:pPr marL="837425" lvl="1" indent="-228389" defTabSz="1218184" fontAlgn="base">
              <a:spcBef>
                <a:spcPts val="799"/>
              </a:spcBef>
              <a:spcAft>
                <a:spcPct val="0"/>
              </a:spcAft>
              <a:buClr>
                <a:srgbClr val="000000">
                  <a:lumMod val="50000"/>
                  <a:lumOff val="50000"/>
                </a:srgbClr>
              </a:buClr>
            </a:pPr>
            <a:r>
              <a:rPr lang="en-US" sz="1798" b="1" dirty="0">
                <a:solidFill>
                  <a:srgbClr val="003767"/>
                </a:solidFill>
                <a:latin typeface="Arial"/>
                <a:ea typeface="ＭＳ Ｐゴシック"/>
                <a:sym typeface="Wingdings" panose="05000000000000000000" pitchFamily="2" charset="2"/>
              </a:rPr>
              <a:t>Transplant ineligible:</a:t>
            </a:r>
          </a:p>
          <a:p>
            <a:pPr marL="1750979" lvl="2" indent="-532907" defTabSz="1218184" fontAlgn="base">
              <a:spcBef>
                <a:spcPts val="799"/>
              </a:spcBef>
              <a:spcAft>
                <a:spcPct val="0"/>
              </a:spcAft>
              <a:buClr>
                <a:srgbClr val="000000">
                  <a:lumMod val="50000"/>
                  <a:lumOff val="50000"/>
                </a:srgbClr>
              </a:buClr>
              <a:buFont typeface="+mj-lt"/>
              <a:buAutoNum type="romanUcPeriod"/>
            </a:pPr>
            <a:r>
              <a:rPr lang="en-US" sz="1798" dirty="0">
                <a:solidFill>
                  <a:srgbClr val="FF0000"/>
                </a:solidFill>
                <a:latin typeface="Arial"/>
                <a:ea typeface="ＭＳ Ｐゴシック"/>
                <a:sym typeface="Wingdings" panose="05000000000000000000" pitchFamily="2" charset="2"/>
              </a:rPr>
              <a:t>Polatuzumab vedotin-piiq + bendamustine +rituximab</a:t>
            </a:r>
          </a:p>
          <a:p>
            <a:pPr marL="1750979" lvl="2" indent="-532907" defTabSz="1218184" fontAlgn="base">
              <a:spcBef>
                <a:spcPts val="799"/>
              </a:spcBef>
              <a:spcAft>
                <a:spcPct val="0"/>
              </a:spcAft>
              <a:buClr>
                <a:srgbClr val="000000">
                  <a:lumMod val="50000"/>
                  <a:lumOff val="50000"/>
                </a:srgbClr>
              </a:buClr>
              <a:buFont typeface="+mj-lt"/>
              <a:buAutoNum type="romanUcPeriod"/>
            </a:pPr>
            <a:r>
              <a:rPr lang="en-US" sz="1798" dirty="0">
                <a:solidFill>
                  <a:srgbClr val="FF0000"/>
                </a:solidFill>
                <a:latin typeface="Arial"/>
                <a:ea typeface="ＭＳ Ｐゴシック"/>
                <a:sym typeface="Wingdings" panose="05000000000000000000" pitchFamily="2" charset="2"/>
              </a:rPr>
              <a:t>Tafasitamab-cxix +lenalidomide</a:t>
            </a:r>
          </a:p>
          <a:p>
            <a:pPr marL="1750979" lvl="2" indent="-532907" defTabSz="1218184" fontAlgn="base">
              <a:spcBef>
                <a:spcPts val="799"/>
              </a:spcBef>
              <a:spcAft>
                <a:spcPct val="0"/>
              </a:spcAft>
              <a:buClr>
                <a:srgbClr val="000000">
                  <a:lumMod val="50000"/>
                  <a:lumOff val="50000"/>
                </a:srgbClr>
              </a:buClr>
              <a:buFont typeface="+mj-lt"/>
              <a:buAutoNum type="romanUcPeriod"/>
            </a:pPr>
            <a:r>
              <a:rPr lang="en-US" sz="1798" dirty="0">
                <a:solidFill>
                  <a:srgbClr val="000000"/>
                </a:solidFill>
                <a:latin typeface="Arial"/>
                <a:ea typeface="ＭＳ Ｐゴシック"/>
                <a:sym typeface="Wingdings" panose="05000000000000000000" pitchFamily="2" charset="2"/>
              </a:rPr>
              <a:t>Ibrutinib (non-GCB DLBCL)</a:t>
            </a:r>
          </a:p>
          <a:p>
            <a:pPr marL="837425" lvl="1" indent="-228389" defTabSz="1218184" fontAlgn="base">
              <a:spcBef>
                <a:spcPts val="799"/>
              </a:spcBef>
              <a:spcAft>
                <a:spcPct val="0"/>
              </a:spcAft>
              <a:buClr>
                <a:srgbClr val="000000">
                  <a:lumMod val="50000"/>
                  <a:lumOff val="50000"/>
                </a:srgbClr>
              </a:buClr>
            </a:pPr>
            <a:r>
              <a:rPr lang="en-US" sz="1798" b="1" dirty="0">
                <a:solidFill>
                  <a:srgbClr val="003767"/>
                </a:solidFill>
                <a:latin typeface="Arial"/>
                <a:ea typeface="ＭＳ Ｐゴシック"/>
              </a:rPr>
              <a:t>Relapsed within 12 months:</a:t>
            </a:r>
          </a:p>
          <a:p>
            <a:pPr marL="1750979" lvl="2" indent="-532907" defTabSz="1218184" fontAlgn="base">
              <a:spcBef>
                <a:spcPts val="799"/>
              </a:spcBef>
              <a:spcAft>
                <a:spcPct val="0"/>
              </a:spcAft>
              <a:buClr>
                <a:srgbClr val="000000">
                  <a:lumMod val="50000"/>
                  <a:lumOff val="50000"/>
                </a:srgbClr>
              </a:buClr>
              <a:buFont typeface="+mj-lt"/>
              <a:buAutoNum type="romanUcPeriod"/>
            </a:pPr>
            <a:r>
              <a:rPr lang="en-US" sz="1798" dirty="0">
                <a:solidFill>
                  <a:srgbClr val="0070C0"/>
                </a:solidFill>
                <a:latin typeface="Arial"/>
                <a:ea typeface="ＭＳ Ｐゴシック"/>
              </a:rPr>
              <a:t>Axicabtagene ciloleucel (CAR-T)</a:t>
            </a:r>
          </a:p>
          <a:p>
            <a:pPr marL="1750979" lvl="2" indent="-532907" defTabSz="1218184" fontAlgn="base">
              <a:spcBef>
                <a:spcPts val="799"/>
              </a:spcBef>
              <a:spcAft>
                <a:spcPct val="0"/>
              </a:spcAft>
              <a:buClr>
                <a:srgbClr val="000000">
                  <a:lumMod val="50000"/>
                  <a:lumOff val="50000"/>
                </a:srgbClr>
              </a:buClr>
              <a:buFont typeface="+mj-lt"/>
              <a:buAutoNum type="romanUcPeriod"/>
            </a:pPr>
            <a:r>
              <a:rPr lang="en-US" sz="1798" dirty="0">
                <a:solidFill>
                  <a:srgbClr val="0070C0"/>
                </a:solidFill>
                <a:latin typeface="Arial"/>
                <a:ea typeface="ＭＳ Ｐゴシック"/>
              </a:rPr>
              <a:t>Lisocabtagene maraleucel (CAR-T)</a:t>
            </a:r>
          </a:p>
          <a:p>
            <a:pPr marL="837425" lvl="1" indent="-228389" defTabSz="1218184" fontAlgn="base">
              <a:spcBef>
                <a:spcPts val="799"/>
              </a:spcBef>
              <a:spcAft>
                <a:spcPct val="0"/>
              </a:spcAft>
              <a:buClr>
                <a:srgbClr val="000000">
                  <a:lumMod val="50000"/>
                  <a:lumOff val="50000"/>
                </a:srgbClr>
              </a:buClr>
            </a:pPr>
            <a:endParaRPr lang="en-US" sz="1798" dirty="0">
              <a:solidFill>
                <a:srgbClr val="0070C0"/>
              </a:solidFill>
              <a:latin typeface="Arial"/>
              <a:ea typeface="ＭＳ Ｐゴシック"/>
            </a:endParaRPr>
          </a:p>
          <a:p>
            <a:pPr marL="837425" lvl="1" indent="-228389" defTabSz="1218184" fontAlgn="base">
              <a:spcBef>
                <a:spcPts val="799"/>
              </a:spcBef>
              <a:spcAft>
                <a:spcPct val="0"/>
              </a:spcAft>
              <a:buClr>
                <a:srgbClr val="000000">
                  <a:lumMod val="50000"/>
                  <a:lumOff val="50000"/>
                </a:srgbClr>
              </a:buClr>
            </a:pPr>
            <a:endParaRPr lang="en-US" sz="1798" dirty="0">
              <a:solidFill>
                <a:srgbClr val="FF0000"/>
              </a:solidFill>
              <a:latin typeface="Arial"/>
              <a:ea typeface="ＭＳ Ｐゴシック"/>
            </a:endParaRPr>
          </a:p>
          <a:p>
            <a:pPr marL="0" indent="0" defTabSz="1218184" fontAlgn="base">
              <a:spcBef>
                <a:spcPts val="1998"/>
              </a:spcBef>
              <a:spcAft>
                <a:spcPct val="0"/>
              </a:spcAft>
              <a:buClr>
                <a:srgbClr val="BBE0E3"/>
              </a:buClr>
              <a:buNone/>
            </a:pPr>
            <a:endParaRPr lang="en-US" sz="1798" b="1" dirty="0">
              <a:solidFill>
                <a:srgbClr val="000000"/>
              </a:solidFill>
              <a:latin typeface="Arial"/>
              <a:ea typeface="ＭＳ Ｐゴシック"/>
            </a:endParaRPr>
          </a:p>
          <a:p>
            <a:pPr marL="228389" indent="-228389" defTabSz="1218184" fontAlgn="base">
              <a:spcBef>
                <a:spcPts val="1998"/>
              </a:spcBef>
              <a:spcAft>
                <a:spcPct val="0"/>
              </a:spcAft>
              <a:buClr>
                <a:srgbClr val="BBE0E3"/>
              </a:buClr>
            </a:pPr>
            <a:r>
              <a:rPr lang="en-US" sz="1798" b="1" dirty="0">
                <a:solidFill>
                  <a:srgbClr val="000000"/>
                </a:solidFill>
                <a:latin typeface="Arial"/>
                <a:ea typeface="ＭＳ Ｐゴシック"/>
              </a:rPr>
              <a:t>Third line and beyond</a:t>
            </a:r>
          </a:p>
          <a:p>
            <a:pPr marL="837425" lvl="1" indent="-228389" defTabSz="1218184" fontAlgn="base">
              <a:spcBef>
                <a:spcPts val="799"/>
              </a:spcBef>
              <a:spcAft>
                <a:spcPct val="0"/>
              </a:spcAft>
              <a:buClr>
                <a:srgbClr val="000000">
                  <a:lumMod val="50000"/>
                  <a:lumOff val="50000"/>
                </a:srgbClr>
              </a:buClr>
            </a:pPr>
            <a:r>
              <a:rPr lang="en-US" sz="1798" dirty="0">
                <a:solidFill>
                  <a:srgbClr val="0070C0"/>
                </a:solidFill>
                <a:latin typeface="Arial"/>
                <a:ea typeface="ＭＳ Ｐゴシック"/>
              </a:rPr>
              <a:t>Axicabtagene ciloleucel (CAR-T)</a:t>
            </a:r>
          </a:p>
          <a:p>
            <a:pPr marL="837425" lvl="1" indent="-228389" defTabSz="1218184" fontAlgn="base">
              <a:spcBef>
                <a:spcPts val="799"/>
              </a:spcBef>
              <a:spcAft>
                <a:spcPct val="0"/>
              </a:spcAft>
              <a:buClr>
                <a:srgbClr val="000000">
                  <a:lumMod val="50000"/>
                  <a:lumOff val="50000"/>
                </a:srgbClr>
              </a:buClr>
            </a:pPr>
            <a:r>
              <a:rPr lang="en-US" sz="1798" dirty="0">
                <a:solidFill>
                  <a:srgbClr val="0070C0"/>
                </a:solidFill>
                <a:latin typeface="Arial"/>
                <a:ea typeface="ＭＳ Ｐゴシック"/>
              </a:rPr>
              <a:t>Lisocabtagene maraleucel (CAR-T)</a:t>
            </a:r>
          </a:p>
          <a:p>
            <a:pPr marL="837425" lvl="1" indent="-228389" defTabSz="1218184" fontAlgn="base">
              <a:spcBef>
                <a:spcPts val="799"/>
              </a:spcBef>
              <a:spcAft>
                <a:spcPct val="0"/>
              </a:spcAft>
              <a:buClr>
                <a:srgbClr val="000000">
                  <a:lumMod val="50000"/>
                  <a:lumOff val="50000"/>
                </a:srgbClr>
              </a:buClr>
            </a:pPr>
            <a:r>
              <a:rPr lang="en-US" sz="1798" dirty="0">
                <a:solidFill>
                  <a:srgbClr val="0070C0"/>
                </a:solidFill>
                <a:latin typeface="Arial"/>
                <a:ea typeface="ＭＳ Ｐゴシック"/>
              </a:rPr>
              <a:t>Tisagenlecleucel (CAR-T)</a:t>
            </a:r>
          </a:p>
          <a:p>
            <a:pPr marL="837425" lvl="1" indent="-228389" defTabSz="1218184" fontAlgn="base">
              <a:spcBef>
                <a:spcPts val="799"/>
              </a:spcBef>
              <a:spcAft>
                <a:spcPct val="0"/>
              </a:spcAft>
              <a:buClr>
                <a:srgbClr val="000000">
                  <a:lumMod val="50000"/>
                  <a:lumOff val="50000"/>
                </a:srgbClr>
              </a:buClr>
            </a:pPr>
            <a:r>
              <a:rPr lang="en-US" sz="1798" dirty="0">
                <a:solidFill>
                  <a:srgbClr val="FF0000"/>
                </a:solidFill>
                <a:latin typeface="Arial"/>
                <a:ea typeface="ＭＳ Ｐゴシック"/>
              </a:rPr>
              <a:t>Loncastuximab tesirine-Ipyl</a:t>
            </a:r>
          </a:p>
          <a:p>
            <a:pPr marL="837425" lvl="1" indent="-228389" defTabSz="1218184" fontAlgn="base">
              <a:spcBef>
                <a:spcPts val="799"/>
              </a:spcBef>
              <a:spcAft>
                <a:spcPct val="0"/>
              </a:spcAft>
              <a:buClr>
                <a:srgbClr val="000000">
                  <a:lumMod val="50000"/>
                  <a:lumOff val="50000"/>
                </a:srgbClr>
              </a:buClr>
            </a:pPr>
            <a:r>
              <a:rPr lang="en-US" sz="1798" dirty="0">
                <a:solidFill>
                  <a:srgbClr val="FF0000"/>
                </a:solidFill>
                <a:latin typeface="Arial"/>
                <a:ea typeface="ＭＳ Ｐゴシック"/>
              </a:rPr>
              <a:t>Selinexor</a:t>
            </a:r>
          </a:p>
          <a:p>
            <a:pPr marL="837425" lvl="1" indent="-228389" defTabSz="1218184" fontAlgn="base">
              <a:spcBef>
                <a:spcPts val="799"/>
              </a:spcBef>
              <a:spcAft>
                <a:spcPct val="0"/>
              </a:spcAft>
              <a:buClr>
                <a:srgbClr val="000000">
                  <a:lumMod val="50000"/>
                  <a:lumOff val="50000"/>
                </a:srgbClr>
              </a:buClr>
            </a:pPr>
            <a:r>
              <a:rPr lang="en-US" sz="1798" b="1" dirty="0">
                <a:solidFill>
                  <a:srgbClr val="C00000"/>
                </a:solidFill>
                <a:latin typeface="Arial"/>
                <a:ea typeface="ＭＳ Ｐゴシック"/>
              </a:rPr>
              <a:t>Epcoritamab-bysp</a:t>
            </a:r>
          </a:p>
          <a:p>
            <a:pPr marL="837425" lvl="1" indent="-228389" defTabSz="1218184" fontAlgn="base">
              <a:spcBef>
                <a:spcPts val="799"/>
              </a:spcBef>
              <a:spcAft>
                <a:spcPct val="0"/>
              </a:spcAft>
              <a:buClr>
                <a:srgbClr val="000000">
                  <a:lumMod val="50000"/>
                  <a:lumOff val="50000"/>
                </a:srgbClr>
              </a:buClr>
            </a:pPr>
            <a:r>
              <a:rPr lang="en-US" sz="1798" b="1" dirty="0">
                <a:solidFill>
                  <a:srgbClr val="C00000"/>
                </a:solidFill>
                <a:latin typeface="Arial"/>
                <a:ea typeface="ＭＳ Ｐゴシック"/>
              </a:rPr>
              <a:t>glofitamab-gxbm</a:t>
            </a:r>
          </a:p>
          <a:p>
            <a:pPr marL="228389" indent="-228389" defTabSz="1218184" fontAlgn="base">
              <a:spcBef>
                <a:spcPts val="1998"/>
              </a:spcBef>
              <a:spcAft>
                <a:spcPct val="0"/>
              </a:spcAft>
              <a:buClr>
                <a:srgbClr val="BBE0E3"/>
              </a:buClr>
            </a:pPr>
            <a:endParaRPr lang="en-US" sz="1798" b="1" dirty="0">
              <a:solidFill>
                <a:srgbClr val="000000"/>
              </a:solidFill>
              <a:latin typeface="Arial"/>
              <a:ea typeface="ＭＳ Ｐゴシック"/>
            </a:endParaRPr>
          </a:p>
        </p:txBody>
      </p:sp>
    </p:spTree>
    <p:extLst>
      <p:ext uri="{BB962C8B-B14F-4D97-AF65-F5344CB8AC3E}">
        <p14:creationId xmlns:p14="http://schemas.microsoft.com/office/powerpoint/2010/main" val="371272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fade">
                                      <p:cBhvr>
                                        <p:cTn id="10" dur="500"/>
                                        <p:tgtEl>
                                          <p:spTgt spid="8">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fade">
                                      <p:cBhvr>
                                        <p:cTn id="13" dur="500"/>
                                        <p:tgtEl>
                                          <p:spTgt spid="8">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6" end="6"/>
                                            </p:txEl>
                                          </p:spTgt>
                                        </p:tgtEl>
                                        <p:attrNameLst>
                                          <p:attrName>style.visibility</p:attrName>
                                        </p:attrNameLst>
                                      </p:cBhvr>
                                      <p:to>
                                        <p:strVal val="visible"/>
                                      </p:to>
                                    </p:set>
                                    <p:animEffect transition="in" filter="fade">
                                      <p:cBhvr>
                                        <p:cTn id="16" dur="500"/>
                                        <p:tgtEl>
                                          <p:spTgt spid="8">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animEffect transition="in" filter="fade">
                                      <p:cBhvr>
                                        <p:cTn id="19" dur="500"/>
                                        <p:tgtEl>
                                          <p:spTgt spid="8">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fade">
                                      <p:cBhvr>
                                        <p:cTn id="22" dur="500"/>
                                        <p:tgtEl>
                                          <p:spTgt spid="8">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animEffect transition="in" filter="fade">
                                      <p:cBhvr>
                                        <p:cTn id="25" dur="500"/>
                                        <p:tgtEl>
                                          <p:spTgt spid="8">
                                            <p:txEl>
                                              <p:pRg st="9" end="9"/>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10" end="10"/>
                                            </p:txEl>
                                          </p:spTgt>
                                        </p:tgtEl>
                                        <p:attrNameLst>
                                          <p:attrName>style.visibility</p:attrName>
                                        </p:attrNameLst>
                                      </p:cBhvr>
                                      <p:to>
                                        <p:strVal val="visible"/>
                                      </p:to>
                                    </p:set>
                                    <p:animEffect transition="in" filter="fade">
                                      <p:cBhvr>
                                        <p:cTn id="28" dur="500"/>
                                        <p:tgtEl>
                                          <p:spTgt spid="8">
                                            <p:txEl>
                                              <p:pRg st="10" end="1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11" end="11"/>
                                            </p:txEl>
                                          </p:spTgt>
                                        </p:tgtEl>
                                        <p:attrNameLst>
                                          <p:attrName>style.visibility</p:attrName>
                                        </p:attrNameLst>
                                      </p:cBhvr>
                                      <p:to>
                                        <p:strVal val="visible"/>
                                      </p:to>
                                    </p:set>
                                    <p:animEffect transition="in" filter="fade">
                                      <p:cBhvr>
                                        <p:cTn id="31" dur="500"/>
                                        <p:tgtEl>
                                          <p:spTgt spid="8">
                                            <p:txEl>
                                              <p:pRg st="11" end="1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12" end="12"/>
                                            </p:txEl>
                                          </p:spTgt>
                                        </p:tgtEl>
                                        <p:attrNameLst>
                                          <p:attrName>style.visibility</p:attrName>
                                        </p:attrNameLst>
                                      </p:cBhvr>
                                      <p:to>
                                        <p:strVal val="visible"/>
                                      </p:to>
                                    </p:set>
                                    <p:animEffect transition="in" filter="fade">
                                      <p:cBhvr>
                                        <p:cTn id="34" dur="500"/>
                                        <p:tgtEl>
                                          <p:spTgt spid="8">
                                            <p:txEl>
                                              <p:pRg st="12" end="1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16" end="16"/>
                                            </p:txEl>
                                          </p:spTgt>
                                        </p:tgtEl>
                                        <p:attrNameLst>
                                          <p:attrName>style.visibility</p:attrName>
                                        </p:attrNameLst>
                                      </p:cBhvr>
                                      <p:to>
                                        <p:strVal val="visible"/>
                                      </p:to>
                                    </p:set>
                                    <p:animEffect transition="in" filter="fade">
                                      <p:cBhvr>
                                        <p:cTn id="39" dur="500"/>
                                        <p:tgtEl>
                                          <p:spTgt spid="8">
                                            <p:txEl>
                                              <p:pRg st="16" end="1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8">
                                            <p:txEl>
                                              <p:pRg st="17" end="17"/>
                                            </p:txEl>
                                          </p:spTgt>
                                        </p:tgtEl>
                                        <p:attrNameLst>
                                          <p:attrName>style.visibility</p:attrName>
                                        </p:attrNameLst>
                                      </p:cBhvr>
                                      <p:to>
                                        <p:strVal val="visible"/>
                                      </p:to>
                                    </p:set>
                                    <p:animEffect transition="in" filter="fade">
                                      <p:cBhvr>
                                        <p:cTn id="42" dur="500"/>
                                        <p:tgtEl>
                                          <p:spTgt spid="8">
                                            <p:txEl>
                                              <p:pRg st="17" end="1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8">
                                            <p:txEl>
                                              <p:pRg st="18" end="18"/>
                                            </p:txEl>
                                          </p:spTgt>
                                        </p:tgtEl>
                                        <p:attrNameLst>
                                          <p:attrName>style.visibility</p:attrName>
                                        </p:attrNameLst>
                                      </p:cBhvr>
                                      <p:to>
                                        <p:strVal val="visible"/>
                                      </p:to>
                                    </p:set>
                                    <p:animEffect transition="in" filter="fade">
                                      <p:cBhvr>
                                        <p:cTn id="45" dur="500"/>
                                        <p:tgtEl>
                                          <p:spTgt spid="8">
                                            <p:txEl>
                                              <p:pRg st="18" end="1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8">
                                            <p:txEl>
                                              <p:pRg st="19" end="19"/>
                                            </p:txEl>
                                          </p:spTgt>
                                        </p:tgtEl>
                                        <p:attrNameLst>
                                          <p:attrName>style.visibility</p:attrName>
                                        </p:attrNameLst>
                                      </p:cBhvr>
                                      <p:to>
                                        <p:strVal val="visible"/>
                                      </p:to>
                                    </p:set>
                                    <p:animEffect transition="in" filter="fade">
                                      <p:cBhvr>
                                        <p:cTn id="48" dur="500"/>
                                        <p:tgtEl>
                                          <p:spTgt spid="8">
                                            <p:txEl>
                                              <p:pRg st="19" end="19"/>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8">
                                            <p:txEl>
                                              <p:pRg st="20" end="20"/>
                                            </p:txEl>
                                          </p:spTgt>
                                        </p:tgtEl>
                                        <p:attrNameLst>
                                          <p:attrName>style.visibility</p:attrName>
                                        </p:attrNameLst>
                                      </p:cBhvr>
                                      <p:to>
                                        <p:strVal val="visible"/>
                                      </p:to>
                                    </p:set>
                                    <p:animEffect transition="in" filter="fade">
                                      <p:cBhvr>
                                        <p:cTn id="51" dur="500"/>
                                        <p:tgtEl>
                                          <p:spTgt spid="8">
                                            <p:txEl>
                                              <p:pRg st="20" end="20"/>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8">
                                            <p:txEl>
                                              <p:pRg st="21" end="21"/>
                                            </p:txEl>
                                          </p:spTgt>
                                        </p:tgtEl>
                                        <p:attrNameLst>
                                          <p:attrName>style.visibility</p:attrName>
                                        </p:attrNameLst>
                                      </p:cBhvr>
                                      <p:to>
                                        <p:strVal val="visible"/>
                                      </p:to>
                                    </p:set>
                                    <p:animEffect transition="in" filter="fade">
                                      <p:cBhvr>
                                        <p:cTn id="54" dur="500"/>
                                        <p:tgtEl>
                                          <p:spTgt spid="8">
                                            <p:txEl>
                                              <p:pRg st="21" end="21"/>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8">
                                            <p:txEl>
                                              <p:pRg st="22" end="22"/>
                                            </p:txEl>
                                          </p:spTgt>
                                        </p:tgtEl>
                                        <p:attrNameLst>
                                          <p:attrName>style.visibility</p:attrName>
                                        </p:attrNameLst>
                                      </p:cBhvr>
                                      <p:to>
                                        <p:strVal val="visible"/>
                                      </p:to>
                                    </p:set>
                                    <p:animEffect transition="in" filter="fade">
                                      <p:cBhvr>
                                        <p:cTn id="57" dur="500"/>
                                        <p:tgtEl>
                                          <p:spTgt spid="8">
                                            <p:txEl>
                                              <p:pRg st="22" end="22"/>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8">
                                            <p:txEl>
                                              <p:pRg st="23" end="23"/>
                                            </p:txEl>
                                          </p:spTgt>
                                        </p:tgtEl>
                                        <p:attrNameLst>
                                          <p:attrName>style.visibility</p:attrName>
                                        </p:attrNameLst>
                                      </p:cBhvr>
                                      <p:to>
                                        <p:strVal val="visible"/>
                                      </p:to>
                                    </p:set>
                                    <p:animEffect transition="in" filter="fade">
                                      <p:cBhvr>
                                        <p:cTn id="60" dur="500"/>
                                        <p:tgtEl>
                                          <p:spTgt spid="8">
                                            <p:txEl>
                                              <p:pRg st="23" end="2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6EB79-9E21-4763-9E7A-61F94B688D30}"/>
              </a:ext>
            </a:extLst>
          </p:cNvPr>
          <p:cNvSpPr>
            <a:spLocks noGrp="1"/>
          </p:cNvSpPr>
          <p:nvPr>
            <p:ph type="title"/>
          </p:nvPr>
        </p:nvSpPr>
        <p:spPr>
          <a:xfrm>
            <a:off x="216814" y="41156"/>
            <a:ext cx="11074535" cy="708551"/>
          </a:xfrm>
        </p:spPr>
        <p:txBody>
          <a:bodyPr>
            <a:noAutofit/>
          </a:bodyPr>
          <a:lstStyle/>
          <a:p>
            <a:pPr algn="l"/>
            <a:r>
              <a:rPr lang="en-US" sz="3598" b="1" dirty="0">
                <a:solidFill>
                  <a:srgbClr val="C00000"/>
                </a:solidFill>
              </a:rPr>
              <a:t>Treatment algorithm for DLBCL</a:t>
            </a:r>
          </a:p>
        </p:txBody>
      </p:sp>
      <p:sp>
        <p:nvSpPr>
          <p:cNvPr id="6" name="Content Placeholder 5">
            <a:extLst>
              <a:ext uri="{FF2B5EF4-FFF2-40B4-BE49-F238E27FC236}">
                <a16:creationId xmlns:a16="http://schemas.microsoft.com/office/drawing/2014/main" id="{9D3291C2-A0FD-4CF5-9CD9-538CF8AA2035}"/>
              </a:ext>
            </a:extLst>
          </p:cNvPr>
          <p:cNvSpPr>
            <a:spLocks noGrp="1"/>
          </p:cNvSpPr>
          <p:nvPr>
            <p:ph idx="1"/>
          </p:nvPr>
        </p:nvSpPr>
        <p:spPr>
          <a:xfrm>
            <a:off x="274402" y="1826690"/>
            <a:ext cx="11074535" cy="4348446"/>
          </a:xfrm>
        </p:spPr>
        <p:txBody>
          <a:bodyPr/>
          <a:lstStyle/>
          <a:p>
            <a:pPr marL="0" indent="0">
              <a:buNone/>
            </a:pPr>
            <a:endParaRPr lang="en-US" dirty="0"/>
          </a:p>
          <a:p>
            <a:endParaRPr lang="en-US" dirty="0"/>
          </a:p>
        </p:txBody>
      </p:sp>
      <p:sp>
        <p:nvSpPr>
          <p:cNvPr id="3" name="TextBox 2">
            <a:extLst>
              <a:ext uri="{FF2B5EF4-FFF2-40B4-BE49-F238E27FC236}">
                <a16:creationId xmlns:a16="http://schemas.microsoft.com/office/drawing/2014/main" id="{79C4581C-32E9-E379-A40C-AB31EC24796F}"/>
              </a:ext>
            </a:extLst>
          </p:cNvPr>
          <p:cNvSpPr txBox="1"/>
          <p:nvPr/>
        </p:nvSpPr>
        <p:spPr>
          <a:xfrm>
            <a:off x="65685" y="1794815"/>
            <a:ext cx="1930044" cy="1199367"/>
          </a:xfrm>
          <a:prstGeom prst="rect">
            <a:avLst/>
          </a:prstGeom>
          <a:noFill/>
        </p:spPr>
        <p:txBody>
          <a:bodyPr wrap="square" rtlCol="0">
            <a:spAutoFit/>
          </a:bodyPr>
          <a:lstStyle/>
          <a:p>
            <a:pPr defTabSz="1218072" fontAlgn="base">
              <a:spcBef>
                <a:spcPct val="0"/>
              </a:spcBef>
              <a:spcAft>
                <a:spcPct val="0"/>
              </a:spcAft>
            </a:pPr>
            <a:r>
              <a:rPr lang="en-US" sz="2398" b="1" dirty="0">
                <a:solidFill>
                  <a:srgbClr val="000000"/>
                </a:solidFill>
                <a:latin typeface="Arial" charset="0"/>
                <a:ea typeface="ＭＳ Ｐゴシック" charset="0"/>
              </a:rPr>
              <a:t>Newly diagnosed DLBCL</a:t>
            </a:r>
          </a:p>
        </p:txBody>
      </p:sp>
      <p:cxnSp>
        <p:nvCxnSpPr>
          <p:cNvPr id="4" name="Straight Arrow Connector 3">
            <a:extLst>
              <a:ext uri="{FF2B5EF4-FFF2-40B4-BE49-F238E27FC236}">
                <a16:creationId xmlns:a16="http://schemas.microsoft.com/office/drawing/2014/main" id="{F352E3D5-D4E8-FC28-0612-7A1F9638D9DF}"/>
              </a:ext>
            </a:extLst>
          </p:cNvPr>
          <p:cNvCxnSpPr>
            <a:cxnSpLocks/>
          </p:cNvCxnSpPr>
          <p:nvPr/>
        </p:nvCxnSpPr>
        <p:spPr>
          <a:xfrm>
            <a:off x="1831861" y="2421256"/>
            <a:ext cx="83283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4EA0E63-EAD1-4008-7211-86CA52B5A06A}"/>
              </a:ext>
            </a:extLst>
          </p:cNvPr>
          <p:cNvSpPr txBox="1"/>
          <p:nvPr/>
        </p:nvSpPr>
        <p:spPr>
          <a:xfrm>
            <a:off x="2664694" y="1898520"/>
            <a:ext cx="2393036" cy="1014701"/>
          </a:xfrm>
          <a:prstGeom prst="rect">
            <a:avLst/>
          </a:prstGeom>
          <a:noFill/>
        </p:spPr>
        <p:txBody>
          <a:bodyPr wrap="square" rtlCol="0">
            <a:spAutoFit/>
          </a:bodyPr>
          <a:lstStyle/>
          <a:p>
            <a:pPr defTabSz="1218072" fontAlgn="base">
              <a:spcBef>
                <a:spcPct val="0"/>
              </a:spcBef>
              <a:spcAft>
                <a:spcPct val="0"/>
              </a:spcAft>
            </a:pPr>
            <a:r>
              <a:rPr lang="en-US" sz="1998" dirty="0">
                <a:solidFill>
                  <a:srgbClr val="000000"/>
                </a:solidFill>
                <a:latin typeface="Arial" charset="0"/>
                <a:ea typeface="ＭＳ Ｐゴシック" charset="0"/>
              </a:rPr>
              <a:t>Chemo-immunotherapy (CIT)</a:t>
            </a:r>
          </a:p>
        </p:txBody>
      </p:sp>
      <p:cxnSp>
        <p:nvCxnSpPr>
          <p:cNvPr id="16" name="Straight Arrow Connector 15">
            <a:extLst>
              <a:ext uri="{FF2B5EF4-FFF2-40B4-BE49-F238E27FC236}">
                <a16:creationId xmlns:a16="http://schemas.microsoft.com/office/drawing/2014/main" id="{641D8465-2D2B-507C-A1D7-618A1485007C}"/>
              </a:ext>
            </a:extLst>
          </p:cNvPr>
          <p:cNvCxnSpPr>
            <a:cxnSpLocks/>
          </p:cNvCxnSpPr>
          <p:nvPr/>
        </p:nvCxnSpPr>
        <p:spPr>
          <a:xfrm>
            <a:off x="4962269" y="2421256"/>
            <a:ext cx="1060513"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C301EC9-AF82-6AE9-CEC4-6FC9CA644370}"/>
              </a:ext>
            </a:extLst>
          </p:cNvPr>
          <p:cNvCxnSpPr>
            <a:cxnSpLocks/>
          </p:cNvCxnSpPr>
          <p:nvPr/>
        </p:nvCxnSpPr>
        <p:spPr>
          <a:xfrm>
            <a:off x="10906053" y="4141514"/>
            <a:ext cx="857" cy="69015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CE56707-F2D8-9D42-EC0E-AACFDE6F1E7B}"/>
              </a:ext>
            </a:extLst>
          </p:cNvPr>
          <p:cNvSpPr txBox="1"/>
          <p:nvPr/>
        </p:nvSpPr>
        <p:spPr>
          <a:xfrm>
            <a:off x="5989431" y="2205843"/>
            <a:ext cx="1509553" cy="369012"/>
          </a:xfrm>
          <a:prstGeom prst="rect">
            <a:avLst/>
          </a:prstGeom>
          <a:noFill/>
        </p:spPr>
        <p:txBody>
          <a:bodyPr wrap="square" rtlCol="0">
            <a:spAutoFit/>
          </a:bodyPr>
          <a:lstStyle/>
          <a:p>
            <a:pPr defTabSz="1218072" fontAlgn="base">
              <a:spcBef>
                <a:spcPct val="0"/>
              </a:spcBef>
              <a:spcAft>
                <a:spcPct val="0"/>
              </a:spcAft>
            </a:pPr>
            <a:r>
              <a:rPr lang="en-US" sz="1798" dirty="0">
                <a:solidFill>
                  <a:srgbClr val="C00000"/>
                </a:solidFill>
                <a:latin typeface="Arial" charset="0"/>
                <a:ea typeface="ＭＳ Ｐゴシック" charset="0"/>
              </a:rPr>
              <a:t>Relapse</a:t>
            </a:r>
          </a:p>
        </p:txBody>
      </p:sp>
      <p:cxnSp>
        <p:nvCxnSpPr>
          <p:cNvPr id="21" name="Straight Arrow Connector 20">
            <a:extLst>
              <a:ext uri="{FF2B5EF4-FFF2-40B4-BE49-F238E27FC236}">
                <a16:creationId xmlns:a16="http://schemas.microsoft.com/office/drawing/2014/main" id="{F10E3C65-4500-F508-836E-CC496790A66D}"/>
              </a:ext>
            </a:extLst>
          </p:cNvPr>
          <p:cNvCxnSpPr>
            <a:cxnSpLocks/>
          </p:cNvCxnSpPr>
          <p:nvPr/>
        </p:nvCxnSpPr>
        <p:spPr>
          <a:xfrm flipV="1">
            <a:off x="6985491" y="2049258"/>
            <a:ext cx="734413" cy="37199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7176773-8829-D0B5-7473-B37B1F585A9B}"/>
              </a:ext>
            </a:extLst>
          </p:cNvPr>
          <p:cNvCxnSpPr>
            <a:cxnSpLocks/>
          </p:cNvCxnSpPr>
          <p:nvPr/>
        </p:nvCxnSpPr>
        <p:spPr>
          <a:xfrm>
            <a:off x="6985491" y="2406324"/>
            <a:ext cx="734413" cy="37946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DFAEE03-D578-A4A6-7250-BA13136271FD}"/>
              </a:ext>
            </a:extLst>
          </p:cNvPr>
          <p:cNvSpPr txBox="1"/>
          <p:nvPr/>
        </p:nvSpPr>
        <p:spPr>
          <a:xfrm>
            <a:off x="7669351" y="1795653"/>
            <a:ext cx="1577338" cy="369012"/>
          </a:xfrm>
          <a:prstGeom prst="rect">
            <a:avLst/>
          </a:prstGeom>
          <a:noFill/>
        </p:spPr>
        <p:txBody>
          <a:bodyPr wrap="square" rtlCol="0">
            <a:spAutoFit/>
          </a:bodyPr>
          <a:lstStyle/>
          <a:p>
            <a:pPr defTabSz="1218072" fontAlgn="base">
              <a:spcBef>
                <a:spcPct val="0"/>
              </a:spcBef>
              <a:spcAft>
                <a:spcPct val="0"/>
              </a:spcAft>
            </a:pPr>
            <a:r>
              <a:rPr lang="en-US" sz="1798" dirty="0">
                <a:solidFill>
                  <a:srgbClr val="000000"/>
                </a:solidFill>
                <a:latin typeface="Arial" charset="0"/>
                <a:ea typeface="ＭＳ Ｐゴシック" charset="0"/>
              </a:rPr>
              <a:t>Within 1 year </a:t>
            </a:r>
          </a:p>
        </p:txBody>
      </p:sp>
      <p:cxnSp>
        <p:nvCxnSpPr>
          <p:cNvPr id="37" name="Straight Arrow Connector 36">
            <a:extLst>
              <a:ext uri="{FF2B5EF4-FFF2-40B4-BE49-F238E27FC236}">
                <a16:creationId xmlns:a16="http://schemas.microsoft.com/office/drawing/2014/main" id="{FA99D015-4738-FC63-C39E-AC0517F8CCB9}"/>
              </a:ext>
            </a:extLst>
          </p:cNvPr>
          <p:cNvCxnSpPr>
            <a:cxnSpLocks/>
          </p:cNvCxnSpPr>
          <p:nvPr/>
        </p:nvCxnSpPr>
        <p:spPr>
          <a:xfrm>
            <a:off x="9181414" y="2006034"/>
            <a:ext cx="954899"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59391DE-BB83-A61C-9DF1-3C6F1721F81B}"/>
              </a:ext>
            </a:extLst>
          </p:cNvPr>
          <p:cNvSpPr txBox="1"/>
          <p:nvPr/>
        </p:nvSpPr>
        <p:spPr>
          <a:xfrm>
            <a:off x="10136312" y="1795654"/>
            <a:ext cx="1512064" cy="369012"/>
          </a:xfrm>
          <a:prstGeom prst="rect">
            <a:avLst/>
          </a:prstGeom>
          <a:noFill/>
        </p:spPr>
        <p:txBody>
          <a:bodyPr wrap="square" rtlCol="0">
            <a:spAutoFit/>
          </a:bodyPr>
          <a:lstStyle/>
          <a:p>
            <a:pPr defTabSz="1218072" fontAlgn="base">
              <a:spcBef>
                <a:spcPct val="0"/>
              </a:spcBef>
              <a:spcAft>
                <a:spcPct val="0"/>
              </a:spcAft>
            </a:pPr>
            <a:r>
              <a:rPr lang="en-US" sz="1798" dirty="0">
                <a:solidFill>
                  <a:srgbClr val="000000"/>
                </a:solidFill>
                <a:latin typeface="Arial" charset="0"/>
                <a:ea typeface="ＭＳ Ｐゴシック" charset="0"/>
              </a:rPr>
              <a:t>CAR-T</a:t>
            </a:r>
          </a:p>
        </p:txBody>
      </p:sp>
      <p:cxnSp>
        <p:nvCxnSpPr>
          <p:cNvPr id="54" name="Straight Arrow Connector 53">
            <a:extLst>
              <a:ext uri="{FF2B5EF4-FFF2-40B4-BE49-F238E27FC236}">
                <a16:creationId xmlns:a16="http://schemas.microsoft.com/office/drawing/2014/main" id="{5EFF7D3C-BC57-6F41-D28D-04BEC890194C}"/>
              </a:ext>
            </a:extLst>
          </p:cNvPr>
          <p:cNvCxnSpPr>
            <a:cxnSpLocks/>
          </p:cNvCxnSpPr>
          <p:nvPr/>
        </p:nvCxnSpPr>
        <p:spPr>
          <a:xfrm>
            <a:off x="10906908" y="3009542"/>
            <a:ext cx="0" cy="713766"/>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45DF65-CCA2-4DA6-D2C8-E48E2DC5E280}"/>
              </a:ext>
            </a:extLst>
          </p:cNvPr>
          <p:cNvSpPr txBox="1"/>
          <p:nvPr/>
        </p:nvSpPr>
        <p:spPr>
          <a:xfrm>
            <a:off x="7790686" y="2566176"/>
            <a:ext cx="1138591" cy="369012"/>
          </a:xfrm>
          <a:prstGeom prst="rect">
            <a:avLst/>
          </a:prstGeom>
          <a:noFill/>
        </p:spPr>
        <p:txBody>
          <a:bodyPr wrap="square" rtlCol="0">
            <a:spAutoFit/>
          </a:bodyPr>
          <a:lstStyle/>
          <a:p>
            <a:pPr defTabSz="1218072" fontAlgn="base">
              <a:spcBef>
                <a:spcPct val="0"/>
              </a:spcBef>
              <a:spcAft>
                <a:spcPct val="0"/>
              </a:spcAft>
            </a:pPr>
            <a:r>
              <a:rPr lang="en-US" sz="1798" dirty="0">
                <a:solidFill>
                  <a:srgbClr val="000000"/>
                </a:solidFill>
                <a:latin typeface="Arial" charset="0"/>
                <a:ea typeface="ＭＳ Ｐゴシック" charset="0"/>
              </a:rPr>
              <a:t>&gt; 1 year</a:t>
            </a:r>
          </a:p>
        </p:txBody>
      </p:sp>
      <p:cxnSp>
        <p:nvCxnSpPr>
          <p:cNvPr id="13" name="Straight Arrow Connector 12">
            <a:extLst>
              <a:ext uri="{FF2B5EF4-FFF2-40B4-BE49-F238E27FC236}">
                <a16:creationId xmlns:a16="http://schemas.microsoft.com/office/drawing/2014/main" id="{041ED259-283A-B280-7004-FA65AB124CCC}"/>
              </a:ext>
            </a:extLst>
          </p:cNvPr>
          <p:cNvCxnSpPr>
            <a:cxnSpLocks/>
          </p:cNvCxnSpPr>
          <p:nvPr/>
        </p:nvCxnSpPr>
        <p:spPr>
          <a:xfrm>
            <a:off x="9181414" y="2730752"/>
            <a:ext cx="954899"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22910BF-EF8C-5243-2142-09BD859F42A2}"/>
              </a:ext>
            </a:extLst>
          </p:cNvPr>
          <p:cNvSpPr txBox="1"/>
          <p:nvPr/>
        </p:nvSpPr>
        <p:spPr>
          <a:xfrm>
            <a:off x="10136312" y="2532491"/>
            <a:ext cx="1929737" cy="369012"/>
          </a:xfrm>
          <a:prstGeom prst="rect">
            <a:avLst/>
          </a:prstGeom>
          <a:noFill/>
        </p:spPr>
        <p:txBody>
          <a:bodyPr wrap="square" rtlCol="0">
            <a:spAutoFit/>
          </a:bodyPr>
          <a:lstStyle/>
          <a:p>
            <a:pPr defTabSz="1218072" fontAlgn="base">
              <a:spcBef>
                <a:spcPct val="0"/>
              </a:spcBef>
              <a:spcAft>
                <a:spcPct val="0"/>
              </a:spcAft>
            </a:pPr>
            <a:r>
              <a:rPr lang="en-US" sz="1798" dirty="0">
                <a:solidFill>
                  <a:srgbClr val="000000"/>
                </a:solidFill>
                <a:latin typeface="Arial" charset="0"/>
                <a:ea typeface="ＭＳ Ｐゴシック" charset="0"/>
              </a:rPr>
              <a:t>Salvage + ASCT</a:t>
            </a:r>
          </a:p>
        </p:txBody>
      </p:sp>
      <p:sp>
        <p:nvSpPr>
          <p:cNvPr id="17" name="TextBox 16">
            <a:extLst>
              <a:ext uri="{FF2B5EF4-FFF2-40B4-BE49-F238E27FC236}">
                <a16:creationId xmlns:a16="http://schemas.microsoft.com/office/drawing/2014/main" id="{E72F20DB-B3C4-CF62-9436-AAD4E000B443}"/>
              </a:ext>
            </a:extLst>
          </p:cNvPr>
          <p:cNvSpPr txBox="1"/>
          <p:nvPr/>
        </p:nvSpPr>
        <p:spPr>
          <a:xfrm>
            <a:off x="10408048" y="3683815"/>
            <a:ext cx="1509553" cy="369012"/>
          </a:xfrm>
          <a:prstGeom prst="rect">
            <a:avLst/>
          </a:prstGeom>
          <a:noFill/>
        </p:spPr>
        <p:txBody>
          <a:bodyPr wrap="square" rtlCol="0">
            <a:spAutoFit/>
          </a:bodyPr>
          <a:lstStyle/>
          <a:p>
            <a:pPr defTabSz="1218072" fontAlgn="base">
              <a:spcBef>
                <a:spcPct val="0"/>
              </a:spcBef>
              <a:spcAft>
                <a:spcPct val="0"/>
              </a:spcAft>
            </a:pPr>
            <a:r>
              <a:rPr lang="en-US" sz="1798" dirty="0">
                <a:solidFill>
                  <a:srgbClr val="C00000"/>
                </a:solidFill>
                <a:latin typeface="Arial" charset="0"/>
                <a:ea typeface="ＭＳ Ｐゴシック" charset="0"/>
              </a:rPr>
              <a:t>Relapse</a:t>
            </a:r>
          </a:p>
        </p:txBody>
      </p:sp>
      <p:sp>
        <p:nvSpPr>
          <p:cNvPr id="24" name="TextBox 23">
            <a:extLst>
              <a:ext uri="{FF2B5EF4-FFF2-40B4-BE49-F238E27FC236}">
                <a16:creationId xmlns:a16="http://schemas.microsoft.com/office/drawing/2014/main" id="{BF3BD824-B2FC-A5DF-F9A4-B0EC034FEA2A}"/>
              </a:ext>
            </a:extLst>
          </p:cNvPr>
          <p:cNvSpPr txBox="1"/>
          <p:nvPr/>
        </p:nvSpPr>
        <p:spPr>
          <a:xfrm>
            <a:off x="10520753" y="4911395"/>
            <a:ext cx="1034329" cy="369012"/>
          </a:xfrm>
          <a:prstGeom prst="rect">
            <a:avLst/>
          </a:prstGeom>
          <a:noFill/>
        </p:spPr>
        <p:txBody>
          <a:bodyPr wrap="square" rtlCol="0">
            <a:spAutoFit/>
          </a:bodyPr>
          <a:lstStyle/>
          <a:p>
            <a:pPr defTabSz="1218072" fontAlgn="base">
              <a:spcBef>
                <a:spcPct val="0"/>
              </a:spcBef>
              <a:spcAft>
                <a:spcPct val="0"/>
              </a:spcAft>
            </a:pPr>
            <a:r>
              <a:rPr lang="en-US" sz="1798" dirty="0">
                <a:solidFill>
                  <a:srgbClr val="000000"/>
                </a:solidFill>
                <a:latin typeface="Arial" charset="0"/>
                <a:ea typeface="ＭＳ Ｐゴシック" charset="0"/>
              </a:rPr>
              <a:t>CAR-T</a:t>
            </a:r>
          </a:p>
        </p:txBody>
      </p:sp>
      <p:sp>
        <p:nvSpPr>
          <p:cNvPr id="25" name="TextBox 24">
            <a:extLst>
              <a:ext uri="{FF2B5EF4-FFF2-40B4-BE49-F238E27FC236}">
                <a16:creationId xmlns:a16="http://schemas.microsoft.com/office/drawing/2014/main" id="{20D17842-F240-0420-8DE0-E15B22970FC2}"/>
              </a:ext>
            </a:extLst>
          </p:cNvPr>
          <p:cNvSpPr txBox="1"/>
          <p:nvPr/>
        </p:nvSpPr>
        <p:spPr>
          <a:xfrm>
            <a:off x="2331570" y="4979465"/>
            <a:ext cx="1487400" cy="523092"/>
          </a:xfrm>
          <a:prstGeom prst="rect">
            <a:avLst/>
          </a:prstGeom>
          <a:noFill/>
        </p:spPr>
        <p:txBody>
          <a:bodyPr wrap="square" rtlCol="0">
            <a:spAutoFit/>
          </a:bodyPr>
          <a:lstStyle/>
          <a:p>
            <a:pPr defTabSz="1218072" fontAlgn="base">
              <a:spcBef>
                <a:spcPct val="0"/>
              </a:spcBef>
              <a:spcAft>
                <a:spcPct val="0"/>
              </a:spcAft>
            </a:pPr>
            <a:r>
              <a:rPr lang="en-US" sz="2799" b="1" dirty="0">
                <a:solidFill>
                  <a:srgbClr val="000000"/>
                </a:solidFill>
                <a:latin typeface="Arial" charset="0"/>
                <a:ea typeface="ＭＳ Ｐゴシック" charset="0"/>
              </a:rPr>
              <a:t>CAR-T</a:t>
            </a:r>
          </a:p>
        </p:txBody>
      </p:sp>
      <p:cxnSp>
        <p:nvCxnSpPr>
          <p:cNvPr id="26" name="Straight Arrow Connector 25">
            <a:extLst>
              <a:ext uri="{FF2B5EF4-FFF2-40B4-BE49-F238E27FC236}">
                <a16:creationId xmlns:a16="http://schemas.microsoft.com/office/drawing/2014/main" id="{D9F13F5C-6AB3-7C34-D822-2E68700DA844}"/>
              </a:ext>
            </a:extLst>
          </p:cNvPr>
          <p:cNvCxnSpPr>
            <a:cxnSpLocks/>
          </p:cNvCxnSpPr>
          <p:nvPr/>
        </p:nvCxnSpPr>
        <p:spPr>
          <a:xfrm>
            <a:off x="3672171" y="5256293"/>
            <a:ext cx="1060513"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B082AC1-2C55-E5D7-4907-5E86F2DBB5CD}"/>
              </a:ext>
            </a:extLst>
          </p:cNvPr>
          <p:cNvSpPr txBox="1"/>
          <p:nvPr/>
        </p:nvSpPr>
        <p:spPr>
          <a:xfrm>
            <a:off x="4699334" y="5040881"/>
            <a:ext cx="1509553" cy="369012"/>
          </a:xfrm>
          <a:prstGeom prst="rect">
            <a:avLst/>
          </a:prstGeom>
          <a:noFill/>
        </p:spPr>
        <p:txBody>
          <a:bodyPr wrap="square" rtlCol="0">
            <a:spAutoFit/>
          </a:bodyPr>
          <a:lstStyle/>
          <a:p>
            <a:pPr defTabSz="1218072" fontAlgn="base">
              <a:spcBef>
                <a:spcPct val="0"/>
              </a:spcBef>
              <a:spcAft>
                <a:spcPct val="0"/>
              </a:spcAft>
            </a:pPr>
            <a:r>
              <a:rPr lang="en-US" sz="1798" b="1" dirty="0">
                <a:solidFill>
                  <a:srgbClr val="C00000"/>
                </a:solidFill>
                <a:latin typeface="Arial" charset="0"/>
                <a:ea typeface="ＭＳ Ｐゴシック" charset="0"/>
              </a:rPr>
              <a:t>Relapse</a:t>
            </a:r>
          </a:p>
        </p:txBody>
      </p:sp>
      <p:cxnSp>
        <p:nvCxnSpPr>
          <p:cNvPr id="28" name="Straight Arrow Connector 27">
            <a:extLst>
              <a:ext uri="{FF2B5EF4-FFF2-40B4-BE49-F238E27FC236}">
                <a16:creationId xmlns:a16="http://schemas.microsoft.com/office/drawing/2014/main" id="{7174E5CE-F9CF-8EBC-07F1-88E2ACA15C75}"/>
              </a:ext>
            </a:extLst>
          </p:cNvPr>
          <p:cNvCxnSpPr>
            <a:cxnSpLocks/>
          </p:cNvCxnSpPr>
          <p:nvPr/>
        </p:nvCxnSpPr>
        <p:spPr>
          <a:xfrm>
            <a:off x="5754082" y="5259073"/>
            <a:ext cx="1060513"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AB6AEA7-9E77-BDE5-2389-48F67FF6AF8C}"/>
              </a:ext>
            </a:extLst>
          </p:cNvPr>
          <p:cNvSpPr txBox="1"/>
          <p:nvPr/>
        </p:nvSpPr>
        <p:spPr>
          <a:xfrm>
            <a:off x="6730557" y="4963922"/>
            <a:ext cx="1577338" cy="523092"/>
          </a:xfrm>
          <a:prstGeom prst="rect">
            <a:avLst/>
          </a:prstGeom>
          <a:noFill/>
        </p:spPr>
        <p:txBody>
          <a:bodyPr wrap="square" rtlCol="0">
            <a:spAutoFit/>
          </a:bodyPr>
          <a:lstStyle/>
          <a:p>
            <a:pPr defTabSz="1218072" fontAlgn="base">
              <a:spcBef>
                <a:spcPct val="0"/>
              </a:spcBef>
              <a:spcAft>
                <a:spcPct val="0"/>
              </a:spcAft>
            </a:pPr>
            <a:r>
              <a:rPr lang="en-US" sz="2799" b="1" dirty="0">
                <a:solidFill>
                  <a:srgbClr val="000000"/>
                </a:solidFill>
                <a:latin typeface="Arial" charset="0"/>
                <a:ea typeface="ＭＳ Ｐゴシック" charset="0"/>
              </a:rPr>
              <a:t>?????</a:t>
            </a:r>
          </a:p>
        </p:txBody>
      </p:sp>
    </p:spTree>
    <p:extLst>
      <p:ext uri="{BB962C8B-B14F-4D97-AF65-F5344CB8AC3E}">
        <p14:creationId xmlns:p14="http://schemas.microsoft.com/office/powerpoint/2010/main" val="343343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33" grpId="0"/>
      <p:bldP spid="38" grpId="0"/>
      <p:bldP spid="12" grpId="0"/>
      <p:bldP spid="14" grpId="0"/>
      <p:bldP spid="17" grpId="0"/>
      <p:bldP spid="24" grpId="0"/>
      <p:bldP spid="25" grpId="0"/>
      <p:bldP spid="27" grpId="0"/>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538E-F135-4EC8-9AC6-48D5D5211E9B}"/>
              </a:ext>
            </a:extLst>
          </p:cNvPr>
          <p:cNvSpPr>
            <a:spLocks noGrp="1"/>
          </p:cNvSpPr>
          <p:nvPr>
            <p:ph type="title"/>
          </p:nvPr>
        </p:nvSpPr>
        <p:spPr>
          <a:xfrm>
            <a:off x="680612" y="2282"/>
            <a:ext cx="10668106" cy="538132"/>
          </a:xfrm>
        </p:spPr>
        <p:txBody>
          <a:bodyPr>
            <a:normAutofit fontScale="90000"/>
          </a:bodyPr>
          <a:lstStyle/>
          <a:p>
            <a:r>
              <a:rPr lang="en-US" b="1" dirty="0">
                <a:solidFill>
                  <a:srgbClr val="C00000"/>
                </a:solidFill>
              </a:rPr>
              <a:t>Novel treatments in R/R DLBCL</a:t>
            </a:r>
          </a:p>
        </p:txBody>
      </p:sp>
      <p:graphicFrame>
        <p:nvGraphicFramePr>
          <p:cNvPr id="4" name="Table 4">
            <a:extLst>
              <a:ext uri="{FF2B5EF4-FFF2-40B4-BE49-F238E27FC236}">
                <a16:creationId xmlns:a16="http://schemas.microsoft.com/office/drawing/2014/main" id="{BCB57201-A200-421A-BB54-A4FD5E8EAF0A}"/>
              </a:ext>
            </a:extLst>
          </p:cNvPr>
          <p:cNvGraphicFramePr>
            <a:graphicFrameLocks noGrp="1"/>
          </p:cNvGraphicFramePr>
          <p:nvPr>
            <p:ph idx="1"/>
          </p:nvPr>
        </p:nvGraphicFramePr>
        <p:xfrm>
          <a:off x="-80140" y="648307"/>
          <a:ext cx="12266501" cy="5462449"/>
        </p:xfrm>
        <a:graphic>
          <a:graphicData uri="http://schemas.openxmlformats.org/drawingml/2006/table">
            <a:tbl>
              <a:tblPr firstRow="1" bandRow="1">
                <a:tableStyleId>{5C22544A-7EE6-4342-B048-85BDC9FD1C3A}</a:tableStyleId>
              </a:tblPr>
              <a:tblGrid>
                <a:gridCol w="1840456">
                  <a:extLst>
                    <a:ext uri="{9D8B030D-6E8A-4147-A177-3AD203B41FA5}">
                      <a16:colId xmlns:a16="http://schemas.microsoft.com/office/drawing/2014/main" val="3705301176"/>
                    </a:ext>
                  </a:extLst>
                </a:gridCol>
                <a:gridCol w="2288180">
                  <a:extLst>
                    <a:ext uri="{9D8B030D-6E8A-4147-A177-3AD203B41FA5}">
                      <a16:colId xmlns:a16="http://schemas.microsoft.com/office/drawing/2014/main" val="1964191192"/>
                    </a:ext>
                  </a:extLst>
                </a:gridCol>
                <a:gridCol w="1627573">
                  <a:extLst>
                    <a:ext uri="{9D8B030D-6E8A-4147-A177-3AD203B41FA5}">
                      <a16:colId xmlns:a16="http://schemas.microsoft.com/office/drawing/2014/main" val="1654492406"/>
                    </a:ext>
                  </a:extLst>
                </a:gridCol>
                <a:gridCol w="1627573">
                  <a:extLst>
                    <a:ext uri="{9D8B030D-6E8A-4147-A177-3AD203B41FA5}">
                      <a16:colId xmlns:a16="http://schemas.microsoft.com/office/drawing/2014/main" val="3880054344"/>
                    </a:ext>
                  </a:extLst>
                </a:gridCol>
                <a:gridCol w="1627573">
                  <a:extLst>
                    <a:ext uri="{9D8B030D-6E8A-4147-A177-3AD203B41FA5}">
                      <a16:colId xmlns:a16="http://schemas.microsoft.com/office/drawing/2014/main" val="2536881678"/>
                    </a:ext>
                  </a:extLst>
                </a:gridCol>
                <a:gridCol w="1627573">
                  <a:extLst>
                    <a:ext uri="{9D8B030D-6E8A-4147-A177-3AD203B41FA5}">
                      <a16:colId xmlns:a16="http://schemas.microsoft.com/office/drawing/2014/main" val="2408813718"/>
                    </a:ext>
                  </a:extLst>
                </a:gridCol>
                <a:gridCol w="1627573">
                  <a:extLst>
                    <a:ext uri="{9D8B030D-6E8A-4147-A177-3AD203B41FA5}">
                      <a16:colId xmlns:a16="http://schemas.microsoft.com/office/drawing/2014/main" val="2121450467"/>
                    </a:ext>
                  </a:extLst>
                </a:gridCol>
              </a:tblGrid>
              <a:tr h="659813">
                <a:tc>
                  <a:txBody>
                    <a:bodyPr/>
                    <a:lstStyle/>
                    <a:p>
                      <a:pPr algn="ctr"/>
                      <a:r>
                        <a:rPr lang="en-US" sz="1900" dirty="0">
                          <a:solidFill>
                            <a:schemeClr val="accent2"/>
                          </a:solidFill>
                        </a:rPr>
                        <a:t>Drug </a:t>
                      </a:r>
                    </a:p>
                  </a:txBody>
                  <a:tcPr marL="91379" marR="91379" marT="45690" marB="45690" anchor="ctr"/>
                </a:tc>
                <a:tc>
                  <a:txBody>
                    <a:bodyPr/>
                    <a:lstStyle/>
                    <a:p>
                      <a:pPr algn="ctr"/>
                      <a:r>
                        <a:rPr lang="en-US" sz="1900" dirty="0">
                          <a:solidFill>
                            <a:schemeClr val="accent2"/>
                          </a:solidFill>
                        </a:rPr>
                        <a:t>Type</a:t>
                      </a:r>
                    </a:p>
                  </a:txBody>
                  <a:tcPr marL="91379" marR="91379" marT="45690" marB="45690" anchor="ctr"/>
                </a:tc>
                <a:tc>
                  <a:txBody>
                    <a:bodyPr/>
                    <a:lstStyle/>
                    <a:p>
                      <a:pPr algn="ctr"/>
                      <a:r>
                        <a:rPr lang="en-US" sz="1900" dirty="0">
                          <a:solidFill>
                            <a:schemeClr val="accent2"/>
                          </a:solidFill>
                        </a:rPr>
                        <a:t>Combination</a:t>
                      </a:r>
                    </a:p>
                  </a:txBody>
                  <a:tcPr marL="91379" marR="91379" marT="45690" marB="45690" anchor="ctr"/>
                </a:tc>
                <a:tc>
                  <a:txBody>
                    <a:bodyPr/>
                    <a:lstStyle/>
                    <a:p>
                      <a:pPr algn="ctr"/>
                      <a:r>
                        <a:rPr lang="en-US" sz="1900" dirty="0">
                          <a:solidFill>
                            <a:schemeClr val="accent2"/>
                          </a:solidFill>
                        </a:rPr>
                        <a:t>Line of therapy</a:t>
                      </a:r>
                    </a:p>
                  </a:txBody>
                  <a:tcPr marL="91379" marR="91379" marT="45690" marB="45690" anchor="ctr"/>
                </a:tc>
                <a:tc>
                  <a:txBody>
                    <a:bodyPr/>
                    <a:lstStyle/>
                    <a:p>
                      <a:pPr algn="ctr"/>
                      <a:r>
                        <a:rPr lang="en-US" sz="1900" dirty="0">
                          <a:solidFill>
                            <a:schemeClr val="accent2"/>
                          </a:solidFill>
                        </a:rPr>
                        <a:t>CR/ORR (%)</a:t>
                      </a:r>
                    </a:p>
                  </a:txBody>
                  <a:tcPr marL="91379" marR="91379" marT="45690" marB="45690" anchor="ctr"/>
                </a:tc>
                <a:tc>
                  <a:txBody>
                    <a:bodyPr/>
                    <a:lstStyle/>
                    <a:p>
                      <a:pPr algn="ctr"/>
                      <a:r>
                        <a:rPr lang="en-US" sz="1900" dirty="0">
                          <a:solidFill>
                            <a:schemeClr val="accent2"/>
                          </a:solidFill>
                        </a:rPr>
                        <a:t>Trial</a:t>
                      </a:r>
                    </a:p>
                  </a:txBody>
                  <a:tcPr marL="91379" marR="91379" marT="45690" marB="45690" anchor="ctr"/>
                </a:tc>
                <a:tc>
                  <a:txBody>
                    <a:bodyPr/>
                    <a:lstStyle/>
                    <a:p>
                      <a:pPr algn="ctr"/>
                      <a:r>
                        <a:rPr lang="en-US" sz="1900" dirty="0">
                          <a:solidFill>
                            <a:schemeClr val="accent2"/>
                          </a:solidFill>
                        </a:rPr>
                        <a:t>Approval date</a:t>
                      </a:r>
                    </a:p>
                  </a:txBody>
                  <a:tcPr marL="91379" marR="91379" marT="45690" marB="45690" anchor="ctr"/>
                </a:tc>
                <a:extLst>
                  <a:ext uri="{0D108BD9-81ED-4DB2-BD59-A6C34878D82A}">
                    <a16:rowId xmlns:a16="http://schemas.microsoft.com/office/drawing/2014/main" val="2511982168"/>
                  </a:ext>
                </a:extLst>
              </a:tr>
              <a:tr h="775426">
                <a:tc>
                  <a:txBody>
                    <a:bodyPr/>
                    <a:lstStyle/>
                    <a:p>
                      <a:r>
                        <a:rPr lang="en-US" sz="1200" b="1" dirty="0">
                          <a:solidFill>
                            <a:srgbClr val="FF0000"/>
                          </a:solidFill>
                          <a:sym typeface="Wingdings" panose="05000000000000000000" pitchFamily="2" charset="2"/>
                        </a:rPr>
                        <a:t>Tafasitamab-cxix</a:t>
                      </a:r>
                      <a:endParaRPr lang="en-US" sz="1200" b="1" dirty="0"/>
                    </a:p>
                  </a:txBody>
                  <a:tcPr marL="91379" marR="91379" marT="45690" marB="45690" anchor="ctr"/>
                </a:tc>
                <a:tc>
                  <a:txBody>
                    <a:bodyPr/>
                    <a:lstStyle/>
                    <a:p>
                      <a:pPr algn="ctr"/>
                      <a:r>
                        <a:rPr lang="en-US" sz="1200" b="1" dirty="0">
                          <a:solidFill>
                            <a:schemeClr val="accent2"/>
                          </a:solidFill>
                        </a:rPr>
                        <a:t>CD19</a:t>
                      </a:r>
                      <a:r>
                        <a:rPr lang="en-US" sz="1200" dirty="0"/>
                        <a:t>-directed cytolytic antibody </a:t>
                      </a:r>
                      <a:r>
                        <a:rPr lang="en-US" sz="1200" b="1" dirty="0"/>
                        <a:t>(Naked antibody)</a:t>
                      </a:r>
                    </a:p>
                  </a:txBody>
                  <a:tcPr marL="91379" marR="91379" marT="45690" marB="45690" anchor="ctr"/>
                </a:tc>
                <a:tc>
                  <a:txBody>
                    <a:bodyPr/>
                    <a:lstStyle/>
                    <a:p>
                      <a:pPr algn="ctr"/>
                      <a:r>
                        <a:rPr lang="en-US" sz="1200" dirty="0"/>
                        <a:t>Lenalidomide</a:t>
                      </a:r>
                    </a:p>
                  </a:txBody>
                  <a:tcPr marL="91379" marR="91379" marT="45690" marB="45690" anchor="ctr"/>
                </a:tc>
                <a:tc>
                  <a:txBody>
                    <a:bodyPr/>
                    <a:lstStyle/>
                    <a:p>
                      <a:pPr algn="ctr"/>
                      <a:r>
                        <a:rPr lang="en-US" sz="1200" dirty="0"/>
                        <a:t>2</a:t>
                      </a:r>
                      <a:r>
                        <a:rPr lang="en-US" sz="1200" baseline="30000" dirty="0"/>
                        <a:t>nd</a:t>
                      </a:r>
                      <a:r>
                        <a:rPr lang="en-US" sz="1200" dirty="0"/>
                        <a:t> (ASCT ineligible) or Beyond </a:t>
                      </a:r>
                    </a:p>
                  </a:txBody>
                  <a:tcPr marL="91379" marR="91379" marT="45690" marB="45690" anchor="ctr"/>
                </a:tc>
                <a:tc>
                  <a:txBody>
                    <a:bodyPr/>
                    <a:lstStyle/>
                    <a:p>
                      <a:pPr algn="ctr"/>
                      <a:r>
                        <a:rPr lang="en-US" sz="1200" b="1" dirty="0"/>
                        <a:t>40</a:t>
                      </a:r>
                      <a:r>
                        <a:rPr lang="en-US" sz="1200" dirty="0"/>
                        <a:t>/57</a:t>
                      </a:r>
                    </a:p>
                  </a:txBody>
                  <a:tcPr marL="91379" marR="91379" marT="45690" marB="45690" anchor="ctr"/>
                </a:tc>
                <a:tc>
                  <a:txBody>
                    <a:bodyPr/>
                    <a:lstStyle/>
                    <a:p>
                      <a:pPr algn="ctr"/>
                      <a:r>
                        <a:rPr lang="en-US" sz="1200" dirty="0"/>
                        <a:t>Phase II (L-MIND)</a:t>
                      </a:r>
                    </a:p>
                  </a:txBody>
                  <a:tcPr marL="91379" marR="91379" marT="45690" marB="45690" anchor="ctr"/>
                </a:tc>
                <a:tc>
                  <a:txBody>
                    <a:bodyPr/>
                    <a:lstStyle/>
                    <a:p>
                      <a:pPr algn="ctr"/>
                      <a:r>
                        <a:rPr lang="en-US" sz="1200" b="1" i="0" kern="1200" dirty="0">
                          <a:solidFill>
                            <a:schemeClr val="dk1"/>
                          </a:solidFill>
                          <a:effectLst/>
                          <a:latin typeface="+mn-lt"/>
                          <a:ea typeface="+mn-ea"/>
                          <a:cs typeface="+mn-cs"/>
                        </a:rPr>
                        <a:t>July 2020</a:t>
                      </a:r>
                      <a:endParaRPr lang="en-US" sz="1200" dirty="0"/>
                    </a:p>
                  </a:txBody>
                  <a:tcPr marL="91379" marR="91379" marT="45690" marB="45690" anchor="ctr"/>
                </a:tc>
                <a:extLst>
                  <a:ext uri="{0D108BD9-81ED-4DB2-BD59-A6C34878D82A}">
                    <a16:rowId xmlns:a16="http://schemas.microsoft.com/office/drawing/2014/main" val="2359527236"/>
                  </a:ext>
                </a:extLst>
              </a:tr>
              <a:tr h="775426">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200" b="1" dirty="0">
                          <a:solidFill>
                            <a:srgbClr val="FF0000"/>
                          </a:solidFill>
                          <a:sym typeface="Wingdings" panose="05000000000000000000" pitchFamily="2" charset="2"/>
                        </a:rPr>
                        <a:t>Polatuzumab vedotin-piiq</a:t>
                      </a:r>
                      <a:endParaRPr lang="en-US" sz="1200" b="1" dirty="0"/>
                    </a:p>
                    <a:p>
                      <a:endParaRPr lang="en-US" sz="1200" dirty="0"/>
                    </a:p>
                  </a:txBody>
                  <a:tcPr marL="91379" marR="91379" marT="45690" marB="45690" anchor="ctr"/>
                </a:tc>
                <a:tc>
                  <a:txBody>
                    <a:bodyPr/>
                    <a:lstStyle/>
                    <a:p>
                      <a:pPr algn="ctr"/>
                      <a:r>
                        <a:rPr lang="en-US" sz="1200" b="1" dirty="0">
                          <a:solidFill>
                            <a:schemeClr val="accent2"/>
                          </a:solidFill>
                        </a:rPr>
                        <a:t>CD79b</a:t>
                      </a:r>
                      <a:r>
                        <a:rPr lang="en-US" sz="1200" dirty="0"/>
                        <a:t>-directed antibody </a:t>
                      </a:r>
                      <a:r>
                        <a:rPr lang="en-US" sz="1200" b="1" dirty="0"/>
                        <a:t>(drug conjugate)</a:t>
                      </a:r>
                    </a:p>
                  </a:txBody>
                  <a:tcPr marL="91379" marR="91379" marT="45690" marB="45690" anchor="ctr"/>
                </a:tc>
                <a:tc>
                  <a:txBody>
                    <a:bodyPr/>
                    <a:lstStyle/>
                    <a:p>
                      <a:pPr algn="ctr"/>
                      <a:r>
                        <a:rPr lang="en-US" sz="1200" dirty="0"/>
                        <a:t>Bendamustine + Rituximab </a:t>
                      </a:r>
                    </a:p>
                  </a:txBody>
                  <a:tcPr marL="91379" marR="91379" marT="45690" marB="45690" anchor="ctr"/>
                </a:tc>
                <a:tc>
                  <a:txBody>
                    <a:bodyPr/>
                    <a:lstStyle/>
                    <a:p>
                      <a:pPr algn="ctr"/>
                      <a:r>
                        <a:rPr lang="en-US" sz="1200" dirty="0"/>
                        <a:t>3</a:t>
                      </a:r>
                      <a:r>
                        <a:rPr lang="en-US" sz="1200" baseline="30000" dirty="0"/>
                        <a:t>nd</a:t>
                      </a:r>
                      <a:r>
                        <a:rPr lang="en-US" sz="1200" dirty="0"/>
                        <a:t> (ASCT ineligible) or beyond</a:t>
                      </a:r>
                    </a:p>
                  </a:txBody>
                  <a:tcPr marL="91379" marR="91379" marT="45690" marB="45690" anchor="ctr"/>
                </a:tc>
                <a:tc>
                  <a:txBody>
                    <a:bodyPr/>
                    <a:lstStyle/>
                    <a:p>
                      <a:pPr algn="ctr"/>
                      <a:r>
                        <a:rPr lang="en-US" sz="1200" b="1" dirty="0"/>
                        <a:t>40</a:t>
                      </a:r>
                      <a:r>
                        <a:rPr lang="en-US" sz="1200" dirty="0"/>
                        <a:t>/45</a:t>
                      </a:r>
                    </a:p>
                  </a:txBody>
                  <a:tcPr marL="91379" marR="91379" marT="45690" marB="45690" anchor="ctr"/>
                </a:tc>
                <a:tc>
                  <a:txBody>
                    <a:bodyPr/>
                    <a:lstStyle/>
                    <a:p>
                      <a:pPr algn="ctr"/>
                      <a:r>
                        <a:rPr lang="en-US" sz="1200" b="0" i="0" kern="1200" dirty="0">
                          <a:solidFill>
                            <a:schemeClr val="dk1"/>
                          </a:solidFill>
                          <a:effectLst/>
                          <a:latin typeface="+mn-lt"/>
                          <a:ea typeface="+mn-ea"/>
                          <a:cs typeface="+mn-cs"/>
                        </a:rPr>
                        <a:t>Phase </a:t>
                      </a:r>
                      <a:r>
                        <a:rPr lang="en-US" sz="1200" b="0" i="0" kern="1200" dirty="0" err="1">
                          <a:solidFill>
                            <a:schemeClr val="dk1"/>
                          </a:solidFill>
                          <a:effectLst/>
                          <a:latin typeface="+mn-lt"/>
                          <a:ea typeface="+mn-ea"/>
                          <a:cs typeface="+mn-cs"/>
                        </a:rPr>
                        <a:t>Ib</a:t>
                      </a:r>
                      <a:r>
                        <a:rPr lang="en-US" sz="1200" b="0" i="0" kern="1200" dirty="0">
                          <a:solidFill>
                            <a:schemeClr val="dk1"/>
                          </a:solidFill>
                          <a:effectLst/>
                          <a:latin typeface="+mn-lt"/>
                          <a:ea typeface="+mn-ea"/>
                          <a:cs typeface="+mn-cs"/>
                        </a:rPr>
                        <a:t>/II trial, randomized</a:t>
                      </a:r>
                      <a:endParaRPr lang="en-US" sz="1200" dirty="0"/>
                    </a:p>
                  </a:txBody>
                  <a:tcPr marL="91379" marR="91379" marT="45690" marB="45690" anchor="ctr"/>
                </a:tc>
                <a:tc>
                  <a:txBody>
                    <a:bodyPr/>
                    <a:lstStyle/>
                    <a:p>
                      <a:pPr algn="ctr"/>
                      <a:r>
                        <a:rPr lang="en-US" sz="1200" b="1" i="0" kern="1200" dirty="0">
                          <a:solidFill>
                            <a:schemeClr val="dk1"/>
                          </a:solidFill>
                          <a:effectLst/>
                          <a:latin typeface="+mn-lt"/>
                          <a:ea typeface="+mn-ea"/>
                          <a:cs typeface="+mn-cs"/>
                        </a:rPr>
                        <a:t>June 2019</a:t>
                      </a:r>
                      <a:endParaRPr lang="en-US" sz="1200" dirty="0"/>
                    </a:p>
                  </a:txBody>
                  <a:tcPr marL="91379" marR="91379" marT="45690" marB="45690" anchor="ctr"/>
                </a:tc>
                <a:extLst>
                  <a:ext uri="{0D108BD9-81ED-4DB2-BD59-A6C34878D82A}">
                    <a16:rowId xmlns:a16="http://schemas.microsoft.com/office/drawing/2014/main" val="3440027538"/>
                  </a:ext>
                </a:extLst>
              </a:tr>
              <a:tr h="1008882">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Loncastuximab tesirine-Ipyl</a:t>
                      </a:r>
                    </a:p>
                    <a:p>
                      <a:endParaRPr lang="en-US" sz="1200" dirty="0"/>
                    </a:p>
                  </a:txBody>
                  <a:tcPr marL="91379" marR="91379" marT="45690" marB="45690" anchor="ctr"/>
                </a:tc>
                <a:tc>
                  <a:txBody>
                    <a:bodyPr/>
                    <a:lstStyle/>
                    <a:p>
                      <a:pPr algn="ctr"/>
                      <a:r>
                        <a:rPr lang="en-US" sz="1200" b="1" dirty="0">
                          <a:solidFill>
                            <a:schemeClr val="accent2"/>
                          </a:solidFill>
                        </a:rPr>
                        <a:t>CD19</a:t>
                      </a:r>
                      <a:r>
                        <a:rPr lang="en-US" sz="1200" dirty="0"/>
                        <a:t>-directed antibody </a:t>
                      </a:r>
                      <a:r>
                        <a:rPr lang="en-US" sz="1200" b="1" dirty="0"/>
                        <a:t>(alkylating agent conjugate)</a:t>
                      </a:r>
                    </a:p>
                  </a:txBody>
                  <a:tcPr marL="91379" marR="91379" marT="45690" marB="45690" anchor="ctr"/>
                </a:tc>
                <a:tc>
                  <a:txBody>
                    <a:bodyPr/>
                    <a:lstStyle/>
                    <a:p>
                      <a:pPr algn="ctr"/>
                      <a:r>
                        <a:rPr lang="en-US" sz="1200" dirty="0"/>
                        <a:t>N/A</a:t>
                      </a:r>
                    </a:p>
                  </a:txBody>
                  <a:tcPr marL="91379" marR="91379" marT="45690" marB="45690" anchor="ctr"/>
                </a:tc>
                <a:tc>
                  <a:txBody>
                    <a:bodyPr/>
                    <a:lstStyle/>
                    <a:p>
                      <a:pPr algn="ctr"/>
                      <a:r>
                        <a:rPr lang="en-US" sz="1200" dirty="0"/>
                        <a:t>3</a:t>
                      </a:r>
                      <a:r>
                        <a:rPr lang="en-US" sz="1200" baseline="30000" dirty="0"/>
                        <a:t>rd</a:t>
                      </a:r>
                      <a:r>
                        <a:rPr lang="en-US" sz="1200" dirty="0"/>
                        <a:t> or beyond</a:t>
                      </a:r>
                    </a:p>
                  </a:txBody>
                  <a:tcPr marL="91379" marR="91379" marT="45690" marB="45690" anchor="ctr"/>
                </a:tc>
                <a:tc>
                  <a:txBody>
                    <a:bodyPr/>
                    <a:lstStyle/>
                    <a:p>
                      <a:pPr algn="ctr"/>
                      <a:r>
                        <a:rPr lang="en-US" sz="1200" b="1" dirty="0"/>
                        <a:t>35</a:t>
                      </a:r>
                      <a:r>
                        <a:rPr lang="en-US" sz="1200" dirty="0"/>
                        <a:t>/48</a:t>
                      </a:r>
                    </a:p>
                  </a:txBody>
                  <a:tcPr marL="91379" marR="91379" marT="45690" marB="45690" anchor="ctr"/>
                </a:tc>
                <a:tc>
                  <a:txBody>
                    <a:bodyPr/>
                    <a:lstStyle/>
                    <a:p>
                      <a:pPr algn="ctr"/>
                      <a:r>
                        <a:rPr lang="en-US" sz="1200" b="0" dirty="0"/>
                        <a:t>Phase II trial, single arm </a:t>
                      </a:r>
                      <a:r>
                        <a:rPr lang="en-US" sz="1200" b="0" i="0" kern="1200" dirty="0">
                          <a:solidFill>
                            <a:schemeClr val="dk1"/>
                          </a:solidFill>
                          <a:effectLst/>
                          <a:latin typeface="+mn-lt"/>
                          <a:ea typeface="+mn-ea"/>
                          <a:cs typeface="+mn-cs"/>
                        </a:rPr>
                        <a:t>(LOTIS-2)</a:t>
                      </a:r>
                      <a:endParaRPr lang="en-US" sz="1200" b="0" dirty="0"/>
                    </a:p>
                  </a:txBody>
                  <a:tcPr marL="91379" marR="91379" marT="45690" marB="45690" anchor="ctr"/>
                </a:tc>
                <a:tc>
                  <a:txBody>
                    <a:bodyPr/>
                    <a:lstStyle/>
                    <a:p>
                      <a:pPr algn="ctr"/>
                      <a:r>
                        <a:rPr lang="en-US" sz="1200" b="1" dirty="0"/>
                        <a:t>April 2021</a:t>
                      </a:r>
                    </a:p>
                  </a:txBody>
                  <a:tcPr marL="91379" marR="91379" marT="45690" marB="45690" anchor="ctr"/>
                </a:tc>
                <a:extLst>
                  <a:ext uri="{0D108BD9-81ED-4DB2-BD59-A6C34878D82A}">
                    <a16:rowId xmlns:a16="http://schemas.microsoft.com/office/drawing/2014/main" val="3794878197"/>
                  </a:ext>
                </a:extLst>
              </a:tr>
              <a:tr h="725400">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Selinexor</a:t>
                      </a:r>
                    </a:p>
                    <a:p>
                      <a:endParaRPr lang="en-US" sz="1200" dirty="0"/>
                    </a:p>
                  </a:txBody>
                  <a:tcPr marL="91379" marR="91379" marT="45690" marB="45690" anchor="ctr"/>
                </a:tc>
                <a:tc>
                  <a:txBody>
                    <a:bodyPr/>
                    <a:lstStyle/>
                    <a:p>
                      <a:pPr algn="ctr"/>
                      <a:r>
                        <a:rPr lang="en-US" sz="1200" dirty="0"/>
                        <a:t>Nuclear export inhibitor</a:t>
                      </a:r>
                    </a:p>
                  </a:txBody>
                  <a:tcPr marL="91379" marR="91379" marT="45690" marB="45690" anchor="ctr"/>
                </a:tc>
                <a:tc>
                  <a:txBody>
                    <a:bodyPr/>
                    <a:lstStyle/>
                    <a:p>
                      <a:pPr algn="ctr"/>
                      <a:r>
                        <a:rPr lang="en-US" sz="1200" dirty="0"/>
                        <a:t>N/A</a:t>
                      </a:r>
                    </a:p>
                  </a:txBody>
                  <a:tcPr marL="91379" marR="91379" marT="45690" marB="45690" anchor="ct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200" dirty="0"/>
                        <a:t>3</a:t>
                      </a:r>
                      <a:r>
                        <a:rPr lang="en-US" sz="1200" baseline="30000" dirty="0"/>
                        <a:t>rd</a:t>
                      </a:r>
                      <a:r>
                        <a:rPr lang="en-US" sz="1200" dirty="0"/>
                        <a:t> or beyond</a:t>
                      </a:r>
                    </a:p>
                  </a:txBody>
                  <a:tcPr marL="91379" marR="91379" marT="45690" marB="45690" anchor="ctr"/>
                </a:tc>
                <a:tc>
                  <a:txBody>
                    <a:bodyPr/>
                    <a:lstStyle/>
                    <a:p>
                      <a:pPr algn="ctr"/>
                      <a:r>
                        <a:rPr lang="en-US" sz="1200" b="1" dirty="0"/>
                        <a:t>12</a:t>
                      </a:r>
                      <a:r>
                        <a:rPr lang="en-US" sz="1200" dirty="0"/>
                        <a:t>/28</a:t>
                      </a:r>
                    </a:p>
                  </a:txBody>
                  <a:tcPr marL="91379" marR="91379" marT="45690" marB="45690" anchor="ctr"/>
                </a:tc>
                <a:tc>
                  <a:txBody>
                    <a:bodyPr/>
                    <a:lstStyle/>
                    <a:p>
                      <a:pPr algn="ctr"/>
                      <a:r>
                        <a:rPr lang="en-US" sz="1200" b="0" i="0" kern="1200" dirty="0">
                          <a:solidFill>
                            <a:schemeClr val="dk1"/>
                          </a:solidFill>
                          <a:effectLst/>
                          <a:latin typeface="+mn-lt"/>
                          <a:ea typeface="+mn-ea"/>
                          <a:cs typeface="+mn-cs"/>
                        </a:rPr>
                        <a:t>phase 2b study (SADAL)</a:t>
                      </a:r>
                      <a:endParaRPr lang="en-US" sz="1200" dirty="0"/>
                    </a:p>
                  </a:txBody>
                  <a:tcPr marL="91379" marR="91379" marT="45690" marB="45690" anchor="ctr"/>
                </a:tc>
                <a:tc>
                  <a:txBody>
                    <a:bodyPr/>
                    <a:lstStyle/>
                    <a:p>
                      <a:pPr algn="ctr"/>
                      <a:r>
                        <a:rPr lang="en-US" sz="1200" b="1" i="0" kern="1200" dirty="0">
                          <a:solidFill>
                            <a:schemeClr val="dk1"/>
                          </a:solidFill>
                          <a:effectLst/>
                          <a:latin typeface="+mn-lt"/>
                          <a:ea typeface="+mn-ea"/>
                          <a:cs typeface="+mn-cs"/>
                        </a:rPr>
                        <a:t>June 2020</a:t>
                      </a:r>
                      <a:endParaRPr lang="en-US" sz="1200" dirty="0"/>
                    </a:p>
                  </a:txBody>
                  <a:tcPr marL="91379" marR="91379" marT="45690" marB="45690" anchor="ctr"/>
                </a:tc>
                <a:extLst>
                  <a:ext uri="{0D108BD9-81ED-4DB2-BD59-A6C34878D82A}">
                    <a16:rowId xmlns:a16="http://schemas.microsoft.com/office/drawing/2014/main" val="2004409157"/>
                  </a:ext>
                </a:extLst>
              </a:tr>
              <a:tr h="775426">
                <a:tc>
                  <a:txBody>
                    <a:bodyPr/>
                    <a:lstStyle/>
                    <a:p>
                      <a:r>
                        <a:rPr lang="en-US" sz="1200" b="1" dirty="0">
                          <a:solidFill>
                            <a:srgbClr val="FF0000"/>
                          </a:solidFill>
                        </a:rPr>
                        <a:t>Epcoritamab-bysp</a:t>
                      </a:r>
                    </a:p>
                  </a:txBody>
                  <a:tcPr marL="91379" marR="91379" marT="45690" marB="45690" anchor="ctr"/>
                </a:tc>
                <a:tc>
                  <a:txBody>
                    <a:bodyPr/>
                    <a:lstStyle/>
                    <a:p>
                      <a:pPr algn="ctr"/>
                      <a:r>
                        <a:rPr lang="en-US" sz="1200" b="1" dirty="0">
                          <a:solidFill>
                            <a:srgbClr val="00B050"/>
                          </a:solidFill>
                        </a:rPr>
                        <a:t>CD20-CD3</a:t>
                      </a:r>
                      <a:r>
                        <a:rPr lang="en-US" sz="1200" b="1" dirty="0">
                          <a:solidFill>
                            <a:schemeClr val="accent2"/>
                          </a:solidFill>
                        </a:rPr>
                        <a:t> </a:t>
                      </a:r>
                      <a:r>
                        <a:rPr lang="en-US" sz="1200" b="0" dirty="0">
                          <a:solidFill>
                            <a:schemeClr val="tx1"/>
                          </a:solidFill>
                        </a:rPr>
                        <a:t>bispecific antibody</a:t>
                      </a:r>
                    </a:p>
                  </a:txBody>
                  <a:tcPr marL="91379" marR="91379" marT="45690" marB="45690" anchor="ctr"/>
                </a:tc>
                <a:tc>
                  <a:txBody>
                    <a:bodyPr/>
                    <a:lstStyle/>
                    <a:p>
                      <a:pPr algn="ctr"/>
                      <a:r>
                        <a:rPr lang="en-US" sz="1200" dirty="0"/>
                        <a:t>N/A</a:t>
                      </a:r>
                    </a:p>
                  </a:txBody>
                  <a:tcPr marL="91379" marR="91379" marT="45690" marB="45690" anchor="ct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200" dirty="0"/>
                        <a:t>3</a:t>
                      </a:r>
                      <a:r>
                        <a:rPr lang="en-US" sz="1200" baseline="30000" dirty="0"/>
                        <a:t>rd</a:t>
                      </a:r>
                      <a:r>
                        <a:rPr lang="en-US" sz="1200" dirty="0"/>
                        <a:t> or beyond</a:t>
                      </a:r>
                    </a:p>
                  </a:txBody>
                  <a:tcPr marL="91379" marR="91379" marT="45690" marB="45690" anchor="ctr"/>
                </a:tc>
                <a:tc>
                  <a:txBody>
                    <a:bodyPr/>
                    <a:lstStyle/>
                    <a:p>
                      <a:pPr algn="ctr"/>
                      <a:r>
                        <a:rPr lang="en-US" sz="1200" b="1"/>
                        <a:t>39.6</a:t>
                      </a:r>
                      <a:r>
                        <a:rPr lang="en-US" sz="1200"/>
                        <a:t>/61</a:t>
                      </a:r>
                      <a:endParaRPr lang="en-US" sz="1200" dirty="0"/>
                    </a:p>
                  </a:txBody>
                  <a:tcPr marL="91379" marR="91379" marT="45690" marB="45690" anchor="ctr"/>
                </a:tc>
                <a:tc>
                  <a:txBody>
                    <a:bodyPr/>
                    <a:lstStyle/>
                    <a:p>
                      <a:pPr algn="ctr"/>
                      <a:r>
                        <a:rPr lang="en-US" sz="1200" dirty="0"/>
                        <a:t>Phase II (EPCOR-NHL1)</a:t>
                      </a:r>
                    </a:p>
                  </a:txBody>
                  <a:tcPr marL="91379" marR="91379" marT="45690" marB="45690" anchor="ctr"/>
                </a:tc>
                <a:tc>
                  <a:txBody>
                    <a:bodyPr/>
                    <a:lstStyle/>
                    <a:p>
                      <a:pPr algn="ctr"/>
                      <a:r>
                        <a:rPr lang="en-US" sz="1200" b="1" dirty="0"/>
                        <a:t>May 2023</a:t>
                      </a:r>
                    </a:p>
                  </a:txBody>
                  <a:tcPr marL="91379" marR="91379" marT="45690" marB="45690" anchor="ctr"/>
                </a:tc>
                <a:extLst>
                  <a:ext uri="{0D108BD9-81ED-4DB2-BD59-A6C34878D82A}">
                    <a16:rowId xmlns:a16="http://schemas.microsoft.com/office/drawing/2014/main" val="4280719078"/>
                  </a:ext>
                </a:extLst>
              </a:tr>
              <a:tr h="742076">
                <a:tc>
                  <a:txBody>
                    <a:bodyPr/>
                    <a:lstStyle/>
                    <a:p>
                      <a:r>
                        <a:rPr lang="en-US" sz="1200" b="1" dirty="0">
                          <a:solidFill>
                            <a:srgbClr val="FF0000"/>
                          </a:solidFill>
                        </a:rPr>
                        <a:t>glofitamab-gxbm</a:t>
                      </a:r>
                    </a:p>
                  </a:txBody>
                  <a:tcPr marL="91379" marR="91379" marT="45690" marB="45690" anchor="ct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mn-lt"/>
                          <a:ea typeface="+mn-ea"/>
                          <a:cs typeface="+mn-cs"/>
                        </a:rPr>
                        <a:t>CD20-CD3</a:t>
                      </a:r>
                      <a:r>
                        <a:rPr kumimoji="0" lang="en-US" sz="1200" b="1" i="0" u="none" strike="noStrike" kern="1200" cap="none" spc="0" normalizeH="0" baseline="0" noProof="0" dirty="0">
                          <a:ln>
                            <a:noFill/>
                          </a:ln>
                          <a:solidFill>
                            <a:srgbClr val="ED7D31"/>
                          </a:solidFill>
                          <a:effectLst/>
                          <a:uLnTx/>
                          <a:uFillTx/>
                          <a:latin typeface="+mn-lt"/>
                          <a:ea typeface="+mn-ea"/>
                          <a:cs typeface="+mn-cs"/>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bispecific antibody</a:t>
                      </a:r>
                    </a:p>
                    <a:p>
                      <a:pPr algn="ctr"/>
                      <a:endParaRPr lang="en-US" sz="1200" b="0" dirty="0">
                        <a:solidFill>
                          <a:schemeClr val="tx1"/>
                        </a:solidFill>
                      </a:endParaRPr>
                    </a:p>
                  </a:txBody>
                  <a:tcPr marL="91379" marR="91379" marT="45690" marB="45690" anchor="ctr"/>
                </a:tc>
                <a:tc>
                  <a:txBody>
                    <a:bodyPr/>
                    <a:lstStyle/>
                    <a:p>
                      <a:pPr algn="ctr"/>
                      <a:r>
                        <a:rPr lang="en-US" sz="1200" dirty="0"/>
                        <a:t>N/A</a:t>
                      </a:r>
                    </a:p>
                  </a:txBody>
                  <a:tcPr marL="91379" marR="91379" marT="45690" marB="45690" anchor="ct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200" dirty="0"/>
                        <a:t>3</a:t>
                      </a:r>
                      <a:r>
                        <a:rPr lang="en-US" sz="1200" baseline="30000" dirty="0"/>
                        <a:t>rd</a:t>
                      </a:r>
                      <a:r>
                        <a:rPr lang="en-US" sz="1200" dirty="0"/>
                        <a:t> or beyond</a:t>
                      </a:r>
                    </a:p>
                    <a:p>
                      <a:pPr marL="0" marR="0" lvl="0" indent="0" algn="ctr" defTabSz="914126" rtl="0" eaLnBrk="1" fontAlgn="auto" latinLnBrk="0" hangingPunct="1">
                        <a:lnSpc>
                          <a:spcPct val="100000"/>
                        </a:lnSpc>
                        <a:spcBef>
                          <a:spcPts val="0"/>
                        </a:spcBef>
                        <a:spcAft>
                          <a:spcPts val="0"/>
                        </a:spcAft>
                        <a:buClrTx/>
                        <a:buSzTx/>
                        <a:buFontTx/>
                        <a:buNone/>
                        <a:tabLst/>
                        <a:defRPr/>
                      </a:pPr>
                      <a:endParaRPr lang="en-US" sz="1200" dirty="0"/>
                    </a:p>
                  </a:txBody>
                  <a:tcPr marL="91379" marR="91379" marT="45690" marB="45690" anchor="ctr"/>
                </a:tc>
                <a:tc>
                  <a:txBody>
                    <a:bodyPr/>
                    <a:lstStyle/>
                    <a:p>
                      <a:pPr algn="ctr"/>
                      <a:r>
                        <a:rPr lang="en-US" sz="1200" b="1" dirty="0"/>
                        <a:t>39</a:t>
                      </a:r>
                      <a:r>
                        <a:rPr lang="en-US" sz="1200" dirty="0"/>
                        <a:t>/52</a:t>
                      </a:r>
                    </a:p>
                  </a:txBody>
                  <a:tcPr marL="91379" marR="91379" marT="45690" marB="45690" anchor="ctr"/>
                </a:tc>
                <a:tc>
                  <a:txBody>
                    <a:bodyPr/>
                    <a:lstStyle/>
                    <a:p>
                      <a:pPr algn="ctr"/>
                      <a:r>
                        <a:rPr lang="en-US" sz="1200" dirty="0"/>
                        <a:t>Phase II</a:t>
                      </a:r>
                    </a:p>
                  </a:txBody>
                  <a:tcPr marL="91379" marR="91379" marT="45690" marB="45690" anchor="ctr"/>
                </a:tc>
                <a:tc>
                  <a:txBody>
                    <a:bodyPr/>
                    <a:lstStyle/>
                    <a:p>
                      <a:pPr algn="ctr"/>
                      <a:r>
                        <a:rPr lang="en-US" sz="1200" b="1" dirty="0"/>
                        <a:t>June 2023</a:t>
                      </a:r>
                    </a:p>
                  </a:txBody>
                  <a:tcPr marL="91379" marR="91379" marT="45690" marB="45690" anchor="ctr"/>
                </a:tc>
                <a:extLst>
                  <a:ext uri="{0D108BD9-81ED-4DB2-BD59-A6C34878D82A}">
                    <a16:rowId xmlns:a16="http://schemas.microsoft.com/office/drawing/2014/main" val="2598292007"/>
                  </a:ext>
                </a:extLst>
              </a:tr>
            </a:tbl>
          </a:graphicData>
        </a:graphic>
      </p:graphicFrame>
      <p:sp>
        <p:nvSpPr>
          <p:cNvPr id="3" name="TextBox 2">
            <a:extLst>
              <a:ext uri="{FF2B5EF4-FFF2-40B4-BE49-F238E27FC236}">
                <a16:creationId xmlns:a16="http://schemas.microsoft.com/office/drawing/2014/main" id="{9C4B954C-083E-48BC-8D4A-41EBA60C1CEB}"/>
              </a:ext>
            </a:extLst>
          </p:cNvPr>
          <p:cNvSpPr txBox="1"/>
          <p:nvPr/>
        </p:nvSpPr>
        <p:spPr>
          <a:xfrm>
            <a:off x="4363250" y="6198323"/>
            <a:ext cx="7823111" cy="748410"/>
          </a:xfrm>
          <a:prstGeom prst="rect">
            <a:avLst/>
          </a:prstGeom>
          <a:noFill/>
        </p:spPr>
        <p:txBody>
          <a:bodyPr wrap="square" rtlCol="0">
            <a:spAutoFit/>
          </a:bodyPr>
          <a:lstStyle/>
          <a:p>
            <a:pPr marL="228450" indent="-228450" defTabSz="1218072" fontAlgn="base">
              <a:spcBef>
                <a:spcPct val="0"/>
              </a:spcBef>
              <a:spcAft>
                <a:spcPct val="0"/>
              </a:spcAft>
              <a:buFont typeface="+mj-lt"/>
              <a:buAutoNum type="arabicPeriod"/>
            </a:pPr>
            <a:r>
              <a:rPr lang="en-US" sz="533" dirty="0" err="1">
                <a:solidFill>
                  <a:srgbClr val="212529"/>
                </a:solidFill>
                <a:latin typeface="Arial"/>
                <a:ea typeface="ＭＳ Ｐゴシック" charset="0"/>
              </a:rPr>
              <a:t>Duell</a:t>
            </a:r>
            <a:r>
              <a:rPr lang="en-US" sz="533" dirty="0">
                <a:solidFill>
                  <a:srgbClr val="212529"/>
                </a:solidFill>
                <a:latin typeface="Arial"/>
                <a:ea typeface="ＭＳ Ｐゴシック" charset="0"/>
              </a:rPr>
              <a:t> J. et al. Long-term outcomes from the Phase II L-MIND study of </a:t>
            </a:r>
            <a:r>
              <a:rPr lang="en-US" sz="533" dirty="0" err="1">
                <a:solidFill>
                  <a:srgbClr val="212529"/>
                </a:solidFill>
                <a:latin typeface="Arial"/>
                <a:ea typeface="ＭＳ Ｐゴシック" charset="0"/>
              </a:rPr>
              <a:t>tafasitamab</a:t>
            </a:r>
            <a:r>
              <a:rPr lang="en-US" sz="533" dirty="0">
                <a:solidFill>
                  <a:srgbClr val="212529"/>
                </a:solidFill>
                <a:latin typeface="Arial"/>
                <a:ea typeface="ＭＳ Ｐゴシック" charset="0"/>
              </a:rPr>
              <a:t> (MOR208) plus lenalidomide in patients with relapsed or refractory diffuse large B-cell lymphoma. </a:t>
            </a:r>
            <a:r>
              <a:rPr lang="en-US" sz="533" dirty="0" err="1">
                <a:solidFill>
                  <a:srgbClr val="212529"/>
                </a:solidFill>
                <a:latin typeface="Arial"/>
                <a:ea typeface="ＭＳ Ｐゴシック" charset="0"/>
              </a:rPr>
              <a:t>Haematologica</a:t>
            </a:r>
            <a:r>
              <a:rPr lang="en-US" sz="533" dirty="0">
                <a:solidFill>
                  <a:srgbClr val="212529"/>
                </a:solidFill>
                <a:latin typeface="Arial"/>
                <a:ea typeface="ＭＳ Ｐゴシック" charset="0"/>
              </a:rPr>
              <a:t> 2021;106(9):2417-2426;</a:t>
            </a:r>
          </a:p>
          <a:p>
            <a:pPr marL="228450" indent="-228450" defTabSz="1218072" fontAlgn="base">
              <a:spcBef>
                <a:spcPct val="0"/>
              </a:spcBef>
              <a:spcAft>
                <a:spcPct val="0"/>
              </a:spcAft>
              <a:buFont typeface="+mj-lt"/>
              <a:buAutoNum type="arabicPeriod"/>
            </a:pPr>
            <a:r>
              <a:rPr lang="en-US" sz="533" dirty="0" err="1">
                <a:solidFill>
                  <a:srgbClr val="212121"/>
                </a:solidFill>
                <a:latin typeface="Arial"/>
                <a:ea typeface="ＭＳ Ｐゴシック" charset="0"/>
              </a:rPr>
              <a:t>Sehn</a:t>
            </a:r>
            <a:r>
              <a:rPr lang="en-US" sz="533" dirty="0">
                <a:solidFill>
                  <a:srgbClr val="212121"/>
                </a:solidFill>
                <a:latin typeface="Arial"/>
                <a:ea typeface="ＭＳ Ｐゴシック" charset="0"/>
              </a:rPr>
              <a:t> LH, et al. Polatuzumab Vedotin in Relapsed or Refractory Diffuse Large B-Cell Lymphoma. J Clin Oncol. 2020 Jan 10;38(2):155-165. </a:t>
            </a:r>
            <a:r>
              <a:rPr lang="en-US" sz="533" dirty="0" err="1">
                <a:solidFill>
                  <a:srgbClr val="212121"/>
                </a:solidFill>
                <a:latin typeface="Arial"/>
                <a:ea typeface="ＭＳ Ｐゴシック" charset="0"/>
              </a:rPr>
              <a:t>doi</a:t>
            </a:r>
            <a:r>
              <a:rPr lang="en-US" sz="533" dirty="0">
                <a:solidFill>
                  <a:srgbClr val="212121"/>
                </a:solidFill>
                <a:latin typeface="Arial"/>
                <a:ea typeface="ＭＳ Ｐゴシック" charset="0"/>
              </a:rPr>
              <a:t>: 10.1200/JCO.19.00172. </a:t>
            </a:r>
            <a:r>
              <a:rPr lang="en-US" sz="533" dirty="0" err="1">
                <a:solidFill>
                  <a:srgbClr val="212121"/>
                </a:solidFill>
                <a:latin typeface="Arial"/>
                <a:ea typeface="ＭＳ Ｐゴシック" charset="0"/>
              </a:rPr>
              <a:t>Epub</a:t>
            </a:r>
            <a:r>
              <a:rPr lang="en-US" sz="533" dirty="0">
                <a:solidFill>
                  <a:srgbClr val="212121"/>
                </a:solidFill>
                <a:latin typeface="Arial"/>
                <a:ea typeface="ＭＳ Ｐゴシック" charset="0"/>
              </a:rPr>
              <a:t> 2019 Nov 6. PMID: 31693429; PMCID: PMC7032881.</a:t>
            </a:r>
          </a:p>
          <a:p>
            <a:pPr marL="228450" indent="-228450" defTabSz="1218072" fontAlgn="base">
              <a:spcBef>
                <a:spcPct val="0"/>
              </a:spcBef>
              <a:spcAft>
                <a:spcPct val="0"/>
              </a:spcAft>
              <a:buFont typeface="+mj-lt"/>
              <a:buAutoNum type="arabicPeriod"/>
            </a:pPr>
            <a:r>
              <a:rPr lang="en-US" sz="533" dirty="0" err="1">
                <a:solidFill>
                  <a:srgbClr val="212121"/>
                </a:solidFill>
                <a:latin typeface="Arial"/>
                <a:ea typeface="ＭＳ Ｐゴシック" charset="0"/>
              </a:rPr>
              <a:t>Goparaju</a:t>
            </a:r>
            <a:r>
              <a:rPr lang="en-US" sz="533" dirty="0">
                <a:solidFill>
                  <a:srgbClr val="212121"/>
                </a:solidFill>
                <a:latin typeface="Arial"/>
                <a:ea typeface="ＭＳ Ｐゴシック" charset="0"/>
              </a:rPr>
              <a:t> K, et al. </a:t>
            </a:r>
            <a:r>
              <a:rPr lang="en-US" sz="533" dirty="0" err="1">
                <a:solidFill>
                  <a:srgbClr val="212121"/>
                </a:solidFill>
                <a:latin typeface="Arial"/>
                <a:ea typeface="ＭＳ Ｐゴシック" charset="0"/>
              </a:rPr>
              <a:t>Loncastuximab</a:t>
            </a:r>
            <a:r>
              <a:rPr lang="en-US" sz="533" dirty="0">
                <a:solidFill>
                  <a:srgbClr val="212121"/>
                </a:solidFill>
                <a:latin typeface="Arial"/>
                <a:ea typeface="ＭＳ Ｐゴシック" charset="0"/>
              </a:rPr>
              <a:t> </a:t>
            </a:r>
            <a:r>
              <a:rPr lang="en-US" sz="533" dirty="0" err="1">
                <a:solidFill>
                  <a:srgbClr val="212121"/>
                </a:solidFill>
                <a:latin typeface="Arial"/>
                <a:ea typeface="ＭＳ Ｐゴシック" charset="0"/>
              </a:rPr>
              <a:t>tesirine</a:t>
            </a:r>
            <a:r>
              <a:rPr lang="en-US" sz="533" dirty="0">
                <a:solidFill>
                  <a:srgbClr val="212121"/>
                </a:solidFill>
                <a:latin typeface="Arial"/>
                <a:ea typeface="ＭＳ Ｐゴシック" charset="0"/>
              </a:rPr>
              <a:t> for treatment of relapsed or refractory diffuse large B cell lymphoma. Expert </a:t>
            </a:r>
            <a:r>
              <a:rPr lang="en-US" sz="533" dirty="0" err="1">
                <a:solidFill>
                  <a:srgbClr val="212121"/>
                </a:solidFill>
                <a:latin typeface="Arial"/>
                <a:ea typeface="ＭＳ Ｐゴシック" charset="0"/>
              </a:rPr>
              <a:t>Opin</a:t>
            </a:r>
            <a:r>
              <a:rPr lang="en-US" sz="533" dirty="0">
                <a:solidFill>
                  <a:srgbClr val="212121"/>
                </a:solidFill>
                <a:latin typeface="Arial"/>
                <a:ea typeface="ＭＳ Ｐゴシック" charset="0"/>
              </a:rPr>
              <a:t> Biol </a:t>
            </a:r>
            <a:r>
              <a:rPr lang="en-US" sz="533" dirty="0" err="1">
                <a:solidFill>
                  <a:srgbClr val="212121"/>
                </a:solidFill>
                <a:latin typeface="Arial"/>
                <a:ea typeface="ＭＳ Ｐゴシック" charset="0"/>
              </a:rPr>
              <a:t>Ther</a:t>
            </a:r>
            <a:r>
              <a:rPr lang="en-US" sz="533" dirty="0">
                <a:solidFill>
                  <a:srgbClr val="212121"/>
                </a:solidFill>
                <a:latin typeface="Arial"/>
                <a:ea typeface="ＭＳ Ｐゴシック" charset="0"/>
              </a:rPr>
              <a:t>. 2021 Nov;21(11):1373-1381. </a:t>
            </a:r>
            <a:r>
              <a:rPr lang="en-US" sz="533" dirty="0" err="1">
                <a:solidFill>
                  <a:srgbClr val="212121"/>
                </a:solidFill>
                <a:latin typeface="Arial"/>
                <a:ea typeface="ＭＳ Ｐゴシック" charset="0"/>
              </a:rPr>
              <a:t>doi</a:t>
            </a:r>
            <a:r>
              <a:rPr lang="en-US" sz="533" dirty="0">
                <a:solidFill>
                  <a:srgbClr val="212121"/>
                </a:solidFill>
                <a:latin typeface="Arial"/>
                <a:ea typeface="ＭＳ Ｐゴシック" charset="0"/>
              </a:rPr>
              <a:t>: 10.1080/14712598.2021.1973998. </a:t>
            </a:r>
            <a:r>
              <a:rPr lang="en-US" sz="533" dirty="0" err="1">
                <a:solidFill>
                  <a:srgbClr val="212121"/>
                </a:solidFill>
                <a:latin typeface="Arial"/>
                <a:ea typeface="ＭＳ Ｐゴシック" charset="0"/>
              </a:rPr>
              <a:t>Epub</a:t>
            </a:r>
            <a:r>
              <a:rPr lang="en-US" sz="533" dirty="0">
                <a:solidFill>
                  <a:srgbClr val="212121"/>
                </a:solidFill>
                <a:latin typeface="Arial"/>
                <a:ea typeface="ＭＳ Ｐゴシック" charset="0"/>
              </a:rPr>
              <a:t> 2021 Sep 10. PMID: 34505550.</a:t>
            </a:r>
          </a:p>
          <a:p>
            <a:pPr marL="228450" indent="-228450" defTabSz="1218072" fontAlgn="base">
              <a:spcBef>
                <a:spcPct val="0"/>
              </a:spcBef>
              <a:spcAft>
                <a:spcPct val="0"/>
              </a:spcAft>
              <a:buFont typeface="+mj-lt"/>
              <a:buAutoNum type="arabicPeriod"/>
            </a:pPr>
            <a:r>
              <a:rPr lang="en-US" sz="533" dirty="0" err="1">
                <a:solidFill>
                  <a:srgbClr val="212121"/>
                </a:solidFill>
                <a:latin typeface="Arial"/>
                <a:ea typeface="ＭＳ Ｐゴシック" charset="0"/>
              </a:rPr>
              <a:t>Kalakonda</a:t>
            </a:r>
            <a:r>
              <a:rPr lang="en-US" sz="533" dirty="0">
                <a:solidFill>
                  <a:srgbClr val="212121"/>
                </a:solidFill>
                <a:latin typeface="Arial"/>
                <a:ea typeface="ＭＳ Ｐゴシック" charset="0"/>
              </a:rPr>
              <a:t> N, et al. Selinexor in patients with relapsed or refractory diffuse large B-cell lymphoma (SADAL): a single-arm, multinational, multicentre, open-label, phase 2 trial. Lancet </a:t>
            </a:r>
            <a:r>
              <a:rPr lang="en-US" sz="533" dirty="0" err="1">
                <a:solidFill>
                  <a:srgbClr val="212121"/>
                </a:solidFill>
                <a:latin typeface="Arial"/>
                <a:ea typeface="ＭＳ Ｐゴシック" charset="0"/>
              </a:rPr>
              <a:t>Haematol</a:t>
            </a:r>
            <a:r>
              <a:rPr lang="en-US" sz="533" dirty="0">
                <a:solidFill>
                  <a:srgbClr val="212121"/>
                </a:solidFill>
                <a:latin typeface="Arial"/>
                <a:ea typeface="ＭＳ Ｐゴシック" charset="0"/>
              </a:rPr>
              <a:t>. 2020 Jul;7(7):e511-e522. </a:t>
            </a:r>
            <a:r>
              <a:rPr lang="en-US" sz="533" dirty="0" err="1">
                <a:solidFill>
                  <a:srgbClr val="212121"/>
                </a:solidFill>
                <a:latin typeface="Arial"/>
                <a:ea typeface="ＭＳ Ｐゴシック" charset="0"/>
              </a:rPr>
              <a:t>doi</a:t>
            </a:r>
            <a:r>
              <a:rPr lang="en-US" sz="533" dirty="0">
                <a:solidFill>
                  <a:srgbClr val="212121"/>
                </a:solidFill>
                <a:latin typeface="Arial"/>
                <a:ea typeface="ＭＳ Ｐゴシック" charset="0"/>
              </a:rPr>
              <a:t>: 10.1016/S2352-3026(20)30120-4. PMID: 32589977.</a:t>
            </a:r>
          </a:p>
          <a:p>
            <a:pPr marL="228450" indent="-228450" defTabSz="1218072" fontAlgn="base">
              <a:spcBef>
                <a:spcPct val="0"/>
              </a:spcBef>
              <a:spcAft>
                <a:spcPct val="0"/>
              </a:spcAft>
              <a:buFont typeface="+mj-lt"/>
              <a:buAutoNum type="arabicPeriod"/>
            </a:pPr>
            <a:r>
              <a:rPr lang="en-US" sz="533" dirty="0" err="1">
                <a:solidFill>
                  <a:srgbClr val="212121"/>
                </a:solidFill>
                <a:latin typeface="Arial"/>
                <a:ea typeface="ＭＳ Ｐゴシック" charset="0"/>
              </a:rPr>
              <a:t>Thieblemont</a:t>
            </a:r>
            <a:r>
              <a:rPr lang="en-US" sz="533" dirty="0">
                <a:solidFill>
                  <a:srgbClr val="212121"/>
                </a:solidFill>
                <a:latin typeface="Arial"/>
                <a:ea typeface="ＭＳ Ｐゴシック" charset="0"/>
              </a:rPr>
              <a:t> C, et al.</a:t>
            </a:r>
            <a:r>
              <a:rPr lang="en-US" sz="533" dirty="0">
                <a:solidFill>
                  <a:srgbClr val="222222"/>
                </a:solidFill>
                <a:latin typeface="Arial"/>
                <a:ea typeface="ＭＳ Ｐゴシック" charset="0"/>
              </a:rPr>
              <a:t> </a:t>
            </a:r>
            <a:r>
              <a:rPr lang="en-US" sz="533" dirty="0" err="1">
                <a:solidFill>
                  <a:srgbClr val="222222"/>
                </a:solidFill>
                <a:latin typeface="Arial"/>
                <a:ea typeface="ＭＳ Ｐゴシック" charset="0"/>
              </a:rPr>
              <a:t>Epcoritamab</a:t>
            </a:r>
            <a:r>
              <a:rPr lang="en-US" sz="533" dirty="0">
                <a:solidFill>
                  <a:srgbClr val="222222"/>
                </a:solidFill>
                <a:latin typeface="Arial"/>
                <a:ea typeface="ＭＳ Ｐゴシック" charset="0"/>
              </a:rPr>
              <a:t>, a Novel, Subcutaneous CD3xCD20 Bispecific T-Cell–Engaging Antibody, in Relapsed or Refractory Large B-Cell Lymphoma: Dose Expansion in a Phase I/II Trial</a:t>
            </a:r>
            <a:r>
              <a:rPr lang="en-US" sz="533" dirty="0">
                <a:solidFill>
                  <a:srgbClr val="212121"/>
                </a:solidFill>
                <a:latin typeface="Arial"/>
                <a:ea typeface="ＭＳ Ｐゴシック" charset="0"/>
              </a:rPr>
              <a:t>. </a:t>
            </a:r>
            <a:r>
              <a:rPr lang="en-US" sz="533" dirty="0">
                <a:solidFill>
                  <a:srgbClr val="000000"/>
                </a:solidFill>
                <a:latin typeface="Arial"/>
                <a:ea typeface="ＭＳ Ｐゴシック" charset="0"/>
              </a:rPr>
              <a:t>Journal of Clinical Oncology 2023 41:12, 2238-2247</a:t>
            </a:r>
            <a:endParaRPr lang="en-US" sz="533" dirty="0">
              <a:solidFill>
                <a:srgbClr val="212121"/>
              </a:solidFill>
              <a:latin typeface="Arial"/>
              <a:ea typeface="ＭＳ Ｐゴシック" charset="0"/>
            </a:endParaRPr>
          </a:p>
          <a:p>
            <a:pPr marL="228450" indent="-228450" defTabSz="1218072" fontAlgn="base">
              <a:spcBef>
                <a:spcPct val="0"/>
              </a:spcBef>
              <a:spcAft>
                <a:spcPct val="0"/>
              </a:spcAft>
              <a:buFont typeface="+mj-lt"/>
              <a:buAutoNum type="arabicPeriod"/>
            </a:pPr>
            <a:r>
              <a:rPr lang="en-US" sz="533" dirty="0">
                <a:solidFill>
                  <a:srgbClr val="212529"/>
                </a:solidFill>
                <a:latin typeface="Arial"/>
                <a:ea typeface="ＭＳ Ｐゴシック" charset="0"/>
              </a:rPr>
              <a:t>Dickinson M, et al. </a:t>
            </a:r>
            <a:r>
              <a:rPr lang="en-US" sz="533" dirty="0" err="1">
                <a:solidFill>
                  <a:srgbClr val="212529"/>
                </a:solidFill>
                <a:latin typeface="Arial"/>
                <a:ea typeface="ＭＳ Ｐゴシック" charset="0"/>
              </a:rPr>
              <a:t>Glofitamab</a:t>
            </a:r>
            <a:r>
              <a:rPr lang="en-US" sz="533" dirty="0">
                <a:solidFill>
                  <a:srgbClr val="212529"/>
                </a:solidFill>
                <a:latin typeface="Arial"/>
                <a:ea typeface="ＭＳ Ｐゴシック" charset="0"/>
              </a:rPr>
              <a:t> for Relapsed or Refractory Diffuse Large B-Cell Lymphoma. </a:t>
            </a:r>
            <a:r>
              <a:rPr lang="pt-BR" sz="533" dirty="0">
                <a:solidFill>
                  <a:srgbClr val="212529"/>
                </a:solidFill>
                <a:latin typeface="Arial"/>
                <a:ea typeface="ＭＳ Ｐゴシック" charset="0"/>
              </a:rPr>
              <a:t>N Engl J Med 2022; 387:2220-2231. DOI: 10.1056/NEJMoa2206913</a:t>
            </a:r>
            <a:endParaRPr lang="en-US" sz="533" dirty="0">
              <a:solidFill>
                <a:srgbClr val="212529"/>
              </a:solidFill>
              <a:latin typeface="Arial"/>
              <a:ea typeface="ＭＳ Ｐゴシック" charset="0"/>
            </a:endParaRPr>
          </a:p>
        </p:txBody>
      </p:sp>
      <p:sp>
        <p:nvSpPr>
          <p:cNvPr id="5" name="Rectangle 4">
            <a:extLst>
              <a:ext uri="{FF2B5EF4-FFF2-40B4-BE49-F238E27FC236}">
                <a16:creationId xmlns:a16="http://schemas.microsoft.com/office/drawing/2014/main" id="{E42927A1-D97C-6095-A002-BD613DDCCC61}"/>
              </a:ext>
            </a:extLst>
          </p:cNvPr>
          <p:cNvSpPr/>
          <p:nvPr/>
        </p:nvSpPr>
        <p:spPr>
          <a:xfrm>
            <a:off x="-80140" y="4646742"/>
            <a:ext cx="12266499" cy="14640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Tree>
    <p:extLst>
      <p:ext uri="{BB962C8B-B14F-4D97-AF65-F5344CB8AC3E}">
        <p14:creationId xmlns:p14="http://schemas.microsoft.com/office/powerpoint/2010/main" val="29483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482" y="2298897"/>
            <a:ext cx="3505209" cy="1909155"/>
          </a:xfrm>
        </p:spPr>
        <p:txBody>
          <a:bodyPr anchor="ctr">
            <a:normAutofit fontScale="90000"/>
          </a:bodyPr>
          <a:lstStyle/>
          <a:p>
            <a:r>
              <a:rPr lang="en-US" b="1" dirty="0">
                <a:solidFill>
                  <a:srgbClr val="C00000"/>
                </a:solidFill>
              </a:rPr>
              <a:t>Relapse after CAR-T</a:t>
            </a:r>
          </a:p>
        </p:txBody>
      </p:sp>
      <p:sp>
        <p:nvSpPr>
          <p:cNvPr id="4" name="Content Placeholder 3"/>
          <p:cNvSpPr>
            <a:spLocks noGrp="1"/>
          </p:cNvSpPr>
          <p:nvPr>
            <p:ph sz="half" idx="13"/>
          </p:nvPr>
        </p:nvSpPr>
        <p:spPr>
          <a:xfrm>
            <a:off x="4915653" y="1063578"/>
            <a:ext cx="6674174" cy="3661514"/>
          </a:xfrm>
        </p:spPr>
        <p:txBody>
          <a:bodyPr anchor="ctr">
            <a:normAutofit/>
          </a:bodyPr>
          <a:lstStyle/>
          <a:p>
            <a:pPr marL="0" indent="0" algn="ctr">
              <a:buNone/>
            </a:pPr>
            <a:r>
              <a:rPr lang="en-US" sz="2799" b="1" i="1" dirty="0"/>
              <a:t>Salvage treatment </a:t>
            </a:r>
            <a:r>
              <a:rPr lang="en-US" sz="2799" i="1" dirty="0"/>
              <a:t>with novel agents is preferable to standard chemotherapy in patients with large B-cell lymphoma progressing </a:t>
            </a:r>
            <a:r>
              <a:rPr lang="en-US" sz="2799" b="1" i="1" dirty="0"/>
              <a:t>after CAR-T therapy</a:t>
            </a:r>
          </a:p>
          <a:p>
            <a:pPr marL="0" indent="0" algn="ctr">
              <a:buNone/>
            </a:pPr>
            <a:endParaRPr lang="en-US" sz="2799" i="1" dirty="0"/>
          </a:p>
          <a:p>
            <a:pPr marL="0" indent="0" algn="ctr">
              <a:buNone/>
            </a:pPr>
            <a:r>
              <a:rPr lang="en-US" sz="2799" i="1" dirty="0" err="1"/>
              <a:t>Iacoboni</a:t>
            </a:r>
            <a:r>
              <a:rPr lang="en-US" sz="2799" i="1" dirty="0"/>
              <a:t> et al</a:t>
            </a:r>
          </a:p>
        </p:txBody>
      </p:sp>
      <p:sp>
        <p:nvSpPr>
          <p:cNvPr id="5" name="TextBox 4">
            <a:extLst>
              <a:ext uri="{FF2B5EF4-FFF2-40B4-BE49-F238E27FC236}">
                <a16:creationId xmlns:a16="http://schemas.microsoft.com/office/drawing/2014/main" id="{9811D6D1-D057-052F-2548-C9488B1A567D}"/>
              </a:ext>
            </a:extLst>
          </p:cNvPr>
          <p:cNvSpPr txBox="1"/>
          <p:nvPr/>
        </p:nvSpPr>
        <p:spPr>
          <a:xfrm>
            <a:off x="4577700" y="6263287"/>
            <a:ext cx="7608663" cy="461408"/>
          </a:xfrm>
          <a:prstGeom prst="rect">
            <a:avLst/>
          </a:prstGeom>
          <a:noFill/>
        </p:spPr>
        <p:txBody>
          <a:bodyPr wrap="square">
            <a:spAutoFit/>
          </a:bodyPr>
          <a:lstStyle/>
          <a:p>
            <a:pPr algn="r" defTabSz="1218072" fontAlgn="base">
              <a:spcBef>
                <a:spcPct val="0"/>
              </a:spcBef>
              <a:spcAft>
                <a:spcPct val="0"/>
              </a:spcAft>
            </a:pPr>
            <a:r>
              <a:rPr lang="en-US" sz="1199" i="1" dirty="0" err="1">
                <a:solidFill>
                  <a:srgbClr val="1A1A1A"/>
                </a:solidFill>
                <a:latin typeface="acumin-pro"/>
                <a:ea typeface="ＭＳ Ｐゴシック" charset="0"/>
              </a:rPr>
              <a:t>Iacoboni</a:t>
            </a:r>
            <a:r>
              <a:rPr lang="en-US" sz="1199" i="1" dirty="0">
                <a:solidFill>
                  <a:srgbClr val="1A1A1A"/>
                </a:solidFill>
                <a:latin typeface="acumin-pro"/>
                <a:ea typeface="ＭＳ Ｐゴシック" charset="0"/>
              </a:rPr>
              <a:t> et al. Salvage Treatment with Novel Agents Is Preferable to Standard Chemotherapy in Patients with Large B-Cell Lymphoma Progressing after Chimeric Antigen Receptor T-Cell Therapy. Blood 2022; 140 (Supplement 1): 378–380.</a:t>
            </a:r>
            <a:endParaRPr lang="en-US" sz="1199" i="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4113221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EA8AA48-7AB0-B493-E448-F4C2134AA36C}"/>
              </a:ext>
            </a:extLst>
          </p:cNvPr>
          <p:cNvSpPr>
            <a:spLocks noGrp="1"/>
          </p:cNvSpPr>
          <p:nvPr>
            <p:ph type="title"/>
          </p:nvPr>
        </p:nvSpPr>
        <p:spPr>
          <a:xfrm>
            <a:off x="978133" y="846169"/>
            <a:ext cx="10000947" cy="586984"/>
          </a:xfrm>
        </p:spPr>
        <p:txBody>
          <a:bodyPr>
            <a:normAutofit fontScale="90000"/>
          </a:bodyPr>
          <a:lstStyle/>
          <a:p>
            <a:r>
              <a:rPr lang="en-US" b="1" dirty="0"/>
              <a:t>Why is this important?</a:t>
            </a:r>
          </a:p>
        </p:txBody>
      </p:sp>
      <p:sp>
        <p:nvSpPr>
          <p:cNvPr id="10" name="Content Placeholder 2">
            <a:extLst>
              <a:ext uri="{FF2B5EF4-FFF2-40B4-BE49-F238E27FC236}">
                <a16:creationId xmlns:a16="http://schemas.microsoft.com/office/drawing/2014/main" id="{6752124A-2CD4-B405-A613-D49B2EBAD928}"/>
              </a:ext>
            </a:extLst>
          </p:cNvPr>
          <p:cNvSpPr>
            <a:spLocks noGrp="1"/>
          </p:cNvSpPr>
          <p:nvPr>
            <p:ph idx="1"/>
          </p:nvPr>
        </p:nvSpPr>
        <p:spPr>
          <a:xfrm>
            <a:off x="446298" y="1155576"/>
            <a:ext cx="10000947" cy="4076218"/>
          </a:xfrm>
        </p:spPr>
        <p:txBody>
          <a:bodyPr/>
          <a:lstStyle/>
          <a:p>
            <a:r>
              <a:rPr lang="en-US" dirty="0"/>
              <a:t>CD19 CAR-T </a:t>
            </a:r>
            <a:r>
              <a:rPr lang="en-US" dirty="0">
                <a:sym typeface="Wingdings" panose="05000000000000000000" pitchFamily="2" charset="2"/>
              </a:rPr>
              <a:t> </a:t>
            </a:r>
            <a:r>
              <a:rPr lang="en-US" dirty="0">
                <a:solidFill>
                  <a:srgbClr val="C00000"/>
                </a:solidFill>
              </a:rPr>
              <a:t>Relapse</a:t>
            </a:r>
            <a:r>
              <a:rPr lang="en-US" dirty="0"/>
              <a:t> </a:t>
            </a:r>
            <a:r>
              <a:rPr lang="en-US" dirty="0">
                <a:sym typeface="Wingdings" panose="05000000000000000000" pitchFamily="2" charset="2"/>
              </a:rPr>
              <a:t></a:t>
            </a:r>
            <a:r>
              <a:rPr lang="en-US" dirty="0"/>
              <a:t> </a:t>
            </a:r>
            <a:r>
              <a:rPr lang="en-US" b="1" u="sng" dirty="0"/>
              <a:t>Unclear treatment strategy </a:t>
            </a:r>
          </a:p>
          <a:p>
            <a:endParaRPr lang="en-US" b="1" u="sng" dirty="0"/>
          </a:p>
          <a:p>
            <a:r>
              <a:rPr lang="en-US" b="1" u="sng" dirty="0"/>
              <a:t>Poor outcomes</a:t>
            </a:r>
          </a:p>
        </p:txBody>
      </p:sp>
    </p:spTree>
    <p:extLst>
      <p:ext uri="{BB962C8B-B14F-4D97-AF65-F5344CB8AC3E}">
        <p14:creationId xmlns:p14="http://schemas.microsoft.com/office/powerpoint/2010/main" val="2264206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9D7D5-AB92-4A40-B4B8-01770603E1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39" y="3174"/>
            <a:ext cx="12180722" cy="6858800"/>
          </a:xfrm>
          <a:prstGeom prst="rect">
            <a:avLst/>
          </a:prstGeom>
        </p:spPr>
      </p:pic>
    </p:spTree>
    <p:extLst>
      <p:ext uri="{BB962C8B-B14F-4D97-AF65-F5344CB8AC3E}">
        <p14:creationId xmlns:p14="http://schemas.microsoft.com/office/powerpoint/2010/main" val="6372634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908DD5-1BDF-433C-D750-315686FF14B6}"/>
              </a:ext>
            </a:extLst>
          </p:cNvPr>
          <p:cNvSpPr>
            <a:spLocks noGrp="1"/>
          </p:cNvSpPr>
          <p:nvPr>
            <p:ph sz="half" idx="1"/>
          </p:nvPr>
        </p:nvSpPr>
        <p:spPr>
          <a:xfrm>
            <a:off x="68866" y="1068370"/>
            <a:ext cx="10666334" cy="3910522"/>
          </a:xfrm>
        </p:spPr>
        <p:txBody>
          <a:bodyPr>
            <a:normAutofit/>
          </a:bodyPr>
          <a:lstStyle/>
          <a:p>
            <a:r>
              <a:rPr lang="en-US" b="1" dirty="0"/>
              <a:t>Retrospective</a:t>
            </a:r>
            <a:r>
              <a:rPr lang="en-US" dirty="0"/>
              <a:t> </a:t>
            </a:r>
          </a:p>
          <a:p>
            <a:r>
              <a:rPr lang="en-US" dirty="0"/>
              <a:t>Aggressive B-cell lymphoma relapsed after CD19 CAR-T </a:t>
            </a:r>
          </a:p>
          <a:p>
            <a:r>
              <a:rPr lang="en-US" dirty="0"/>
              <a:t>10 Spanish centers</a:t>
            </a:r>
          </a:p>
        </p:txBody>
      </p:sp>
      <p:sp>
        <p:nvSpPr>
          <p:cNvPr id="2" name="Title 1">
            <a:extLst>
              <a:ext uri="{FF2B5EF4-FFF2-40B4-BE49-F238E27FC236}">
                <a16:creationId xmlns:a16="http://schemas.microsoft.com/office/drawing/2014/main" id="{41D19900-72A3-6F41-0E98-7AFFC85D81A0}"/>
              </a:ext>
            </a:extLst>
          </p:cNvPr>
          <p:cNvSpPr>
            <a:spLocks noGrp="1"/>
          </p:cNvSpPr>
          <p:nvPr>
            <p:ph type="title"/>
          </p:nvPr>
        </p:nvSpPr>
        <p:spPr>
          <a:xfrm>
            <a:off x="978131" y="538499"/>
            <a:ext cx="3663102" cy="1059745"/>
          </a:xfrm>
        </p:spPr>
        <p:txBody>
          <a:bodyPr anchor="t">
            <a:normAutofit fontScale="90000"/>
          </a:bodyPr>
          <a:lstStyle/>
          <a:p>
            <a:r>
              <a:rPr lang="en-US" b="1" dirty="0"/>
              <a:t>Methodology</a:t>
            </a:r>
          </a:p>
        </p:txBody>
      </p:sp>
      <p:sp>
        <p:nvSpPr>
          <p:cNvPr id="4" name="TextBox 3">
            <a:extLst>
              <a:ext uri="{FF2B5EF4-FFF2-40B4-BE49-F238E27FC236}">
                <a16:creationId xmlns:a16="http://schemas.microsoft.com/office/drawing/2014/main" id="{43754517-A2FF-5DA6-24DB-980C3E1DFA4D}"/>
              </a:ext>
            </a:extLst>
          </p:cNvPr>
          <p:cNvSpPr txBox="1"/>
          <p:nvPr/>
        </p:nvSpPr>
        <p:spPr>
          <a:xfrm>
            <a:off x="5238203" y="6263287"/>
            <a:ext cx="6948160" cy="645946"/>
          </a:xfrm>
          <a:prstGeom prst="rect">
            <a:avLst/>
          </a:prstGeom>
          <a:noFill/>
        </p:spPr>
        <p:txBody>
          <a:bodyPr wrap="square">
            <a:spAutoFit/>
          </a:bodyPr>
          <a:lstStyle/>
          <a:p>
            <a:pPr algn="r" defTabSz="1218072" fontAlgn="base">
              <a:spcBef>
                <a:spcPct val="0"/>
              </a:spcBef>
              <a:spcAft>
                <a:spcPct val="0"/>
              </a:spcAft>
            </a:pPr>
            <a:r>
              <a:rPr lang="en-US" sz="1199" i="1" dirty="0" err="1">
                <a:solidFill>
                  <a:srgbClr val="1A1A1A"/>
                </a:solidFill>
                <a:latin typeface="acumin-pro"/>
                <a:ea typeface="ＭＳ Ｐゴシック" charset="0"/>
              </a:rPr>
              <a:t>Iacoboni</a:t>
            </a:r>
            <a:r>
              <a:rPr lang="en-US" sz="1199" i="1" dirty="0">
                <a:solidFill>
                  <a:srgbClr val="1A1A1A"/>
                </a:solidFill>
                <a:latin typeface="acumin-pro"/>
                <a:ea typeface="ＭＳ Ｐゴシック" charset="0"/>
              </a:rPr>
              <a:t> et al. Salvage Treatment with Novel Agents Is Preferable to Standard Chemotherapy in Patients with Large B-Cell Lymphoma Progressing after Chimeric Antigen Receptor T-Cell Therapy. Blood 2022; 140 (Supplement 1): 378–380.</a:t>
            </a:r>
            <a:endParaRPr lang="en-US" sz="1199" i="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186927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10;&#10;Description automatically generated">
            <a:extLst>
              <a:ext uri="{FF2B5EF4-FFF2-40B4-BE49-F238E27FC236}">
                <a16:creationId xmlns:a16="http://schemas.microsoft.com/office/drawing/2014/main" id="{C5AC093A-7F6D-8416-89E9-EC5D55AEC57F}"/>
              </a:ext>
            </a:extLst>
          </p:cNvPr>
          <p:cNvPicPr>
            <a:picLocks noGrp="1" noChangeAspect="1"/>
          </p:cNvPicPr>
          <p:nvPr>
            <p:ph sz="half" idx="1"/>
          </p:nvPr>
        </p:nvPicPr>
        <p:blipFill>
          <a:blip r:embed="rId2"/>
          <a:stretch>
            <a:fillRect/>
          </a:stretch>
        </p:blipFill>
        <p:spPr>
          <a:xfrm>
            <a:off x="-98070" y="2280"/>
            <a:ext cx="12284431" cy="6855721"/>
          </a:xfrm>
        </p:spPr>
      </p:pic>
      <p:sp>
        <p:nvSpPr>
          <p:cNvPr id="8" name="TextBox 7">
            <a:extLst>
              <a:ext uri="{FF2B5EF4-FFF2-40B4-BE49-F238E27FC236}">
                <a16:creationId xmlns:a16="http://schemas.microsoft.com/office/drawing/2014/main" id="{F5434850-C41D-7D37-3999-2F3D03FF31F9}"/>
              </a:ext>
            </a:extLst>
          </p:cNvPr>
          <p:cNvSpPr txBox="1"/>
          <p:nvPr/>
        </p:nvSpPr>
        <p:spPr>
          <a:xfrm>
            <a:off x="1194982" y="6394362"/>
            <a:ext cx="10709466" cy="461408"/>
          </a:xfrm>
          <a:prstGeom prst="rect">
            <a:avLst/>
          </a:prstGeom>
          <a:noFill/>
        </p:spPr>
        <p:txBody>
          <a:bodyPr wrap="square">
            <a:spAutoFit/>
          </a:bodyPr>
          <a:lstStyle/>
          <a:p>
            <a:pPr algn="r" defTabSz="1218072" fontAlgn="base">
              <a:spcBef>
                <a:spcPct val="0"/>
              </a:spcBef>
              <a:spcAft>
                <a:spcPct val="0"/>
              </a:spcAft>
            </a:pPr>
            <a:r>
              <a:rPr lang="en-US" sz="1199" i="1" dirty="0" err="1">
                <a:solidFill>
                  <a:srgbClr val="1A1A1A"/>
                </a:solidFill>
                <a:latin typeface="acumin-pro"/>
                <a:ea typeface="ＭＳ Ｐゴシック" charset="0"/>
              </a:rPr>
              <a:t>Iacoboni</a:t>
            </a:r>
            <a:r>
              <a:rPr lang="en-US" sz="1199" i="1" dirty="0">
                <a:solidFill>
                  <a:srgbClr val="1A1A1A"/>
                </a:solidFill>
                <a:latin typeface="acumin-pro"/>
                <a:ea typeface="ＭＳ Ｐゴシック" charset="0"/>
              </a:rPr>
              <a:t> et al. Salvage Treatment with Novel Agents Is Preferable to Standard Chemotherapy in Patients with Large B-Cell Lymphoma Progressing after Chimeric Antigen Receptor T-Cell Therapy. Blood 2022; 140 (Supplement 1): 378–380.</a:t>
            </a:r>
            <a:endParaRPr lang="en-US" sz="1199" i="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382709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DB0D3A-2BEB-6D50-534C-110958D07079}"/>
              </a:ext>
            </a:extLst>
          </p:cNvPr>
          <p:cNvSpPr>
            <a:spLocks noGrp="1"/>
          </p:cNvSpPr>
          <p:nvPr>
            <p:ph sz="quarter" idx="12"/>
          </p:nvPr>
        </p:nvSpPr>
        <p:spPr/>
        <p:txBody>
          <a:bodyPr/>
          <a:lstStyle/>
          <a:p>
            <a:endParaRPr lang="en-US" dirty="0"/>
          </a:p>
          <a:p>
            <a:endParaRPr lang="en-US" dirty="0"/>
          </a:p>
          <a:p>
            <a:endParaRPr lang="en-US" dirty="0"/>
          </a:p>
        </p:txBody>
      </p:sp>
      <p:sp>
        <p:nvSpPr>
          <p:cNvPr id="3" name="Content Placeholder 2">
            <a:extLst>
              <a:ext uri="{FF2B5EF4-FFF2-40B4-BE49-F238E27FC236}">
                <a16:creationId xmlns:a16="http://schemas.microsoft.com/office/drawing/2014/main" id="{A54738CA-93B7-74FD-9DE9-6B17A1436906}"/>
              </a:ext>
            </a:extLst>
          </p:cNvPr>
          <p:cNvSpPr>
            <a:spLocks noGrp="1"/>
          </p:cNvSpPr>
          <p:nvPr>
            <p:ph sz="half" idx="1"/>
          </p:nvPr>
        </p:nvSpPr>
        <p:spPr/>
        <p:txBody>
          <a:bodyPr/>
          <a:lstStyle/>
          <a:p>
            <a:endParaRPr lang="en-US" dirty="0"/>
          </a:p>
        </p:txBody>
      </p:sp>
      <p:sp>
        <p:nvSpPr>
          <p:cNvPr id="4" name="Title 3">
            <a:extLst>
              <a:ext uri="{FF2B5EF4-FFF2-40B4-BE49-F238E27FC236}">
                <a16:creationId xmlns:a16="http://schemas.microsoft.com/office/drawing/2014/main" id="{B96C6414-DFB7-53CE-42ED-8BCB8B5C6523}"/>
              </a:ext>
            </a:extLst>
          </p:cNvPr>
          <p:cNvSpPr>
            <a:spLocks noGrp="1"/>
          </p:cNvSpPr>
          <p:nvPr>
            <p:ph type="title"/>
          </p:nvPr>
        </p:nvSpPr>
        <p:spPr>
          <a:xfrm>
            <a:off x="822591" y="-11779"/>
            <a:ext cx="10049538" cy="1059745"/>
          </a:xfrm>
        </p:spPr>
        <p:txBody>
          <a:bodyPr>
            <a:normAutofit fontScale="90000"/>
          </a:bodyPr>
          <a:lstStyle/>
          <a:p>
            <a:pPr algn="ctr"/>
            <a:br>
              <a:rPr lang="en-US" dirty="0">
                <a:solidFill>
                  <a:srgbClr val="C00000"/>
                </a:solidFill>
              </a:rPr>
            </a:br>
            <a:r>
              <a:rPr lang="en-US" b="1" dirty="0">
                <a:solidFill>
                  <a:srgbClr val="C00000"/>
                </a:solidFill>
              </a:rPr>
              <a:t>Overall survival after CAR-T relapse</a:t>
            </a:r>
          </a:p>
        </p:txBody>
      </p:sp>
      <p:pic>
        <p:nvPicPr>
          <p:cNvPr id="6" name="Picture 5">
            <a:extLst>
              <a:ext uri="{FF2B5EF4-FFF2-40B4-BE49-F238E27FC236}">
                <a16:creationId xmlns:a16="http://schemas.microsoft.com/office/drawing/2014/main" id="{8F5D548B-DC1E-3E30-4A65-686846CB9A29}"/>
              </a:ext>
            </a:extLst>
          </p:cNvPr>
          <p:cNvPicPr>
            <a:picLocks noChangeAspect="1"/>
          </p:cNvPicPr>
          <p:nvPr/>
        </p:nvPicPr>
        <p:blipFill>
          <a:blip r:embed="rId3"/>
          <a:stretch>
            <a:fillRect/>
          </a:stretch>
        </p:blipFill>
        <p:spPr>
          <a:xfrm>
            <a:off x="108575" y="1460307"/>
            <a:ext cx="11778253" cy="5156508"/>
          </a:xfrm>
          <a:prstGeom prst="rect">
            <a:avLst/>
          </a:prstGeom>
        </p:spPr>
      </p:pic>
      <p:sp>
        <p:nvSpPr>
          <p:cNvPr id="5" name="TextBox 4">
            <a:extLst>
              <a:ext uri="{FF2B5EF4-FFF2-40B4-BE49-F238E27FC236}">
                <a16:creationId xmlns:a16="http://schemas.microsoft.com/office/drawing/2014/main" id="{A6C554FF-2B20-AADE-FD3D-939FC2FBDCCA}"/>
              </a:ext>
            </a:extLst>
          </p:cNvPr>
          <p:cNvSpPr txBox="1"/>
          <p:nvPr/>
        </p:nvSpPr>
        <p:spPr>
          <a:xfrm>
            <a:off x="5255358" y="6357229"/>
            <a:ext cx="6931004" cy="420371"/>
          </a:xfrm>
          <a:prstGeom prst="rect">
            <a:avLst/>
          </a:prstGeom>
          <a:noFill/>
        </p:spPr>
        <p:txBody>
          <a:bodyPr wrap="square">
            <a:spAutoFit/>
          </a:bodyPr>
          <a:lstStyle/>
          <a:p>
            <a:pPr algn="r" defTabSz="1218072" fontAlgn="base">
              <a:spcBef>
                <a:spcPct val="0"/>
              </a:spcBef>
              <a:spcAft>
                <a:spcPct val="0"/>
              </a:spcAft>
            </a:pPr>
            <a:r>
              <a:rPr lang="en-US" sz="1066" i="1" dirty="0" err="1">
                <a:solidFill>
                  <a:srgbClr val="1A1A1A"/>
                </a:solidFill>
                <a:latin typeface="acumin-pro"/>
                <a:ea typeface="ＭＳ Ｐゴシック" charset="0"/>
              </a:rPr>
              <a:t>Iacoboni</a:t>
            </a:r>
            <a:r>
              <a:rPr lang="en-US" sz="1066" i="1" dirty="0">
                <a:solidFill>
                  <a:srgbClr val="1A1A1A"/>
                </a:solidFill>
                <a:latin typeface="acumin-pro"/>
                <a:ea typeface="ＭＳ Ｐゴシック" charset="0"/>
              </a:rPr>
              <a:t> et al. Salvage Treatment with Novel Agents Is Preferable to Standard Chemotherapy in Patients with Large B-Cell Lymphoma Progressing after Chimeric Antigen Receptor T-Cell Therapy. Blood 2022; 140 (Supplement 1): 378–380.</a:t>
            </a:r>
            <a:endParaRPr lang="en-US" sz="1066" i="1" dirty="0">
              <a:solidFill>
                <a:srgbClr val="000000"/>
              </a:solidFill>
              <a:latin typeface="Arial" charset="0"/>
              <a:ea typeface="ＭＳ Ｐゴシック" charset="0"/>
            </a:endParaRPr>
          </a:p>
        </p:txBody>
      </p:sp>
      <p:sp>
        <p:nvSpPr>
          <p:cNvPr id="7" name="Rectangle 6">
            <a:extLst>
              <a:ext uri="{FF2B5EF4-FFF2-40B4-BE49-F238E27FC236}">
                <a16:creationId xmlns:a16="http://schemas.microsoft.com/office/drawing/2014/main" id="{4CBD9254-5CAA-75BB-0F07-D9E09465B9BA}"/>
              </a:ext>
            </a:extLst>
          </p:cNvPr>
          <p:cNvSpPr/>
          <p:nvPr/>
        </p:nvSpPr>
        <p:spPr>
          <a:xfrm>
            <a:off x="198388" y="5767400"/>
            <a:ext cx="11987973" cy="589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cxnSp>
        <p:nvCxnSpPr>
          <p:cNvPr id="9" name="Straight Arrow Connector 8">
            <a:extLst>
              <a:ext uri="{FF2B5EF4-FFF2-40B4-BE49-F238E27FC236}">
                <a16:creationId xmlns:a16="http://schemas.microsoft.com/office/drawing/2014/main" id="{56663AD3-CABE-7ACB-C143-B4BA59242841}"/>
              </a:ext>
            </a:extLst>
          </p:cNvPr>
          <p:cNvCxnSpPr>
            <a:cxnSpLocks/>
          </p:cNvCxnSpPr>
          <p:nvPr/>
        </p:nvCxnSpPr>
        <p:spPr>
          <a:xfrm flipV="1">
            <a:off x="1638801" y="3569958"/>
            <a:ext cx="486059" cy="2529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2628BC6-67D7-DE72-1E50-F61397F58BEC}"/>
              </a:ext>
            </a:extLst>
          </p:cNvPr>
          <p:cNvCxnSpPr>
            <a:cxnSpLocks/>
          </p:cNvCxnSpPr>
          <p:nvPr/>
        </p:nvCxnSpPr>
        <p:spPr>
          <a:xfrm flipH="1">
            <a:off x="978131" y="4869508"/>
            <a:ext cx="498765" cy="89789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D496DF8-858D-50F6-7D3A-685C5D4AF707}"/>
              </a:ext>
            </a:extLst>
          </p:cNvPr>
          <p:cNvSpPr txBox="1"/>
          <p:nvPr/>
        </p:nvSpPr>
        <p:spPr>
          <a:xfrm>
            <a:off x="2124860" y="3244456"/>
            <a:ext cx="1441283" cy="369012"/>
          </a:xfrm>
          <a:prstGeom prst="rect">
            <a:avLst/>
          </a:prstGeom>
          <a:noFill/>
        </p:spPr>
        <p:txBody>
          <a:bodyPr wrap="square" rtlCol="0">
            <a:spAutoFit/>
          </a:bodyPr>
          <a:lstStyle/>
          <a:p>
            <a:pPr defTabSz="1218072" fontAlgn="base">
              <a:spcBef>
                <a:spcPct val="0"/>
              </a:spcBef>
              <a:spcAft>
                <a:spcPct val="0"/>
              </a:spcAft>
            </a:pPr>
            <a:r>
              <a:rPr lang="en-US" sz="1798" dirty="0">
                <a:solidFill>
                  <a:srgbClr val="C00000"/>
                </a:solidFill>
                <a:latin typeface="Arial" charset="0"/>
                <a:ea typeface="ＭＳ Ｐゴシック" charset="0"/>
              </a:rPr>
              <a:t>Treatment</a:t>
            </a:r>
          </a:p>
        </p:txBody>
      </p:sp>
      <p:sp>
        <p:nvSpPr>
          <p:cNvPr id="16" name="TextBox 15">
            <a:extLst>
              <a:ext uri="{FF2B5EF4-FFF2-40B4-BE49-F238E27FC236}">
                <a16:creationId xmlns:a16="http://schemas.microsoft.com/office/drawing/2014/main" id="{EB0CC980-F576-97C2-A8F3-D84FB449EF0F}"/>
              </a:ext>
            </a:extLst>
          </p:cNvPr>
          <p:cNvSpPr txBox="1"/>
          <p:nvPr/>
        </p:nvSpPr>
        <p:spPr>
          <a:xfrm>
            <a:off x="305174" y="5810652"/>
            <a:ext cx="2091879" cy="369012"/>
          </a:xfrm>
          <a:prstGeom prst="rect">
            <a:avLst/>
          </a:prstGeom>
          <a:noFill/>
        </p:spPr>
        <p:txBody>
          <a:bodyPr wrap="square" rtlCol="0">
            <a:spAutoFit/>
          </a:bodyPr>
          <a:lstStyle/>
          <a:p>
            <a:pPr defTabSz="1218072" fontAlgn="base">
              <a:spcBef>
                <a:spcPct val="0"/>
              </a:spcBef>
              <a:spcAft>
                <a:spcPct val="0"/>
              </a:spcAft>
            </a:pPr>
            <a:r>
              <a:rPr lang="en-US" sz="1798" dirty="0">
                <a:solidFill>
                  <a:srgbClr val="C00000"/>
                </a:solidFill>
                <a:latin typeface="Arial" charset="0"/>
                <a:ea typeface="ＭＳ Ｐゴシック" charset="0"/>
              </a:rPr>
              <a:t>No Treatment</a:t>
            </a:r>
          </a:p>
        </p:txBody>
      </p:sp>
      <p:sp>
        <p:nvSpPr>
          <p:cNvPr id="17" name="Rectangle 16">
            <a:extLst>
              <a:ext uri="{FF2B5EF4-FFF2-40B4-BE49-F238E27FC236}">
                <a16:creationId xmlns:a16="http://schemas.microsoft.com/office/drawing/2014/main" id="{6FCB4047-758C-AF75-CC1E-EAC90D00A0DB}"/>
              </a:ext>
            </a:extLst>
          </p:cNvPr>
          <p:cNvSpPr/>
          <p:nvPr/>
        </p:nvSpPr>
        <p:spPr>
          <a:xfrm>
            <a:off x="85061" y="1499042"/>
            <a:ext cx="11987973" cy="1006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dirty="0">
              <a:solidFill>
                <a:srgbClr val="FFFFFF"/>
              </a:solidFill>
              <a:latin typeface="Arial"/>
              <a:ea typeface="ＭＳ Ｐゴシック"/>
            </a:endParaRPr>
          </a:p>
        </p:txBody>
      </p:sp>
      <p:cxnSp>
        <p:nvCxnSpPr>
          <p:cNvPr id="18" name="Straight Arrow Connector 17">
            <a:extLst>
              <a:ext uri="{FF2B5EF4-FFF2-40B4-BE49-F238E27FC236}">
                <a16:creationId xmlns:a16="http://schemas.microsoft.com/office/drawing/2014/main" id="{B642626B-083C-6A2A-4FA8-104A987A74B1}"/>
              </a:ext>
            </a:extLst>
          </p:cNvPr>
          <p:cNvCxnSpPr>
            <a:cxnSpLocks/>
          </p:cNvCxnSpPr>
          <p:nvPr/>
        </p:nvCxnSpPr>
        <p:spPr>
          <a:xfrm flipV="1">
            <a:off x="7487718" y="3158237"/>
            <a:ext cx="486059" cy="2529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7DC9208-1C88-C613-2ED1-233219FC630C}"/>
              </a:ext>
            </a:extLst>
          </p:cNvPr>
          <p:cNvSpPr txBox="1"/>
          <p:nvPr/>
        </p:nvSpPr>
        <p:spPr>
          <a:xfrm>
            <a:off x="7973778" y="2832735"/>
            <a:ext cx="1976643" cy="645690"/>
          </a:xfrm>
          <a:prstGeom prst="rect">
            <a:avLst/>
          </a:prstGeom>
          <a:noFill/>
        </p:spPr>
        <p:txBody>
          <a:bodyPr wrap="square" rtlCol="0">
            <a:spAutoFit/>
          </a:bodyPr>
          <a:lstStyle/>
          <a:p>
            <a:pPr defTabSz="1218072" fontAlgn="base">
              <a:spcBef>
                <a:spcPct val="0"/>
              </a:spcBef>
              <a:spcAft>
                <a:spcPct val="0"/>
              </a:spcAft>
            </a:pPr>
            <a:r>
              <a:rPr lang="en-US" sz="1798" dirty="0">
                <a:solidFill>
                  <a:srgbClr val="C00000"/>
                </a:solidFill>
                <a:latin typeface="Arial" charset="0"/>
                <a:ea typeface="ＭＳ Ｐゴシック" charset="0"/>
              </a:rPr>
              <a:t>Relapse &gt;=6 month</a:t>
            </a:r>
          </a:p>
        </p:txBody>
      </p:sp>
      <p:cxnSp>
        <p:nvCxnSpPr>
          <p:cNvPr id="20" name="Straight Arrow Connector 19">
            <a:extLst>
              <a:ext uri="{FF2B5EF4-FFF2-40B4-BE49-F238E27FC236}">
                <a16:creationId xmlns:a16="http://schemas.microsoft.com/office/drawing/2014/main" id="{46EA8D45-D198-8F6B-8011-ED9BA612D3BC}"/>
              </a:ext>
            </a:extLst>
          </p:cNvPr>
          <p:cNvCxnSpPr>
            <a:cxnSpLocks/>
          </p:cNvCxnSpPr>
          <p:nvPr/>
        </p:nvCxnSpPr>
        <p:spPr>
          <a:xfrm flipH="1">
            <a:off x="7235068" y="4791963"/>
            <a:ext cx="498765" cy="89789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D4BBF5B-6716-E211-1FD0-44B00E0C1F97}"/>
              </a:ext>
            </a:extLst>
          </p:cNvPr>
          <p:cNvSpPr txBox="1"/>
          <p:nvPr/>
        </p:nvSpPr>
        <p:spPr>
          <a:xfrm>
            <a:off x="6562111" y="5733108"/>
            <a:ext cx="2091879" cy="645690"/>
          </a:xfrm>
          <a:prstGeom prst="rect">
            <a:avLst/>
          </a:prstGeom>
          <a:noFill/>
        </p:spPr>
        <p:txBody>
          <a:bodyPr wrap="square" rtlCol="0">
            <a:spAutoFit/>
          </a:bodyPr>
          <a:lstStyle/>
          <a:p>
            <a:pPr defTabSz="1218072" fontAlgn="base">
              <a:spcBef>
                <a:spcPct val="0"/>
              </a:spcBef>
              <a:spcAft>
                <a:spcPct val="0"/>
              </a:spcAft>
            </a:pPr>
            <a:r>
              <a:rPr lang="en-US" sz="1798" dirty="0">
                <a:solidFill>
                  <a:srgbClr val="C00000"/>
                </a:solidFill>
                <a:latin typeface="Arial" charset="0"/>
                <a:ea typeface="ＭＳ Ｐゴシック" charset="0"/>
              </a:rPr>
              <a:t>Relapse =&lt;2 months</a:t>
            </a:r>
          </a:p>
        </p:txBody>
      </p:sp>
      <p:sp>
        <p:nvSpPr>
          <p:cNvPr id="22" name="Rectangle 21">
            <a:extLst>
              <a:ext uri="{FF2B5EF4-FFF2-40B4-BE49-F238E27FC236}">
                <a16:creationId xmlns:a16="http://schemas.microsoft.com/office/drawing/2014/main" id="{EBC6E700-506E-8F7C-00AA-D0A14F5D75F5}"/>
              </a:ext>
            </a:extLst>
          </p:cNvPr>
          <p:cNvSpPr/>
          <p:nvPr/>
        </p:nvSpPr>
        <p:spPr>
          <a:xfrm>
            <a:off x="5977608" y="2505704"/>
            <a:ext cx="6129333" cy="3799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dirty="0">
              <a:solidFill>
                <a:srgbClr val="FFFFFF"/>
              </a:solidFill>
              <a:latin typeface="Arial"/>
              <a:ea typeface="ＭＳ Ｐゴシック"/>
            </a:endParaRPr>
          </a:p>
        </p:txBody>
      </p:sp>
    </p:spTree>
    <p:extLst>
      <p:ext uri="{BB962C8B-B14F-4D97-AF65-F5344CB8AC3E}">
        <p14:creationId xmlns:p14="http://schemas.microsoft.com/office/powerpoint/2010/main" val="344203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21" grpId="0"/>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Chart, pie chart&#10;&#10;Description automatically generated">
            <a:extLst>
              <a:ext uri="{FF2B5EF4-FFF2-40B4-BE49-F238E27FC236}">
                <a16:creationId xmlns:a16="http://schemas.microsoft.com/office/drawing/2014/main" id="{0553936B-CEEA-9A58-E57E-6B8F1821451A}"/>
              </a:ext>
            </a:extLst>
          </p:cNvPr>
          <p:cNvPicPr>
            <a:picLocks noGrp="1" noChangeAspect="1"/>
          </p:cNvPicPr>
          <p:nvPr>
            <p:ph sz="quarter" idx="12"/>
          </p:nvPr>
        </p:nvPicPr>
        <p:blipFill>
          <a:blip r:embed="rId2"/>
          <a:stretch>
            <a:fillRect/>
          </a:stretch>
        </p:blipFill>
        <p:spPr>
          <a:xfrm>
            <a:off x="5639" y="2280"/>
            <a:ext cx="12180722" cy="6831990"/>
          </a:xfrm>
        </p:spPr>
      </p:pic>
      <p:sp>
        <p:nvSpPr>
          <p:cNvPr id="12" name="TextBox 11">
            <a:extLst>
              <a:ext uri="{FF2B5EF4-FFF2-40B4-BE49-F238E27FC236}">
                <a16:creationId xmlns:a16="http://schemas.microsoft.com/office/drawing/2014/main" id="{2D8F9477-7B54-0934-6185-576892A86547}"/>
              </a:ext>
            </a:extLst>
          </p:cNvPr>
          <p:cNvSpPr txBox="1"/>
          <p:nvPr/>
        </p:nvSpPr>
        <p:spPr>
          <a:xfrm>
            <a:off x="5392607" y="6394363"/>
            <a:ext cx="6793756" cy="420371"/>
          </a:xfrm>
          <a:prstGeom prst="rect">
            <a:avLst/>
          </a:prstGeom>
          <a:noFill/>
        </p:spPr>
        <p:txBody>
          <a:bodyPr wrap="square">
            <a:spAutoFit/>
          </a:bodyPr>
          <a:lstStyle/>
          <a:p>
            <a:pPr algn="r" defTabSz="1218072" fontAlgn="base">
              <a:spcBef>
                <a:spcPct val="0"/>
              </a:spcBef>
              <a:spcAft>
                <a:spcPct val="0"/>
              </a:spcAft>
            </a:pPr>
            <a:r>
              <a:rPr lang="en-US" sz="1066" i="1" dirty="0" err="1">
                <a:solidFill>
                  <a:srgbClr val="1A1A1A"/>
                </a:solidFill>
                <a:latin typeface="acumin-pro"/>
                <a:ea typeface="ＭＳ Ｐゴシック" charset="0"/>
              </a:rPr>
              <a:t>Iacoboni</a:t>
            </a:r>
            <a:r>
              <a:rPr lang="en-US" sz="1066" i="1" dirty="0">
                <a:solidFill>
                  <a:srgbClr val="1A1A1A"/>
                </a:solidFill>
                <a:latin typeface="acumin-pro"/>
                <a:ea typeface="ＭＳ Ｐゴシック" charset="0"/>
              </a:rPr>
              <a:t> et al. Salvage Treatment with Novel Agents Is Preferable to Standard Chemotherapy in Patients with Large B-Cell Lymphoma Progressing after Chimeric Antigen Receptor T-Cell Therapy. Blood 2022; 140 (Supplement 1): 378–380.</a:t>
            </a:r>
            <a:endParaRPr lang="en-US" sz="1066" i="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325477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716AC1-150C-0A47-80D3-94F719C6F119}"/>
              </a:ext>
            </a:extLst>
          </p:cNvPr>
          <p:cNvSpPr>
            <a:spLocks noGrp="1"/>
          </p:cNvSpPr>
          <p:nvPr>
            <p:ph sz="half" idx="1"/>
          </p:nvPr>
        </p:nvSpPr>
        <p:spPr>
          <a:xfrm>
            <a:off x="5641" y="2588117"/>
            <a:ext cx="4199556" cy="3307740"/>
          </a:xfrm>
        </p:spPr>
        <p:txBody>
          <a:bodyPr/>
          <a:lstStyle/>
          <a:p>
            <a:pPr marL="0" indent="0">
              <a:buNone/>
            </a:pPr>
            <a:r>
              <a:rPr lang="en-US" sz="3198" dirty="0"/>
              <a:t>Response rates by type of salvage treatment</a:t>
            </a:r>
          </a:p>
        </p:txBody>
      </p:sp>
      <p:pic>
        <p:nvPicPr>
          <p:cNvPr id="6" name="Picture 5">
            <a:extLst>
              <a:ext uri="{FF2B5EF4-FFF2-40B4-BE49-F238E27FC236}">
                <a16:creationId xmlns:a16="http://schemas.microsoft.com/office/drawing/2014/main" id="{F2207E75-3F92-66E8-A484-00924E0F1D63}"/>
              </a:ext>
            </a:extLst>
          </p:cNvPr>
          <p:cNvPicPr>
            <a:picLocks noChangeAspect="1"/>
          </p:cNvPicPr>
          <p:nvPr/>
        </p:nvPicPr>
        <p:blipFill>
          <a:blip r:embed="rId2"/>
          <a:stretch>
            <a:fillRect/>
          </a:stretch>
        </p:blipFill>
        <p:spPr>
          <a:xfrm>
            <a:off x="3914816" y="588283"/>
            <a:ext cx="8271545" cy="5307575"/>
          </a:xfrm>
          <a:prstGeom prst="rect">
            <a:avLst/>
          </a:prstGeom>
        </p:spPr>
      </p:pic>
      <p:sp>
        <p:nvSpPr>
          <p:cNvPr id="2" name="Rectangle 1">
            <a:extLst>
              <a:ext uri="{FF2B5EF4-FFF2-40B4-BE49-F238E27FC236}">
                <a16:creationId xmlns:a16="http://schemas.microsoft.com/office/drawing/2014/main" id="{4EAC9B69-1B3E-A512-2BD0-600AB99FD075}"/>
              </a:ext>
            </a:extLst>
          </p:cNvPr>
          <p:cNvSpPr/>
          <p:nvPr/>
        </p:nvSpPr>
        <p:spPr>
          <a:xfrm>
            <a:off x="4904647" y="3871315"/>
            <a:ext cx="1470982" cy="20245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5" name="TextBox 4">
            <a:extLst>
              <a:ext uri="{FF2B5EF4-FFF2-40B4-BE49-F238E27FC236}">
                <a16:creationId xmlns:a16="http://schemas.microsoft.com/office/drawing/2014/main" id="{2E299511-486A-8B3B-DEC6-5AA9FEA17920}"/>
              </a:ext>
            </a:extLst>
          </p:cNvPr>
          <p:cNvSpPr txBox="1"/>
          <p:nvPr/>
        </p:nvSpPr>
        <p:spPr>
          <a:xfrm>
            <a:off x="4904646" y="6263288"/>
            <a:ext cx="7281715" cy="420371"/>
          </a:xfrm>
          <a:prstGeom prst="rect">
            <a:avLst/>
          </a:prstGeom>
          <a:noFill/>
        </p:spPr>
        <p:txBody>
          <a:bodyPr wrap="square">
            <a:spAutoFit/>
          </a:bodyPr>
          <a:lstStyle/>
          <a:p>
            <a:pPr algn="r" defTabSz="1218072" fontAlgn="base">
              <a:spcBef>
                <a:spcPct val="0"/>
              </a:spcBef>
              <a:spcAft>
                <a:spcPct val="0"/>
              </a:spcAft>
            </a:pPr>
            <a:r>
              <a:rPr lang="en-US" sz="1066" i="1" dirty="0" err="1">
                <a:solidFill>
                  <a:srgbClr val="1A1A1A"/>
                </a:solidFill>
                <a:latin typeface="acumin-pro"/>
                <a:ea typeface="ＭＳ Ｐゴシック" charset="0"/>
              </a:rPr>
              <a:t>Iacoboni</a:t>
            </a:r>
            <a:r>
              <a:rPr lang="en-US" sz="1066" i="1" dirty="0">
                <a:solidFill>
                  <a:srgbClr val="1A1A1A"/>
                </a:solidFill>
                <a:latin typeface="acumin-pro"/>
                <a:ea typeface="ＭＳ Ｐゴシック" charset="0"/>
              </a:rPr>
              <a:t> et al. Salvage Treatment with Novel Agents Is Preferable to Standard Chemotherapy in Patients with Large B-Cell Lymphoma Progressing after Chimeric Antigen Receptor T-Cell Therapy. Blood 2022; 140 (Supplement 1): 378–380.</a:t>
            </a:r>
            <a:endParaRPr lang="en-US" sz="1066" i="1" dirty="0">
              <a:solidFill>
                <a:srgbClr val="000000"/>
              </a:solidFill>
              <a:latin typeface="Arial" charset="0"/>
              <a:ea typeface="ＭＳ Ｐゴシック" charset="0"/>
            </a:endParaRPr>
          </a:p>
        </p:txBody>
      </p:sp>
      <p:sp>
        <p:nvSpPr>
          <p:cNvPr id="10" name="Rectangle 9">
            <a:extLst>
              <a:ext uri="{FF2B5EF4-FFF2-40B4-BE49-F238E27FC236}">
                <a16:creationId xmlns:a16="http://schemas.microsoft.com/office/drawing/2014/main" id="{B4225187-96EB-224E-1192-4AB5B54236BB}"/>
              </a:ext>
            </a:extLst>
          </p:cNvPr>
          <p:cNvSpPr/>
          <p:nvPr/>
        </p:nvSpPr>
        <p:spPr>
          <a:xfrm>
            <a:off x="9042636" y="4901761"/>
            <a:ext cx="1470982" cy="9940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 name="Rectangle 3">
            <a:extLst>
              <a:ext uri="{FF2B5EF4-FFF2-40B4-BE49-F238E27FC236}">
                <a16:creationId xmlns:a16="http://schemas.microsoft.com/office/drawing/2014/main" id="{21D8B8DF-C7D6-DCF6-9C77-9B95779375B4}"/>
              </a:ext>
            </a:extLst>
          </p:cNvPr>
          <p:cNvSpPr/>
          <p:nvPr/>
        </p:nvSpPr>
        <p:spPr>
          <a:xfrm>
            <a:off x="6375629" y="4057381"/>
            <a:ext cx="1247250" cy="18382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Tree>
    <p:extLst>
      <p:ext uri="{BB962C8B-B14F-4D97-AF65-F5344CB8AC3E}">
        <p14:creationId xmlns:p14="http://schemas.microsoft.com/office/powerpoint/2010/main" val="381240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4E9CC-E8FF-ACBB-1364-5C24423F8601}"/>
              </a:ext>
            </a:extLst>
          </p:cNvPr>
          <p:cNvSpPr>
            <a:spLocks noGrp="1"/>
          </p:cNvSpPr>
          <p:nvPr>
            <p:ph type="title"/>
          </p:nvPr>
        </p:nvSpPr>
        <p:spPr>
          <a:xfrm>
            <a:off x="783709" y="340666"/>
            <a:ext cx="10000947" cy="586984"/>
          </a:xfrm>
        </p:spPr>
        <p:txBody>
          <a:bodyPr>
            <a:normAutofit fontScale="90000"/>
          </a:bodyPr>
          <a:lstStyle/>
          <a:p>
            <a:r>
              <a:rPr lang="en-US" b="1" dirty="0">
                <a:solidFill>
                  <a:srgbClr val="C00000"/>
                </a:solidFill>
              </a:rPr>
              <a:t>Study Conclusions</a:t>
            </a:r>
          </a:p>
        </p:txBody>
      </p:sp>
      <p:sp>
        <p:nvSpPr>
          <p:cNvPr id="11" name="Content Placeholder 2">
            <a:extLst>
              <a:ext uri="{FF2B5EF4-FFF2-40B4-BE49-F238E27FC236}">
                <a16:creationId xmlns:a16="http://schemas.microsoft.com/office/drawing/2014/main" id="{795D80F5-8C10-B125-805A-F85C0A192CEA}"/>
              </a:ext>
            </a:extLst>
          </p:cNvPr>
          <p:cNvSpPr>
            <a:spLocks noGrp="1"/>
          </p:cNvSpPr>
          <p:nvPr>
            <p:ph idx="1"/>
          </p:nvPr>
        </p:nvSpPr>
        <p:spPr>
          <a:xfrm>
            <a:off x="598633" y="1314642"/>
            <a:ext cx="10380446" cy="4484508"/>
          </a:xfrm>
        </p:spPr>
        <p:txBody>
          <a:bodyPr/>
          <a:lstStyle/>
          <a:p>
            <a:r>
              <a:rPr lang="en-US" dirty="0"/>
              <a:t>POLA + BR and BITEs seemed to work better than traditional salvage chemotherapy </a:t>
            </a:r>
          </a:p>
          <a:p>
            <a:r>
              <a:rPr lang="en-US" dirty="0"/>
              <a:t>Consolidation with allogeneic transplant after salvage was a viable strategy</a:t>
            </a:r>
          </a:p>
        </p:txBody>
      </p:sp>
    </p:spTree>
    <p:extLst>
      <p:ext uri="{BB962C8B-B14F-4D97-AF65-F5344CB8AC3E}">
        <p14:creationId xmlns:p14="http://schemas.microsoft.com/office/powerpoint/2010/main" val="1544627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C0EB6-5A72-898C-2989-32B5330029CA}"/>
              </a:ext>
            </a:extLst>
          </p:cNvPr>
          <p:cNvSpPr>
            <a:spLocks noGrp="1"/>
          </p:cNvSpPr>
          <p:nvPr>
            <p:ph type="title"/>
          </p:nvPr>
        </p:nvSpPr>
        <p:spPr/>
        <p:txBody>
          <a:bodyPr/>
          <a:lstStyle/>
          <a:p>
            <a:endParaRPr lang="en-US"/>
          </a:p>
        </p:txBody>
      </p:sp>
      <p:pic>
        <p:nvPicPr>
          <p:cNvPr id="4" name="Picture 3" descr="A diagram of a dna structure&#10;&#10;Description automatically generated with medium confidence">
            <a:extLst>
              <a:ext uri="{FF2B5EF4-FFF2-40B4-BE49-F238E27FC236}">
                <a16:creationId xmlns:a16="http://schemas.microsoft.com/office/drawing/2014/main" id="{492B085C-6C3B-2167-46BE-53B143AB2A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679" y="280455"/>
            <a:ext cx="7917469" cy="5542228"/>
          </a:xfrm>
          <a:prstGeom prst="rect">
            <a:avLst/>
          </a:prstGeom>
        </p:spPr>
      </p:pic>
      <p:sp>
        <p:nvSpPr>
          <p:cNvPr id="5" name="Rectangle 4">
            <a:extLst>
              <a:ext uri="{FF2B5EF4-FFF2-40B4-BE49-F238E27FC236}">
                <a16:creationId xmlns:a16="http://schemas.microsoft.com/office/drawing/2014/main" id="{49538775-C918-1BD7-57E6-0D9CE002FAF0}"/>
              </a:ext>
            </a:extLst>
          </p:cNvPr>
          <p:cNvSpPr/>
          <p:nvPr/>
        </p:nvSpPr>
        <p:spPr>
          <a:xfrm>
            <a:off x="4625018" y="3185078"/>
            <a:ext cx="5219556" cy="23305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6" name="TextBox 5">
            <a:extLst>
              <a:ext uri="{FF2B5EF4-FFF2-40B4-BE49-F238E27FC236}">
                <a16:creationId xmlns:a16="http://schemas.microsoft.com/office/drawing/2014/main" id="{9269B2BB-01A1-2B3D-205C-C49EB22FE2B5}"/>
              </a:ext>
            </a:extLst>
          </p:cNvPr>
          <p:cNvSpPr txBox="1"/>
          <p:nvPr/>
        </p:nvSpPr>
        <p:spPr>
          <a:xfrm>
            <a:off x="4826460" y="6274856"/>
            <a:ext cx="7179764" cy="338298"/>
          </a:xfrm>
          <a:prstGeom prst="rect">
            <a:avLst/>
          </a:prstGeom>
          <a:noFill/>
        </p:spPr>
        <p:txBody>
          <a:bodyPr wrap="square" rtlCol="0">
            <a:spAutoFit/>
          </a:bodyPr>
          <a:lstStyle/>
          <a:p>
            <a:pPr defTabSz="1218072" fontAlgn="base">
              <a:spcBef>
                <a:spcPct val="0"/>
              </a:spcBef>
              <a:spcAft>
                <a:spcPct val="0"/>
              </a:spcAft>
            </a:pPr>
            <a:r>
              <a:rPr lang="en-US" sz="799" dirty="0">
                <a:solidFill>
                  <a:srgbClr val="000000"/>
                </a:solidFill>
                <a:latin typeface="Arial" charset="0"/>
                <a:ea typeface="ＭＳ Ｐゴシック" charset="0"/>
              </a:rPr>
              <a:t>A Comprehensive Review of Monoclonal Antibodies for the Treatment of Follicular Lymphoma Including Both Approved and Investigational Options</a:t>
            </a:r>
          </a:p>
          <a:p>
            <a:pPr defTabSz="1218072" fontAlgn="base">
              <a:spcBef>
                <a:spcPct val="0"/>
              </a:spcBef>
              <a:spcAft>
                <a:spcPct val="0"/>
              </a:spcAft>
            </a:pPr>
            <a:r>
              <a:rPr lang="en-US" sz="799" dirty="0">
                <a:solidFill>
                  <a:srgbClr val="000000"/>
                </a:solidFill>
                <a:latin typeface="Arial" charset="0"/>
                <a:ea typeface="ＭＳ Ｐゴシック" charset="0"/>
              </a:rPr>
              <a:t>Mario El Hayek, MD, Muhamad Alhaj Moustafa, MD, MS – 11/2023</a:t>
            </a:r>
          </a:p>
        </p:txBody>
      </p:sp>
    </p:spTree>
    <p:extLst>
      <p:ext uri="{BB962C8B-B14F-4D97-AF65-F5344CB8AC3E}">
        <p14:creationId xmlns:p14="http://schemas.microsoft.com/office/powerpoint/2010/main" val="311296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794" y="2366876"/>
            <a:ext cx="3703402" cy="2124250"/>
          </a:xfrm>
        </p:spPr>
        <p:txBody>
          <a:bodyPr anchor="ctr">
            <a:normAutofit fontScale="90000"/>
          </a:bodyPr>
          <a:lstStyle/>
          <a:p>
            <a:r>
              <a:rPr lang="en-US" b="1">
                <a:solidFill>
                  <a:srgbClr val="0070C0"/>
                </a:solidFill>
              </a:rPr>
              <a:t>Bispecific T-cell engagers</a:t>
            </a:r>
            <a:endParaRPr lang="en-US" b="1" dirty="0">
              <a:solidFill>
                <a:srgbClr val="0070C0"/>
              </a:solidFill>
            </a:endParaRPr>
          </a:p>
        </p:txBody>
      </p:sp>
      <p:sp>
        <p:nvSpPr>
          <p:cNvPr id="4" name="Content Placeholder 3"/>
          <p:cNvSpPr>
            <a:spLocks noGrp="1"/>
          </p:cNvSpPr>
          <p:nvPr>
            <p:ph sz="half" idx="13"/>
          </p:nvPr>
        </p:nvSpPr>
        <p:spPr>
          <a:xfrm>
            <a:off x="5974103" y="2366875"/>
            <a:ext cx="6212260" cy="3660400"/>
          </a:xfrm>
        </p:spPr>
        <p:txBody>
          <a:bodyPr anchor="ctr">
            <a:normAutofit/>
          </a:bodyPr>
          <a:lstStyle/>
          <a:p>
            <a:pPr marL="0" indent="0">
              <a:buNone/>
            </a:pPr>
            <a:r>
              <a:rPr lang="en-US" sz="2799" b="1" i="1" dirty="0" err="1"/>
              <a:t>Epocoritamab</a:t>
            </a:r>
            <a:endParaRPr lang="en-US" sz="2799" b="1" i="1" dirty="0"/>
          </a:p>
          <a:p>
            <a:pPr marL="0" indent="0" algn="ctr">
              <a:buNone/>
            </a:pPr>
            <a:endParaRPr lang="en-US" sz="2799" i="1" dirty="0"/>
          </a:p>
          <a:p>
            <a:pPr marL="0" indent="0" algn="ctr">
              <a:buNone/>
            </a:pPr>
            <a:endParaRPr lang="en-US" sz="2799" i="1" dirty="0"/>
          </a:p>
          <a:p>
            <a:pPr marL="0" indent="0" algn="ctr">
              <a:buNone/>
            </a:pPr>
            <a:endParaRPr lang="en-US" sz="2799" i="1" dirty="0"/>
          </a:p>
        </p:txBody>
      </p:sp>
    </p:spTree>
    <p:extLst>
      <p:ext uri="{BB962C8B-B14F-4D97-AF65-F5344CB8AC3E}">
        <p14:creationId xmlns:p14="http://schemas.microsoft.com/office/powerpoint/2010/main" val="3642598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873C5-E7AF-EBCA-5285-C67AB5274E7B}"/>
              </a:ext>
            </a:extLst>
          </p:cNvPr>
          <p:cNvSpPr>
            <a:spLocks noGrp="1"/>
          </p:cNvSpPr>
          <p:nvPr>
            <p:ph type="title"/>
          </p:nvPr>
        </p:nvSpPr>
        <p:spPr>
          <a:xfrm>
            <a:off x="843064" y="115365"/>
            <a:ext cx="10505872" cy="953622"/>
          </a:xfrm>
        </p:spPr>
        <p:txBody>
          <a:bodyPr/>
          <a:lstStyle/>
          <a:p>
            <a:r>
              <a:rPr lang="en-US" b="1" dirty="0"/>
              <a:t>Approved Bispecific Antibodies</a:t>
            </a:r>
          </a:p>
        </p:txBody>
      </p:sp>
      <p:sp>
        <p:nvSpPr>
          <p:cNvPr id="3" name="Content Placeholder 2">
            <a:extLst>
              <a:ext uri="{FF2B5EF4-FFF2-40B4-BE49-F238E27FC236}">
                <a16:creationId xmlns:a16="http://schemas.microsoft.com/office/drawing/2014/main" id="{FCCA0534-E3C1-5872-6A64-627C634724ED}"/>
              </a:ext>
            </a:extLst>
          </p:cNvPr>
          <p:cNvSpPr>
            <a:spLocks noGrp="1"/>
          </p:cNvSpPr>
          <p:nvPr>
            <p:ph idx="1"/>
          </p:nvPr>
        </p:nvSpPr>
        <p:spPr>
          <a:xfrm>
            <a:off x="319807" y="426991"/>
            <a:ext cx="11712150" cy="5423187"/>
          </a:xfrm>
        </p:spPr>
        <p:txBody>
          <a:bodyPr>
            <a:normAutofit/>
          </a:bodyPr>
          <a:lstStyle/>
          <a:p>
            <a:pPr marL="0" indent="0">
              <a:buNone/>
            </a:pPr>
            <a:r>
              <a:rPr lang="en-US" b="1" dirty="0" err="1">
                <a:solidFill>
                  <a:srgbClr val="C00000"/>
                </a:solidFill>
              </a:rPr>
              <a:t>Epcoritamab-bysp</a:t>
            </a:r>
            <a:r>
              <a:rPr lang="en-US" dirty="0"/>
              <a:t> </a:t>
            </a:r>
          </a:p>
          <a:p>
            <a:r>
              <a:rPr lang="en-US" sz="2398" dirty="0"/>
              <a:t>R/R DLBCL</a:t>
            </a:r>
          </a:p>
          <a:p>
            <a:r>
              <a:rPr lang="en-US" sz="2398" dirty="0"/>
              <a:t>After &gt;2 lines</a:t>
            </a:r>
          </a:p>
          <a:p>
            <a:r>
              <a:rPr lang="en-US" sz="2398" dirty="0"/>
              <a:t>FDA approval: 5/19/2023</a:t>
            </a:r>
          </a:p>
          <a:p>
            <a:r>
              <a:rPr lang="en-US" sz="2398" dirty="0"/>
              <a:t>EPCORE NHL-1 (NCT03625037): Open-label, multicenter, multi-cohort study, single arm</a:t>
            </a:r>
          </a:p>
          <a:p>
            <a:r>
              <a:rPr lang="en-US" sz="2398" dirty="0"/>
              <a:t>148 pts for efficacy outcome</a:t>
            </a:r>
          </a:p>
          <a:p>
            <a:r>
              <a:rPr lang="en-US" sz="2398" dirty="0"/>
              <a:t>ORR: 61%, CR: 38%</a:t>
            </a:r>
          </a:p>
          <a:p>
            <a:r>
              <a:rPr lang="en-US" sz="2398" dirty="0"/>
              <a:t>F/U was 9.8 months</a:t>
            </a:r>
          </a:p>
          <a:p>
            <a:r>
              <a:rPr lang="en-US" sz="2398" b="1" u="sng" dirty="0"/>
              <a:t>SC injections</a:t>
            </a:r>
          </a:p>
          <a:p>
            <a:pPr marL="513875" indent="-513875">
              <a:buFont typeface="+mj-lt"/>
              <a:buAutoNum type="arabicPeriod"/>
            </a:pPr>
            <a:endParaRPr lang="en-US" dirty="0"/>
          </a:p>
        </p:txBody>
      </p:sp>
    </p:spTree>
    <p:extLst>
      <p:ext uri="{BB962C8B-B14F-4D97-AF65-F5344CB8AC3E}">
        <p14:creationId xmlns:p14="http://schemas.microsoft.com/office/powerpoint/2010/main" val="1747554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5C2BB-0CD4-1A22-5D1F-A5BB98F6519E}"/>
              </a:ext>
            </a:extLst>
          </p:cNvPr>
          <p:cNvSpPr>
            <a:spLocks noGrp="1"/>
          </p:cNvSpPr>
          <p:nvPr>
            <p:ph type="title"/>
          </p:nvPr>
        </p:nvSpPr>
        <p:spPr/>
        <p:txBody>
          <a:bodyPr/>
          <a:lstStyle/>
          <a:p>
            <a:endParaRPr lang="en-US" b="1" dirty="0"/>
          </a:p>
        </p:txBody>
      </p:sp>
      <p:sp>
        <p:nvSpPr>
          <p:cNvPr id="3" name="Content Placeholder 2">
            <a:extLst>
              <a:ext uri="{FF2B5EF4-FFF2-40B4-BE49-F238E27FC236}">
                <a16:creationId xmlns:a16="http://schemas.microsoft.com/office/drawing/2014/main" id="{39EC6B8C-EE10-2C50-5E45-A1A2743EA0EA}"/>
              </a:ext>
            </a:extLst>
          </p:cNvPr>
          <p:cNvSpPr>
            <a:spLocks noGrp="1"/>
          </p:cNvSpPr>
          <p:nvPr>
            <p:ph idx="1"/>
          </p:nvPr>
        </p:nvSpPr>
        <p:spPr>
          <a:xfrm>
            <a:off x="843064" y="1779527"/>
            <a:ext cx="10505872" cy="4347313"/>
          </a:xfrm>
        </p:spPr>
        <p:txBody>
          <a:bodyPr/>
          <a:lstStyle/>
          <a:p>
            <a:r>
              <a:rPr lang="en-US" dirty="0"/>
              <a:t>ICANS any grade: 6%</a:t>
            </a:r>
          </a:p>
          <a:p>
            <a:r>
              <a:rPr lang="en-US" dirty="0"/>
              <a:t>CRS any grade: 51%</a:t>
            </a:r>
          </a:p>
        </p:txBody>
      </p:sp>
      <p:graphicFrame>
        <p:nvGraphicFramePr>
          <p:cNvPr id="6" name="Table 5">
            <a:extLst>
              <a:ext uri="{FF2B5EF4-FFF2-40B4-BE49-F238E27FC236}">
                <a16:creationId xmlns:a16="http://schemas.microsoft.com/office/drawing/2014/main" id="{50B4E284-7063-C088-16A8-8230F6760381}"/>
              </a:ext>
            </a:extLst>
          </p:cNvPr>
          <p:cNvGraphicFramePr>
            <a:graphicFrameLocks noGrp="1"/>
          </p:cNvGraphicFramePr>
          <p:nvPr/>
        </p:nvGraphicFramePr>
        <p:xfrm>
          <a:off x="1451138" y="3566160"/>
          <a:ext cx="8537584" cy="2141777"/>
        </p:xfrm>
        <a:graphic>
          <a:graphicData uri="http://schemas.openxmlformats.org/drawingml/2006/table">
            <a:tbl>
              <a:tblPr firstRow="1" bandRow="1">
                <a:tableStyleId>{5C22544A-7EE6-4342-B048-85BDC9FD1C3A}</a:tableStyleId>
              </a:tblPr>
              <a:tblGrid>
                <a:gridCol w="3857621">
                  <a:extLst>
                    <a:ext uri="{9D8B030D-6E8A-4147-A177-3AD203B41FA5}">
                      <a16:colId xmlns:a16="http://schemas.microsoft.com/office/drawing/2014/main" val="76445989"/>
                    </a:ext>
                  </a:extLst>
                </a:gridCol>
                <a:gridCol w="4679963">
                  <a:extLst>
                    <a:ext uri="{9D8B030D-6E8A-4147-A177-3AD203B41FA5}">
                      <a16:colId xmlns:a16="http://schemas.microsoft.com/office/drawing/2014/main" val="3721523559"/>
                    </a:ext>
                  </a:extLst>
                </a:gridCol>
              </a:tblGrid>
              <a:tr h="375572">
                <a:tc>
                  <a:txBody>
                    <a:bodyPr/>
                    <a:lstStyle/>
                    <a:p>
                      <a:pPr algn="ctr"/>
                      <a:endParaRPr lang="en-US" sz="1900" dirty="0"/>
                    </a:p>
                  </a:txBody>
                  <a:tcPr marL="91355" marR="91355" marT="45678" marB="45678"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ctr"/>
                      <a:r>
                        <a:rPr lang="en-US" sz="1900" dirty="0">
                          <a:solidFill>
                            <a:srgbClr val="002E51"/>
                          </a:solidFill>
                        </a:rPr>
                        <a:t>DLBCL</a:t>
                      </a:r>
                    </a:p>
                  </a:txBody>
                  <a:tcPr marL="91355" marR="91355" marT="45678" marB="45678" anchor="ctr"/>
                </a:tc>
                <a:extLst>
                  <a:ext uri="{0D108BD9-81ED-4DB2-BD59-A6C34878D82A}">
                    <a16:rowId xmlns:a16="http://schemas.microsoft.com/office/drawing/2014/main" val="1451392842"/>
                  </a:ext>
                </a:extLst>
              </a:tr>
              <a:tr h="639488">
                <a:tc gridSpan="2">
                  <a:txBody>
                    <a:bodyPr/>
                    <a:lstStyle/>
                    <a:p>
                      <a:pPr algn="l"/>
                      <a:r>
                        <a:rPr lang="en-US" sz="1900" b="1" dirty="0">
                          <a:solidFill>
                            <a:srgbClr val="FF0000"/>
                          </a:solidFill>
                        </a:rPr>
                        <a:t>                  Grade ≥ 3</a:t>
                      </a:r>
                    </a:p>
                  </a:txBody>
                  <a:tcPr marL="91355" marR="91355" marT="45678" marB="45678" anchor="ctr">
                    <a:noFill/>
                  </a:tcPr>
                </a:tc>
                <a:tc hMerge="1">
                  <a:txBody>
                    <a:bodyPr/>
                    <a:lstStyle/>
                    <a:p>
                      <a:pPr algn="l"/>
                      <a:endParaRPr lang="en-US" sz="1800" dirty="0">
                        <a:solidFill>
                          <a:schemeClr val="tx1"/>
                        </a:solidFill>
                      </a:endParaRPr>
                    </a:p>
                  </a:txBody>
                  <a:tcPr anchor="ctr">
                    <a:noFill/>
                  </a:tcPr>
                </a:tc>
                <a:extLst>
                  <a:ext uri="{0D108BD9-81ED-4DB2-BD59-A6C34878D82A}">
                    <a16:rowId xmlns:a16="http://schemas.microsoft.com/office/drawing/2014/main" val="3650111494"/>
                  </a:ext>
                </a:extLst>
              </a:tr>
              <a:tr h="375572">
                <a:tc>
                  <a:txBody>
                    <a:bodyPr/>
                    <a:lstStyle/>
                    <a:p>
                      <a:pPr algn="ctr"/>
                      <a:r>
                        <a:rPr lang="en-US" sz="1900" b="1" dirty="0">
                          <a:solidFill>
                            <a:schemeClr val="tx1"/>
                          </a:solidFill>
                        </a:rPr>
                        <a:t>CRS</a:t>
                      </a:r>
                    </a:p>
                  </a:txBody>
                  <a:tcPr marL="91355" marR="91355" marT="45678" marB="45678" anchor="ctr"/>
                </a:tc>
                <a:tc>
                  <a:txBody>
                    <a:bodyPr/>
                    <a:lstStyle/>
                    <a:p>
                      <a:pPr algn="ctr"/>
                      <a:r>
                        <a:rPr lang="en-US" sz="1900" b="1" dirty="0">
                          <a:solidFill>
                            <a:schemeClr val="tx1"/>
                          </a:solidFill>
                        </a:rPr>
                        <a:t>2.5% </a:t>
                      </a:r>
                    </a:p>
                  </a:txBody>
                  <a:tcPr marL="91355" marR="91355" marT="45678" marB="45678"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11668230"/>
                  </a:ext>
                </a:extLst>
              </a:tr>
              <a:tr h="375572">
                <a:tc>
                  <a:txBody>
                    <a:bodyPr/>
                    <a:lstStyle/>
                    <a:p>
                      <a:pPr algn="ctr"/>
                      <a:r>
                        <a:rPr lang="en-US" sz="1900" b="1" dirty="0">
                          <a:solidFill>
                            <a:schemeClr val="tx1"/>
                          </a:solidFill>
                        </a:rPr>
                        <a:t>ICANS</a:t>
                      </a:r>
                    </a:p>
                  </a:txBody>
                  <a:tcPr marL="91355" marR="91355" marT="45678" marB="45678" anchor="ctr"/>
                </a:tc>
                <a:tc>
                  <a:txBody>
                    <a:bodyPr/>
                    <a:lstStyle/>
                    <a:p>
                      <a:pPr algn="ctr"/>
                      <a:r>
                        <a:rPr lang="en-US" sz="1900" b="1" dirty="0">
                          <a:solidFill>
                            <a:schemeClr val="tx1"/>
                          </a:solidFill>
                        </a:rPr>
                        <a:t>o.6%</a:t>
                      </a:r>
                    </a:p>
                  </a:txBody>
                  <a:tcPr marL="91355" marR="91355" marT="45678" marB="45678" anchor="ctr"/>
                </a:tc>
                <a:extLst>
                  <a:ext uri="{0D108BD9-81ED-4DB2-BD59-A6C34878D82A}">
                    <a16:rowId xmlns:a16="http://schemas.microsoft.com/office/drawing/2014/main" val="69890708"/>
                  </a:ext>
                </a:extLst>
              </a:tr>
              <a:tr h="375572">
                <a:tc>
                  <a:txBody>
                    <a:bodyPr/>
                    <a:lstStyle/>
                    <a:p>
                      <a:pPr algn="ctr"/>
                      <a:r>
                        <a:rPr lang="en-US" sz="1900" b="1" dirty="0">
                          <a:solidFill>
                            <a:schemeClr val="tx1"/>
                          </a:solidFill>
                        </a:rPr>
                        <a:t>Infections</a:t>
                      </a:r>
                    </a:p>
                  </a:txBody>
                  <a:tcPr marL="91355" marR="91355" marT="45678" marB="45678" anchor="ctr"/>
                </a:tc>
                <a:tc>
                  <a:txBody>
                    <a:bodyPr/>
                    <a:lstStyle/>
                    <a:p>
                      <a:pPr algn="ctr"/>
                      <a:r>
                        <a:rPr lang="en-US" sz="1900" dirty="0">
                          <a:solidFill>
                            <a:schemeClr val="tx1"/>
                          </a:solidFill>
                        </a:rPr>
                        <a:t>15%</a:t>
                      </a:r>
                    </a:p>
                  </a:txBody>
                  <a:tcPr marL="91355" marR="91355" marT="45678" marB="45678" anchor="ctr"/>
                </a:tc>
                <a:extLst>
                  <a:ext uri="{0D108BD9-81ED-4DB2-BD59-A6C34878D82A}">
                    <a16:rowId xmlns:a16="http://schemas.microsoft.com/office/drawing/2014/main" val="1877383177"/>
                  </a:ext>
                </a:extLst>
              </a:tr>
            </a:tbl>
          </a:graphicData>
        </a:graphic>
      </p:graphicFrame>
      <p:sp>
        <p:nvSpPr>
          <p:cNvPr id="5" name="TextBox 4">
            <a:extLst>
              <a:ext uri="{FF2B5EF4-FFF2-40B4-BE49-F238E27FC236}">
                <a16:creationId xmlns:a16="http://schemas.microsoft.com/office/drawing/2014/main" id="{3706DEFF-4C81-AC8F-FEE6-437ADD9999A7}"/>
              </a:ext>
            </a:extLst>
          </p:cNvPr>
          <p:cNvSpPr txBox="1"/>
          <p:nvPr/>
        </p:nvSpPr>
        <p:spPr>
          <a:xfrm>
            <a:off x="517102" y="336231"/>
            <a:ext cx="6137538" cy="584327"/>
          </a:xfrm>
          <a:prstGeom prst="rect">
            <a:avLst/>
          </a:prstGeom>
          <a:noFill/>
        </p:spPr>
        <p:txBody>
          <a:bodyPr wrap="square">
            <a:spAutoFit/>
          </a:bodyPr>
          <a:lstStyle/>
          <a:p>
            <a:pPr defTabSz="1218072" fontAlgn="base">
              <a:spcBef>
                <a:spcPct val="0"/>
              </a:spcBef>
              <a:spcAft>
                <a:spcPct val="0"/>
              </a:spcAft>
            </a:pPr>
            <a:r>
              <a:rPr lang="en-US" sz="3197" b="1" dirty="0">
                <a:solidFill>
                  <a:srgbClr val="C00000"/>
                </a:solidFill>
                <a:latin typeface="Arial" charset="0"/>
                <a:ea typeface="ＭＳ Ｐゴシック" charset="0"/>
              </a:rPr>
              <a:t>Epcoritamab-bysp</a:t>
            </a:r>
            <a:endParaRPr lang="en-US" sz="3197"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351817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9BB1F4D-133C-13AB-85EA-C2EE54362900}"/>
              </a:ext>
            </a:extLst>
          </p:cNvPr>
          <p:cNvSpPr>
            <a:spLocks noGrp="1"/>
          </p:cNvSpPr>
          <p:nvPr>
            <p:ph type="subTitle" idx="1"/>
          </p:nvPr>
        </p:nvSpPr>
        <p:spPr>
          <a:xfrm>
            <a:off x="502046" y="2639428"/>
            <a:ext cx="4634514" cy="1654231"/>
          </a:xfrm>
        </p:spPr>
        <p:txBody>
          <a:bodyPr>
            <a:noAutofit/>
          </a:bodyPr>
          <a:lstStyle/>
          <a:p>
            <a:pPr algn="l"/>
            <a:r>
              <a:rPr lang="en-US" sz="1998" b="1" i="1" dirty="0">
                <a:solidFill>
                  <a:srgbClr val="E6A513"/>
                </a:solidFill>
                <a:latin typeface="Arial" panose="020B0604020202020204" pitchFamily="34" charset="0"/>
                <a:cs typeface="Arial" panose="020B0604020202020204" pitchFamily="34" charset="0"/>
              </a:rPr>
              <a:t>2023 Events</a:t>
            </a:r>
            <a:endParaRPr lang="en-US" sz="1998" b="1" i="1" dirty="0">
              <a:solidFill>
                <a:srgbClr val="003767"/>
              </a:solidFill>
              <a:latin typeface="Arial" panose="020B0604020202020204" pitchFamily="34" charset="0"/>
              <a:cs typeface="Arial" panose="020B0604020202020204" pitchFamily="34" charset="0"/>
            </a:endParaRPr>
          </a:p>
          <a:p>
            <a:pPr algn="l">
              <a:lnSpc>
                <a:spcPct val="100000"/>
              </a:lnSpc>
              <a:spcBef>
                <a:spcPts val="400"/>
              </a:spcBef>
            </a:pPr>
            <a:r>
              <a:rPr lang="en-US" sz="1399" b="1" dirty="0">
                <a:solidFill>
                  <a:schemeClr val="bg1"/>
                </a:solidFill>
                <a:latin typeface="Arial" panose="020B0604020202020204" pitchFamily="34" charset="0"/>
                <a:cs typeface="Arial" panose="020B0604020202020204" pitchFamily="34" charset="0"/>
              </a:rPr>
              <a:t>Precision Medicine:</a:t>
            </a:r>
            <a:r>
              <a:rPr lang="en-US" sz="1399" dirty="0">
                <a:solidFill>
                  <a:schemeClr val="bg1"/>
                </a:solidFill>
                <a:latin typeface="Arial" panose="020B0604020202020204" pitchFamily="34" charset="0"/>
                <a:cs typeface="Arial" panose="020B0604020202020204" pitchFamily="34" charset="0"/>
              </a:rPr>
              <a:t> November 16, </a:t>
            </a:r>
            <a:br>
              <a:rPr lang="en-US" sz="1399" dirty="0">
                <a:solidFill>
                  <a:schemeClr val="bg1"/>
                </a:solidFill>
                <a:latin typeface="Arial" panose="020B0604020202020204" pitchFamily="34" charset="0"/>
                <a:cs typeface="Arial" panose="020B0604020202020204" pitchFamily="34" charset="0"/>
              </a:rPr>
            </a:br>
            <a:r>
              <a:rPr lang="en-US" sz="1399" dirty="0">
                <a:solidFill>
                  <a:schemeClr val="bg1"/>
                </a:solidFill>
                <a:latin typeface="Arial" panose="020B0604020202020204" pitchFamily="34" charset="0"/>
                <a:cs typeface="Arial" panose="020B0604020202020204" pitchFamily="34" charset="0"/>
              </a:rPr>
              <a:t>Washington, DC</a:t>
            </a:r>
          </a:p>
          <a:p>
            <a:pPr algn="l">
              <a:lnSpc>
                <a:spcPct val="100000"/>
              </a:lnSpc>
              <a:spcBef>
                <a:spcPts val="400"/>
              </a:spcBef>
            </a:pPr>
            <a:r>
              <a:rPr lang="en-US" sz="1399" b="1" dirty="0">
                <a:solidFill>
                  <a:schemeClr val="bg1"/>
                </a:solidFill>
                <a:latin typeface="Arial" panose="020B0604020202020204" pitchFamily="34" charset="0"/>
                <a:cs typeface="Arial" panose="020B0604020202020204" pitchFamily="34" charset="0"/>
              </a:rPr>
              <a:t>Breast: </a:t>
            </a:r>
            <a:r>
              <a:rPr lang="en-US" sz="1399" dirty="0">
                <a:solidFill>
                  <a:schemeClr val="bg1"/>
                </a:solidFill>
                <a:latin typeface="Arial" panose="020B0604020202020204" pitchFamily="34" charset="0"/>
                <a:cs typeface="Arial" panose="020B0604020202020204" pitchFamily="34" charset="0"/>
              </a:rPr>
              <a:t>December 4, San Antonio, TX</a:t>
            </a:r>
          </a:p>
          <a:p>
            <a:pPr algn="l"/>
            <a:br>
              <a:rPr lang="en-US" sz="1399" dirty="0">
                <a:solidFill>
                  <a:srgbClr val="E6A513"/>
                </a:solidFill>
                <a:latin typeface="Arial" panose="020B0604020202020204" pitchFamily="34" charset="0"/>
                <a:cs typeface="Arial" panose="020B0604020202020204" pitchFamily="34" charset="0"/>
              </a:rPr>
            </a:br>
            <a:endParaRPr lang="en-US" sz="1399" dirty="0">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6848280A-52CF-14A2-72C8-A76D653B1539}"/>
              </a:ext>
            </a:extLst>
          </p:cNvPr>
          <p:cNvSpPr txBox="1">
            <a:spLocks/>
          </p:cNvSpPr>
          <p:nvPr/>
        </p:nvSpPr>
        <p:spPr>
          <a:xfrm>
            <a:off x="3805858" y="2639428"/>
            <a:ext cx="4634514" cy="1654231"/>
          </a:xfrm>
          <a:prstGeom prst="rect">
            <a:avLst/>
          </a:prstGeom>
        </p:spPr>
        <p:txBody>
          <a:bodyPr vert="horz" lIns="91355" tIns="45678" rIns="91355" bIns="4567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3554" rtl="0" eaLnBrk="1" fontAlgn="auto" latinLnBrk="0" hangingPunct="1">
              <a:lnSpc>
                <a:spcPct val="90000"/>
              </a:lnSpc>
              <a:spcBef>
                <a:spcPts val="999"/>
              </a:spcBef>
              <a:spcAft>
                <a:spcPts val="0"/>
              </a:spcAft>
              <a:buClrTx/>
              <a:buSzTx/>
              <a:buFont typeface="Arial" panose="020B0604020202020204" pitchFamily="34" charset="0"/>
              <a:buNone/>
              <a:tabLst/>
              <a:defRPr/>
            </a:pPr>
            <a:r>
              <a:rPr kumimoji="0" lang="en-US" sz="1998" b="1" i="1" u="none" strike="noStrike" kern="1200" cap="none" spc="0" normalizeH="0" baseline="0" noProof="0" dirty="0">
                <a:ln>
                  <a:noFill/>
                </a:ln>
                <a:solidFill>
                  <a:srgbClr val="E6A513"/>
                </a:solidFill>
                <a:effectLst/>
                <a:uLnTx/>
                <a:uFillTx/>
                <a:latin typeface="Arial" panose="020B0604020202020204" pitchFamily="34" charset="0"/>
                <a:ea typeface="+mn-ea"/>
                <a:cs typeface="Arial" panose="020B0604020202020204" pitchFamily="34" charset="0"/>
              </a:rPr>
              <a:t>2024 Events</a:t>
            </a:r>
            <a:endParaRPr kumimoji="0" lang="en-US" sz="1998" b="1" i="0" u="none" strike="noStrike" kern="1200" cap="none" spc="0" normalizeH="0" baseline="0" noProof="0" dirty="0">
              <a:ln>
                <a:noFill/>
              </a:ln>
              <a:solidFill>
                <a:srgbClr val="E6A513"/>
              </a:solidFill>
              <a:effectLst/>
              <a:uLnTx/>
              <a:uFillTx/>
              <a:latin typeface="Arial" panose="020B0604020202020204" pitchFamily="34" charset="0"/>
              <a:ea typeface="+mn-ea"/>
              <a:cs typeface="Arial" panose="020B0604020202020204" pitchFamily="34" charset="0"/>
            </a:endParaRPr>
          </a:p>
          <a:p>
            <a:pPr marL="0" marR="0" lvl="0" indent="0" algn="l" defTabSz="913554"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3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Genitourinary: </a:t>
            </a:r>
            <a:r>
              <a:rPr kumimoji="0" lang="en-US" sz="13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January 24, San Francisco, CA</a:t>
            </a:r>
          </a:p>
          <a:p>
            <a:pPr marL="0" marR="0" lvl="0" indent="0" algn="l" defTabSz="913554"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3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Lung: </a:t>
            </a:r>
            <a:r>
              <a:rPr kumimoji="0" lang="en-US" sz="13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March, Atlanta, GA</a:t>
            </a:r>
          </a:p>
          <a:p>
            <a:pPr marL="0" marR="0" lvl="0" indent="0" algn="l" defTabSz="913554"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3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Gyn-</a:t>
            </a:r>
            <a:r>
              <a:rPr kumimoji="0" lang="en-US" sz="1399"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Onc</a:t>
            </a:r>
            <a:r>
              <a:rPr kumimoji="0" lang="en-US" sz="13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3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May, Austin, TX</a:t>
            </a:r>
          </a:p>
          <a:p>
            <a:pPr marL="0" marR="0" lvl="0" indent="0" algn="l" defTabSz="913554"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3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Lung: </a:t>
            </a:r>
            <a:r>
              <a:rPr kumimoji="0" lang="en-US" sz="13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June, Chicago, IL</a:t>
            </a:r>
          </a:p>
          <a:p>
            <a:pPr marL="0" marR="0" lvl="0" indent="0" algn="l" defTabSz="913554"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3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Gastrointestinal: </a:t>
            </a:r>
            <a:r>
              <a:rPr kumimoji="0" lang="en-US" sz="13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November, Washington, DC</a:t>
            </a:r>
          </a:p>
          <a:p>
            <a:pPr marL="0" marR="0" lvl="0" indent="0" algn="l" defTabSz="913554"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3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Breast: </a:t>
            </a:r>
            <a:r>
              <a:rPr kumimoji="0" lang="en-US" sz="13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December, San Antonio, TX</a:t>
            </a:r>
          </a:p>
        </p:txBody>
      </p:sp>
    </p:spTree>
    <p:extLst>
      <p:ext uri="{BB962C8B-B14F-4D97-AF65-F5344CB8AC3E}">
        <p14:creationId xmlns:p14="http://schemas.microsoft.com/office/powerpoint/2010/main" val="5815577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2FF47-35B3-2939-4125-C00F76C16A71}"/>
              </a:ext>
            </a:extLst>
          </p:cNvPr>
          <p:cNvSpPr>
            <a:spLocks noGrp="1"/>
          </p:cNvSpPr>
          <p:nvPr>
            <p:ph type="title"/>
          </p:nvPr>
        </p:nvSpPr>
        <p:spPr>
          <a:xfrm>
            <a:off x="709767" y="821485"/>
            <a:ext cx="10505872" cy="1324336"/>
          </a:xfrm>
        </p:spPr>
        <p:txBody>
          <a:bodyPr/>
          <a:lstStyle/>
          <a:p>
            <a:pPr algn="l"/>
            <a:r>
              <a:rPr lang="en-US" dirty="0">
                <a:solidFill>
                  <a:srgbClr val="C00000"/>
                </a:solidFill>
              </a:rPr>
              <a:t>Cycles: 28 days</a:t>
            </a:r>
          </a:p>
        </p:txBody>
      </p:sp>
      <p:sp>
        <p:nvSpPr>
          <p:cNvPr id="7" name="TextBox 6">
            <a:extLst>
              <a:ext uri="{FF2B5EF4-FFF2-40B4-BE49-F238E27FC236}">
                <a16:creationId xmlns:a16="http://schemas.microsoft.com/office/drawing/2014/main" id="{C38D5CD6-60D2-63CD-8CD0-EB2F685DBB72}"/>
              </a:ext>
            </a:extLst>
          </p:cNvPr>
          <p:cNvSpPr txBox="1"/>
          <p:nvPr/>
        </p:nvSpPr>
        <p:spPr>
          <a:xfrm>
            <a:off x="526526" y="4843187"/>
            <a:ext cx="11435454" cy="461345"/>
          </a:xfrm>
          <a:prstGeom prst="rect">
            <a:avLst/>
          </a:prstGeom>
          <a:noFill/>
        </p:spPr>
        <p:txBody>
          <a:bodyPr wrap="square">
            <a:spAutoFit/>
          </a:bodyPr>
          <a:lstStyle/>
          <a:p>
            <a:pPr defTabSz="1218072" fontAlgn="base">
              <a:spcBef>
                <a:spcPct val="0"/>
              </a:spcBef>
              <a:spcAft>
                <a:spcPct val="0"/>
              </a:spcAft>
            </a:pPr>
            <a:r>
              <a:rPr lang="en-US" sz="2398" dirty="0">
                <a:solidFill>
                  <a:srgbClr val="000000"/>
                </a:solidFill>
                <a:latin typeface="Arial" charset="0"/>
                <a:ea typeface="ＭＳ Ｐゴシック" charset="0"/>
              </a:rPr>
              <a:t>Continuos treatment until progression</a:t>
            </a:r>
          </a:p>
        </p:txBody>
      </p:sp>
      <p:pic>
        <p:nvPicPr>
          <p:cNvPr id="8" name="Content Placeholder 7" descr="A picture containing text, font, number, screenshot&#10;&#10;Description automatically generated">
            <a:extLst>
              <a:ext uri="{FF2B5EF4-FFF2-40B4-BE49-F238E27FC236}">
                <a16:creationId xmlns:a16="http://schemas.microsoft.com/office/drawing/2014/main" id="{9C4CDB0B-7D04-EDFC-280D-5E1BC62BA8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8718" y="1861419"/>
            <a:ext cx="7238178" cy="2226235"/>
          </a:xfrm>
        </p:spPr>
      </p:pic>
      <p:sp>
        <p:nvSpPr>
          <p:cNvPr id="4" name="TextBox 3">
            <a:extLst>
              <a:ext uri="{FF2B5EF4-FFF2-40B4-BE49-F238E27FC236}">
                <a16:creationId xmlns:a16="http://schemas.microsoft.com/office/drawing/2014/main" id="{1A784D35-2F3C-A5EE-92CD-A2410320615C}"/>
              </a:ext>
            </a:extLst>
          </p:cNvPr>
          <p:cNvSpPr txBox="1"/>
          <p:nvPr/>
        </p:nvSpPr>
        <p:spPr>
          <a:xfrm>
            <a:off x="5824442" y="6294921"/>
            <a:ext cx="6137538" cy="215315"/>
          </a:xfrm>
          <a:prstGeom prst="rect">
            <a:avLst/>
          </a:prstGeom>
          <a:noFill/>
        </p:spPr>
        <p:txBody>
          <a:bodyPr wrap="square">
            <a:spAutoFit/>
          </a:bodyPr>
          <a:lstStyle/>
          <a:p>
            <a:pPr defTabSz="1218072" fontAlgn="base">
              <a:spcBef>
                <a:spcPct val="0"/>
              </a:spcBef>
              <a:spcAft>
                <a:spcPct val="0"/>
              </a:spcAft>
            </a:pPr>
            <a:r>
              <a:rPr lang="en-US" sz="799" dirty="0">
                <a:solidFill>
                  <a:srgbClr val="000000"/>
                </a:solidFill>
                <a:latin typeface="Arial" charset="0"/>
                <a:ea typeface="ＭＳ Ｐゴシック" charset="0"/>
              </a:rPr>
              <a:t>FDA package insert: https://www.accessdata.fda.gov/drugsatfda_docs/label/2023/761324s000lbl.pdf</a:t>
            </a:r>
          </a:p>
        </p:txBody>
      </p:sp>
      <p:sp>
        <p:nvSpPr>
          <p:cNvPr id="5" name="TextBox 4">
            <a:extLst>
              <a:ext uri="{FF2B5EF4-FFF2-40B4-BE49-F238E27FC236}">
                <a16:creationId xmlns:a16="http://schemas.microsoft.com/office/drawing/2014/main" id="{16DF8E16-E4D5-BA47-A6B1-D75537D982F7}"/>
              </a:ext>
            </a:extLst>
          </p:cNvPr>
          <p:cNvSpPr txBox="1"/>
          <p:nvPr/>
        </p:nvSpPr>
        <p:spPr>
          <a:xfrm>
            <a:off x="517102" y="336231"/>
            <a:ext cx="6137538" cy="584327"/>
          </a:xfrm>
          <a:prstGeom prst="rect">
            <a:avLst/>
          </a:prstGeom>
          <a:noFill/>
        </p:spPr>
        <p:txBody>
          <a:bodyPr wrap="square">
            <a:spAutoFit/>
          </a:bodyPr>
          <a:lstStyle/>
          <a:p>
            <a:pPr defTabSz="1218072" fontAlgn="base">
              <a:spcBef>
                <a:spcPct val="0"/>
              </a:spcBef>
              <a:spcAft>
                <a:spcPct val="0"/>
              </a:spcAft>
            </a:pPr>
            <a:r>
              <a:rPr lang="en-US" sz="3197" b="1" dirty="0">
                <a:solidFill>
                  <a:srgbClr val="C00000"/>
                </a:solidFill>
                <a:latin typeface="Arial" charset="0"/>
                <a:ea typeface="ＭＳ Ｐゴシック" charset="0"/>
              </a:rPr>
              <a:t>Epcoritamab-bysp</a:t>
            </a:r>
            <a:endParaRPr lang="en-US" sz="3197"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42145694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722BE-781D-2911-48F5-31A20AD8B054}"/>
              </a:ext>
            </a:extLst>
          </p:cNvPr>
          <p:cNvSpPr>
            <a:spLocks noGrp="1"/>
          </p:cNvSpPr>
          <p:nvPr>
            <p:ph type="title"/>
          </p:nvPr>
        </p:nvSpPr>
        <p:spPr/>
        <p:txBody>
          <a:bodyPr/>
          <a:lstStyle/>
          <a:p>
            <a:r>
              <a:rPr lang="en-US" b="1" dirty="0"/>
              <a:t>Timing of CRS/Neurotoxicity</a:t>
            </a:r>
          </a:p>
        </p:txBody>
      </p:sp>
      <p:sp>
        <p:nvSpPr>
          <p:cNvPr id="3" name="Content Placeholder 2">
            <a:extLst>
              <a:ext uri="{FF2B5EF4-FFF2-40B4-BE49-F238E27FC236}">
                <a16:creationId xmlns:a16="http://schemas.microsoft.com/office/drawing/2014/main" id="{687E7D69-8EF2-3CD8-020D-3C333D67F310}"/>
              </a:ext>
            </a:extLst>
          </p:cNvPr>
          <p:cNvSpPr>
            <a:spLocks noGrp="1"/>
          </p:cNvSpPr>
          <p:nvPr>
            <p:ph idx="1"/>
          </p:nvPr>
        </p:nvSpPr>
        <p:spPr>
          <a:xfrm>
            <a:off x="78553" y="1288389"/>
            <a:ext cx="10353613" cy="3653135"/>
          </a:xfrm>
        </p:spPr>
        <p:txBody>
          <a:bodyPr/>
          <a:lstStyle/>
          <a:p>
            <a:r>
              <a:rPr lang="en-US" dirty="0"/>
              <a:t>The median time to onset of CRS from the most recent administered Epcoritamab-bysp dose across all doses was </a:t>
            </a:r>
            <a:r>
              <a:rPr lang="en-US" dirty="0">
                <a:solidFill>
                  <a:srgbClr val="C00000"/>
                </a:solidFill>
              </a:rPr>
              <a:t>24 hours (range: 0 to 10 days)</a:t>
            </a:r>
            <a:r>
              <a:rPr lang="en-US" dirty="0"/>
              <a:t>. </a:t>
            </a:r>
          </a:p>
          <a:p>
            <a:r>
              <a:rPr lang="en-US" dirty="0"/>
              <a:t>The median time to onset </a:t>
            </a:r>
            <a:r>
              <a:rPr lang="en-US" dirty="0">
                <a:solidFill>
                  <a:srgbClr val="C00000"/>
                </a:solidFill>
              </a:rPr>
              <a:t>after the first full 48 mg dose was 21 hours (range: 0 to 7 days)</a:t>
            </a:r>
            <a:r>
              <a:rPr lang="en-US" dirty="0"/>
              <a:t>. </a:t>
            </a:r>
          </a:p>
          <a:p>
            <a:r>
              <a:rPr lang="en-US" dirty="0"/>
              <a:t>CRS resolved in 98% of pts and the median duration was 2 days (range: 1 to 27 days).</a:t>
            </a:r>
          </a:p>
        </p:txBody>
      </p:sp>
      <p:sp>
        <p:nvSpPr>
          <p:cNvPr id="4" name="TextBox 3">
            <a:extLst>
              <a:ext uri="{FF2B5EF4-FFF2-40B4-BE49-F238E27FC236}">
                <a16:creationId xmlns:a16="http://schemas.microsoft.com/office/drawing/2014/main" id="{2D8870B9-4C61-E9B3-7696-683A3A2E04FF}"/>
              </a:ext>
            </a:extLst>
          </p:cNvPr>
          <p:cNvSpPr txBox="1"/>
          <p:nvPr/>
        </p:nvSpPr>
        <p:spPr>
          <a:xfrm>
            <a:off x="517102" y="336231"/>
            <a:ext cx="6137538" cy="584327"/>
          </a:xfrm>
          <a:prstGeom prst="rect">
            <a:avLst/>
          </a:prstGeom>
          <a:noFill/>
        </p:spPr>
        <p:txBody>
          <a:bodyPr wrap="square">
            <a:spAutoFit/>
          </a:bodyPr>
          <a:lstStyle/>
          <a:p>
            <a:pPr defTabSz="1218072" fontAlgn="base">
              <a:spcBef>
                <a:spcPct val="0"/>
              </a:spcBef>
              <a:spcAft>
                <a:spcPct val="0"/>
              </a:spcAft>
            </a:pPr>
            <a:r>
              <a:rPr lang="en-US" sz="3197" b="1" dirty="0">
                <a:solidFill>
                  <a:srgbClr val="C00000"/>
                </a:solidFill>
                <a:latin typeface="Arial" charset="0"/>
                <a:ea typeface="ＭＳ Ｐゴシック" charset="0"/>
              </a:rPr>
              <a:t>Epcoritamab-bysp</a:t>
            </a:r>
            <a:endParaRPr lang="en-US" sz="3197"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06418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794" y="2366876"/>
            <a:ext cx="3703402" cy="2124250"/>
          </a:xfrm>
        </p:spPr>
        <p:txBody>
          <a:bodyPr anchor="ctr">
            <a:normAutofit fontScale="90000"/>
          </a:bodyPr>
          <a:lstStyle/>
          <a:p>
            <a:r>
              <a:rPr lang="en-US" b="1">
                <a:solidFill>
                  <a:srgbClr val="0070C0"/>
                </a:solidFill>
              </a:rPr>
              <a:t>Bispecific T-cell engagers</a:t>
            </a:r>
            <a:endParaRPr lang="en-US" b="1" dirty="0">
              <a:solidFill>
                <a:srgbClr val="0070C0"/>
              </a:solidFill>
            </a:endParaRPr>
          </a:p>
        </p:txBody>
      </p:sp>
      <p:sp>
        <p:nvSpPr>
          <p:cNvPr id="4" name="Content Placeholder 3"/>
          <p:cNvSpPr>
            <a:spLocks noGrp="1"/>
          </p:cNvSpPr>
          <p:nvPr>
            <p:ph sz="half" idx="13"/>
          </p:nvPr>
        </p:nvSpPr>
        <p:spPr>
          <a:xfrm>
            <a:off x="5974103" y="2366875"/>
            <a:ext cx="6212260" cy="3660400"/>
          </a:xfrm>
        </p:spPr>
        <p:txBody>
          <a:bodyPr anchor="ctr">
            <a:normAutofit/>
          </a:bodyPr>
          <a:lstStyle/>
          <a:p>
            <a:pPr marL="0" indent="0">
              <a:buNone/>
            </a:pPr>
            <a:r>
              <a:rPr lang="en-US" sz="2799" b="1" i="1" dirty="0" err="1"/>
              <a:t>Glofitamab</a:t>
            </a:r>
            <a:endParaRPr lang="en-US" sz="2799" b="1" i="1" dirty="0"/>
          </a:p>
          <a:p>
            <a:pPr marL="0" indent="0" algn="ctr">
              <a:buNone/>
            </a:pPr>
            <a:endParaRPr lang="en-US" sz="2799" i="1" dirty="0"/>
          </a:p>
          <a:p>
            <a:pPr marL="0" indent="0" algn="ctr">
              <a:buNone/>
            </a:pPr>
            <a:endParaRPr lang="en-US" sz="2799" i="1" dirty="0"/>
          </a:p>
          <a:p>
            <a:pPr marL="0" indent="0" algn="ctr">
              <a:buNone/>
            </a:pPr>
            <a:endParaRPr lang="en-US" sz="2799" i="1" dirty="0"/>
          </a:p>
        </p:txBody>
      </p:sp>
      <p:sp>
        <p:nvSpPr>
          <p:cNvPr id="3" name="Footer Placeholder 4">
            <a:extLst>
              <a:ext uri="{FF2B5EF4-FFF2-40B4-BE49-F238E27FC236}">
                <a16:creationId xmlns:a16="http://schemas.microsoft.com/office/drawing/2014/main" id="{B4DD5BCD-8EB1-5048-8AFE-756714EADEF3}"/>
              </a:ext>
            </a:extLst>
          </p:cNvPr>
          <p:cNvSpPr txBox="1">
            <a:spLocks/>
          </p:cNvSpPr>
          <p:nvPr/>
        </p:nvSpPr>
        <p:spPr>
          <a:xfrm>
            <a:off x="10208420" y="6318066"/>
            <a:ext cx="1909317" cy="364882"/>
          </a:xfrm>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defTabSz="1218072"/>
            <a:r>
              <a:rPr lang="en-US" sz="932" b="1" dirty="0">
                <a:solidFill>
                  <a:srgbClr val="000000"/>
                </a:solidFill>
              </a:rPr>
              <a:t>Hutchings et al, ASH 2022 </a:t>
            </a:r>
          </a:p>
          <a:p>
            <a:pPr defTabSz="1218072"/>
            <a:r>
              <a:rPr lang="en-US" sz="932" b="1" dirty="0">
                <a:solidFill>
                  <a:srgbClr val="000000"/>
                </a:solidFill>
              </a:rPr>
              <a:t>Dickenson et al, NEJM 2022</a:t>
            </a:r>
          </a:p>
        </p:txBody>
      </p:sp>
    </p:spTree>
    <p:extLst>
      <p:ext uri="{BB962C8B-B14F-4D97-AF65-F5344CB8AC3E}">
        <p14:creationId xmlns:p14="http://schemas.microsoft.com/office/powerpoint/2010/main" val="19290877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873C5-E7AF-EBCA-5285-C67AB5274E7B}"/>
              </a:ext>
            </a:extLst>
          </p:cNvPr>
          <p:cNvSpPr>
            <a:spLocks noGrp="1"/>
          </p:cNvSpPr>
          <p:nvPr>
            <p:ph type="title"/>
          </p:nvPr>
        </p:nvSpPr>
        <p:spPr>
          <a:xfrm>
            <a:off x="843064" y="115365"/>
            <a:ext cx="10505872" cy="953622"/>
          </a:xfrm>
        </p:spPr>
        <p:txBody>
          <a:bodyPr/>
          <a:lstStyle/>
          <a:p>
            <a:r>
              <a:rPr lang="en-US" b="1" dirty="0"/>
              <a:t>Approved Bispecific Antibodies</a:t>
            </a:r>
          </a:p>
        </p:txBody>
      </p:sp>
      <p:sp>
        <p:nvSpPr>
          <p:cNvPr id="3" name="Content Placeholder 2">
            <a:extLst>
              <a:ext uri="{FF2B5EF4-FFF2-40B4-BE49-F238E27FC236}">
                <a16:creationId xmlns:a16="http://schemas.microsoft.com/office/drawing/2014/main" id="{FCCA0534-E3C1-5872-6A64-627C634724ED}"/>
              </a:ext>
            </a:extLst>
          </p:cNvPr>
          <p:cNvSpPr>
            <a:spLocks noGrp="1"/>
          </p:cNvSpPr>
          <p:nvPr>
            <p:ph idx="1"/>
          </p:nvPr>
        </p:nvSpPr>
        <p:spPr>
          <a:xfrm>
            <a:off x="276918" y="607424"/>
            <a:ext cx="11215078" cy="4881055"/>
          </a:xfrm>
        </p:spPr>
        <p:txBody>
          <a:bodyPr>
            <a:normAutofit fontScale="92500" lnSpcReduction="10000"/>
          </a:bodyPr>
          <a:lstStyle/>
          <a:p>
            <a:pPr marL="0" indent="0">
              <a:buNone/>
            </a:pPr>
            <a:r>
              <a:rPr lang="en-US" b="1" dirty="0" err="1">
                <a:solidFill>
                  <a:srgbClr val="C00000"/>
                </a:solidFill>
              </a:rPr>
              <a:t>Glofitamab-gxbm</a:t>
            </a:r>
            <a:r>
              <a:rPr lang="en-US" dirty="0"/>
              <a:t> </a:t>
            </a:r>
          </a:p>
          <a:p>
            <a:r>
              <a:rPr lang="en-US" sz="2931" dirty="0"/>
              <a:t>R/R DLBCL</a:t>
            </a:r>
          </a:p>
          <a:p>
            <a:r>
              <a:rPr lang="en-US" sz="2931" dirty="0"/>
              <a:t>After &gt;2 lines</a:t>
            </a:r>
          </a:p>
          <a:p>
            <a:r>
              <a:rPr lang="en-US" sz="2931" dirty="0"/>
              <a:t>FDA approval: 6/16/2023</a:t>
            </a:r>
          </a:p>
          <a:p>
            <a:r>
              <a:rPr lang="en-US" sz="2931" dirty="0"/>
              <a:t>NP30179 (NCT03075696): Open-label, multicenter, multi-cohort study, single arm</a:t>
            </a:r>
          </a:p>
          <a:p>
            <a:r>
              <a:rPr lang="en-US" sz="2931" dirty="0"/>
              <a:t>132 pts for efficacy outcome</a:t>
            </a:r>
          </a:p>
          <a:p>
            <a:r>
              <a:rPr lang="en-US" sz="2931" dirty="0"/>
              <a:t>ORR: 56%, CR: 43%</a:t>
            </a:r>
          </a:p>
          <a:p>
            <a:r>
              <a:rPr lang="en-US" sz="2931" dirty="0"/>
              <a:t>F/U was 11.4 months</a:t>
            </a:r>
          </a:p>
          <a:p>
            <a:r>
              <a:rPr lang="en-US" sz="2931" b="1" u="sng" dirty="0"/>
              <a:t>IV infusion</a:t>
            </a:r>
          </a:p>
          <a:p>
            <a:pPr marL="513875" indent="-513875">
              <a:buFont typeface="+mj-lt"/>
              <a:buAutoNum type="arabicPeriod"/>
            </a:pPr>
            <a:endParaRPr lang="en-US" dirty="0"/>
          </a:p>
        </p:txBody>
      </p:sp>
      <p:sp>
        <p:nvSpPr>
          <p:cNvPr id="4" name="Footer Placeholder 4">
            <a:extLst>
              <a:ext uri="{FF2B5EF4-FFF2-40B4-BE49-F238E27FC236}">
                <a16:creationId xmlns:a16="http://schemas.microsoft.com/office/drawing/2014/main" id="{218F550D-B9A9-2CA9-1DD3-90EE16A67CEA}"/>
              </a:ext>
            </a:extLst>
          </p:cNvPr>
          <p:cNvSpPr txBox="1">
            <a:spLocks/>
          </p:cNvSpPr>
          <p:nvPr/>
        </p:nvSpPr>
        <p:spPr>
          <a:xfrm>
            <a:off x="10277044" y="6403846"/>
            <a:ext cx="1909317" cy="364882"/>
          </a:xfrm>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defTabSz="1218072"/>
            <a:r>
              <a:rPr lang="en-US" sz="932" b="1" dirty="0">
                <a:solidFill>
                  <a:srgbClr val="000000"/>
                </a:solidFill>
              </a:rPr>
              <a:t>Hutchings et al, ASH 2022 </a:t>
            </a:r>
          </a:p>
          <a:p>
            <a:pPr defTabSz="1218072"/>
            <a:r>
              <a:rPr lang="en-US" sz="932" b="1" dirty="0">
                <a:solidFill>
                  <a:srgbClr val="000000"/>
                </a:solidFill>
              </a:rPr>
              <a:t>Dickenson et al, NEJM 2022</a:t>
            </a:r>
          </a:p>
        </p:txBody>
      </p:sp>
    </p:spTree>
    <p:extLst>
      <p:ext uri="{BB962C8B-B14F-4D97-AF65-F5344CB8AC3E}">
        <p14:creationId xmlns:p14="http://schemas.microsoft.com/office/powerpoint/2010/main" val="33768087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5C2BB-0CD4-1A22-5D1F-A5BB98F6519E}"/>
              </a:ext>
            </a:extLst>
          </p:cNvPr>
          <p:cNvSpPr>
            <a:spLocks noGrp="1"/>
          </p:cNvSpPr>
          <p:nvPr>
            <p:ph type="title"/>
          </p:nvPr>
        </p:nvSpPr>
        <p:spPr/>
        <p:txBody>
          <a:bodyPr/>
          <a:lstStyle/>
          <a:p>
            <a:endParaRPr lang="en-US" b="1" dirty="0"/>
          </a:p>
        </p:txBody>
      </p:sp>
      <p:sp>
        <p:nvSpPr>
          <p:cNvPr id="3" name="Content Placeholder 2">
            <a:extLst>
              <a:ext uri="{FF2B5EF4-FFF2-40B4-BE49-F238E27FC236}">
                <a16:creationId xmlns:a16="http://schemas.microsoft.com/office/drawing/2014/main" id="{39EC6B8C-EE10-2C50-5E45-A1A2743EA0EA}"/>
              </a:ext>
            </a:extLst>
          </p:cNvPr>
          <p:cNvSpPr>
            <a:spLocks noGrp="1"/>
          </p:cNvSpPr>
          <p:nvPr>
            <p:ph idx="1"/>
          </p:nvPr>
        </p:nvSpPr>
        <p:spPr>
          <a:xfrm>
            <a:off x="586799" y="1380925"/>
            <a:ext cx="10505872" cy="4347313"/>
          </a:xfrm>
        </p:spPr>
        <p:txBody>
          <a:bodyPr/>
          <a:lstStyle/>
          <a:p>
            <a:r>
              <a:rPr lang="en-US" dirty="0"/>
              <a:t>ICANS any grade: 4.8%</a:t>
            </a:r>
          </a:p>
          <a:p>
            <a:r>
              <a:rPr lang="en-US" dirty="0"/>
              <a:t>CRS any grade: 70%</a:t>
            </a:r>
          </a:p>
        </p:txBody>
      </p:sp>
      <p:graphicFrame>
        <p:nvGraphicFramePr>
          <p:cNvPr id="6" name="Table 5">
            <a:extLst>
              <a:ext uri="{FF2B5EF4-FFF2-40B4-BE49-F238E27FC236}">
                <a16:creationId xmlns:a16="http://schemas.microsoft.com/office/drawing/2014/main" id="{50B4E284-7063-C088-16A8-8230F6760381}"/>
              </a:ext>
            </a:extLst>
          </p:cNvPr>
          <p:cNvGraphicFramePr>
            <a:graphicFrameLocks noGrp="1"/>
          </p:cNvGraphicFramePr>
          <p:nvPr/>
        </p:nvGraphicFramePr>
        <p:xfrm>
          <a:off x="1099330" y="3223041"/>
          <a:ext cx="8537584" cy="2162078"/>
        </p:xfrm>
        <a:graphic>
          <a:graphicData uri="http://schemas.openxmlformats.org/drawingml/2006/table">
            <a:tbl>
              <a:tblPr firstRow="1" bandRow="1">
                <a:tableStyleId>{5C22544A-7EE6-4342-B048-85BDC9FD1C3A}</a:tableStyleId>
              </a:tblPr>
              <a:tblGrid>
                <a:gridCol w="3857621">
                  <a:extLst>
                    <a:ext uri="{9D8B030D-6E8A-4147-A177-3AD203B41FA5}">
                      <a16:colId xmlns:a16="http://schemas.microsoft.com/office/drawing/2014/main" val="76445989"/>
                    </a:ext>
                  </a:extLst>
                </a:gridCol>
                <a:gridCol w="4679963">
                  <a:extLst>
                    <a:ext uri="{9D8B030D-6E8A-4147-A177-3AD203B41FA5}">
                      <a16:colId xmlns:a16="http://schemas.microsoft.com/office/drawing/2014/main" val="3721523559"/>
                    </a:ext>
                  </a:extLst>
                </a:gridCol>
              </a:tblGrid>
              <a:tr h="375572">
                <a:tc>
                  <a:txBody>
                    <a:bodyPr/>
                    <a:lstStyle/>
                    <a:p>
                      <a:pPr algn="ctr"/>
                      <a:endParaRPr lang="en-US" sz="1900" dirty="0"/>
                    </a:p>
                  </a:txBody>
                  <a:tcPr marL="91355" marR="91355" marT="45678" marB="45678"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ctr"/>
                      <a:r>
                        <a:rPr lang="en-US" sz="1900" dirty="0">
                          <a:solidFill>
                            <a:srgbClr val="002E51"/>
                          </a:solidFill>
                        </a:rPr>
                        <a:t>DLBCL</a:t>
                      </a:r>
                    </a:p>
                  </a:txBody>
                  <a:tcPr marL="91355" marR="91355" marT="45678" marB="45678" anchor="ctr"/>
                </a:tc>
                <a:extLst>
                  <a:ext uri="{0D108BD9-81ED-4DB2-BD59-A6C34878D82A}">
                    <a16:rowId xmlns:a16="http://schemas.microsoft.com/office/drawing/2014/main" val="1451392842"/>
                  </a:ext>
                </a:extLst>
              </a:tr>
              <a:tr h="659789">
                <a:tc gridSpan="2">
                  <a:txBody>
                    <a:bodyPr/>
                    <a:lstStyle/>
                    <a:p>
                      <a:pPr algn="l"/>
                      <a:endParaRPr lang="en-US" sz="1900" dirty="0">
                        <a:solidFill>
                          <a:schemeClr val="tx1"/>
                        </a:solidFill>
                      </a:endParaRPr>
                    </a:p>
                    <a:p>
                      <a:pPr algn="l"/>
                      <a:r>
                        <a:rPr lang="en-US" sz="1900" b="1" dirty="0">
                          <a:solidFill>
                            <a:srgbClr val="FF0000"/>
                          </a:solidFill>
                        </a:rPr>
                        <a:t>                           Grade ≥ 3</a:t>
                      </a:r>
                    </a:p>
                  </a:txBody>
                  <a:tcPr marL="91355" marR="91355" marT="45678" marB="45678" anchor="ctr">
                    <a:noFill/>
                  </a:tcPr>
                </a:tc>
                <a:tc hMerge="1">
                  <a:txBody>
                    <a:bodyPr/>
                    <a:lstStyle/>
                    <a:p>
                      <a:pPr algn="l"/>
                      <a:endParaRPr lang="en-US" sz="1800" dirty="0">
                        <a:solidFill>
                          <a:schemeClr val="tx1"/>
                        </a:solidFill>
                      </a:endParaRPr>
                    </a:p>
                  </a:txBody>
                  <a:tcPr anchor="ctr">
                    <a:noFill/>
                  </a:tcPr>
                </a:tc>
                <a:extLst>
                  <a:ext uri="{0D108BD9-81ED-4DB2-BD59-A6C34878D82A}">
                    <a16:rowId xmlns:a16="http://schemas.microsoft.com/office/drawing/2014/main" val="3650111494"/>
                  </a:ext>
                </a:extLst>
              </a:tr>
              <a:tr h="375572">
                <a:tc>
                  <a:txBody>
                    <a:bodyPr/>
                    <a:lstStyle/>
                    <a:p>
                      <a:pPr algn="ctr"/>
                      <a:r>
                        <a:rPr lang="en-US" sz="1900" b="1" dirty="0">
                          <a:solidFill>
                            <a:schemeClr val="tx1"/>
                          </a:solidFill>
                        </a:rPr>
                        <a:t>CRS</a:t>
                      </a:r>
                    </a:p>
                  </a:txBody>
                  <a:tcPr marL="91355" marR="91355" marT="45678" marB="45678" anchor="ctr"/>
                </a:tc>
                <a:tc>
                  <a:txBody>
                    <a:bodyPr/>
                    <a:lstStyle/>
                    <a:p>
                      <a:pPr algn="ctr"/>
                      <a:r>
                        <a:rPr lang="en-US" sz="1900" b="1" dirty="0">
                          <a:solidFill>
                            <a:schemeClr val="tx1"/>
                          </a:solidFill>
                        </a:rPr>
                        <a:t>4.2% </a:t>
                      </a:r>
                    </a:p>
                  </a:txBody>
                  <a:tcPr marL="91355" marR="91355" marT="45678" marB="45678"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11668230"/>
                  </a:ext>
                </a:extLst>
              </a:tr>
              <a:tr h="375572">
                <a:tc>
                  <a:txBody>
                    <a:bodyPr/>
                    <a:lstStyle/>
                    <a:p>
                      <a:pPr algn="ctr"/>
                      <a:r>
                        <a:rPr lang="en-US" sz="1900" b="1" dirty="0">
                          <a:solidFill>
                            <a:schemeClr val="tx1"/>
                          </a:solidFill>
                        </a:rPr>
                        <a:t>Neurotoxicity</a:t>
                      </a:r>
                    </a:p>
                  </a:txBody>
                  <a:tcPr marL="91355" marR="91355" marT="45678" marB="45678" anchor="ctr"/>
                </a:tc>
                <a:tc>
                  <a:txBody>
                    <a:bodyPr/>
                    <a:lstStyle/>
                    <a:p>
                      <a:pPr algn="ctr"/>
                      <a:r>
                        <a:rPr lang="en-US" sz="1900" b="1" dirty="0">
                          <a:solidFill>
                            <a:schemeClr val="tx1"/>
                          </a:solidFill>
                        </a:rPr>
                        <a:t>2.1%</a:t>
                      </a:r>
                    </a:p>
                  </a:txBody>
                  <a:tcPr marL="91355" marR="91355" marT="45678" marB="45678" anchor="ctr"/>
                </a:tc>
                <a:extLst>
                  <a:ext uri="{0D108BD9-81ED-4DB2-BD59-A6C34878D82A}">
                    <a16:rowId xmlns:a16="http://schemas.microsoft.com/office/drawing/2014/main" val="69890708"/>
                  </a:ext>
                </a:extLst>
              </a:tr>
              <a:tr h="375572">
                <a:tc>
                  <a:txBody>
                    <a:bodyPr/>
                    <a:lstStyle/>
                    <a:p>
                      <a:pPr algn="ctr"/>
                      <a:r>
                        <a:rPr lang="en-US" sz="1900" b="1" dirty="0">
                          <a:solidFill>
                            <a:schemeClr val="tx1"/>
                          </a:solidFill>
                        </a:rPr>
                        <a:t>Infections</a:t>
                      </a:r>
                    </a:p>
                  </a:txBody>
                  <a:tcPr marL="91355" marR="91355" marT="45678" marB="45678" anchor="ctr"/>
                </a:tc>
                <a:tc>
                  <a:txBody>
                    <a:bodyPr/>
                    <a:lstStyle/>
                    <a:p>
                      <a:pPr algn="ctr"/>
                      <a:r>
                        <a:rPr lang="en-US" sz="1900" dirty="0">
                          <a:solidFill>
                            <a:schemeClr val="tx1"/>
                          </a:solidFill>
                        </a:rPr>
                        <a:t>10%</a:t>
                      </a:r>
                    </a:p>
                  </a:txBody>
                  <a:tcPr marL="91355" marR="91355" marT="45678" marB="45678" anchor="ctr"/>
                </a:tc>
                <a:extLst>
                  <a:ext uri="{0D108BD9-81ED-4DB2-BD59-A6C34878D82A}">
                    <a16:rowId xmlns:a16="http://schemas.microsoft.com/office/drawing/2014/main" val="1877383177"/>
                  </a:ext>
                </a:extLst>
              </a:tr>
            </a:tbl>
          </a:graphicData>
        </a:graphic>
      </p:graphicFrame>
      <p:sp>
        <p:nvSpPr>
          <p:cNvPr id="5" name="TextBox 4">
            <a:extLst>
              <a:ext uri="{FF2B5EF4-FFF2-40B4-BE49-F238E27FC236}">
                <a16:creationId xmlns:a16="http://schemas.microsoft.com/office/drawing/2014/main" id="{16E0A63C-B323-6FF4-D1D7-D0D400FBE10A}"/>
              </a:ext>
            </a:extLst>
          </p:cNvPr>
          <p:cNvSpPr txBox="1"/>
          <p:nvPr/>
        </p:nvSpPr>
        <p:spPr>
          <a:xfrm>
            <a:off x="586799" y="271227"/>
            <a:ext cx="6137538" cy="584327"/>
          </a:xfrm>
          <a:prstGeom prst="rect">
            <a:avLst/>
          </a:prstGeom>
          <a:noFill/>
        </p:spPr>
        <p:txBody>
          <a:bodyPr wrap="square">
            <a:spAutoFit/>
          </a:bodyPr>
          <a:lstStyle/>
          <a:p>
            <a:pPr defTabSz="1218072" fontAlgn="base">
              <a:spcBef>
                <a:spcPct val="0"/>
              </a:spcBef>
              <a:spcAft>
                <a:spcPct val="0"/>
              </a:spcAft>
            </a:pPr>
            <a:r>
              <a:rPr lang="en-US" sz="3197" b="1" dirty="0">
                <a:solidFill>
                  <a:srgbClr val="C00000"/>
                </a:solidFill>
                <a:latin typeface="Arial" charset="0"/>
                <a:ea typeface="ＭＳ Ｐゴシック" charset="0"/>
              </a:rPr>
              <a:t>Glofitamab-gxbm</a:t>
            </a:r>
            <a:endParaRPr lang="en-US" sz="3197" dirty="0">
              <a:solidFill>
                <a:srgbClr val="000000"/>
              </a:solidFill>
              <a:latin typeface="Arial" charset="0"/>
              <a:ea typeface="ＭＳ Ｐゴシック" charset="0"/>
            </a:endParaRPr>
          </a:p>
        </p:txBody>
      </p:sp>
      <p:sp>
        <p:nvSpPr>
          <p:cNvPr id="7" name="Footer Placeholder 4">
            <a:extLst>
              <a:ext uri="{FF2B5EF4-FFF2-40B4-BE49-F238E27FC236}">
                <a16:creationId xmlns:a16="http://schemas.microsoft.com/office/drawing/2014/main" id="{B95B89B2-9BDB-2C8D-2FAE-4B80BFBE894D}"/>
              </a:ext>
            </a:extLst>
          </p:cNvPr>
          <p:cNvSpPr txBox="1">
            <a:spLocks/>
          </p:cNvSpPr>
          <p:nvPr/>
        </p:nvSpPr>
        <p:spPr>
          <a:xfrm>
            <a:off x="10371402" y="6403846"/>
            <a:ext cx="1909317" cy="364882"/>
          </a:xfrm>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defTabSz="1218072"/>
            <a:r>
              <a:rPr lang="en-US" sz="932" b="1" dirty="0">
                <a:solidFill>
                  <a:srgbClr val="000000"/>
                </a:solidFill>
              </a:rPr>
              <a:t>Hutchings et al, ASH 2022 </a:t>
            </a:r>
          </a:p>
          <a:p>
            <a:pPr defTabSz="1218072"/>
            <a:r>
              <a:rPr lang="en-US" sz="932" b="1" dirty="0">
                <a:solidFill>
                  <a:srgbClr val="000000"/>
                </a:solidFill>
              </a:rPr>
              <a:t>Dickenson et al, NEJM 2022</a:t>
            </a:r>
          </a:p>
        </p:txBody>
      </p:sp>
    </p:spTree>
    <p:extLst>
      <p:ext uri="{BB962C8B-B14F-4D97-AF65-F5344CB8AC3E}">
        <p14:creationId xmlns:p14="http://schemas.microsoft.com/office/powerpoint/2010/main" val="37189220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2FF47-35B3-2939-4125-C00F76C16A71}"/>
              </a:ext>
            </a:extLst>
          </p:cNvPr>
          <p:cNvSpPr>
            <a:spLocks noGrp="1"/>
          </p:cNvSpPr>
          <p:nvPr>
            <p:ph type="title"/>
          </p:nvPr>
        </p:nvSpPr>
        <p:spPr>
          <a:xfrm>
            <a:off x="186513" y="1025416"/>
            <a:ext cx="5797974" cy="1324336"/>
          </a:xfrm>
        </p:spPr>
        <p:txBody>
          <a:bodyPr/>
          <a:lstStyle/>
          <a:p>
            <a:pPr algn="ctr"/>
            <a:r>
              <a:rPr lang="en-US" dirty="0">
                <a:solidFill>
                  <a:srgbClr val="C00000"/>
                </a:solidFill>
              </a:rPr>
              <a:t>Cycles: 21 days</a:t>
            </a:r>
          </a:p>
        </p:txBody>
      </p:sp>
      <p:sp>
        <p:nvSpPr>
          <p:cNvPr id="7" name="TextBox 6">
            <a:extLst>
              <a:ext uri="{FF2B5EF4-FFF2-40B4-BE49-F238E27FC236}">
                <a16:creationId xmlns:a16="http://schemas.microsoft.com/office/drawing/2014/main" id="{C38D5CD6-60D2-63CD-8CD0-EB2F685DBB72}"/>
              </a:ext>
            </a:extLst>
          </p:cNvPr>
          <p:cNvSpPr txBox="1"/>
          <p:nvPr/>
        </p:nvSpPr>
        <p:spPr>
          <a:xfrm>
            <a:off x="186512" y="4843188"/>
            <a:ext cx="11775469" cy="830356"/>
          </a:xfrm>
          <a:prstGeom prst="rect">
            <a:avLst/>
          </a:prstGeom>
          <a:noFill/>
        </p:spPr>
        <p:txBody>
          <a:bodyPr wrap="square">
            <a:spAutoFit/>
          </a:bodyPr>
          <a:lstStyle/>
          <a:p>
            <a:pPr defTabSz="1218072" fontAlgn="base">
              <a:spcBef>
                <a:spcPct val="0"/>
              </a:spcBef>
              <a:spcAft>
                <a:spcPct val="0"/>
              </a:spcAft>
            </a:pPr>
            <a:r>
              <a:rPr lang="en-US" sz="2398" dirty="0">
                <a:solidFill>
                  <a:srgbClr val="000000"/>
                </a:solidFill>
                <a:latin typeface="Arial" charset="0"/>
                <a:ea typeface="ＭＳ Ｐゴシック" charset="0"/>
              </a:rPr>
              <a:t>Continue Glofitamab-gxbm for a maximum of 12 cycles or until disease progression or unacceptable toxicity, whichever occurs first. </a:t>
            </a:r>
            <a:r>
              <a:rPr lang="en-US" sz="2398" b="1" dirty="0">
                <a:solidFill>
                  <a:srgbClr val="000000"/>
                </a:solidFill>
                <a:latin typeface="Arial" charset="0"/>
                <a:ea typeface="ＭＳ Ｐゴシック" charset="0"/>
              </a:rPr>
              <a:t>(Limited therapy)</a:t>
            </a:r>
          </a:p>
        </p:txBody>
      </p:sp>
      <p:pic>
        <p:nvPicPr>
          <p:cNvPr id="12" name="Content Placeholder 11" descr="A picture containing text, screenshot, font, number&#10;&#10;Description automatically generated">
            <a:extLst>
              <a:ext uri="{FF2B5EF4-FFF2-40B4-BE49-F238E27FC236}">
                <a16:creationId xmlns:a16="http://schemas.microsoft.com/office/drawing/2014/main" id="{52A0E2B9-E0D5-F359-78C3-B9CB2EBB8B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4116" y="2392530"/>
            <a:ext cx="9563770" cy="2321950"/>
          </a:xfrm>
        </p:spPr>
      </p:pic>
      <p:sp>
        <p:nvSpPr>
          <p:cNvPr id="3" name="TextBox 2">
            <a:extLst>
              <a:ext uri="{FF2B5EF4-FFF2-40B4-BE49-F238E27FC236}">
                <a16:creationId xmlns:a16="http://schemas.microsoft.com/office/drawing/2014/main" id="{6C2068AB-0723-CECC-86FD-53FA54A0599A}"/>
              </a:ext>
            </a:extLst>
          </p:cNvPr>
          <p:cNvSpPr txBox="1"/>
          <p:nvPr/>
        </p:nvSpPr>
        <p:spPr>
          <a:xfrm>
            <a:off x="586799" y="271227"/>
            <a:ext cx="6137538" cy="584327"/>
          </a:xfrm>
          <a:prstGeom prst="rect">
            <a:avLst/>
          </a:prstGeom>
          <a:noFill/>
        </p:spPr>
        <p:txBody>
          <a:bodyPr wrap="square">
            <a:spAutoFit/>
          </a:bodyPr>
          <a:lstStyle/>
          <a:p>
            <a:pPr defTabSz="1218072" fontAlgn="base">
              <a:spcBef>
                <a:spcPct val="0"/>
              </a:spcBef>
              <a:spcAft>
                <a:spcPct val="0"/>
              </a:spcAft>
            </a:pPr>
            <a:r>
              <a:rPr lang="en-US" sz="3197" b="1" dirty="0">
                <a:solidFill>
                  <a:srgbClr val="C00000"/>
                </a:solidFill>
                <a:latin typeface="Arial" charset="0"/>
                <a:ea typeface="ＭＳ Ｐゴシック" charset="0"/>
              </a:rPr>
              <a:t>Glofitamab-gxbm</a:t>
            </a:r>
            <a:endParaRPr lang="en-US" sz="3197" dirty="0">
              <a:solidFill>
                <a:srgbClr val="000000"/>
              </a:solidFill>
              <a:latin typeface="Arial" charset="0"/>
              <a:ea typeface="ＭＳ Ｐゴシック" charset="0"/>
            </a:endParaRPr>
          </a:p>
        </p:txBody>
      </p:sp>
      <p:sp>
        <p:nvSpPr>
          <p:cNvPr id="4" name="Rectangle 3">
            <a:extLst>
              <a:ext uri="{FF2B5EF4-FFF2-40B4-BE49-F238E27FC236}">
                <a16:creationId xmlns:a16="http://schemas.microsoft.com/office/drawing/2014/main" id="{E67FFF87-4813-2734-809C-C3A3AA5E14FE}"/>
              </a:ext>
            </a:extLst>
          </p:cNvPr>
          <p:cNvSpPr/>
          <p:nvPr/>
        </p:nvSpPr>
        <p:spPr bwMode="auto">
          <a:xfrm>
            <a:off x="5864394" y="2907933"/>
            <a:ext cx="4940913" cy="471713"/>
          </a:xfrm>
          <a:prstGeom prst="rect">
            <a:avLst/>
          </a:prstGeom>
          <a:noFill/>
          <a:ln w="31750" cap="flat" cmpd="sng" algn="ctr">
            <a:solidFill>
              <a:srgbClr val="FF0000"/>
            </a:solid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defTabSz="1218072" eaLnBrk="0" fontAlgn="base" hangingPunct="0">
              <a:spcBef>
                <a:spcPct val="0"/>
              </a:spcBef>
              <a:spcAft>
                <a:spcPct val="0"/>
              </a:spcAft>
            </a:pPr>
            <a:endParaRPr lang="en-US" sz="3197">
              <a:solidFill>
                <a:srgbClr val="000000"/>
              </a:solidFill>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1207599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A58A5-C885-A4B4-C2AE-CF4AE0E1AC19}"/>
              </a:ext>
            </a:extLst>
          </p:cNvPr>
          <p:cNvSpPr>
            <a:spLocks noGrp="1"/>
          </p:cNvSpPr>
          <p:nvPr>
            <p:ph type="title"/>
          </p:nvPr>
        </p:nvSpPr>
        <p:spPr>
          <a:xfrm>
            <a:off x="262979" y="184443"/>
            <a:ext cx="11897648" cy="586984"/>
          </a:xfrm>
        </p:spPr>
        <p:txBody>
          <a:bodyPr>
            <a:normAutofit fontScale="90000"/>
          </a:bodyPr>
          <a:lstStyle/>
          <a:p>
            <a:r>
              <a:rPr lang="en-US" sz="4130" b="1" dirty="0">
                <a:solidFill>
                  <a:srgbClr val="C00000"/>
                </a:solidFill>
              </a:rPr>
              <a:t>Glofitamab-gxbm vs. Epcoritamab-bysp</a:t>
            </a:r>
            <a:br>
              <a:rPr lang="en-US" dirty="0"/>
            </a:br>
            <a:r>
              <a:rPr lang="en-US" b="1" dirty="0">
                <a:solidFill>
                  <a:srgbClr val="C00000"/>
                </a:solidFill>
              </a:rPr>
              <a:t> </a:t>
            </a:r>
          </a:p>
        </p:txBody>
      </p:sp>
      <p:graphicFrame>
        <p:nvGraphicFramePr>
          <p:cNvPr id="4" name="Content Placeholder 3">
            <a:extLst>
              <a:ext uri="{FF2B5EF4-FFF2-40B4-BE49-F238E27FC236}">
                <a16:creationId xmlns:a16="http://schemas.microsoft.com/office/drawing/2014/main" id="{2DC288B3-A6C2-8BFD-16E1-BC50F3279642}"/>
              </a:ext>
            </a:extLst>
          </p:cNvPr>
          <p:cNvGraphicFramePr>
            <a:graphicFrameLocks noGrp="1"/>
          </p:cNvGraphicFramePr>
          <p:nvPr>
            <p:ph idx="1"/>
          </p:nvPr>
        </p:nvGraphicFramePr>
        <p:xfrm>
          <a:off x="1470088" y="1125483"/>
          <a:ext cx="9251827" cy="3984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5DFD062F-666F-6899-7087-4D8C839C9829}"/>
              </a:ext>
            </a:extLst>
          </p:cNvPr>
          <p:cNvSpPr txBox="1"/>
          <p:nvPr/>
        </p:nvSpPr>
        <p:spPr>
          <a:xfrm>
            <a:off x="4517652" y="6066893"/>
            <a:ext cx="7780221" cy="584391"/>
          </a:xfrm>
          <a:prstGeom prst="rect">
            <a:avLst/>
          </a:prstGeom>
          <a:noFill/>
        </p:spPr>
        <p:txBody>
          <a:bodyPr wrap="square" rtlCol="0">
            <a:spAutoFit/>
          </a:bodyPr>
          <a:lstStyle/>
          <a:p>
            <a:pPr defTabSz="1218072" fontAlgn="base">
              <a:spcBef>
                <a:spcPct val="0"/>
              </a:spcBef>
              <a:spcAft>
                <a:spcPct val="0"/>
              </a:spcAft>
            </a:pPr>
            <a:r>
              <a:rPr lang="en-US" sz="1066" i="1" dirty="0">
                <a:solidFill>
                  <a:srgbClr val="000000"/>
                </a:solidFill>
                <a:latin typeface="Arial" charset="0"/>
                <a:ea typeface="ＭＳ Ｐゴシック" charset="0"/>
              </a:rPr>
              <a:t>Also presented: </a:t>
            </a:r>
          </a:p>
          <a:p>
            <a:pPr marL="342675" indent="-342675" defTabSz="1218072" fontAlgn="base">
              <a:spcBef>
                <a:spcPct val="0"/>
              </a:spcBef>
              <a:spcAft>
                <a:spcPct val="0"/>
              </a:spcAft>
              <a:buFontTx/>
              <a:buChar char="-"/>
            </a:pPr>
            <a:r>
              <a:rPr lang="en-US" sz="1066" i="1" dirty="0">
                <a:solidFill>
                  <a:srgbClr val="000000"/>
                </a:solidFill>
                <a:latin typeface="Arial" charset="0"/>
                <a:ea typeface="ＭＳ Ｐゴシック" charset="0"/>
              </a:rPr>
              <a:t>Efficacy in MCL (Phillips et al)</a:t>
            </a:r>
          </a:p>
          <a:p>
            <a:pPr marL="342675" indent="-342675" defTabSz="1218072" fontAlgn="base">
              <a:spcBef>
                <a:spcPct val="0"/>
              </a:spcBef>
              <a:spcAft>
                <a:spcPct val="0"/>
              </a:spcAft>
              <a:buFontTx/>
              <a:buChar char="-"/>
            </a:pPr>
            <a:r>
              <a:rPr lang="en-US" sz="1066" i="1" dirty="0">
                <a:solidFill>
                  <a:srgbClr val="000000"/>
                </a:solidFill>
                <a:latin typeface="Arial" charset="0"/>
                <a:ea typeface="ＭＳ Ｐゴシック" charset="0"/>
              </a:rPr>
              <a:t>Efficacy/safety with R-CHOP in untreated DLBCL (</a:t>
            </a:r>
            <a:r>
              <a:rPr lang="en-US" sz="1066" i="1" dirty="0" err="1">
                <a:solidFill>
                  <a:srgbClr val="000000"/>
                </a:solidFill>
                <a:latin typeface="Arial" charset="0"/>
                <a:ea typeface="ＭＳ Ｐゴシック" charset="0"/>
              </a:rPr>
              <a:t>Topp</a:t>
            </a:r>
            <a:r>
              <a:rPr lang="en-US" sz="1066" i="1" dirty="0">
                <a:solidFill>
                  <a:srgbClr val="000000"/>
                </a:solidFill>
                <a:latin typeface="Arial" charset="0"/>
                <a:ea typeface="ＭＳ Ｐゴシック" charset="0"/>
              </a:rPr>
              <a:t> et al)</a:t>
            </a:r>
          </a:p>
        </p:txBody>
      </p:sp>
      <p:sp>
        <p:nvSpPr>
          <p:cNvPr id="6" name="TextBox 5">
            <a:extLst>
              <a:ext uri="{FF2B5EF4-FFF2-40B4-BE49-F238E27FC236}">
                <a16:creationId xmlns:a16="http://schemas.microsoft.com/office/drawing/2014/main" id="{59763F07-847D-DDF2-E1EB-580123E506D2}"/>
              </a:ext>
            </a:extLst>
          </p:cNvPr>
          <p:cNvSpPr txBox="1"/>
          <p:nvPr/>
        </p:nvSpPr>
        <p:spPr>
          <a:xfrm>
            <a:off x="2922151" y="5223987"/>
            <a:ext cx="8389258" cy="584327"/>
          </a:xfrm>
          <a:prstGeom prst="rect">
            <a:avLst/>
          </a:prstGeom>
          <a:noFill/>
        </p:spPr>
        <p:txBody>
          <a:bodyPr wrap="square" rtlCol="0">
            <a:spAutoFit/>
          </a:bodyPr>
          <a:lstStyle/>
          <a:p>
            <a:pPr defTabSz="1218072" fontAlgn="base">
              <a:spcBef>
                <a:spcPct val="0"/>
              </a:spcBef>
              <a:spcAft>
                <a:spcPct val="0"/>
              </a:spcAft>
            </a:pPr>
            <a:r>
              <a:rPr lang="en-US" sz="3197" dirty="0">
                <a:solidFill>
                  <a:srgbClr val="000000"/>
                </a:solidFill>
                <a:latin typeface="Arial" charset="0"/>
                <a:ea typeface="ＭＳ Ｐゴシック" charset="0"/>
              </a:rPr>
              <a:t>*</a:t>
            </a:r>
            <a:r>
              <a:rPr lang="en-US" sz="1865" dirty="0">
                <a:solidFill>
                  <a:srgbClr val="333399">
                    <a:lumMod val="50000"/>
                  </a:srgbClr>
                </a:solidFill>
                <a:latin typeface="Arial" charset="0"/>
                <a:ea typeface="ＭＳ Ｐゴシック" charset="0"/>
              </a:rPr>
              <a:t>Both had low incidence of &gt;= 3 grade CRS or ICANS</a:t>
            </a:r>
            <a:endParaRPr lang="en-US" sz="3197" dirty="0">
              <a:solidFill>
                <a:srgbClr val="333399">
                  <a:lumMod val="50000"/>
                </a:srgbClr>
              </a:solidFill>
              <a:latin typeface="Arial" charset="0"/>
              <a:ea typeface="ＭＳ Ｐゴシック" charset="0"/>
            </a:endParaRPr>
          </a:p>
        </p:txBody>
      </p:sp>
    </p:spTree>
    <p:extLst>
      <p:ext uri="{BB962C8B-B14F-4D97-AF65-F5344CB8AC3E}">
        <p14:creationId xmlns:p14="http://schemas.microsoft.com/office/powerpoint/2010/main" val="5478136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C1F3-6009-2D0B-4405-609ACD952C11}"/>
              </a:ext>
            </a:extLst>
          </p:cNvPr>
          <p:cNvSpPr>
            <a:spLocks noGrp="1"/>
          </p:cNvSpPr>
          <p:nvPr>
            <p:ph type="title"/>
          </p:nvPr>
        </p:nvSpPr>
        <p:spPr/>
        <p:txBody>
          <a:bodyPr/>
          <a:lstStyle/>
          <a:p>
            <a:endParaRPr lang="en-US" sz="1332" dirty="0"/>
          </a:p>
        </p:txBody>
      </p:sp>
      <p:sp>
        <p:nvSpPr>
          <p:cNvPr id="3" name="Content Placeholder 2">
            <a:extLst>
              <a:ext uri="{FF2B5EF4-FFF2-40B4-BE49-F238E27FC236}">
                <a16:creationId xmlns:a16="http://schemas.microsoft.com/office/drawing/2014/main" id="{D0C6E189-FFF1-706A-97B3-F32B02275133}"/>
              </a:ext>
            </a:extLst>
          </p:cNvPr>
          <p:cNvSpPr>
            <a:spLocks noGrp="1"/>
          </p:cNvSpPr>
          <p:nvPr>
            <p:ph idx="1"/>
          </p:nvPr>
        </p:nvSpPr>
        <p:spPr>
          <a:xfrm>
            <a:off x="-59823" y="1725864"/>
            <a:ext cx="7219491" cy="3653135"/>
          </a:xfrm>
        </p:spPr>
        <p:txBody>
          <a:bodyPr/>
          <a:lstStyle/>
          <a:p>
            <a:r>
              <a:rPr lang="en-US" sz="1865" dirty="0"/>
              <a:t>Retrospective </a:t>
            </a:r>
          </a:p>
          <a:p>
            <a:r>
              <a:rPr lang="en-US" sz="1865" dirty="0"/>
              <a:t>R/R LBCL pts treated with </a:t>
            </a:r>
            <a:r>
              <a:rPr lang="en-US" sz="1865" b="1" dirty="0"/>
              <a:t>CD19-targeted </a:t>
            </a:r>
            <a:r>
              <a:rPr lang="en-US" sz="1865" dirty="0"/>
              <a:t>CAR-T</a:t>
            </a:r>
          </a:p>
          <a:p>
            <a:r>
              <a:rPr lang="en-US" sz="1865" dirty="0"/>
              <a:t>47 pt exposed to </a:t>
            </a:r>
            <a:r>
              <a:rPr lang="en-US" sz="1865" dirty="0" err="1"/>
              <a:t>BsAbs</a:t>
            </a:r>
            <a:r>
              <a:rPr lang="en-US" sz="1865" dirty="0"/>
              <a:t> prior to apheresis</a:t>
            </a:r>
          </a:p>
          <a:p>
            <a:r>
              <a:rPr lang="en-US" sz="1865" dirty="0"/>
              <a:t>Control cohort from pts included in the DESCAR-T Registry (n=764)</a:t>
            </a:r>
          </a:p>
          <a:p>
            <a:r>
              <a:rPr lang="en-US" sz="1865" dirty="0"/>
              <a:t>1:1 propensity score matching to achieve balance between cohorts</a:t>
            </a:r>
          </a:p>
          <a:p>
            <a:r>
              <a:rPr lang="en-US" sz="1865" dirty="0"/>
              <a:t>Previous exposure to bispecific antibody treatment </a:t>
            </a:r>
            <a:r>
              <a:rPr lang="en-US" sz="1865" b="1" dirty="0"/>
              <a:t>targeting different antigens</a:t>
            </a:r>
            <a:r>
              <a:rPr lang="en-US" sz="1865" dirty="0"/>
              <a:t> does not have a negative impact on survival outcomes after CAR T-cell therapy</a:t>
            </a:r>
          </a:p>
          <a:p>
            <a:r>
              <a:rPr lang="en-US" sz="1865" dirty="0"/>
              <a:t>Lack of response to a previous </a:t>
            </a:r>
            <a:r>
              <a:rPr lang="en-US" sz="1865" dirty="0" err="1"/>
              <a:t>BsAb</a:t>
            </a:r>
            <a:r>
              <a:rPr lang="en-US" sz="1865" dirty="0"/>
              <a:t> does not predict for lower response rates after CAR T-cell infusion</a:t>
            </a:r>
          </a:p>
        </p:txBody>
      </p:sp>
      <p:sp>
        <p:nvSpPr>
          <p:cNvPr id="4" name="TextBox 3">
            <a:extLst>
              <a:ext uri="{FF2B5EF4-FFF2-40B4-BE49-F238E27FC236}">
                <a16:creationId xmlns:a16="http://schemas.microsoft.com/office/drawing/2014/main" id="{9E516DAA-75A6-6135-59FF-0AD7C76A0653}"/>
              </a:ext>
            </a:extLst>
          </p:cNvPr>
          <p:cNvSpPr txBox="1"/>
          <p:nvPr/>
        </p:nvSpPr>
        <p:spPr>
          <a:xfrm>
            <a:off x="657566" y="25735"/>
            <a:ext cx="11125630" cy="1568314"/>
          </a:xfrm>
          <a:prstGeom prst="rect">
            <a:avLst/>
          </a:prstGeom>
          <a:noFill/>
        </p:spPr>
        <p:txBody>
          <a:bodyPr wrap="square" rtlCol="0">
            <a:spAutoFit/>
          </a:bodyPr>
          <a:lstStyle/>
          <a:p>
            <a:pPr defTabSz="1218072" fontAlgn="base">
              <a:spcBef>
                <a:spcPct val="0"/>
              </a:spcBef>
              <a:spcAft>
                <a:spcPct val="0"/>
              </a:spcAft>
            </a:pPr>
            <a:r>
              <a:rPr lang="en-US" sz="3197" dirty="0">
                <a:solidFill>
                  <a:srgbClr val="B62B30"/>
                </a:solidFill>
                <a:latin typeface="Roboto" panose="02000000000000000000" pitchFamily="2" charset="0"/>
                <a:ea typeface="ＭＳ Ｐゴシック" charset="0"/>
              </a:rPr>
              <a:t>Efficacy of Chimeric Antigen Receptor T-Cell Therapy </a:t>
            </a:r>
            <a:r>
              <a:rPr lang="en-US" sz="3197" b="1" dirty="0">
                <a:solidFill>
                  <a:srgbClr val="B62B30"/>
                </a:solidFill>
                <a:latin typeface="Roboto" panose="02000000000000000000" pitchFamily="2" charset="0"/>
                <a:ea typeface="ＭＳ Ｐゴシック" charset="0"/>
              </a:rPr>
              <a:t>Is Not Impaired </a:t>
            </a:r>
            <a:r>
              <a:rPr lang="en-US" sz="3197" dirty="0">
                <a:solidFill>
                  <a:srgbClr val="B62B30"/>
                </a:solidFill>
                <a:latin typeface="Roboto" panose="02000000000000000000" pitchFamily="2" charset="0"/>
                <a:ea typeface="ＭＳ Ｐゴシック" charset="0"/>
              </a:rPr>
              <a:t>By Previous Bispecific Antibody Treatment in Patients with Large B-Cell Lymphoma</a:t>
            </a:r>
            <a:endParaRPr lang="en-US" sz="3197" dirty="0">
              <a:solidFill>
                <a:srgbClr val="000000"/>
              </a:solidFill>
              <a:latin typeface="Arial" charset="0"/>
              <a:ea typeface="ＭＳ Ｐゴシック" charset="0"/>
            </a:endParaRPr>
          </a:p>
        </p:txBody>
      </p:sp>
      <p:pic>
        <p:nvPicPr>
          <p:cNvPr id="6" name="Picture 5" descr="A graph of a patient's control&#10;&#10;Description automatically generated">
            <a:extLst>
              <a:ext uri="{FF2B5EF4-FFF2-40B4-BE49-F238E27FC236}">
                <a16:creationId xmlns:a16="http://schemas.microsoft.com/office/drawing/2014/main" id="{57BA0FF6-D53F-D25F-56D2-0C1B06BBB291}"/>
              </a:ext>
            </a:extLst>
          </p:cNvPr>
          <p:cNvPicPr>
            <a:picLocks noChangeAspect="1"/>
          </p:cNvPicPr>
          <p:nvPr/>
        </p:nvPicPr>
        <p:blipFill>
          <a:blip r:embed="rId2"/>
          <a:stretch>
            <a:fillRect/>
          </a:stretch>
        </p:blipFill>
        <p:spPr>
          <a:xfrm>
            <a:off x="6974115" y="1587535"/>
            <a:ext cx="5140249" cy="3791464"/>
          </a:xfrm>
          <a:prstGeom prst="rect">
            <a:avLst/>
          </a:prstGeom>
        </p:spPr>
      </p:pic>
      <p:sp>
        <p:nvSpPr>
          <p:cNvPr id="7" name="TextBox 6">
            <a:extLst>
              <a:ext uri="{FF2B5EF4-FFF2-40B4-BE49-F238E27FC236}">
                <a16:creationId xmlns:a16="http://schemas.microsoft.com/office/drawing/2014/main" id="{B8B338B9-2112-1E49-7C35-D56C32460143}"/>
              </a:ext>
            </a:extLst>
          </p:cNvPr>
          <p:cNvSpPr txBox="1"/>
          <p:nvPr/>
        </p:nvSpPr>
        <p:spPr>
          <a:xfrm>
            <a:off x="8437578" y="3734301"/>
            <a:ext cx="2899565" cy="584327"/>
          </a:xfrm>
          <a:prstGeom prst="rect">
            <a:avLst/>
          </a:prstGeom>
          <a:noFill/>
        </p:spPr>
        <p:txBody>
          <a:bodyPr wrap="square" rtlCol="0">
            <a:spAutoFit/>
          </a:bodyPr>
          <a:lstStyle/>
          <a:p>
            <a:pPr defTabSz="1218072" fontAlgn="base">
              <a:spcBef>
                <a:spcPct val="0"/>
              </a:spcBef>
              <a:spcAft>
                <a:spcPct val="0"/>
              </a:spcAft>
            </a:pPr>
            <a:r>
              <a:rPr lang="en-US" sz="3197" dirty="0">
                <a:solidFill>
                  <a:srgbClr val="000000"/>
                </a:solidFill>
                <a:latin typeface="Arial" charset="0"/>
                <a:ea typeface="ＭＳ Ｐゴシック" charset="0"/>
              </a:rPr>
              <a:t>Not significant</a:t>
            </a:r>
          </a:p>
        </p:txBody>
      </p:sp>
      <p:sp>
        <p:nvSpPr>
          <p:cNvPr id="8" name="TextBox 7">
            <a:extLst>
              <a:ext uri="{FF2B5EF4-FFF2-40B4-BE49-F238E27FC236}">
                <a16:creationId xmlns:a16="http://schemas.microsoft.com/office/drawing/2014/main" id="{C9870ECE-BDEB-1897-FE63-5C96C52988E0}"/>
              </a:ext>
            </a:extLst>
          </p:cNvPr>
          <p:cNvSpPr txBox="1"/>
          <p:nvPr/>
        </p:nvSpPr>
        <p:spPr>
          <a:xfrm>
            <a:off x="5145888" y="6021739"/>
            <a:ext cx="6968476" cy="707245"/>
          </a:xfrm>
          <a:prstGeom prst="rect">
            <a:avLst/>
          </a:prstGeom>
          <a:noFill/>
        </p:spPr>
        <p:txBody>
          <a:bodyPr wrap="square" rtlCol="0">
            <a:spAutoFit/>
          </a:bodyPr>
          <a:lstStyle/>
          <a:p>
            <a:pPr defTabSz="1218072" fontAlgn="base">
              <a:spcBef>
                <a:spcPct val="0"/>
              </a:spcBef>
              <a:spcAft>
                <a:spcPct val="0"/>
              </a:spcAft>
            </a:pPr>
            <a:r>
              <a:rPr lang="en-US" sz="799" dirty="0">
                <a:solidFill>
                  <a:srgbClr val="808000"/>
                </a:solidFill>
                <a:latin typeface="Arial"/>
                <a:ea typeface="ＭＳ Ｐゴシック" charset="0"/>
              </a:rPr>
              <a:t>ASH-2023: Saturday, December 9, 2023: 3:15 PM</a:t>
            </a:r>
          </a:p>
          <a:p>
            <a:pPr defTabSz="1218072" fontAlgn="base">
              <a:spcBef>
                <a:spcPct val="0"/>
              </a:spcBef>
              <a:spcAft>
                <a:spcPct val="0"/>
              </a:spcAft>
            </a:pPr>
            <a:r>
              <a:rPr lang="en-US" sz="799" b="1" i="1" dirty="0">
                <a:solidFill>
                  <a:srgbClr val="4F4F4F"/>
                </a:solidFill>
                <a:latin typeface="Arial"/>
                <a:ea typeface="ＭＳ Ｐゴシック" charset="0"/>
              </a:rPr>
              <a:t>Gloria </a:t>
            </a:r>
            <a:r>
              <a:rPr lang="en-US" sz="799" b="1" i="1" dirty="0" err="1">
                <a:solidFill>
                  <a:srgbClr val="4F4F4F"/>
                </a:solidFill>
                <a:latin typeface="Arial"/>
                <a:ea typeface="ＭＳ Ｐゴシック" charset="0"/>
              </a:rPr>
              <a:t>Iacoboni</a:t>
            </a:r>
            <a:r>
              <a:rPr lang="en-US" sz="799" b="1" i="1" dirty="0">
                <a:solidFill>
                  <a:srgbClr val="4F4F4F"/>
                </a:solidFill>
                <a:latin typeface="Arial"/>
                <a:ea typeface="ＭＳ Ｐゴシック" charset="0"/>
              </a:rPr>
              <a:t>, MD</a:t>
            </a:r>
            <a:r>
              <a:rPr lang="en-US" sz="799" i="1" baseline="30000" dirty="0">
                <a:solidFill>
                  <a:srgbClr val="4F4F4F"/>
                </a:solidFill>
                <a:latin typeface="Arial"/>
                <a:ea typeface="ＭＳ Ｐゴシック" charset="0"/>
              </a:rPr>
              <a:t>1*</a:t>
            </a:r>
            <a:r>
              <a:rPr lang="en-US" sz="799" i="1" dirty="0">
                <a:solidFill>
                  <a:srgbClr val="4F4F4F"/>
                </a:solidFill>
                <a:latin typeface="Arial"/>
                <a:ea typeface="ＭＳ Ｐゴシック" charset="0"/>
              </a:rPr>
              <a:t>, Gilles Crochet, MD</a:t>
            </a:r>
            <a:r>
              <a:rPr lang="en-US" sz="799" i="1" baseline="30000" dirty="0">
                <a:solidFill>
                  <a:srgbClr val="4F4F4F"/>
                </a:solidFill>
                <a:latin typeface="Arial"/>
                <a:ea typeface="ＭＳ Ｐゴシック" charset="0"/>
              </a:rPr>
              <a:t>2*</a:t>
            </a:r>
            <a:r>
              <a:rPr lang="en-US" sz="799" i="1" dirty="0">
                <a:solidFill>
                  <a:srgbClr val="4F4F4F"/>
                </a:solidFill>
                <a:latin typeface="Arial"/>
                <a:ea typeface="ＭＳ Ｐゴシック" charset="0"/>
              </a:rPr>
              <a:t>, Audrey Couturier, MD</a:t>
            </a:r>
            <a:r>
              <a:rPr lang="en-US" sz="799" i="1" baseline="30000" dirty="0">
                <a:solidFill>
                  <a:srgbClr val="4F4F4F"/>
                </a:solidFill>
                <a:latin typeface="Arial"/>
                <a:ea typeface="ＭＳ Ｐゴシック" charset="0"/>
              </a:rPr>
              <a:t>3*</a:t>
            </a:r>
            <a:r>
              <a:rPr lang="en-US" sz="799" i="1" dirty="0">
                <a:solidFill>
                  <a:srgbClr val="4F4F4F"/>
                </a:solidFill>
                <a:latin typeface="Arial"/>
                <a:ea typeface="ＭＳ Ｐゴシック" charset="0"/>
              </a:rPr>
              <a:t>, Emmanuel </a:t>
            </a:r>
            <a:r>
              <a:rPr lang="en-US" sz="799" i="1" dirty="0" err="1">
                <a:solidFill>
                  <a:srgbClr val="4F4F4F"/>
                </a:solidFill>
                <a:latin typeface="Arial"/>
                <a:ea typeface="ＭＳ Ｐゴシック" charset="0"/>
              </a:rPr>
              <a:t>Bachy</a:t>
            </a:r>
            <a:r>
              <a:rPr lang="en-US" sz="799" i="1" dirty="0">
                <a:solidFill>
                  <a:srgbClr val="4F4F4F"/>
                </a:solidFill>
                <a:latin typeface="Arial"/>
                <a:ea typeface="ＭＳ Ｐゴシック" charset="0"/>
              </a:rPr>
              <a:t>, MD, PhD</a:t>
            </a:r>
            <a:r>
              <a:rPr lang="en-US" sz="799" i="1" baseline="30000" dirty="0">
                <a:solidFill>
                  <a:srgbClr val="4F4F4F"/>
                </a:solidFill>
                <a:latin typeface="Arial"/>
                <a:ea typeface="ＭＳ Ｐゴシック" charset="0"/>
              </a:rPr>
              <a:t>4*</a:t>
            </a:r>
            <a:r>
              <a:rPr lang="en-US" sz="799" i="1" dirty="0">
                <a:solidFill>
                  <a:srgbClr val="4F4F4F"/>
                </a:solidFill>
                <a:latin typeface="Arial"/>
                <a:ea typeface="ＭＳ Ｐゴシック" charset="0"/>
              </a:rPr>
              <a:t>, Josu Iraola</a:t>
            </a:r>
            <a:r>
              <a:rPr lang="en-US" sz="799" i="1" baseline="30000" dirty="0">
                <a:solidFill>
                  <a:srgbClr val="4F4F4F"/>
                </a:solidFill>
                <a:latin typeface="Arial"/>
                <a:ea typeface="ＭＳ Ｐゴシック" charset="0"/>
              </a:rPr>
              <a:t>1*</a:t>
            </a:r>
            <a:r>
              <a:rPr lang="en-US" sz="799" i="1" dirty="0">
                <a:solidFill>
                  <a:srgbClr val="4F4F4F"/>
                </a:solidFill>
                <a:latin typeface="Arial"/>
                <a:ea typeface="ＭＳ Ｐゴシック" charset="0"/>
              </a:rPr>
              <a:t>, Thomas </a:t>
            </a:r>
            <a:r>
              <a:rPr lang="en-US" sz="799" i="1" dirty="0" err="1">
                <a:solidFill>
                  <a:srgbClr val="4F4F4F"/>
                </a:solidFill>
                <a:latin typeface="Arial"/>
                <a:ea typeface="ＭＳ Ｐゴシック" charset="0"/>
              </a:rPr>
              <a:t>Gastinne</a:t>
            </a:r>
            <a:r>
              <a:rPr lang="en-US" sz="799" i="1" dirty="0">
                <a:solidFill>
                  <a:srgbClr val="4F4F4F"/>
                </a:solidFill>
                <a:latin typeface="Arial"/>
                <a:ea typeface="ＭＳ Ｐゴシック" charset="0"/>
              </a:rPr>
              <a:t>, MD</a:t>
            </a:r>
            <a:r>
              <a:rPr lang="en-US" sz="799" i="1" baseline="30000" dirty="0">
                <a:solidFill>
                  <a:srgbClr val="4F4F4F"/>
                </a:solidFill>
                <a:latin typeface="Arial"/>
                <a:ea typeface="ＭＳ Ｐゴシック" charset="0"/>
              </a:rPr>
              <a:t>5*</a:t>
            </a:r>
            <a:r>
              <a:rPr lang="en-US" sz="799" i="1" dirty="0">
                <a:solidFill>
                  <a:srgbClr val="4F4F4F"/>
                </a:solidFill>
                <a:latin typeface="Arial"/>
                <a:ea typeface="ＭＳ Ｐゴシック" charset="0"/>
              </a:rPr>
              <a:t>, Charles </a:t>
            </a:r>
            <a:r>
              <a:rPr lang="en-US" sz="799" i="1" dirty="0" err="1">
                <a:solidFill>
                  <a:srgbClr val="4F4F4F"/>
                </a:solidFill>
                <a:latin typeface="Arial"/>
                <a:ea typeface="ＭＳ Ｐゴシック" charset="0"/>
              </a:rPr>
              <a:t>Herbaux</a:t>
            </a:r>
            <a:r>
              <a:rPr lang="en-US" sz="799" i="1" dirty="0">
                <a:solidFill>
                  <a:srgbClr val="4F4F4F"/>
                </a:solidFill>
                <a:latin typeface="Arial"/>
                <a:ea typeface="ＭＳ Ｐゴシック" charset="0"/>
              </a:rPr>
              <a:t>, MD, PhD</a:t>
            </a:r>
            <a:r>
              <a:rPr lang="en-US" sz="799" i="1" baseline="30000" dirty="0">
                <a:solidFill>
                  <a:srgbClr val="4F4F4F"/>
                </a:solidFill>
                <a:latin typeface="Arial"/>
                <a:ea typeface="ＭＳ Ｐゴシック" charset="0"/>
              </a:rPr>
              <a:t>6*</a:t>
            </a:r>
            <a:r>
              <a:rPr lang="en-US" sz="799" i="1" dirty="0">
                <a:solidFill>
                  <a:srgbClr val="4F4F4F"/>
                </a:solidFill>
                <a:latin typeface="Arial"/>
                <a:ea typeface="ＭＳ Ｐゴシック" charset="0"/>
              </a:rPr>
              <a:t>, Tom Fradon</a:t>
            </a:r>
            <a:r>
              <a:rPr lang="en-US" sz="799" i="1" baseline="30000" dirty="0">
                <a:solidFill>
                  <a:srgbClr val="4F4F4F"/>
                </a:solidFill>
                <a:latin typeface="Arial"/>
                <a:ea typeface="ＭＳ Ｐゴシック" charset="0"/>
              </a:rPr>
              <a:t>7*</a:t>
            </a:r>
            <a:r>
              <a:rPr lang="en-US" sz="799" i="1" dirty="0">
                <a:solidFill>
                  <a:srgbClr val="4F4F4F"/>
                </a:solidFill>
                <a:latin typeface="Arial"/>
                <a:ea typeface="ＭＳ Ｐゴシック" charset="0"/>
              </a:rPr>
              <a:t>, Mi Kwon</a:t>
            </a:r>
            <a:r>
              <a:rPr lang="en-US" sz="799" i="1" baseline="30000" dirty="0">
                <a:solidFill>
                  <a:srgbClr val="4F4F4F"/>
                </a:solidFill>
                <a:latin typeface="Arial"/>
                <a:ea typeface="ＭＳ Ｐゴシック" charset="0"/>
              </a:rPr>
              <a:t>8</a:t>
            </a:r>
            <a:r>
              <a:rPr lang="en-US" sz="799" i="1" dirty="0">
                <a:solidFill>
                  <a:srgbClr val="4F4F4F"/>
                </a:solidFill>
                <a:latin typeface="Arial"/>
                <a:ea typeface="ＭＳ Ｐゴシック" charset="0"/>
              </a:rPr>
              <a:t>, Romain Gounot</a:t>
            </a:r>
            <a:r>
              <a:rPr lang="en-US" sz="799" i="1" baseline="30000" dirty="0">
                <a:solidFill>
                  <a:srgbClr val="4F4F4F"/>
                </a:solidFill>
                <a:latin typeface="Arial"/>
                <a:ea typeface="ＭＳ Ｐゴシック" charset="0"/>
              </a:rPr>
              <a:t>9*</a:t>
            </a:r>
            <a:r>
              <a:rPr lang="en-US" sz="799" i="1" dirty="0">
                <a:solidFill>
                  <a:srgbClr val="4F4F4F"/>
                </a:solidFill>
                <a:latin typeface="Arial"/>
                <a:ea typeface="ＭＳ Ｐゴシック" charset="0"/>
              </a:rPr>
              <a:t>, Nuria Martinez-</a:t>
            </a:r>
            <a:r>
              <a:rPr lang="en-US" sz="799" i="1" dirty="0" err="1">
                <a:solidFill>
                  <a:srgbClr val="4F4F4F"/>
                </a:solidFill>
                <a:latin typeface="Arial"/>
                <a:ea typeface="ＭＳ Ｐゴシック" charset="0"/>
              </a:rPr>
              <a:t>Cibrian</a:t>
            </a:r>
            <a:r>
              <a:rPr lang="en-US" sz="799" i="1" dirty="0">
                <a:solidFill>
                  <a:srgbClr val="4F4F4F"/>
                </a:solidFill>
                <a:latin typeface="Arial"/>
                <a:ea typeface="ＭＳ Ｐゴシック" charset="0"/>
              </a:rPr>
              <a:t>, MD</a:t>
            </a:r>
            <a:r>
              <a:rPr lang="en-US" sz="799" i="1" baseline="30000" dirty="0">
                <a:solidFill>
                  <a:srgbClr val="4F4F4F"/>
                </a:solidFill>
                <a:latin typeface="Arial"/>
                <a:ea typeface="ＭＳ Ｐゴシック" charset="0"/>
              </a:rPr>
              <a:t>10*</a:t>
            </a:r>
            <a:r>
              <a:rPr lang="en-US" sz="799" i="1" dirty="0">
                <a:solidFill>
                  <a:srgbClr val="4F4F4F"/>
                </a:solidFill>
                <a:latin typeface="Arial"/>
                <a:ea typeface="ＭＳ Ｐゴシック" charset="0"/>
              </a:rPr>
              <a:t>, Cristina Castilla-Llorente, MD</a:t>
            </a:r>
            <a:r>
              <a:rPr lang="en-US" sz="799" i="1" baseline="30000" dirty="0">
                <a:solidFill>
                  <a:srgbClr val="4F4F4F"/>
                </a:solidFill>
                <a:latin typeface="Arial"/>
                <a:ea typeface="ＭＳ Ｐゴシック" charset="0"/>
              </a:rPr>
              <a:t>11*</a:t>
            </a:r>
            <a:r>
              <a:rPr lang="en-US" sz="799" i="1" dirty="0">
                <a:solidFill>
                  <a:srgbClr val="4F4F4F"/>
                </a:solidFill>
                <a:latin typeface="Arial"/>
                <a:ea typeface="ＭＳ Ｐゴシック" charset="0"/>
              </a:rPr>
              <a:t>, Manuel </a:t>
            </a:r>
            <a:r>
              <a:rPr lang="en-US" sz="799" i="1" dirty="0" err="1">
                <a:solidFill>
                  <a:srgbClr val="4F4F4F"/>
                </a:solidFill>
                <a:latin typeface="Arial"/>
                <a:ea typeface="ＭＳ Ｐゴシック" charset="0"/>
              </a:rPr>
              <a:t>Guerreiro</a:t>
            </a:r>
            <a:r>
              <a:rPr lang="en-US" sz="799" i="1" dirty="0">
                <a:solidFill>
                  <a:srgbClr val="4F4F4F"/>
                </a:solidFill>
                <a:latin typeface="Arial"/>
                <a:ea typeface="ＭＳ Ｐゴシック" charset="0"/>
              </a:rPr>
              <a:t>, MD</a:t>
            </a:r>
            <a:r>
              <a:rPr lang="en-US" sz="799" i="1" baseline="30000" dirty="0">
                <a:solidFill>
                  <a:srgbClr val="4F4F4F"/>
                </a:solidFill>
                <a:latin typeface="Arial"/>
                <a:ea typeface="ＭＳ Ｐゴシック" charset="0"/>
              </a:rPr>
              <a:t>12*</a:t>
            </a:r>
            <a:r>
              <a:rPr lang="en-US" sz="799" i="1" dirty="0">
                <a:solidFill>
                  <a:srgbClr val="4F4F4F"/>
                </a:solidFill>
                <a:latin typeface="Arial"/>
                <a:ea typeface="ＭＳ Ｐゴシック" charset="0"/>
              </a:rPr>
              <a:t>, Clementine Sarkozy</a:t>
            </a:r>
            <a:r>
              <a:rPr lang="en-US" sz="799" i="1" baseline="30000" dirty="0">
                <a:solidFill>
                  <a:srgbClr val="4F4F4F"/>
                </a:solidFill>
                <a:latin typeface="Arial"/>
                <a:ea typeface="ＭＳ Ｐゴシック" charset="0"/>
              </a:rPr>
              <a:t>13*</a:t>
            </a:r>
            <a:r>
              <a:rPr lang="en-US" sz="799" i="1" dirty="0">
                <a:solidFill>
                  <a:srgbClr val="4F4F4F"/>
                </a:solidFill>
                <a:latin typeface="Arial"/>
                <a:ea typeface="ＭＳ Ｐゴシック" charset="0"/>
              </a:rPr>
              <a:t>, Jose Aspa-Cilleruelo</a:t>
            </a:r>
            <a:r>
              <a:rPr lang="en-US" sz="799" i="1" baseline="30000" dirty="0">
                <a:solidFill>
                  <a:srgbClr val="4F4F4F"/>
                </a:solidFill>
                <a:latin typeface="Arial"/>
                <a:ea typeface="ＭＳ Ｐゴシック" charset="0"/>
              </a:rPr>
              <a:t>1*</a:t>
            </a:r>
            <a:r>
              <a:rPr lang="en-US" sz="799" i="1" dirty="0">
                <a:solidFill>
                  <a:srgbClr val="4F4F4F"/>
                </a:solidFill>
                <a:latin typeface="Arial"/>
                <a:ea typeface="ＭＳ Ｐゴシック" charset="0"/>
              </a:rPr>
              <a:t>, Vincent Camus, MD</a:t>
            </a:r>
            <a:r>
              <a:rPr lang="en-US" sz="799" i="1" baseline="30000" dirty="0">
                <a:solidFill>
                  <a:srgbClr val="4F4F4F"/>
                </a:solidFill>
                <a:latin typeface="Arial"/>
                <a:ea typeface="ＭＳ Ｐゴシック" charset="0"/>
              </a:rPr>
              <a:t>14*</a:t>
            </a:r>
            <a:r>
              <a:rPr lang="en-US" sz="799" i="1" dirty="0">
                <a:solidFill>
                  <a:srgbClr val="4F4F4F"/>
                </a:solidFill>
                <a:latin typeface="Arial"/>
                <a:ea typeface="ＭＳ Ｐゴシック" charset="0"/>
              </a:rPr>
              <a:t>, Stephanie Guidez</a:t>
            </a:r>
            <a:r>
              <a:rPr lang="en-US" sz="799" i="1" baseline="30000" dirty="0">
                <a:solidFill>
                  <a:srgbClr val="4F4F4F"/>
                </a:solidFill>
                <a:latin typeface="Arial"/>
                <a:ea typeface="ＭＳ Ｐゴシック" charset="0"/>
              </a:rPr>
              <a:t>15*</a:t>
            </a:r>
            <a:r>
              <a:rPr lang="en-US" sz="799" i="1" dirty="0">
                <a:solidFill>
                  <a:srgbClr val="4F4F4F"/>
                </a:solidFill>
                <a:latin typeface="Arial"/>
                <a:ea typeface="ＭＳ Ｐゴシック" charset="0"/>
              </a:rPr>
              <a:t>, Adrien Chauchet</a:t>
            </a:r>
            <a:r>
              <a:rPr lang="en-US" sz="799" i="1" baseline="30000" dirty="0">
                <a:solidFill>
                  <a:srgbClr val="4F4F4F"/>
                </a:solidFill>
                <a:latin typeface="Arial"/>
                <a:ea typeface="ＭＳ Ｐゴシック" charset="0"/>
              </a:rPr>
              <a:t>16*</a:t>
            </a:r>
            <a:r>
              <a:rPr lang="en-US" sz="799" i="1" dirty="0">
                <a:solidFill>
                  <a:srgbClr val="4F4F4F"/>
                </a:solidFill>
                <a:latin typeface="Arial"/>
                <a:ea typeface="ＭＳ Ｐゴシック" charset="0"/>
              </a:rPr>
              <a:t>, Eric Deconinck</a:t>
            </a:r>
            <a:r>
              <a:rPr lang="en-US" sz="799" i="1" baseline="30000" dirty="0">
                <a:solidFill>
                  <a:srgbClr val="4F4F4F"/>
                </a:solidFill>
                <a:latin typeface="Arial"/>
                <a:ea typeface="ＭＳ Ｐゴシック" charset="0"/>
              </a:rPr>
              <a:t>16</a:t>
            </a:r>
            <a:r>
              <a:rPr lang="en-US" sz="799" i="1" dirty="0">
                <a:solidFill>
                  <a:srgbClr val="4F4F4F"/>
                </a:solidFill>
                <a:latin typeface="Arial"/>
                <a:ea typeface="ＭＳ Ｐゴシック" charset="0"/>
              </a:rPr>
              <a:t>, </a:t>
            </a:r>
            <a:r>
              <a:rPr lang="en-US" sz="799" i="1" dirty="0" err="1">
                <a:solidFill>
                  <a:srgbClr val="4F4F4F"/>
                </a:solidFill>
                <a:latin typeface="Arial"/>
                <a:ea typeface="ＭＳ Ｐゴシック" charset="0"/>
              </a:rPr>
              <a:t>Krimo</a:t>
            </a:r>
            <a:r>
              <a:rPr lang="en-US" sz="799" i="1" dirty="0">
                <a:solidFill>
                  <a:srgbClr val="4F4F4F"/>
                </a:solidFill>
                <a:latin typeface="Arial"/>
                <a:ea typeface="ＭＳ Ｐゴシック" charset="0"/>
              </a:rPr>
              <a:t> </a:t>
            </a:r>
            <a:r>
              <a:rPr lang="en-US" sz="799" i="1" dirty="0" err="1">
                <a:solidFill>
                  <a:srgbClr val="4F4F4F"/>
                </a:solidFill>
                <a:latin typeface="Arial"/>
                <a:ea typeface="ＭＳ Ｐゴシック" charset="0"/>
              </a:rPr>
              <a:t>Bouabdallah</a:t>
            </a:r>
            <a:r>
              <a:rPr lang="en-US" sz="799" i="1" dirty="0">
                <a:solidFill>
                  <a:srgbClr val="4F4F4F"/>
                </a:solidFill>
                <a:latin typeface="Arial"/>
                <a:ea typeface="ＭＳ Ｐゴシック" charset="0"/>
              </a:rPr>
              <a:t>, MD</a:t>
            </a:r>
            <a:r>
              <a:rPr lang="en-US" sz="799" i="1" baseline="30000" dirty="0">
                <a:solidFill>
                  <a:srgbClr val="4F4F4F"/>
                </a:solidFill>
                <a:latin typeface="Arial"/>
                <a:ea typeface="ＭＳ Ｐゴシック" charset="0"/>
              </a:rPr>
              <a:t>17*</a:t>
            </a:r>
            <a:r>
              <a:rPr lang="en-US" sz="799" i="1" dirty="0">
                <a:solidFill>
                  <a:srgbClr val="4F4F4F"/>
                </a:solidFill>
                <a:latin typeface="Arial"/>
                <a:ea typeface="ＭＳ Ｐゴシック" charset="0"/>
              </a:rPr>
              <a:t>, Pere Barba, MD</a:t>
            </a:r>
            <a:r>
              <a:rPr lang="en-US" sz="799" i="1" baseline="30000" dirty="0">
                <a:solidFill>
                  <a:srgbClr val="4F4F4F"/>
                </a:solidFill>
                <a:latin typeface="Arial"/>
                <a:ea typeface="ＭＳ Ｐゴシック" charset="0"/>
              </a:rPr>
              <a:t>1</a:t>
            </a:r>
            <a:r>
              <a:rPr lang="en-US" sz="799" i="1" dirty="0">
                <a:solidFill>
                  <a:srgbClr val="4F4F4F"/>
                </a:solidFill>
                <a:latin typeface="Arial"/>
                <a:ea typeface="ＭＳ Ｐゴシック" charset="0"/>
              </a:rPr>
              <a:t>, Roch </a:t>
            </a:r>
            <a:r>
              <a:rPr lang="en-US" sz="799" i="1" dirty="0" err="1">
                <a:solidFill>
                  <a:srgbClr val="4F4F4F"/>
                </a:solidFill>
                <a:latin typeface="Arial"/>
                <a:ea typeface="ＭＳ Ｐゴシック" charset="0"/>
              </a:rPr>
              <a:t>Houot</a:t>
            </a:r>
            <a:r>
              <a:rPr lang="en-US" sz="799" i="1" dirty="0">
                <a:solidFill>
                  <a:srgbClr val="4F4F4F"/>
                </a:solidFill>
                <a:latin typeface="Arial"/>
                <a:ea typeface="ＭＳ Ｐゴシック" charset="0"/>
              </a:rPr>
              <a:t>, MD, PhD</a:t>
            </a:r>
            <a:r>
              <a:rPr lang="en-US" sz="799" i="1" baseline="30000" dirty="0">
                <a:solidFill>
                  <a:srgbClr val="4F4F4F"/>
                </a:solidFill>
                <a:latin typeface="Arial"/>
                <a:ea typeface="ＭＳ Ｐゴシック" charset="0"/>
              </a:rPr>
              <a:t>3*</a:t>
            </a:r>
            <a:r>
              <a:rPr lang="en-US" sz="799" i="1" dirty="0">
                <a:solidFill>
                  <a:srgbClr val="4F4F4F"/>
                </a:solidFill>
                <a:latin typeface="Arial"/>
                <a:ea typeface="ＭＳ Ｐゴシック" charset="0"/>
              </a:rPr>
              <a:t> and Franck Morschhauser</a:t>
            </a:r>
            <a:r>
              <a:rPr lang="en-US" sz="799" i="1" baseline="30000" dirty="0">
                <a:solidFill>
                  <a:srgbClr val="4F4F4F"/>
                </a:solidFill>
                <a:latin typeface="Arial"/>
                <a:ea typeface="ＭＳ Ｐゴシック" charset="0"/>
              </a:rPr>
              <a:t>18</a:t>
            </a:r>
            <a:endParaRPr lang="en-US" sz="799" i="1" dirty="0">
              <a:solidFill>
                <a:srgbClr val="4F4F4F"/>
              </a:solidFill>
              <a:latin typeface="Arial"/>
              <a:ea typeface="ＭＳ Ｐゴシック" charset="0"/>
            </a:endParaRPr>
          </a:p>
        </p:txBody>
      </p:sp>
    </p:spTree>
    <p:extLst>
      <p:ext uri="{BB962C8B-B14F-4D97-AF65-F5344CB8AC3E}">
        <p14:creationId xmlns:p14="http://schemas.microsoft.com/office/powerpoint/2010/main" val="233846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2134-AA0A-D324-8051-2805A04D4FB1}"/>
              </a:ext>
            </a:extLst>
          </p:cNvPr>
          <p:cNvSpPr>
            <a:spLocks noGrp="1"/>
          </p:cNvSpPr>
          <p:nvPr>
            <p:ph type="title"/>
          </p:nvPr>
        </p:nvSpPr>
        <p:spPr>
          <a:xfrm>
            <a:off x="843064" y="2279"/>
            <a:ext cx="10505872" cy="1001369"/>
          </a:xfrm>
        </p:spPr>
        <p:txBody>
          <a:bodyPr/>
          <a:lstStyle/>
          <a:p>
            <a:r>
              <a:rPr lang="en-US" b="1" dirty="0">
                <a:solidFill>
                  <a:srgbClr val="C00000"/>
                </a:solidFill>
                <a:latin typeface="+mn-lt"/>
              </a:rPr>
              <a:t>Conclusions and Future Directions</a:t>
            </a:r>
          </a:p>
        </p:txBody>
      </p:sp>
      <p:sp>
        <p:nvSpPr>
          <p:cNvPr id="3" name="Content Placeholder 2">
            <a:extLst>
              <a:ext uri="{FF2B5EF4-FFF2-40B4-BE49-F238E27FC236}">
                <a16:creationId xmlns:a16="http://schemas.microsoft.com/office/drawing/2014/main" id="{80ACAB86-4168-82BD-172E-CA55B0F03DFA}"/>
              </a:ext>
            </a:extLst>
          </p:cNvPr>
          <p:cNvSpPr>
            <a:spLocks noGrp="1"/>
          </p:cNvSpPr>
          <p:nvPr>
            <p:ph idx="1"/>
          </p:nvPr>
        </p:nvSpPr>
        <p:spPr>
          <a:xfrm>
            <a:off x="843064" y="1026381"/>
            <a:ext cx="10505872" cy="4686575"/>
          </a:xfrm>
        </p:spPr>
        <p:txBody>
          <a:bodyPr/>
          <a:lstStyle/>
          <a:p>
            <a:r>
              <a:rPr lang="en-US" sz="2664" dirty="0">
                <a:solidFill>
                  <a:srgbClr val="000000"/>
                </a:solidFill>
              </a:rPr>
              <a:t>More single agent bispecific antibodies are likely to be approved in near future</a:t>
            </a:r>
          </a:p>
          <a:p>
            <a:r>
              <a:rPr lang="en-US" sz="2664" dirty="0">
                <a:solidFill>
                  <a:srgbClr val="000000"/>
                </a:solidFill>
              </a:rPr>
              <a:t>Bispecific antibodies combinations with Chemo and Non-chemo agents are being studied</a:t>
            </a:r>
          </a:p>
          <a:p>
            <a:r>
              <a:rPr lang="en-US" sz="2664" dirty="0">
                <a:solidFill>
                  <a:srgbClr val="000000"/>
                </a:solidFill>
              </a:rPr>
              <a:t>Early studies on Tri-specific studies are undergoing</a:t>
            </a:r>
          </a:p>
          <a:p>
            <a:r>
              <a:rPr lang="en-US" sz="2664" dirty="0">
                <a:solidFill>
                  <a:srgbClr val="000000"/>
                </a:solidFill>
              </a:rPr>
              <a:t>Manipulation of the immune system is a hallmark for the future therapies along with drug conjugates and mutation-targeted therapies</a:t>
            </a:r>
          </a:p>
          <a:p>
            <a:r>
              <a:rPr lang="en-US" sz="2664" dirty="0">
                <a:solidFill>
                  <a:srgbClr val="000000"/>
                </a:solidFill>
              </a:rPr>
              <a:t>More-effective less-toxic treatments are the ultimate goal (chemotherapy-free?)</a:t>
            </a:r>
          </a:p>
        </p:txBody>
      </p:sp>
    </p:spTree>
    <p:extLst>
      <p:ext uri="{BB962C8B-B14F-4D97-AF65-F5344CB8AC3E}">
        <p14:creationId xmlns:p14="http://schemas.microsoft.com/office/powerpoint/2010/main" val="294111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7347-9FC1-4BE5-B951-B3E13FFF5AFA}"/>
              </a:ext>
            </a:extLst>
          </p:cNvPr>
          <p:cNvSpPr>
            <a:spLocks noGrp="1"/>
          </p:cNvSpPr>
          <p:nvPr>
            <p:ph type="title"/>
          </p:nvPr>
        </p:nvSpPr>
        <p:spPr>
          <a:xfrm>
            <a:off x="424352" y="2026407"/>
            <a:ext cx="7282000" cy="1324336"/>
          </a:xfrm>
        </p:spPr>
        <p:txBody>
          <a:bodyPr/>
          <a:lstStyle/>
          <a:p>
            <a:pPr algn="ctr"/>
            <a:r>
              <a:rPr lang="en-US" b="1" dirty="0">
                <a:solidFill>
                  <a:srgbClr val="C00000"/>
                </a:solidFill>
                <a:latin typeface="Arial Nova" panose="020B0504020202020204" pitchFamily="34" charset="0"/>
              </a:rPr>
              <a:t>Thank you</a:t>
            </a:r>
          </a:p>
        </p:txBody>
      </p:sp>
      <p:sp>
        <p:nvSpPr>
          <p:cNvPr id="3" name="Content Placeholder 2">
            <a:extLst>
              <a:ext uri="{FF2B5EF4-FFF2-40B4-BE49-F238E27FC236}">
                <a16:creationId xmlns:a16="http://schemas.microsoft.com/office/drawing/2014/main" id="{45BC3EC8-FDA7-4676-87ED-E48C45482A49}"/>
              </a:ext>
            </a:extLst>
          </p:cNvPr>
          <p:cNvSpPr>
            <a:spLocks noGrp="1"/>
          </p:cNvSpPr>
          <p:nvPr>
            <p:ph idx="1"/>
          </p:nvPr>
        </p:nvSpPr>
        <p:spPr>
          <a:xfrm>
            <a:off x="5641" y="3756688"/>
            <a:ext cx="8119423" cy="3624427"/>
          </a:xfrm>
        </p:spPr>
        <p:txBody>
          <a:bodyPr/>
          <a:lstStyle/>
          <a:p>
            <a:pPr marL="0" indent="0" algn="ctr">
              <a:buNone/>
            </a:pPr>
            <a:r>
              <a:rPr lang="en-US" sz="2797" dirty="0">
                <a:solidFill>
                  <a:srgbClr val="0070C0"/>
                </a:solidFill>
                <a:latin typeface="Arial Rounded MT Bold" panose="020F0704030504030204" pitchFamily="34" charset="0"/>
                <a:hlinkClick r:id="rId3">
                  <a:extLst>
                    <a:ext uri="{A12FA001-AC4F-418D-AE19-62706E023703}">
                      <ahyp:hlinkClr xmlns:ahyp="http://schemas.microsoft.com/office/drawing/2018/hyperlinkcolor" val="tx"/>
                    </a:ext>
                  </a:extLst>
                </a:hlinkClick>
              </a:rPr>
              <a:t>AlhajMoustafa.Muhamad@Mayo.edu</a:t>
            </a:r>
            <a:endParaRPr lang="en-US" sz="2797" dirty="0">
              <a:solidFill>
                <a:srgbClr val="0070C0"/>
              </a:solidFill>
              <a:latin typeface="Arial Rounded MT Bold" panose="020F0704030504030204" pitchFamily="34" charset="0"/>
            </a:endParaRPr>
          </a:p>
          <a:p>
            <a:pPr marL="0" indent="0" algn="ctr">
              <a:buNone/>
            </a:pPr>
            <a:r>
              <a:rPr lang="en-US" sz="2797" dirty="0">
                <a:solidFill>
                  <a:srgbClr val="00B0F0"/>
                </a:solidFill>
                <a:latin typeface="Arial Rounded MT Bold" panose="020F0704030504030204" pitchFamily="34" charset="0"/>
              </a:rPr>
              <a:t>Twitter:</a:t>
            </a:r>
            <a:r>
              <a:rPr lang="en-US" sz="2797" dirty="0">
                <a:latin typeface="Arial Rounded MT Bold" panose="020F0704030504030204" pitchFamily="34" charset="0"/>
              </a:rPr>
              <a:t> @AlhajMoustafa</a:t>
            </a:r>
          </a:p>
          <a:p>
            <a:pPr marL="0" indent="0" algn="ctr">
              <a:buNone/>
            </a:pPr>
            <a:endParaRPr lang="en-US" sz="2797" dirty="0">
              <a:latin typeface="Arial Rounded MT Bold" panose="020F0704030504030204" pitchFamily="34" charset="0"/>
            </a:endParaRPr>
          </a:p>
          <a:p>
            <a:endParaRPr lang="en-US" dirty="0"/>
          </a:p>
        </p:txBody>
      </p:sp>
    </p:spTree>
    <p:extLst>
      <p:ext uri="{BB962C8B-B14F-4D97-AF65-F5344CB8AC3E}">
        <p14:creationId xmlns:p14="http://schemas.microsoft.com/office/powerpoint/2010/main" val="804055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6B01396F-5B37-4807-ADD2-79696A2033E2}"/>
              </a:ext>
            </a:extLst>
          </p:cNvPr>
          <p:cNvSpPr txBox="1">
            <a:spLocks/>
          </p:cNvSpPr>
          <p:nvPr/>
        </p:nvSpPr>
        <p:spPr bwMode="auto">
          <a:xfrm>
            <a:off x="271772" y="1197601"/>
            <a:ext cx="11658692" cy="434002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807" tIns="60904" rIns="121807" bIns="60904"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r>
              <a:rPr kumimoji="0" lang="en-US" sz="1599" b="0" i="0" u="none" strike="noStrike" kern="0" cap="none" spc="0" normalizeH="0" baseline="0" noProof="0" dirty="0">
                <a:ln>
                  <a:noFill/>
                </a:ln>
                <a:solidFill>
                  <a:srgbClr val="003767"/>
                </a:solidFill>
                <a:effectLst/>
                <a:uLnTx/>
                <a:uFillTx/>
                <a:latin typeface="Arial"/>
                <a:ea typeface="ＭＳ Ｐゴシック"/>
              </a:rPr>
              <a:t>There is a Q&amp;A box on the bottom of your screen. Please type your first and last name, including your institution so we know who is in attendance.</a:t>
            </a:r>
          </a:p>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endParaRPr kumimoji="0" lang="en-US" sz="932" b="0" i="0" u="none" strike="noStrike" kern="0" cap="none" spc="0" normalizeH="0" baseline="0" noProof="0" dirty="0">
              <a:ln>
                <a:noFill/>
              </a:ln>
              <a:solidFill>
                <a:srgbClr val="003767"/>
              </a:solidFill>
              <a:effectLst/>
              <a:uLnTx/>
              <a:uFillTx/>
              <a:latin typeface="Arial"/>
              <a:ea typeface="ＭＳ Ｐゴシック"/>
            </a:endParaRPr>
          </a:p>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r>
              <a:rPr kumimoji="0" lang="en-US" sz="1599" b="0" i="0" u="none" strike="noStrike" kern="0" cap="none" spc="0" normalizeH="0" baseline="0" noProof="0" dirty="0">
                <a:ln>
                  <a:noFill/>
                </a:ln>
                <a:solidFill>
                  <a:srgbClr val="003767"/>
                </a:solidFill>
                <a:effectLst/>
                <a:uLnTx/>
                <a:uFillTx/>
                <a:latin typeface="Arial"/>
                <a:ea typeface="ＭＳ Ｐゴシック"/>
              </a:rPr>
              <a:t>Please also use the Q&amp;A box to ask a question. Questions will be addressed at the end of the program.</a:t>
            </a:r>
          </a:p>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endParaRPr kumimoji="0" lang="en-US" sz="932" b="0" i="0" u="none" strike="noStrike" kern="0" cap="none" spc="0" normalizeH="0" baseline="0" noProof="0" dirty="0">
              <a:ln>
                <a:noFill/>
              </a:ln>
              <a:solidFill>
                <a:srgbClr val="003767"/>
              </a:solidFill>
              <a:effectLst/>
              <a:highlight>
                <a:srgbClr val="FFFF00"/>
              </a:highlight>
              <a:uLnTx/>
              <a:uFillTx/>
              <a:latin typeface="Arial"/>
              <a:ea typeface="ＭＳ Ｐゴシック"/>
            </a:endParaRPr>
          </a:p>
          <a:p>
            <a:pPr marL="0" marR="0" lvl="0" indent="0" algn="l" defTabSz="1218072" rtl="0" eaLnBrk="1" fontAlgn="base" latinLnBrk="0" hangingPunct="1">
              <a:lnSpc>
                <a:spcPct val="100000"/>
              </a:lnSpc>
              <a:spcBef>
                <a:spcPct val="20000"/>
              </a:spcBef>
              <a:spcAft>
                <a:spcPct val="0"/>
              </a:spcAft>
              <a:buClrTx/>
              <a:buSzPct val="130000"/>
              <a:buFontTx/>
              <a:buNone/>
              <a:tabLst/>
              <a:defRPr/>
            </a:pPr>
            <a:endParaRPr kumimoji="0" lang="en-US" sz="932" b="0" i="0" u="none" strike="noStrike" kern="0" cap="none" spc="0" normalizeH="0" baseline="0" noProof="0" dirty="0">
              <a:ln>
                <a:noFill/>
              </a:ln>
              <a:solidFill>
                <a:srgbClr val="003767"/>
              </a:solidFill>
              <a:effectLst/>
              <a:uLnTx/>
              <a:uFillTx/>
              <a:latin typeface="Arial"/>
              <a:ea typeface="ＭＳ Ｐゴシック"/>
            </a:endParaRPr>
          </a:p>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r>
              <a:rPr kumimoji="0" lang="en-US" sz="1599" b="0" i="0" u="none" strike="noStrike" kern="0" cap="none" spc="0" normalizeH="0" baseline="0" noProof="0" dirty="0">
                <a:ln>
                  <a:noFill/>
                </a:ln>
                <a:solidFill>
                  <a:srgbClr val="003767"/>
                </a:solidFill>
                <a:effectLst/>
                <a:uLnTx/>
                <a:uFillTx/>
                <a:latin typeface="Arial"/>
                <a:ea typeface="ＭＳ Ｐゴシック"/>
              </a:rPr>
              <a:t>On the bottom of your screen, you will see “save a slide” and “take a slide note”. These slides will be sent directly to you one week following the event.</a:t>
            </a:r>
          </a:p>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endParaRPr kumimoji="0" lang="en-US" sz="932" b="0" i="0" u="none" strike="noStrike" kern="0" cap="none" spc="0" normalizeH="0" baseline="0" noProof="0" dirty="0">
              <a:ln>
                <a:noFill/>
              </a:ln>
              <a:solidFill>
                <a:srgbClr val="003767"/>
              </a:solidFill>
              <a:effectLst/>
              <a:uLnTx/>
              <a:uFillTx/>
              <a:latin typeface="Arial"/>
              <a:ea typeface="ＭＳ Ｐゴシック"/>
            </a:endParaRPr>
          </a:p>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r>
              <a:rPr kumimoji="0" lang="en-US" sz="1599" b="0" i="0" u="none" strike="noStrike" kern="0" cap="none" spc="0" normalizeH="0" baseline="0" noProof="0" dirty="0">
                <a:ln>
                  <a:noFill/>
                </a:ln>
                <a:solidFill>
                  <a:srgbClr val="003767"/>
                </a:solidFill>
                <a:effectLst/>
                <a:uLnTx/>
                <a:uFillTx/>
                <a:latin typeface="Arial"/>
                <a:ea typeface="ＭＳ Ｐゴシック"/>
              </a:rPr>
              <a:t>There will be a drawing for two $150 gift cards at the end of the program to those who pre-registered and attended.</a:t>
            </a:r>
          </a:p>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endParaRPr kumimoji="0" lang="en-US" sz="932" b="0" i="0" u="none" strike="noStrike" kern="0" cap="none" spc="0" normalizeH="0" baseline="0" noProof="0" dirty="0">
              <a:ln>
                <a:noFill/>
              </a:ln>
              <a:solidFill>
                <a:srgbClr val="003767"/>
              </a:solidFill>
              <a:effectLst/>
              <a:uLnTx/>
              <a:uFillTx/>
              <a:latin typeface="Arial"/>
              <a:ea typeface="ＭＳ Ｐゴシック"/>
            </a:endParaRPr>
          </a:p>
          <a:p>
            <a:pPr marL="456777" marR="0" lvl="0" indent="-456777" algn="l" defTabSz="1218072" rtl="0" eaLnBrk="1" fontAlgn="base" latinLnBrk="0" hangingPunct="1">
              <a:lnSpc>
                <a:spcPct val="115000"/>
              </a:lnSpc>
              <a:spcBef>
                <a:spcPts val="0"/>
              </a:spcBef>
              <a:spcAft>
                <a:spcPts val="0"/>
              </a:spcAft>
              <a:buClrTx/>
              <a:buSzTx/>
              <a:buFont typeface="Symbol" panose="05050102010706020507" pitchFamily="18" charset="2"/>
              <a:buChar char=""/>
              <a:tabLst/>
              <a:defRPr/>
            </a:pPr>
            <a:r>
              <a:rPr kumimoji="0" lang="en-US" sz="1599" b="0" i="0" u="none" strike="noStrike" kern="1200" cap="none" spc="0" normalizeH="0" baseline="0" noProof="0" dirty="0">
                <a:ln>
                  <a:noFill/>
                </a:ln>
                <a:solidFill>
                  <a:srgbClr val="003767"/>
                </a:solidFill>
                <a:effectLst/>
                <a:uLnTx/>
                <a:uFillTx/>
                <a:latin typeface="Arial"/>
                <a:ea typeface="Calibri" panose="020F0502020204030204" pitchFamily="34" charset="0"/>
                <a:cs typeface="Calibri" panose="020F0502020204030204" pitchFamily="34" charset="0"/>
              </a:rPr>
              <a:t>There will be an opportunity to win $50 </a:t>
            </a:r>
            <a:r>
              <a:rPr kumimoji="0" lang="en-US" sz="1599" b="0" i="0" u="none" strike="noStrike" kern="1200" cap="none" spc="0" normalizeH="0" baseline="0" noProof="0" dirty="0" err="1">
                <a:ln>
                  <a:noFill/>
                </a:ln>
                <a:solidFill>
                  <a:srgbClr val="003767"/>
                </a:solidFill>
                <a:effectLst/>
                <a:uLnTx/>
                <a:uFillTx/>
                <a:latin typeface="Arial"/>
                <a:ea typeface="Calibri" panose="020F0502020204030204" pitchFamily="34" charset="0"/>
                <a:cs typeface="Calibri" panose="020F0502020204030204" pitchFamily="34" charset="0"/>
              </a:rPr>
              <a:t>GrubHub</a:t>
            </a:r>
            <a:r>
              <a:rPr kumimoji="0" lang="en-US" sz="1599" b="0" i="0" u="none" strike="noStrike" kern="1200" cap="none" spc="0" normalizeH="0" baseline="0" noProof="0" dirty="0">
                <a:ln>
                  <a:noFill/>
                </a:ln>
                <a:solidFill>
                  <a:srgbClr val="003767"/>
                </a:solidFill>
                <a:effectLst/>
                <a:uLnTx/>
                <a:uFillTx/>
                <a:latin typeface="Arial"/>
                <a:ea typeface="Calibri" panose="020F0502020204030204" pitchFamily="34" charset="0"/>
                <a:cs typeface="Calibri" panose="020F0502020204030204" pitchFamily="34" charset="0"/>
              </a:rPr>
              <a:t> Gift Card to those pre-registered US healthcare providers who attend until the end of the program and fill out our post event survey. The survey will be emailed the day after the program. To qualify for the </a:t>
            </a:r>
            <a:r>
              <a:rPr kumimoji="0" lang="en-US" sz="1599" b="0" i="0" u="none" strike="noStrike" kern="1200" cap="none" spc="0" normalizeH="0" baseline="0" noProof="0" dirty="0" err="1">
                <a:ln>
                  <a:noFill/>
                </a:ln>
                <a:solidFill>
                  <a:srgbClr val="003767"/>
                </a:solidFill>
                <a:effectLst/>
                <a:uLnTx/>
                <a:uFillTx/>
                <a:latin typeface="Arial"/>
                <a:ea typeface="Calibri" panose="020F0502020204030204" pitchFamily="34" charset="0"/>
                <a:cs typeface="Calibri" panose="020F0502020204030204" pitchFamily="34" charset="0"/>
              </a:rPr>
              <a:t>Grubhub</a:t>
            </a:r>
            <a:r>
              <a:rPr kumimoji="0" lang="en-US" sz="1599" b="0" i="0" u="none" strike="noStrike" kern="1200" cap="none" spc="0" normalizeH="0" baseline="0" noProof="0" dirty="0">
                <a:ln>
                  <a:noFill/>
                </a:ln>
                <a:solidFill>
                  <a:srgbClr val="003767"/>
                </a:solidFill>
                <a:effectLst/>
                <a:uLnTx/>
                <a:uFillTx/>
                <a:latin typeface="Arial"/>
                <a:ea typeface="Calibri" panose="020F0502020204030204" pitchFamily="34" charset="0"/>
                <a:cs typeface="Calibri" panose="020F0502020204030204" pitchFamily="34" charset="0"/>
              </a:rPr>
              <a:t> Gift Card, please answer each question and be thorough in your responses. Your feedback will help improve our virtual events and provide valuable insights to our faculty.</a:t>
            </a:r>
            <a:endParaRPr kumimoji="0" lang="en-US" sz="1599" b="0" i="0" u="none" strike="noStrike" kern="1200" cap="none" spc="0" normalizeH="0" baseline="0" noProof="0" dirty="0">
              <a:ln>
                <a:noFill/>
              </a:ln>
              <a:solidFill>
                <a:srgbClr val="003767"/>
              </a:solidFill>
              <a:effectLst/>
              <a:uLnTx/>
              <a:uFillTx/>
              <a:latin typeface="Arial"/>
              <a:ea typeface="Calibri" panose="020F0502020204030204" pitchFamily="34" charset="0"/>
              <a:cs typeface="Times New Roman" panose="02020603050405020304" pitchFamily="18" charset="0"/>
            </a:endParaRPr>
          </a:p>
        </p:txBody>
      </p:sp>
      <p:sp>
        <p:nvSpPr>
          <p:cNvPr id="6" name="Title 4">
            <a:extLst>
              <a:ext uri="{FF2B5EF4-FFF2-40B4-BE49-F238E27FC236}">
                <a16:creationId xmlns:a16="http://schemas.microsoft.com/office/drawing/2014/main" id="{C99EE207-625C-4C62-A8F4-A17535452E50}"/>
              </a:ext>
            </a:extLst>
          </p:cNvPr>
          <p:cNvSpPr>
            <a:spLocks noGrp="1"/>
          </p:cNvSpPr>
          <p:nvPr>
            <p:ph type="title"/>
          </p:nvPr>
        </p:nvSpPr>
        <p:spPr>
          <a:xfrm>
            <a:off x="5639" y="12171"/>
            <a:ext cx="12180722" cy="1075551"/>
          </a:xfrm>
          <a:prstGeom prst="rect">
            <a:avLst/>
          </a:prstGeom>
        </p:spPr>
        <p:txBody>
          <a:bodyPr>
            <a:spAutoFit/>
          </a:bodyPr>
          <a:lstStyle/>
          <a:p>
            <a:r>
              <a:rPr lang="en-US" sz="6389" b="1" dirty="0">
                <a:solidFill>
                  <a:srgbClr val="003767"/>
                </a:solidFill>
              </a:rPr>
              <a:t>Housekeeping Items</a:t>
            </a:r>
            <a:endParaRPr lang="en-US" sz="6389" dirty="0">
              <a:solidFill>
                <a:srgbClr val="003767"/>
              </a:solidFill>
            </a:endParaRPr>
          </a:p>
        </p:txBody>
      </p:sp>
    </p:spTree>
    <p:extLst>
      <p:ext uri="{BB962C8B-B14F-4D97-AF65-F5344CB8AC3E}">
        <p14:creationId xmlns:p14="http://schemas.microsoft.com/office/powerpoint/2010/main" val="25037962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8294" y="1649984"/>
            <a:ext cx="6670962" cy="1397000"/>
          </a:xfrm>
        </p:spPr>
        <p:txBody>
          <a:bodyPr/>
          <a:lstStyle/>
          <a:p>
            <a:r>
              <a:rPr lang="en-US" sz="4400" dirty="0"/>
              <a:t>Treatment Crossroads:</a:t>
            </a:r>
          </a:p>
        </p:txBody>
      </p:sp>
      <p:sp>
        <p:nvSpPr>
          <p:cNvPr id="3" name="Subtitle 2"/>
          <p:cNvSpPr>
            <a:spLocks noGrp="1"/>
          </p:cNvSpPr>
          <p:nvPr>
            <p:ph type="subTitle" idx="1"/>
          </p:nvPr>
        </p:nvSpPr>
        <p:spPr>
          <a:xfrm>
            <a:off x="738293" y="3057258"/>
            <a:ext cx="6270270" cy="685800"/>
          </a:xfrm>
        </p:spPr>
        <p:txBody>
          <a:bodyPr/>
          <a:lstStyle/>
          <a:p>
            <a:r>
              <a:rPr lang="en-US" sz="4000" cap="none" spc="-20" dirty="0"/>
              <a:t>How to Choose Among the </a:t>
            </a:r>
            <a:r>
              <a:rPr lang="en-US" sz="4000" cap="none" spc="-20" dirty="0" err="1"/>
              <a:t>Bispecifics</a:t>
            </a:r>
            <a:r>
              <a:rPr lang="en-US" sz="4000" cap="none" spc="-20" dirty="0"/>
              <a:t> in Multiple Myeloma</a:t>
            </a:r>
          </a:p>
        </p:txBody>
      </p:sp>
      <p:sp>
        <p:nvSpPr>
          <p:cNvPr id="4" name="Subtitle 2"/>
          <p:cNvSpPr txBox="1">
            <a:spLocks/>
          </p:cNvSpPr>
          <p:nvPr/>
        </p:nvSpPr>
        <p:spPr>
          <a:xfrm>
            <a:off x="738293" y="5291137"/>
            <a:ext cx="5509854" cy="685800"/>
          </a:xfrm>
          <a:prstGeom prst="rect">
            <a:avLst/>
          </a:prstGeom>
        </p:spPr>
        <p:txBody>
          <a:bodyPr vert="horz" lIns="0" tIns="45720" rIns="0" bIns="45724" rtlCol="0" anchor="ctr" anchorCtr="0">
            <a:noAutofit/>
          </a:bodyPr>
          <a:lstStyle>
            <a:lvl1pPr marL="0" indent="0" algn="l" defTabSz="914484" rtl="0" eaLnBrk="1" latinLnBrk="0" hangingPunct="1">
              <a:lnSpc>
                <a:spcPct val="80000"/>
              </a:lnSpc>
              <a:spcBef>
                <a:spcPts val="0"/>
              </a:spcBef>
              <a:buClr>
                <a:schemeClr val="tx2"/>
              </a:buClr>
              <a:buFont typeface="Arial" pitchFamily="34" charset="0"/>
              <a:buNone/>
              <a:defRPr sz="2400" b="1" kern="1200">
                <a:solidFill>
                  <a:schemeClr val="accent1"/>
                </a:solidFill>
                <a:latin typeface="+mn-lt"/>
                <a:ea typeface="+mn-ea"/>
                <a:cs typeface="+mn-cs"/>
              </a:defRPr>
            </a:lvl1pPr>
            <a:lvl2pPr marL="457241" indent="0" algn="ctr" defTabSz="914484" rtl="0" eaLnBrk="1" latinLnBrk="0" hangingPunct="1">
              <a:lnSpc>
                <a:spcPct val="80000"/>
              </a:lnSpc>
              <a:spcBef>
                <a:spcPts val="600"/>
              </a:spcBef>
              <a:buClr>
                <a:schemeClr val="bg2">
                  <a:lumMod val="75000"/>
                </a:schemeClr>
              </a:buClr>
              <a:buFont typeface="Arial" pitchFamily="34" charset="0"/>
              <a:buNone/>
              <a:defRPr sz="1800" kern="1200">
                <a:solidFill>
                  <a:schemeClr val="tx1">
                    <a:tint val="75000"/>
                  </a:schemeClr>
                </a:solidFill>
                <a:latin typeface="+mn-lt"/>
                <a:ea typeface="+mn-ea"/>
                <a:cs typeface="+mn-cs"/>
              </a:defRPr>
            </a:lvl2pPr>
            <a:lvl3pPr marL="914484"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3pPr>
            <a:lvl4pPr marL="1371725"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4pPr>
            <a:lvl5pPr marL="1828968"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5pPr>
            <a:lvl6pPr marL="2286209"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452"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693"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936"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0057B8"/>
              </a:buClr>
            </a:pPr>
            <a:r>
              <a:rPr lang="en-US" sz="2200" dirty="0">
                <a:solidFill>
                  <a:srgbClr val="000000"/>
                </a:solidFill>
                <a:latin typeface="Arial"/>
              </a:rPr>
              <a:t>Sikander Ailawadhi, M.D.</a:t>
            </a:r>
          </a:p>
          <a:p>
            <a:pPr>
              <a:lnSpc>
                <a:spcPct val="90000"/>
              </a:lnSpc>
              <a:buClr>
                <a:srgbClr val="0057B8"/>
              </a:buClr>
            </a:pPr>
            <a:r>
              <a:rPr lang="en-US" sz="2000" b="0" dirty="0">
                <a:solidFill>
                  <a:srgbClr val="FFFFFF">
                    <a:lumMod val="50000"/>
                  </a:srgbClr>
                </a:solidFill>
                <a:latin typeface="Arial"/>
              </a:rPr>
              <a:t>Professor of Medicine</a:t>
            </a:r>
          </a:p>
          <a:p>
            <a:pPr>
              <a:lnSpc>
                <a:spcPct val="90000"/>
              </a:lnSpc>
              <a:buClr>
                <a:srgbClr val="0057B8"/>
              </a:buClr>
            </a:pPr>
            <a:r>
              <a:rPr lang="en-US" sz="2000" b="0" dirty="0">
                <a:solidFill>
                  <a:srgbClr val="FFFFFF">
                    <a:lumMod val="50000"/>
                  </a:srgbClr>
                </a:solidFill>
                <a:latin typeface="Arial"/>
              </a:rPr>
              <a:t>Mayo Clinic Cancer Center</a:t>
            </a:r>
          </a:p>
          <a:p>
            <a:pPr>
              <a:lnSpc>
                <a:spcPct val="90000"/>
              </a:lnSpc>
              <a:buClr>
                <a:srgbClr val="0057B8"/>
              </a:buClr>
            </a:pPr>
            <a:r>
              <a:rPr lang="en-US" sz="2000" b="0" dirty="0">
                <a:solidFill>
                  <a:srgbClr val="FFFFFF">
                    <a:lumMod val="50000"/>
                  </a:srgbClr>
                </a:solidFill>
                <a:latin typeface="Arial"/>
              </a:rPr>
              <a:t>Enterprise Deputy Director, Cancer International</a:t>
            </a:r>
          </a:p>
        </p:txBody>
      </p:sp>
      <p:sp>
        <p:nvSpPr>
          <p:cNvPr id="6" name="AutoShape 4"/>
          <p:cNvSpPr>
            <a:spLocks noChangeAspect="1" noChangeArrowheads="1" noTextEdit="1"/>
          </p:cNvSpPr>
          <p:nvPr/>
        </p:nvSpPr>
        <p:spPr bwMode="auto">
          <a:xfrm>
            <a:off x="536577" y="536575"/>
            <a:ext cx="38004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8987"/>
            <a:endParaRPr lang="en-US" sz="2400" dirty="0">
              <a:solidFill>
                <a:srgbClr val="000000"/>
              </a:solidFill>
              <a:latin typeface="Arial"/>
            </a:endParaRPr>
          </a:p>
        </p:txBody>
      </p:sp>
      <p:sp>
        <p:nvSpPr>
          <p:cNvPr id="14" name="TextBox 13"/>
          <p:cNvSpPr txBox="1"/>
          <p:nvPr/>
        </p:nvSpPr>
        <p:spPr>
          <a:xfrm>
            <a:off x="8895218" y="6511912"/>
            <a:ext cx="3295196"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defTabSz="1218987"/>
            <a:r>
              <a:rPr lang="en-US" sz="700" dirty="0">
                <a:solidFill>
                  <a:srgbClr val="D2D2D2"/>
                </a:solidFill>
                <a:latin typeface="Arial"/>
              </a:rPr>
              <a:t>Image copyright Shutterstock</a:t>
            </a:r>
          </a:p>
        </p:txBody>
      </p:sp>
      <p:sp>
        <p:nvSpPr>
          <p:cNvPr id="9" name="TextBox 8">
            <a:extLst>
              <a:ext uri="{FF2B5EF4-FFF2-40B4-BE49-F238E27FC236}">
                <a16:creationId xmlns:a16="http://schemas.microsoft.com/office/drawing/2014/main" id="{37EC3500-A5F6-45A5-AC9D-9D58485E7B21}"/>
              </a:ext>
            </a:extLst>
          </p:cNvPr>
          <p:cNvSpPr txBox="1"/>
          <p:nvPr/>
        </p:nvSpPr>
        <p:spPr>
          <a:xfrm>
            <a:off x="7226301" y="6657948"/>
            <a:ext cx="4964112"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defTabSz="1218987"/>
            <a:r>
              <a:rPr lang="en-US" sz="700" dirty="0">
                <a:solidFill>
                  <a:srgbClr val="D2D2D2"/>
                </a:solidFill>
                <a:latin typeface="Arial"/>
              </a:rPr>
              <a:t>©</a:t>
            </a:r>
            <a:fld id="{F7F0F9E6-BA3D-465B-89F1-1BF03196ACA5}" type="datetimeyyyy">
              <a:rPr lang="en-US" sz="700">
                <a:solidFill>
                  <a:srgbClr val="D2D2D2"/>
                </a:solidFill>
                <a:latin typeface="Arial"/>
              </a:rPr>
              <a:pPr defTabSz="1218987"/>
              <a:t>2023</a:t>
            </a:fld>
            <a:r>
              <a:rPr lang="en-US" sz="700" dirty="0">
                <a:solidFill>
                  <a:srgbClr val="D2D2D2"/>
                </a:solidFill>
                <a:latin typeface="Arial"/>
              </a:rPr>
              <a:t> Mayo Foundation for Medical Education and Research  |  WF2491421-</a:t>
            </a:r>
            <a:fld id="{D445C29B-035B-48ED-941F-A66A11A8A322}" type="slidenum">
              <a:rPr lang="en-US" sz="700">
                <a:solidFill>
                  <a:srgbClr val="D2D2D2"/>
                </a:solidFill>
                <a:latin typeface="Arial"/>
              </a:rPr>
              <a:pPr defTabSz="1218987"/>
              <a:t>60</a:t>
            </a:fld>
            <a:endParaRPr lang="en-US" sz="700" dirty="0">
              <a:solidFill>
                <a:srgbClr val="D2D2D2"/>
              </a:solidFill>
              <a:latin typeface="Arial"/>
            </a:endParaRPr>
          </a:p>
        </p:txBody>
      </p:sp>
    </p:spTree>
    <p:extLst>
      <p:ext uri="{BB962C8B-B14F-4D97-AF65-F5344CB8AC3E}">
        <p14:creationId xmlns:p14="http://schemas.microsoft.com/office/powerpoint/2010/main" val="226176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974727" y="3429001"/>
            <a:ext cx="9998921" cy="860425"/>
          </a:xfrm>
          <a:prstGeom prst="rect">
            <a:avLst/>
          </a:prstGeom>
        </p:spPr>
        <p:txBody>
          <a:bodyPr vert="horz" lIns="0" tIns="0" rIns="0" bIns="45724" rtlCol="0" anchor="b" anchorCtr="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18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9CDE"/>
              </a:buClr>
              <a:buNone/>
            </a:pPr>
            <a:r>
              <a:rPr lang="en-US" sz="3200" b="1" cap="all" dirty="0">
                <a:solidFill>
                  <a:srgbClr val="000000"/>
                </a:solidFill>
                <a:latin typeface="Arial"/>
              </a:rPr>
              <a:t>REFERENCES TO OFF-LABEL USAGE(S) </a:t>
            </a:r>
            <a:br>
              <a:rPr lang="en-US" sz="3200" b="1" cap="all" dirty="0">
                <a:solidFill>
                  <a:srgbClr val="000000"/>
                </a:solidFill>
                <a:latin typeface="Arial"/>
              </a:rPr>
            </a:br>
            <a:r>
              <a:rPr lang="en-US" sz="3200" b="1" cap="all" dirty="0">
                <a:solidFill>
                  <a:srgbClr val="000000"/>
                </a:solidFill>
                <a:latin typeface="Arial"/>
              </a:rPr>
              <a:t>OF PHARMACEUTICALS OR INSTRUMENTS</a:t>
            </a:r>
          </a:p>
        </p:txBody>
      </p:sp>
      <p:sp>
        <p:nvSpPr>
          <p:cNvPr id="6" name="Content Placeholder 2"/>
          <p:cNvSpPr txBox="1">
            <a:spLocks/>
          </p:cNvSpPr>
          <p:nvPr/>
        </p:nvSpPr>
        <p:spPr>
          <a:xfrm>
            <a:off x="974727" y="4648200"/>
            <a:ext cx="9998921" cy="502920"/>
          </a:xfrm>
          <a:prstGeom prst="rect">
            <a:avLst/>
          </a:prstGeom>
        </p:spPr>
        <p:txBody>
          <a:bodyPr vert="horz" lIns="0" tIns="0" rIns="0" bIns="45724" rtlCol="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18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9CDE"/>
              </a:buClr>
            </a:pPr>
            <a:r>
              <a:rPr lang="en-US" sz="2400" dirty="0">
                <a:solidFill>
                  <a:srgbClr val="000000"/>
                </a:solidFill>
                <a:latin typeface="Arial"/>
              </a:rPr>
              <a:t>Nothing to disclose</a:t>
            </a:r>
          </a:p>
        </p:txBody>
      </p:sp>
      <p:sp>
        <p:nvSpPr>
          <p:cNvPr id="8" name="Content Placeholder 7"/>
          <p:cNvSpPr>
            <a:spLocks noGrp="1"/>
          </p:cNvSpPr>
          <p:nvPr>
            <p:ph idx="1"/>
          </p:nvPr>
        </p:nvSpPr>
        <p:spPr>
          <a:xfrm>
            <a:off x="974727" y="1692975"/>
            <a:ext cx="9998921" cy="501650"/>
          </a:xfrm>
        </p:spPr>
        <p:txBody>
          <a:bodyPr/>
          <a:lstStyle/>
          <a:p>
            <a:r>
              <a:rPr lang="en-US" dirty="0"/>
              <a:t>Institutional Research Grants: GSK, Sanofi, BMS, Pharmacyclics, Janssen, </a:t>
            </a:r>
            <a:r>
              <a:rPr lang="en-US" dirty="0" err="1"/>
              <a:t>Cellectar</a:t>
            </a:r>
            <a:r>
              <a:rPr lang="en-US" dirty="0"/>
              <a:t>, </a:t>
            </a:r>
            <a:r>
              <a:rPr lang="en-US" dirty="0" err="1"/>
              <a:t>Abbvie</a:t>
            </a:r>
            <a:r>
              <a:rPr lang="en-US" dirty="0"/>
              <a:t>, </a:t>
            </a:r>
            <a:r>
              <a:rPr lang="en-US" dirty="0" err="1"/>
              <a:t>Ascentage</a:t>
            </a:r>
            <a:r>
              <a:rPr lang="en-US" dirty="0"/>
              <a:t>, Astra Zeneca</a:t>
            </a:r>
          </a:p>
          <a:p>
            <a:r>
              <a:rPr lang="en-US" dirty="0"/>
              <a:t>Consulting: GSK, BMS, Sanofi, </a:t>
            </a:r>
            <a:r>
              <a:rPr lang="en-US" dirty="0" err="1"/>
              <a:t>Beigene</a:t>
            </a:r>
            <a:r>
              <a:rPr lang="en-US" dirty="0"/>
              <a:t>, Janssen, Regeneron, Pfizer, </a:t>
            </a:r>
            <a:r>
              <a:rPr lang="en-US" dirty="0" err="1"/>
              <a:t>Cellectar</a:t>
            </a:r>
            <a:r>
              <a:rPr lang="en-US" dirty="0"/>
              <a:t> </a:t>
            </a:r>
          </a:p>
        </p:txBody>
      </p:sp>
      <p:sp>
        <p:nvSpPr>
          <p:cNvPr id="9" name="Content Placeholder 2"/>
          <p:cNvSpPr txBox="1">
            <a:spLocks/>
          </p:cNvSpPr>
          <p:nvPr/>
        </p:nvSpPr>
        <p:spPr>
          <a:xfrm>
            <a:off x="974727" y="736601"/>
            <a:ext cx="9998921" cy="860425"/>
          </a:xfrm>
          <a:prstGeom prst="rect">
            <a:avLst/>
          </a:prstGeom>
        </p:spPr>
        <p:txBody>
          <a:bodyPr vert="horz" lIns="0" tIns="0" rIns="0" bIns="45724" rtlCol="0" anchor="b" anchorCtr="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18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9CDE"/>
              </a:buClr>
              <a:buNone/>
            </a:pPr>
            <a:r>
              <a:rPr lang="en-US" sz="3200" b="1" cap="all" dirty="0">
                <a:solidFill>
                  <a:srgbClr val="000000"/>
                </a:solidFill>
                <a:latin typeface="Arial"/>
              </a:rPr>
              <a:t>DISCLOSURE OF RELEVANT FINANCIAL RELATIONSHIP(S) WITH ineligible companies</a:t>
            </a:r>
          </a:p>
        </p:txBody>
      </p:sp>
      <p:sp>
        <p:nvSpPr>
          <p:cNvPr id="7" name="Content Placeholder 2">
            <a:extLst>
              <a:ext uri="{FF2B5EF4-FFF2-40B4-BE49-F238E27FC236}">
                <a16:creationId xmlns:a16="http://schemas.microsoft.com/office/drawing/2014/main" id="{9BBF3A93-AF47-4D31-8F44-FA2538F62DE0}"/>
              </a:ext>
            </a:extLst>
          </p:cNvPr>
          <p:cNvSpPr txBox="1">
            <a:spLocks/>
          </p:cNvSpPr>
          <p:nvPr/>
        </p:nvSpPr>
        <p:spPr>
          <a:xfrm>
            <a:off x="974727" y="5834380"/>
            <a:ext cx="9998921" cy="502920"/>
          </a:xfrm>
          <a:prstGeom prst="rect">
            <a:avLst/>
          </a:prstGeom>
        </p:spPr>
        <p:txBody>
          <a:bodyPr vert="horz" lIns="0" tIns="0" rIns="0" bIns="45724" rtlCol="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18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9CDE"/>
              </a:buClr>
              <a:buNone/>
            </a:pPr>
            <a:r>
              <a:rPr lang="en-US" sz="2400" i="1" dirty="0">
                <a:solidFill>
                  <a:srgbClr val="000000"/>
                </a:solidFill>
                <a:latin typeface="Arial"/>
              </a:rPr>
              <a:t>All relevant financial relationships have been mitigated.</a:t>
            </a:r>
          </a:p>
        </p:txBody>
      </p:sp>
    </p:spTree>
    <p:extLst>
      <p:ext uri="{BB962C8B-B14F-4D97-AF65-F5344CB8AC3E}">
        <p14:creationId xmlns:p14="http://schemas.microsoft.com/office/powerpoint/2010/main" val="386097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31FA0-2F1E-C841-0E73-29D332474F08}"/>
              </a:ext>
            </a:extLst>
          </p:cNvPr>
          <p:cNvSpPr>
            <a:spLocks noGrp="1"/>
          </p:cNvSpPr>
          <p:nvPr>
            <p:ph type="title"/>
          </p:nvPr>
        </p:nvSpPr>
        <p:spPr/>
        <p:txBody>
          <a:bodyPr/>
          <a:lstStyle/>
          <a:p>
            <a:r>
              <a:rPr lang="en-US" dirty="0"/>
              <a:t>Current myeloma treatment paradigm</a:t>
            </a:r>
          </a:p>
        </p:txBody>
      </p:sp>
      <p:grpSp>
        <p:nvGrpSpPr>
          <p:cNvPr id="4" name="Group 3">
            <a:extLst>
              <a:ext uri="{FF2B5EF4-FFF2-40B4-BE49-F238E27FC236}">
                <a16:creationId xmlns:a16="http://schemas.microsoft.com/office/drawing/2014/main" id="{DE9ED03C-A6E4-8E72-A9A7-D98B98862D96}"/>
              </a:ext>
            </a:extLst>
          </p:cNvPr>
          <p:cNvGrpSpPr/>
          <p:nvPr/>
        </p:nvGrpSpPr>
        <p:grpSpPr>
          <a:xfrm>
            <a:off x="432041" y="1461869"/>
            <a:ext cx="11474528" cy="4931822"/>
            <a:chOff x="430453" y="1461869"/>
            <a:chExt cx="11474528" cy="4931822"/>
          </a:xfrm>
        </p:grpSpPr>
        <p:sp>
          <p:nvSpPr>
            <p:cNvPr id="5" name="Rounded Rectangle 4">
              <a:extLst>
                <a:ext uri="{FF2B5EF4-FFF2-40B4-BE49-F238E27FC236}">
                  <a16:creationId xmlns:a16="http://schemas.microsoft.com/office/drawing/2014/main" id="{EA9A304E-0252-DB74-E8D8-FA2BE425C630}"/>
                </a:ext>
              </a:extLst>
            </p:cNvPr>
            <p:cNvSpPr/>
            <p:nvPr/>
          </p:nvSpPr>
          <p:spPr>
            <a:xfrm>
              <a:off x="2060455" y="1461871"/>
              <a:ext cx="1974349" cy="1128712"/>
            </a:xfrm>
            <a:prstGeom prst="roundRect">
              <a:avLst/>
            </a:prstGeom>
            <a:solidFill>
              <a:srgbClr val="682E74"/>
            </a:solidFill>
            <a:ln w="9525" cap="flat" cmpd="sng" algn="ctr">
              <a:noFill/>
              <a:prstDash val="solid"/>
            </a:ln>
            <a:effectLst/>
          </p:spPr>
          <p:txBody>
            <a:bodyPr anchor="ctr"/>
            <a:lstStyle/>
            <a:p>
              <a:pPr algn="ctr" defTabSz="914377">
                <a:defRPr/>
              </a:pPr>
              <a:r>
                <a:rPr lang="en-US" sz="2000" b="1" kern="0" dirty="0">
                  <a:solidFill>
                    <a:srgbClr val="FFFFFF"/>
                  </a:solidFill>
                  <a:latin typeface="Calibri" panose="020F0502020204030204" pitchFamily="34" charset="0"/>
                  <a:cs typeface="Calibri" panose="020F0502020204030204" pitchFamily="34" charset="0"/>
                </a:rPr>
                <a:t>Triplet/Quad Induction</a:t>
              </a:r>
            </a:p>
            <a:p>
              <a:pPr algn="ctr" defTabSz="914377">
                <a:defRPr/>
              </a:pPr>
              <a:r>
                <a:rPr lang="en-US" sz="2000" b="1" kern="0" dirty="0">
                  <a:solidFill>
                    <a:srgbClr val="FFFFFF"/>
                  </a:solidFill>
                  <a:latin typeface="Calibri" panose="020F0502020204030204" pitchFamily="34" charset="0"/>
                  <a:cs typeface="Calibri" panose="020F0502020204030204" pitchFamily="34" charset="0"/>
                </a:rPr>
                <a:t>(4-6 cycles)</a:t>
              </a:r>
            </a:p>
          </p:txBody>
        </p:sp>
        <p:sp>
          <p:nvSpPr>
            <p:cNvPr id="6" name="Rounded Rectangle 5">
              <a:extLst>
                <a:ext uri="{FF2B5EF4-FFF2-40B4-BE49-F238E27FC236}">
                  <a16:creationId xmlns:a16="http://schemas.microsoft.com/office/drawing/2014/main" id="{3ABFC3FE-B3DD-2D65-1FB3-8460D87F972D}"/>
                </a:ext>
              </a:extLst>
            </p:cNvPr>
            <p:cNvSpPr/>
            <p:nvPr/>
          </p:nvSpPr>
          <p:spPr>
            <a:xfrm>
              <a:off x="2081416" y="2739808"/>
              <a:ext cx="6594475" cy="1203325"/>
            </a:xfrm>
            <a:prstGeom prst="roundRect">
              <a:avLst/>
            </a:prstGeom>
            <a:solidFill>
              <a:srgbClr val="00823B"/>
            </a:solidFill>
            <a:ln w="9525" cap="flat" cmpd="sng" algn="ctr">
              <a:noFill/>
              <a:prstDash val="solid"/>
            </a:ln>
            <a:effectLst/>
          </p:spPr>
          <p:txBody>
            <a:bodyPr anchor="ctr"/>
            <a:lstStyle/>
            <a:p>
              <a:pPr algn="ctr" defTabSz="914377">
                <a:defRPr/>
              </a:pPr>
              <a:r>
                <a:rPr lang="en-US" sz="2000" b="1" kern="0" dirty="0">
                  <a:solidFill>
                    <a:srgbClr val="FFFFFF"/>
                  </a:solidFill>
                  <a:latin typeface="Calibri"/>
                </a:rPr>
                <a:t>CD38-Rd/</a:t>
              </a:r>
              <a:r>
                <a:rPr lang="en-US" sz="2000" b="1" kern="0" dirty="0" err="1">
                  <a:solidFill>
                    <a:srgbClr val="FFFFFF"/>
                  </a:solidFill>
                  <a:latin typeface="Calibri"/>
                </a:rPr>
                <a:t>RVd</a:t>
              </a:r>
              <a:r>
                <a:rPr lang="en-US" sz="2000" b="1" kern="0" dirty="0">
                  <a:solidFill>
                    <a:srgbClr val="FFFFFF"/>
                  </a:solidFill>
                  <a:latin typeface="Calibri"/>
                </a:rPr>
                <a:t> </a:t>
              </a:r>
              <a:r>
                <a:rPr lang="en-US" sz="2000" kern="0" dirty="0">
                  <a:solidFill>
                    <a:srgbClr val="FFFFFF"/>
                  </a:solidFill>
                  <a:latin typeface="Calibri"/>
                </a:rPr>
                <a:t>±</a:t>
              </a:r>
              <a:r>
                <a:rPr lang="en-US" sz="2000" b="1" kern="0" dirty="0">
                  <a:solidFill>
                    <a:srgbClr val="FFFFFF"/>
                  </a:solidFill>
                  <a:latin typeface="Calibri"/>
                </a:rPr>
                <a:t> CD38 </a:t>
              </a:r>
              <a:r>
                <a:rPr lang="en-US" sz="2000" kern="0" dirty="0">
                  <a:solidFill>
                    <a:srgbClr val="FFFFFF"/>
                  </a:solidFill>
                  <a:latin typeface="Calibri"/>
                </a:rPr>
                <a:t>→</a:t>
              </a:r>
              <a:r>
                <a:rPr lang="en-US" sz="2000" b="1" kern="0" dirty="0">
                  <a:solidFill>
                    <a:srgbClr val="FFFFFF"/>
                  </a:solidFill>
                  <a:latin typeface="Calibri"/>
                </a:rPr>
                <a:t> Len </a:t>
              </a:r>
              <a:r>
                <a:rPr lang="en-US" sz="2000" kern="0" dirty="0">
                  <a:solidFill>
                    <a:srgbClr val="FFFFFF"/>
                  </a:solidFill>
                  <a:latin typeface="Calibri"/>
                </a:rPr>
                <a:t>±</a:t>
              </a:r>
              <a:r>
                <a:rPr lang="en-US" sz="2000" b="1" kern="0" dirty="0">
                  <a:solidFill>
                    <a:srgbClr val="FFFFFF"/>
                  </a:solidFill>
                  <a:latin typeface="Calibri"/>
                </a:rPr>
                <a:t> CD38</a:t>
              </a:r>
            </a:p>
            <a:p>
              <a:pPr algn="ctr" defTabSz="914377">
                <a:defRPr/>
              </a:pPr>
              <a:r>
                <a:rPr lang="en-US" sz="2000" b="1" kern="0" dirty="0">
                  <a:solidFill>
                    <a:srgbClr val="FFFFFF"/>
                  </a:solidFill>
                  <a:latin typeface="Calibri"/>
                </a:rPr>
                <a:t>Induction followed by continuous maintenance therapy</a:t>
              </a:r>
            </a:p>
            <a:p>
              <a:pPr algn="ctr" defTabSz="914377">
                <a:defRPr/>
              </a:pPr>
              <a:r>
                <a:rPr lang="en-US" sz="2000" b="1" kern="0" dirty="0">
                  <a:solidFill>
                    <a:srgbClr val="FFFFFF"/>
                  </a:solidFill>
                  <a:latin typeface="Calibri"/>
                </a:rPr>
                <a:t>(8-12 cycles </a:t>
              </a:r>
              <a:r>
                <a:rPr lang="en-US" sz="2000" kern="0" dirty="0">
                  <a:solidFill>
                    <a:srgbClr val="FFFFFF"/>
                  </a:solidFill>
                  <a:latin typeface="Calibri"/>
                </a:rPr>
                <a:t>induction f/b </a:t>
              </a:r>
              <a:r>
                <a:rPr lang="en-US" sz="2000" b="1" u="sng" kern="0" dirty="0">
                  <a:solidFill>
                    <a:srgbClr val="FFFFFF"/>
                  </a:solidFill>
                  <a:latin typeface="Calibri"/>
                </a:rPr>
                <a:t>maintenance</a:t>
              </a:r>
              <a:r>
                <a:rPr lang="en-US" sz="2000" b="1" kern="0" dirty="0">
                  <a:solidFill>
                    <a:srgbClr val="FFFFFF"/>
                  </a:solidFill>
                  <a:latin typeface="Calibri"/>
                </a:rPr>
                <a:t>)</a:t>
              </a:r>
            </a:p>
          </p:txBody>
        </p:sp>
        <p:sp>
          <p:nvSpPr>
            <p:cNvPr id="7" name="Rounded Rectangle 6">
              <a:extLst>
                <a:ext uri="{FF2B5EF4-FFF2-40B4-BE49-F238E27FC236}">
                  <a16:creationId xmlns:a16="http://schemas.microsoft.com/office/drawing/2014/main" id="{C09BA178-91C5-EF22-D991-4430C0BF0D16}"/>
                </a:ext>
              </a:extLst>
            </p:cNvPr>
            <p:cNvSpPr/>
            <p:nvPr/>
          </p:nvSpPr>
          <p:spPr>
            <a:xfrm>
              <a:off x="4258920" y="1469598"/>
              <a:ext cx="2212649" cy="1128712"/>
            </a:xfrm>
            <a:prstGeom prst="roundRect">
              <a:avLst/>
            </a:prstGeom>
            <a:solidFill>
              <a:srgbClr val="015873"/>
            </a:solidFill>
            <a:ln w="9525" cap="flat" cmpd="sng" algn="ctr">
              <a:noFill/>
              <a:prstDash val="solid"/>
            </a:ln>
            <a:effectLst/>
          </p:spPr>
          <p:txBody>
            <a:bodyPr anchor="ctr"/>
            <a:lstStyle/>
            <a:p>
              <a:pPr algn="ctr" defTabSz="914377">
                <a:defRPr/>
              </a:pPr>
              <a:r>
                <a:rPr lang="en-US" sz="2000" b="1" kern="0" dirty="0">
                  <a:solidFill>
                    <a:srgbClr val="FFFFFF"/>
                  </a:solidFill>
                  <a:latin typeface="Calibri" panose="020F0502020204030204" pitchFamily="34" charset="0"/>
                  <a:cs typeface="Calibri" panose="020F0502020204030204" pitchFamily="34" charset="0"/>
                </a:rPr>
                <a:t>AutoSCT ± Consolidation</a:t>
              </a:r>
            </a:p>
            <a:p>
              <a:pPr algn="ctr" defTabSz="914377">
                <a:defRPr/>
              </a:pPr>
              <a:r>
                <a:rPr lang="en-US" sz="2000" b="1" kern="0" dirty="0">
                  <a:solidFill>
                    <a:srgbClr val="FFFFFF"/>
                  </a:solidFill>
                  <a:latin typeface="Calibri" panose="020F0502020204030204" pitchFamily="34" charset="0"/>
                  <a:cs typeface="Calibri" panose="020F0502020204030204" pitchFamily="34" charset="0"/>
                </a:rPr>
                <a:t>(1→2-4 cycles)</a:t>
              </a:r>
            </a:p>
          </p:txBody>
        </p:sp>
        <p:sp>
          <p:nvSpPr>
            <p:cNvPr id="8" name="Rounded Rectangle 7">
              <a:extLst>
                <a:ext uri="{FF2B5EF4-FFF2-40B4-BE49-F238E27FC236}">
                  <a16:creationId xmlns:a16="http://schemas.microsoft.com/office/drawing/2014/main" id="{8DC90ED2-6F63-4349-1A25-71B02ADA9F55}"/>
                </a:ext>
              </a:extLst>
            </p:cNvPr>
            <p:cNvSpPr/>
            <p:nvPr/>
          </p:nvSpPr>
          <p:spPr>
            <a:xfrm>
              <a:off x="6693141" y="1469598"/>
              <a:ext cx="1947913" cy="1120985"/>
            </a:xfrm>
            <a:prstGeom prst="roundRect">
              <a:avLst/>
            </a:prstGeom>
            <a:solidFill>
              <a:srgbClr val="4DA1BB"/>
            </a:solidFill>
            <a:ln w="9525" cap="flat" cmpd="sng" algn="ctr">
              <a:noFill/>
              <a:prstDash val="solid"/>
            </a:ln>
            <a:effectLst/>
          </p:spPr>
          <p:txBody>
            <a:bodyPr anchor="ctr"/>
            <a:lstStyle/>
            <a:p>
              <a:pPr algn="ctr" defTabSz="914377">
                <a:defRPr/>
              </a:pPr>
              <a:r>
                <a:rPr lang="en-US" sz="2000" b="1" kern="0" dirty="0">
                  <a:solidFill>
                    <a:srgbClr val="FFFFFF"/>
                  </a:solidFill>
                  <a:latin typeface="Calibri" panose="020F0502020204030204" pitchFamily="34" charset="0"/>
                  <a:cs typeface="Calibri" panose="020F0502020204030204" pitchFamily="34" charset="0"/>
                </a:rPr>
                <a:t>Len Maintenance</a:t>
              </a:r>
            </a:p>
            <a:p>
              <a:pPr algn="ctr" defTabSz="914377">
                <a:defRPr/>
              </a:pPr>
              <a:r>
                <a:rPr lang="en-US" sz="2000" b="1" kern="0" dirty="0">
                  <a:solidFill>
                    <a:srgbClr val="FFFFFF"/>
                  </a:solidFill>
                  <a:latin typeface="Calibri" panose="020F0502020204030204" pitchFamily="34" charset="0"/>
                  <a:cs typeface="Calibri" panose="020F0502020204030204" pitchFamily="34" charset="0"/>
                </a:rPr>
                <a:t>(1, 2, 3 yr+)</a:t>
              </a:r>
            </a:p>
          </p:txBody>
        </p:sp>
        <p:sp>
          <p:nvSpPr>
            <p:cNvPr id="9" name="TextBox 1">
              <a:extLst>
                <a:ext uri="{FF2B5EF4-FFF2-40B4-BE49-F238E27FC236}">
                  <a16:creationId xmlns:a16="http://schemas.microsoft.com/office/drawing/2014/main" id="{2E7FD2D9-5201-ADF5-7918-61D966629BEF}"/>
                </a:ext>
              </a:extLst>
            </p:cNvPr>
            <p:cNvSpPr txBox="1">
              <a:spLocks noChangeArrowheads="1"/>
            </p:cNvSpPr>
            <p:nvPr/>
          </p:nvSpPr>
          <p:spPr bwMode="auto">
            <a:xfrm rot="-5400000">
              <a:off x="1231300" y="1640533"/>
              <a:ext cx="9541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eaLnBrk="0" fontAlgn="base" hangingPunct="0">
                <a:spcBef>
                  <a:spcPct val="0"/>
                </a:spcBef>
                <a:spcAft>
                  <a:spcPct val="0"/>
                </a:spcAft>
                <a:defRPr>
                  <a:solidFill>
                    <a:schemeClr val="tx1"/>
                  </a:solidFill>
                  <a:latin typeface="Calibri" charset="0"/>
                  <a:ea typeface="MS PGothic" charset="-128"/>
                </a:defRPr>
              </a:lvl6pPr>
              <a:lvl7pPr marL="2971800" indent="-228600" eaLnBrk="0" fontAlgn="base" hangingPunct="0">
                <a:spcBef>
                  <a:spcPct val="0"/>
                </a:spcBef>
                <a:spcAft>
                  <a:spcPct val="0"/>
                </a:spcAft>
                <a:defRPr>
                  <a:solidFill>
                    <a:schemeClr val="tx1"/>
                  </a:solidFill>
                  <a:latin typeface="Calibri" charset="0"/>
                  <a:ea typeface="MS PGothic" charset="-128"/>
                </a:defRPr>
              </a:lvl7pPr>
              <a:lvl8pPr marL="3429000" indent="-228600" eaLnBrk="0" fontAlgn="base" hangingPunct="0">
                <a:spcBef>
                  <a:spcPct val="0"/>
                </a:spcBef>
                <a:spcAft>
                  <a:spcPct val="0"/>
                </a:spcAft>
                <a:defRPr>
                  <a:solidFill>
                    <a:schemeClr val="tx1"/>
                  </a:solidFill>
                  <a:latin typeface="Calibri" charset="0"/>
                  <a:ea typeface="MS PGothic" charset="-128"/>
                </a:defRPr>
              </a:lvl8pPr>
              <a:lvl9pPr marL="3886200" indent="-228600" eaLnBrk="0" fontAlgn="base" hangingPunct="0">
                <a:spcBef>
                  <a:spcPct val="0"/>
                </a:spcBef>
                <a:spcAft>
                  <a:spcPct val="0"/>
                </a:spcAft>
                <a:defRPr>
                  <a:solidFill>
                    <a:schemeClr val="tx1"/>
                  </a:solidFill>
                  <a:latin typeface="Calibri" charset="0"/>
                  <a:ea typeface="MS PGothic" charset="-128"/>
                </a:defRPr>
              </a:lvl9pPr>
            </a:lstStyle>
            <a:p>
              <a:pPr algn="ctr" defTabSz="914377">
                <a:defRPr/>
              </a:pPr>
              <a:r>
                <a:rPr lang="en-US" altLang="en-US" sz="2000" b="1" kern="0" dirty="0">
                  <a:solidFill>
                    <a:srgbClr val="00823B"/>
                  </a:solidFill>
                  <a:latin typeface="Calibri" panose="020F0502020204030204" pitchFamily="34" charset="0"/>
                  <a:cs typeface="Calibri" panose="020F0502020204030204" pitchFamily="34" charset="0"/>
                </a:rPr>
                <a:t>SCT </a:t>
              </a:r>
            </a:p>
            <a:p>
              <a:pPr algn="ctr" defTabSz="914377">
                <a:defRPr/>
              </a:pPr>
              <a:r>
                <a:rPr lang="en-US" altLang="en-US" sz="2000" b="1" kern="0" dirty="0">
                  <a:solidFill>
                    <a:srgbClr val="00823B"/>
                  </a:solidFill>
                  <a:latin typeface="Calibri" panose="020F0502020204030204" pitchFamily="34" charset="0"/>
                  <a:cs typeface="Calibri" panose="020F0502020204030204" pitchFamily="34" charset="0"/>
                </a:rPr>
                <a:t>eligible</a:t>
              </a:r>
            </a:p>
          </p:txBody>
        </p:sp>
        <p:sp>
          <p:nvSpPr>
            <p:cNvPr id="10" name="TextBox 20">
              <a:extLst>
                <a:ext uri="{FF2B5EF4-FFF2-40B4-BE49-F238E27FC236}">
                  <a16:creationId xmlns:a16="http://schemas.microsoft.com/office/drawing/2014/main" id="{5CC0F7E4-68E5-92BD-3B08-27F38FFB093B}"/>
                </a:ext>
              </a:extLst>
            </p:cNvPr>
            <p:cNvSpPr txBox="1">
              <a:spLocks noChangeArrowheads="1"/>
            </p:cNvSpPr>
            <p:nvPr/>
          </p:nvSpPr>
          <p:spPr bwMode="auto">
            <a:xfrm rot="-5400000">
              <a:off x="1131115" y="3032593"/>
              <a:ext cx="11544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eaLnBrk="0" fontAlgn="base" hangingPunct="0">
                <a:spcBef>
                  <a:spcPct val="0"/>
                </a:spcBef>
                <a:spcAft>
                  <a:spcPct val="0"/>
                </a:spcAft>
                <a:defRPr>
                  <a:solidFill>
                    <a:schemeClr val="tx1"/>
                  </a:solidFill>
                  <a:latin typeface="Calibri" charset="0"/>
                  <a:ea typeface="MS PGothic" charset="-128"/>
                </a:defRPr>
              </a:lvl6pPr>
              <a:lvl7pPr marL="2971800" indent="-228600" eaLnBrk="0" fontAlgn="base" hangingPunct="0">
                <a:spcBef>
                  <a:spcPct val="0"/>
                </a:spcBef>
                <a:spcAft>
                  <a:spcPct val="0"/>
                </a:spcAft>
                <a:defRPr>
                  <a:solidFill>
                    <a:schemeClr val="tx1"/>
                  </a:solidFill>
                  <a:latin typeface="Calibri" charset="0"/>
                  <a:ea typeface="MS PGothic" charset="-128"/>
                </a:defRPr>
              </a:lvl7pPr>
              <a:lvl8pPr marL="3429000" indent="-228600" eaLnBrk="0" fontAlgn="base" hangingPunct="0">
                <a:spcBef>
                  <a:spcPct val="0"/>
                </a:spcBef>
                <a:spcAft>
                  <a:spcPct val="0"/>
                </a:spcAft>
                <a:defRPr>
                  <a:solidFill>
                    <a:schemeClr val="tx1"/>
                  </a:solidFill>
                  <a:latin typeface="Calibri" charset="0"/>
                  <a:ea typeface="MS PGothic" charset="-128"/>
                </a:defRPr>
              </a:lvl8pPr>
              <a:lvl9pPr marL="3886200" indent="-228600" eaLnBrk="0" fontAlgn="base" hangingPunct="0">
                <a:spcBef>
                  <a:spcPct val="0"/>
                </a:spcBef>
                <a:spcAft>
                  <a:spcPct val="0"/>
                </a:spcAft>
                <a:defRPr>
                  <a:solidFill>
                    <a:schemeClr val="tx1"/>
                  </a:solidFill>
                  <a:latin typeface="Calibri" charset="0"/>
                  <a:ea typeface="MS PGothic" charset="-128"/>
                </a:defRPr>
              </a:lvl9pPr>
            </a:lstStyle>
            <a:p>
              <a:pPr algn="ctr" defTabSz="914377">
                <a:defRPr/>
              </a:pPr>
              <a:r>
                <a:rPr lang="en-US" altLang="en-US" sz="2000" b="1" kern="0" dirty="0">
                  <a:solidFill>
                    <a:srgbClr val="015873"/>
                  </a:solidFill>
                  <a:latin typeface="Calibri" panose="020F0502020204030204" pitchFamily="34" charset="0"/>
                  <a:cs typeface="Calibri" panose="020F0502020204030204" pitchFamily="34" charset="0"/>
                </a:rPr>
                <a:t>SCT </a:t>
              </a:r>
            </a:p>
            <a:p>
              <a:pPr algn="ctr" defTabSz="914377">
                <a:defRPr/>
              </a:pPr>
              <a:r>
                <a:rPr lang="en-US" altLang="en-US" sz="2000" b="1" kern="0" dirty="0">
                  <a:solidFill>
                    <a:srgbClr val="015873"/>
                  </a:solidFill>
                  <a:latin typeface="Calibri" panose="020F0502020204030204" pitchFamily="34" charset="0"/>
                  <a:cs typeface="Calibri" panose="020F0502020204030204" pitchFamily="34" charset="0"/>
                </a:rPr>
                <a:t>ineligible</a:t>
              </a:r>
            </a:p>
          </p:txBody>
        </p:sp>
        <p:sp>
          <p:nvSpPr>
            <p:cNvPr id="11" name="Rounded Rectangle 10">
              <a:extLst>
                <a:ext uri="{FF2B5EF4-FFF2-40B4-BE49-F238E27FC236}">
                  <a16:creationId xmlns:a16="http://schemas.microsoft.com/office/drawing/2014/main" id="{088E1639-2C77-F706-7CAA-C86BDE7AFC12}"/>
                </a:ext>
              </a:extLst>
            </p:cNvPr>
            <p:cNvSpPr/>
            <p:nvPr/>
          </p:nvSpPr>
          <p:spPr>
            <a:xfrm rot="16200000">
              <a:off x="8008354" y="2229419"/>
              <a:ext cx="2481263" cy="946163"/>
            </a:xfrm>
            <a:prstGeom prst="roundRect">
              <a:avLst/>
            </a:prstGeom>
            <a:solidFill>
              <a:srgbClr val="FDB338"/>
            </a:solidFill>
            <a:ln w="9525" cap="flat" cmpd="sng" algn="ctr">
              <a:noFill/>
              <a:prstDash val="solid"/>
            </a:ln>
            <a:effectLst/>
          </p:spPr>
          <p:txBody>
            <a:bodyPr anchor="ctr"/>
            <a:lstStyle/>
            <a:p>
              <a:pPr algn="ctr" defTabSz="914377">
                <a:defRPr/>
              </a:pPr>
              <a:r>
                <a:rPr lang="en-US" sz="2000" b="1" kern="0" dirty="0">
                  <a:solidFill>
                    <a:srgbClr val="000000"/>
                  </a:solidFill>
                  <a:latin typeface="Calibri" panose="020F0502020204030204" pitchFamily="34" charset="0"/>
                  <a:cs typeface="Calibri" panose="020F0502020204030204" pitchFamily="34" charset="0"/>
                </a:rPr>
                <a:t>Relapsed/</a:t>
              </a:r>
              <a:br>
                <a:rPr lang="en-US" sz="2000" b="1" kern="0" dirty="0">
                  <a:solidFill>
                    <a:srgbClr val="000000"/>
                  </a:solidFill>
                  <a:latin typeface="Calibri" panose="020F0502020204030204" pitchFamily="34" charset="0"/>
                  <a:cs typeface="Calibri" panose="020F0502020204030204" pitchFamily="34" charset="0"/>
                </a:rPr>
              </a:br>
              <a:r>
                <a:rPr lang="en-US" sz="2000" b="1" kern="0" dirty="0">
                  <a:solidFill>
                    <a:srgbClr val="000000"/>
                  </a:solidFill>
                  <a:latin typeface="Calibri" panose="020F0502020204030204" pitchFamily="34" charset="0"/>
                  <a:cs typeface="Calibri" panose="020F0502020204030204" pitchFamily="34" charset="0"/>
                </a:rPr>
                <a:t>Refractory</a:t>
              </a:r>
            </a:p>
          </p:txBody>
        </p:sp>
        <p:sp>
          <p:nvSpPr>
            <p:cNvPr id="12" name="Rounded Rectangle 11">
              <a:extLst>
                <a:ext uri="{FF2B5EF4-FFF2-40B4-BE49-F238E27FC236}">
                  <a16:creationId xmlns:a16="http://schemas.microsoft.com/office/drawing/2014/main" id="{EA21D715-07D3-4FBF-761D-2F991C041E27}"/>
                </a:ext>
              </a:extLst>
            </p:cNvPr>
            <p:cNvSpPr/>
            <p:nvPr/>
          </p:nvSpPr>
          <p:spPr>
            <a:xfrm>
              <a:off x="10055471" y="2216984"/>
              <a:ext cx="1849510" cy="1254125"/>
            </a:xfrm>
            <a:prstGeom prst="roundRect">
              <a:avLst/>
            </a:prstGeom>
            <a:solidFill>
              <a:srgbClr val="E1471D"/>
            </a:solidFill>
            <a:ln w="9525" cap="flat" cmpd="sng" algn="ctr">
              <a:noFill/>
              <a:prstDash val="solid"/>
            </a:ln>
            <a:effectLst/>
          </p:spPr>
          <p:txBody>
            <a:bodyPr anchor="ctr"/>
            <a:lstStyle/>
            <a:p>
              <a:pPr algn="ctr" defTabSz="914377">
                <a:defRPr/>
              </a:pPr>
              <a:r>
                <a:rPr lang="en-US" sz="2000" b="1" kern="0">
                  <a:solidFill>
                    <a:srgbClr val="FFFFFF"/>
                  </a:solidFill>
                  <a:latin typeface="Calibri" panose="020F0502020204030204" pitchFamily="34" charset="0"/>
                  <a:cs typeface="Calibri" panose="020F0502020204030204" pitchFamily="34" charset="0"/>
                </a:rPr>
                <a:t>CAR-T </a:t>
              </a:r>
              <a:r>
                <a:rPr lang="en-US" sz="2000" b="1" kern="0" dirty="0">
                  <a:solidFill>
                    <a:srgbClr val="FFFFFF"/>
                  </a:solidFill>
                  <a:latin typeface="Calibri" panose="020F0502020204030204" pitchFamily="34" charset="0"/>
                  <a:cs typeface="Calibri" panose="020F0502020204030204" pitchFamily="34" charset="0"/>
                </a:rPr>
                <a:t>or Bi-specifics</a:t>
              </a:r>
            </a:p>
            <a:p>
              <a:pPr algn="ctr" defTabSz="914377">
                <a:defRPr/>
              </a:pPr>
              <a:r>
                <a:rPr lang="en-US" sz="2000" b="1" kern="0" dirty="0">
                  <a:solidFill>
                    <a:srgbClr val="FFFFFF"/>
                  </a:solidFill>
                  <a:latin typeface="Calibri" panose="020F0502020204030204" pitchFamily="34" charset="0"/>
                  <a:cs typeface="Calibri" panose="020F0502020204030204" pitchFamily="34" charset="0"/>
                </a:rPr>
                <a:t>(&lt;25% of patients)</a:t>
              </a:r>
            </a:p>
          </p:txBody>
        </p:sp>
        <p:pic>
          <p:nvPicPr>
            <p:cNvPr id="13" name="Graphic 12" descr="Body builder with solid fill">
              <a:extLst>
                <a:ext uri="{FF2B5EF4-FFF2-40B4-BE49-F238E27FC236}">
                  <a16:creationId xmlns:a16="http://schemas.microsoft.com/office/drawing/2014/main" id="{D9B03AB6-9724-FCBC-66A9-AA4C27D8CB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3223" y="1461870"/>
              <a:ext cx="1079876" cy="1079876"/>
            </a:xfrm>
            <a:prstGeom prst="rect">
              <a:avLst/>
            </a:prstGeom>
          </p:spPr>
        </p:pic>
        <p:pic>
          <p:nvPicPr>
            <p:cNvPr id="14" name="Graphic 13" descr="Man with cane with solid fill">
              <a:extLst>
                <a:ext uri="{FF2B5EF4-FFF2-40B4-BE49-F238E27FC236}">
                  <a16:creationId xmlns:a16="http://schemas.microsoft.com/office/drawing/2014/main" id="{3E153016-C919-D1E3-2244-1012C75C4F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0453" y="2812660"/>
              <a:ext cx="1184913" cy="1184913"/>
            </a:xfrm>
            <a:prstGeom prst="rect">
              <a:avLst/>
            </a:prstGeom>
          </p:spPr>
        </p:pic>
        <p:cxnSp>
          <p:nvCxnSpPr>
            <p:cNvPr id="15" name="Straight Arrow Connector 14">
              <a:extLst>
                <a:ext uri="{FF2B5EF4-FFF2-40B4-BE49-F238E27FC236}">
                  <a16:creationId xmlns:a16="http://schemas.microsoft.com/office/drawing/2014/main" id="{3EBB694A-509C-4014-DBDB-417E65129982}"/>
                </a:ext>
              </a:extLst>
            </p:cNvPr>
            <p:cNvCxnSpPr/>
            <p:nvPr/>
          </p:nvCxnSpPr>
          <p:spPr bwMode="auto">
            <a:xfrm>
              <a:off x="4034804" y="2048335"/>
              <a:ext cx="209006" cy="0"/>
            </a:xfrm>
            <a:prstGeom prst="straightConnector1">
              <a:avLst/>
            </a:prstGeom>
            <a:noFill/>
            <a:ln w="28575" cap="flat" cmpd="sng" algn="ctr">
              <a:solidFill>
                <a:srgbClr val="000000"/>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7106C4AD-B972-2C31-4AF8-FCD095AE1811}"/>
                </a:ext>
              </a:extLst>
            </p:cNvPr>
            <p:cNvCxnSpPr/>
            <p:nvPr/>
          </p:nvCxnSpPr>
          <p:spPr bwMode="auto">
            <a:xfrm>
              <a:off x="6473203" y="2048335"/>
              <a:ext cx="209006" cy="0"/>
            </a:xfrm>
            <a:prstGeom prst="straightConnector1">
              <a:avLst/>
            </a:prstGeom>
            <a:noFill/>
            <a:ln w="28575" cap="flat" cmpd="sng" algn="ctr">
              <a:solidFill>
                <a:srgbClr val="000000"/>
              </a:solidFill>
              <a:prstDash val="solid"/>
              <a:round/>
              <a:headEnd type="none" w="med" len="med"/>
              <a:tailEnd type="triangle"/>
            </a:ln>
            <a:effectLst/>
          </p:spPr>
        </p:cxnSp>
        <p:sp>
          <p:nvSpPr>
            <p:cNvPr id="17" name="Right Triangle 16">
              <a:extLst>
                <a:ext uri="{FF2B5EF4-FFF2-40B4-BE49-F238E27FC236}">
                  <a16:creationId xmlns:a16="http://schemas.microsoft.com/office/drawing/2014/main" id="{03B396CF-D2BE-C2EB-78D4-6D0E2CA81329}"/>
                </a:ext>
              </a:extLst>
            </p:cNvPr>
            <p:cNvSpPr/>
            <p:nvPr/>
          </p:nvSpPr>
          <p:spPr>
            <a:xfrm>
              <a:off x="1892301" y="4111407"/>
              <a:ext cx="2057400" cy="1354139"/>
            </a:xfrm>
            <a:prstGeom prst="rtTriangle">
              <a:avLst/>
            </a:prstGeom>
            <a:solidFill>
              <a:srgbClr val="E1471D"/>
            </a:solidFill>
            <a:ln w="9525" cap="flat" cmpd="sng" algn="ctr">
              <a:noFill/>
              <a:prstDash val="solid"/>
            </a:ln>
            <a:effectLst/>
          </p:spPr>
          <p:txBody>
            <a:bodyPr anchor="ctr"/>
            <a:lstStyle/>
            <a:p>
              <a:pPr algn="ctr" defTabSz="914377">
                <a:defRPr/>
              </a:pPr>
              <a:endParaRPr lang="en-US" kern="0" dirty="0">
                <a:solidFill>
                  <a:prstClr val="white"/>
                </a:solidFill>
                <a:latin typeface="Calibri" panose="020F0502020204030204" pitchFamily="34" charset="0"/>
                <a:cs typeface="Calibri" panose="020F0502020204030204" pitchFamily="34" charset="0"/>
              </a:endParaRPr>
            </a:p>
          </p:txBody>
        </p:sp>
        <p:sp>
          <p:nvSpPr>
            <p:cNvPr id="18" name="Right Triangle 17">
              <a:extLst>
                <a:ext uri="{FF2B5EF4-FFF2-40B4-BE49-F238E27FC236}">
                  <a16:creationId xmlns:a16="http://schemas.microsoft.com/office/drawing/2014/main" id="{86BB334D-EFEC-A12E-2B4E-4856C3C34C4E}"/>
                </a:ext>
              </a:extLst>
            </p:cNvPr>
            <p:cNvSpPr/>
            <p:nvPr/>
          </p:nvSpPr>
          <p:spPr>
            <a:xfrm>
              <a:off x="3949703" y="5465545"/>
              <a:ext cx="2282825" cy="447675"/>
            </a:xfrm>
            <a:prstGeom prst="rtTriangle">
              <a:avLst/>
            </a:prstGeom>
            <a:solidFill>
              <a:srgbClr val="E1471D"/>
            </a:solidFill>
            <a:ln w="9525" cap="flat" cmpd="sng" algn="ctr">
              <a:noFill/>
              <a:prstDash val="solid"/>
            </a:ln>
            <a:effectLst/>
          </p:spPr>
          <p:txBody>
            <a:bodyPr anchor="ctr"/>
            <a:lstStyle/>
            <a:p>
              <a:pPr algn="ctr" defTabSz="914377">
                <a:defRPr/>
              </a:pPr>
              <a:endParaRPr lang="en-US" kern="0" dirty="0">
                <a:solidFill>
                  <a:prstClr val="white"/>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0E09705B-478A-E498-C398-E81B61D77FF6}"/>
                </a:ext>
              </a:extLst>
            </p:cNvPr>
            <p:cNvSpPr/>
            <p:nvPr/>
          </p:nvSpPr>
          <p:spPr>
            <a:xfrm>
              <a:off x="1892301" y="5465545"/>
              <a:ext cx="2057400" cy="447675"/>
            </a:xfrm>
            <a:prstGeom prst="rect">
              <a:avLst/>
            </a:prstGeom>
            <a:solidFill>
              <a:srgbClr val="E1471D"/>
            </a:solidFill>
            <a:ln w="9525" cap="flat" cmpd="sng" algn="ctr">
              <a:noFill/>
              <a:prstDash val="solid"/>
            </a:ln>
            <a:effectLst/>
          </p:spPr>
          <p:txBody>
            <a:bodyPr anchor="ctr"/>
            <a:lstStyle/>
            <a:p>
              <a:pPr algn="ctr" defTabSz="914377">
                <a:defRPr/>
              </a:pPr>
              <a:endParaRPr lang="en-US" kern="0" dirty="0">
                <a:solidFill>
                  <a:prstClr val="white"/>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989751DB-5EC5-972D-838B-5FC8D54E15D4}"/>
                </a:ext>
              </a:extLst>
            </p:cNvPr>
            <p:cNvSpPr/>
            <p:nvPr/>
          </p:nvSpPr>
          <p:spPr>
            <a:xfrm>
              <a:off x="1892303" y="5913221"/>
              <a:ext cx="4340225" cy="158751"/>
            </a:xfrm>
            <a:prstGeom prst="rect">
              <a:avLst/>
            </a:prstGeom>
            <a:solidFill>
              <a:srgbClr val="E1471D"/>
            </a:solidFill>
            <a:ln w="9525" cap="flat" cmpd="sng" algn="ctr">
              <a:noFill/>
              <a:prstDash val="solid"/>
            </a:ln>
            <a:effectLst/>
          </p:spPr>
          <p:txBody>
            <a:bodyPr anchor="ctr"/>
            <a:lstStyle/>
            <a:p>
              <a:pPr algn="ctr" defTabSz="914377">
                <a:defRPr/>
              </a:pPr>
              <a:endParaRPr lang="en-US" kern="0" dirty="0">
                <a:solidFill>
                  <a:prstClr val="white"/>
                </a:solidFill>
                <a:latin typeface="Calibri" panose="020F0502020204030204" pitchFamily="34" charset="0"/>
                <a:cs typeface="Calibri" panose="020F0502020204030204" pitchFamily="34" charset="0"/>
              </a:endParaRPr>
            </a:p>
          </p:txBody>
        </p:sp>
        <p:sp>
          <p:nvSpPr>
            <p:cNvPr id="21" name="Right Triangle 20">
              <a:extLst>
                <a:ext uri="{FF2B5EF4-FFF2-40B4-BE49-F238E27FC236}">
                  <a16:creationId xmlns:a16="http://schemas.microsoft.com/office/drawing/2014/main" id="{1B26E860-CDBE-BFBB-47EB-601CEAFC2029}"/>
                </a:ext>
              </a:extLst>
            </p:cNvPr>
            <p:cNvSpPr/>
            <p:nvPr/>
          </p:nvSpPr>
          <p:spPr>
            <a:xfrm>
              <a:off x="6232527" y="5913221"/>
              <a:ext cx="2200275" cy="158751"/>
            </a:xfrm>
            <a:prstGeom prst="rtTriangle">
              <a:avLst/>
            </a:prstGeom>
            <a:solidFill>
              <a:srgbClr val="E1471D"/>
            </a:solidFill>
            <a:ln w="9525" cap="flat" cmpd="sng" algn="ctr">
              <a:noFill/>
              <a:prstDash val="solid"/>
            </a:ln>
            <a:effectLst/>
          </p:spPr>
          <p:txBody>
            <a:bodyPr anchor="ctr"/>
            <a:lstStyle/>
            <a:p>
              <a:pPr algn="ctr" defTabSz="914377">
                <a:defRPr/>
              </a:pPr>
              <a:endParaRPr lang="en-US" kern="0" dirty="0">
                <a:solidFill>
                  <a:prstClr val="white"/>
                </a:solidFill>
                <a:latin typeface="Calibri" panose="020F0502020204030204" pitchFamily="34" charset="0"/>
                <a:cs typeface="Calibri" panose="020F0502020204030204" pitchFamily="34" charset="0"/>
              </a:endParaRPr>
            </a:p>
          </p:txBody>
        </p:sp>
        <p:sp>
          <p:nvSpPr>
            <p:cNvPr id="22" name="TextBox 2">
              <a:extLst>
                <a:ext uri="{FF2B5EF4-FFF2-40B4-BE49-F238E27FC236}">
                  <a16:creationId xmlns:a16="http://schemas.microsoft.com/office/drawing/2014/main" id="{81422117-3E95-40B9-A955-7733DD44CB48}"/>
                </a:ext>
              </a:extLst>
            </p:cNvPr>
            <p:cNvSpPr txBox="1">
              <a:spLocks noChangeArrowheads="1"/>
            </p:cNvSpPr>
            <p:nvPr/>
          </p:nvSpPr>
          <p:spPr bwMode="auto">
            <a:xfrm>
              <a:off x="938215" y="4817846"/>
              <a:ext cx="8791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eaLnBrk="0" fontAlgn="base" hangingPunct="0">
                <a:spcBef>
                  <a:spcPct val="0"/>
                </a:spcBef>
                <a:spcAft>
                  <a:spcPct val="0"/>
                </a:spcAft>
                <a:defRPr>
                  <a:solidFill>
                    <a:schemeClr val="tx1"/>
                  </a:solidFill>
                  <a:latin typeface="Calibri" charset="0"/>
                  <a:ea typeface="MS PGothic" charset="-128"/>
                </a:defRPr>
              </a:lvl6pPr>
              <a:lvl7pPr marL="2971800" indent="-228600" eaLnBrk="0" fontAlgn="base" hangingPunct="0">
                <a:spcBef>
                  <a:spcPct val="0"/>
                </a:spcBef>
                <a:spcAft>
                  <a:spcPct val="0"/>
                </a:spcAft>
                <a:defRPr>
                  <a:solidFill>
                    <a:schemeClr val="tx1"/>
                  </a:solidFill>
                  <a:latin typeface="Calibri" charset="0"/>
                  <a:ea typeface="MS PGothic" charset="-128"/>
                </a:defRPr>
              </a:lvl7pPr>
              <a:lvl8pPr marL="3429000" indent="-228600" eaLnBrk="0" fontAlgn="base" hangingPunct="0">
                <a:spcBef>
                  <a:spcPct val="0"/>
                </a:spcBef>
                <a:spcAft>
                  <a:spcPct val="0"/>
                </a:spcAft>
                <a:defRPr>
                  <a:solidFill>
                    <a:schemeClr val="tx1"/>
                  </a:solidFill>
                  <a:latin typeface="Calibri" charset="0"/>
                  <a:ea typeface="MS PGothic" charset="-128"/>
                </a:defRPr>
              </a:lvl8pPr>
              <a:lvl9pPr marL="3886200" indent="-228600" eaLnBrk="0" fontAlgn="base" hangingPunct="0">
                <a:spcBef>
                  <a:spcPct val="0"/>
                </a:spcBef>
                <a:spcAft>
                  <a:spcPct val="0"/>
                </a:spcAft>
                <a:defRPr>
                  <a:solidFill>
                    <a:schemeClr val="tx1"/>
                  </a:solidFill>
                  <a:latin typeface="Calibri" charset="0"/>
                  <a:ea typeface="MS PGothic" charset="-128"/>
                </a:defRPr>
              </a:lvl9pPr>
            </a:lstStyle>
            <a:p>
              <a:pPr defTabSz="914377">
                <a:defRPr/>
              </a:pPr>
              <a:r>
                <a:rPr lang="en-US" altLang="en-US" b="1" kern="0" dirty="0">
                  <a:solidFill>
                    <a:srgbClr val="000000"/>
                  </a:solidFill>
                  <a:latin typeface="Calibri" panose="020F0502020204030204" pitchFamily="34" charset="0"/>
                  <a:cs typeface="Calibri" panose="020F0502020204030204" pitchFamily="34" charset="0"/>
                </a:rPr>
                <a:t>Tumor</a:t>
              </a:r>
            </a:p>
            <a:p>
              <a:pPr defTabSz="914377">
                <a:defRPr/>
              </a:pPr>
              <a:r>
                <a:rPr lang="en-US" altLang="en-US" b="1" kern="0" dirty="0">
                  <a:solidFill>
                    <a:srgbClr val="000000"/>
                  </a:solidFill>
                  <a:latin typeface="Calibri" panose="020F0502020204030204" pitchFamily="34" charset="0"/>
                  <a:cs typeface="Calibri" panose="020F0502020204030204" pitchFamily="34" charset="0"/>
                </a:rPr>
                <a:t>Burden</a:t>
              </a:r>
            </a:p>
          </p:txBody>
        </p:sp>
        <p:sp>
          <p:nvSpPr>
            <p:cNvPr id="23" name="Right Triangle 22">
              <a:extLst>
                <a:ext uri="{FF2B5EF4-FFF2-40B4-BE49-F238E27FC236}">
                  <a16:creationId xmlns:a16="http://schemas.microsoft.com/office/drawing/2014/main" id="{EDE52E27-712E-99EF-CFE5-79AD44719EF7}"/>
                </a:ext>
              </a:extLst>
            </p:cNvPr>
            <p:cNvSpPr/>
            <p:nvPr/>
          </p:nvSpPr>
          <p:spPr>
            <a:xfrm flipH="1">
              <a:off x="7848096" y="4829589"/>
              <a:ext cx="1497790" cy="1242383"/>
            </a:xfrm>
            <a:prstGeom prst="rtTriangle">
              <a:avLst/>
            </a:prstGeom>
            <a:solidFill>
              <a:srgbClr val="E1471D"/>
            </a:solidFill>
            <a:ln w="9525" cap="flat" cmpd="sng" algn="ctr">
              <a:noFill/>
              <a:prstDash val="solid"/>
            </a:ln>
            <a:effectLst/>
          </p:spPr>
          <p:txBody>
            <a:bodyPr anchor="ctr"/>
            <a:lstStyle/>
            <a:p>
              <a:pPr algn="ctr" defTabSz="914377">
                <a:defRPr/>
              </a:pPr>
              <a:r>
                <a:rPr lang="en-US" b="1" kern="0" dirty="0">
                  <a:solidFill>
                    <a:prstClr val="white"/>
                  </a:solidFill>
                  <a:latin typeface="Calibri" panose="020F0502020204030204" pitchFamily="34" charset="0"/>
                  <a:cs typeface="Calibri" panose="020F0502020204030204" pitchFamily="34" charset="0"/>
                </a:rPr>
                <a:t>PD</a:t>
              </a:r>
            </a:p>
          </p:txBody>
        </p:sp>
        <p:cxnSp>
          <p:nvCxnSpPr>
            <p:cNvPr id="24" name="Straight Connector 23">
              <a:extLst>
                <a:ext uri="{FF2B5EF4-FFF2-40B4-BE49-F238E27FC236}">
                  <a16:creationId xmlns:a16="http://schemas.microsoft.com/office/drawing/2014/main" id="{BD9B26A2-7A3C-B2C4-62D7-49729C32A9AF}"/>
                </a:ext>
              </a:extLst>
            </p:cNvPr>
            <p:cNvCxnSpPr>
              <a:cxnSpLocks/>
            </p:cNvCxnSpPr>
            <p:nvPr/>
          </p:nvCxnSpPr>
          <p:spPr>
            <a:xfrm>
              <a:off x="1817366" y="5156399"/>
              <a:ext cx="1967512" cy="0"/>
            </a:xfrm>
            <a:prstGeom prst="line">
              <a:avLst/>
            </a:prstGeom>
            <a:noFill/>
            <a:ln w="28575" cap="flat" cmpd="sng" algn="ctr">
              <a:solidFill>
                <a:srgbClr val="015873"/>
              </a:solidFill>
              <a:prstDash val="solid"/>
            </a:ln>
            <a:effectLst/>
          </p:spPr>
        </p:cxnSp>
        <p:cxnSp>
          <p:nvCxnSpPr>
            <p:cNvPr id="25" name="Straight Connector 24">
              <a:extLst>
                <a:ext uri="{FF2B5EF4-FFF2-40B4-BE49-F238E27FC236}">
                  <a16:creationId xmlns:a16="http://schemas.microsoft.com/office/drawing/2014/main" id="{6862895B-BACE-1F13-D915-D560CD8A38BA}"/>
                </a:ext>
              </a:extLst>
            </p:cNvPr>
            <p:cNvCxnSpPr>
              <a:cxnSpLocks/>
            </p:cNvCxnSpPr>
            <p:nvPr/>
          </p:nvCxnSpPr>
          <p:spPr>
            <a:xfrm>
              <a:off x="2228250" y="5539675"/>
              <a:ext cx="2750945" cy="9980"/>
            </a:xfrm>
            <a:prstGeom prst="line">
              <a:avLst/>
            </a:prstGeom>
            <a:noFill/>
            <a:ln w="28575" cap="flat" cmpd="sng" algn="ctr">
              <a:solidFill>
                <a:srgbClr val="015873"/>
              </a:solidFill>
              <a:prstDash val="solid"/>
            </a:ln>
            <a:effectLst/>
          </p:spPr>
        </p:cxnSp>
        <p:sp>
          <p:nvSpPr>
            <p:cNvPr id="26" name="TextBox 25">
              <a:extLst>
                <a:ext uri="{FF2B5EF4-FFF2-40B4-BE49-F238E27FC236}">
                  <a16:creationId xmlns:a16="http://schemas.microsoft.com/office/drawing/2014/main" id="{91698CC9-52C6-146F-5328-15D1086B3FFA}"/>
                </a:ext>
              </a:extLst>
            </p:cNvPr>
            <p:cNvSpPr txBox="1"/>
            <p:nvPr/>
          </p:nvSpPr>
          <p:spPr>
            <a:xfrm>
              <a:off x="3762517" y="4910178"/>
              <a:ext cx="705642" cy="369332"/>
            </a:xfrm>
            <a:prstGeom prst="rect">
              <a:avLst/>
            </a:prstGeom>
            <a:noFill/>
          </p:spPr>
          <p:txBody>
            <a:bodyPr wrap="none" rtlCol="0">
              <a:spAutoFit/>
            </a:bodyPr>
            <a:lstStyle/>
            <a:p>
              <a:pPr defTabSz="457200">
                <a:defRPr/>
              </a:pPr>
              <a:r>
                <a:rPr lang="en-US" kern="0" dirty="0">
                  <a:solidFill>
                    <a:srgbClr val="000000"/>
                  </a:solidFill>
                  <a:latin typeface="Calibri" panose="020F0502020204030204" pitchFamily="34" charset="0"/>
                  <a:cs typeface="Calibri" panose="020F0502020204030204" pitchFamily="34" charset="0"/>
                </a:rPr>
                <a:t>VGPR</a:t>
              </a:r>
            </a:p>
          </p:txBody>
        </p:sp>
        <p:sp>
          <p:nvSpPr>
            <p:cNvPr id="27" name="TextBox 26">
              <a:extLst>
                <a:ext uri="{FF2B5EF4-FFF2-40B4-BE49-F238E27FC236}">
                  <a16:creationId xmlns:a16="http://schemas.microsoft.com/office/drawing/2014/main" id="{A8D00AA9-8B1E-CD24-3DFC-597A5123D826}"/>
                </a:ext>
              </a:extLst>
            </p:cNvPr>
            <p:cNvSpPr txBox="1"/>
            <p:nvPr/>
          </p:nvSpPr>
          <p:spPr>
            <a:xfrm>
              <a:off x="5015886" y="5293454"/>
              <a:ext cx="433132" cy="369332"/>
            </a:xfrm>
            <a:prstGeom prst="rect">
              <a:avLst/>
            </a:prstGeom>
            <a:noFill/>
          </p:spPr>
          <p:txBody>
            <a:bodyPr wrap="none" rtlCol="0">
              <a:spAutoFit/>
            </a:bodyPr>
            <a:lstStyle/>
            <a:p>
              <a:pPr defTabSz="457200">
                <a:defRPr/>
              </a:pPr>
              <a:r>
                <a:rPr lang="en-US" kern="0" dirty="0">
                  <a:solidFill>
                    <a:srgbClr val="000000"/>
                  </a:solidFill>
                  <a:latin typeface="Calibri" panose="020F0502020204030204" pitchFamily="34" charset="0"/>
                  <a:cs typeface="Calibri" panose="020F0502020204030204" pitchFamily="34" charset="0"/>
                </a:rPr>
                <a:t>CR</a:t>
              </a:r>
            </a:p>
          </p:txBody>
        </p:sp>
        <p:cxnSp>
          <p:nvCxnSpPr>
            <p:cNvPr id="28" name="Straight Connector 27">
              <a:extLst>
                <a:ext uri="{FF2B5EF4-FFF2-40B4-BE49-F238E27FC236}">
                  <a16:creationId xmlns:a16="http://schemas.microsoft.com/office/drawing/2014/main" id="{56E0D5D1-AA2E-676A-B5EB-B5BCA8DC5FE7}"/>
                </a:ext>
              </a:extLst>
            </p:cNvPr>
            <p:cNvCxnSpPr>
              <a:cxnSpLocks/>
            </p:cNvCxnSpPr>
            <p:nvPr/>
          </p:nvCxnSpPr>
          <p:spPr>
            <a:xfrm>
              <a:off x="4379362" y="5883009"/>
              <a:ext cx="6899492" cy="30211"/>
            </a:xfrm>
            <a:prstGeom prst="line">
              <a:avLst/>
            </a:prstGeom>
            <a:noFill/>
            <a:ln w="31750" cap="flat" cmpd="sng" algn="ctr">
              <a:solidFill>
                <a:srgbClr val="015873"/>
              </a:solidFill>
              <a:prstDash val="solid"/>
            </a:ln>
            <a:effectLst/>
          </p:spPr>
        </p:cxnSp>
        <p:sp>
          <p:nvSpPr>
            <p:cNvPr id="29" name="TextBox 28">
              <a:extLst>
                <a:ext uri="{FF2B5EF4-FFF2-40B4-BE49-F238E27FC236}">
                  <a16:creationId xmlns:a16="http://schemas.microsoft.com/office/drawing/2014/main" id="{37C1FB02-0439-11F9-3C76-ED7B0935F5ED}"/>
                </a:ext>
              </a:extLst>
            </p:cNvPr>
            <p:cNvSpPr txBox="1"/>
            <p:nvPr/>
          </p:nvSpPr>
          <p:spPr>
            <a:xfrm>
              <a:off x="7138180" y="6024359"/>
              <a:ext cx="1508746" cy="369332"/>
            </a:xfrm>
            <a:prstGeom prst="rect">
              <a:avLst/>
            </a:prstGeom>
            <a:noFill/>
          </p:spPr>
          <p:txBody>
            <a:bodyPr wrap="none" rtlCol="0">
              <a:spAutoFit/>
            </a:bodyPr>
            <a:lstStyle/>
            <a:p>
              <a:pPr defTabSz="457200">
                <a:defRPr/>
              </a:pPr>
              <a:r>
                <a:rPr lang="en-US" kern="0" dirty="0">
                  <a:solidFill>
                    <a:srgbClr val="000000"/>
                  </a:solidFill>
                  <a:latin typeface="Calibri" panose="020F0502020204030204" pitchFamily="34" charset="0"/>
                  <a:cs typeface="Calibri" panose="020F0502020204030204" pitchFamily="34" charset="0"/>
                </a:rPr>
                <a:t>MRD negative</a:t>
              </a:r>
            </a:p>
          </p:txBody>
        </p:sp>
        <p:cxnSp>
          <p:nvCxnSpPr>
            <p:cNvPr id="30" name="Straight Arrow Connector 29">
              <a:extLst>
                <a:ext uri="{FF2B5EF4-FFF2-40B4-BE49-F238E27FC236}">
                  <a16:creationId xmlns:a16="http://schemas.microsoft.com/office/drawing/2014/main" id="{8339AFA2-B848-C4AF-F84C-B5F5528C3229}"/>
                </a:ext>
              </a:extLst>
            </p:cNvPr>
            <p:cNvCxnSpPr>
              <a:cxnSpLocks/>
            </p:cNvCxnSpPr>
            <p:nvPr/>
          </p:nvCxnSpPr>
          <p:spPr>
            <a:xfrm>
              <a:off x="4807842" y="4817846"/>
              <a:ext cx="0" cy="1065163"/>
            </a:xfrm>
            <a:prstGeom prst="straightConnector1">
              <a:avLst/>
            </a:prstGeom>
            <a:noFill/>
            <a:ln w="44450" cap="flat" cmpd="sng" algn="ctr">
              <a:solidFill>
                <a:srgbClr val="682E74"/>
              </a:solidFill>
              <a:prstDash val="solid"/>
              <a:tailEnd type="triangle"/>
            </a:ln>
            <a:effectLst/>
          </p:spPr>
        </p:cxnSp>
        <p:sp>
          <p:nvSpPr>
            <p:cNvPr id="31" name="TextBox 30">
              <a:extLst>
                <a:ext uri="{FF2B5EF4-FFF2-40B4-BE49-F238E27FC236}">
                  <a16:creationId xmlns:a16="http://schemas.microsoft.com/office/drawing/2014/main" id="{70E34028-ECAC-9602-A132-8F159E984499}"/>
                </a:ext>
              </a:extLst>
            </p:cNvPr>
            <p:cNvSpPr txBox="1"/>
            <p:nvPr/>
          </p:nvSpPr>
          <p:spPr>
            <a:xfrm>
              <a:off x="4501566" y="4448514"/>
              <a:ext cx="2929007" cy="707886"/>
            </a:xfrm>
            <a:prstGeom prst="rect">
              <a:avLst/>
            </a:prstGeom>
            <a:noFill/>
          </p:spPr>
          <p:txBody>
            <a:bodyPr wrap="none" rtlCol="0">
              <a:spAutoFit/>
            </a:bodyPr>
            <a:lstStyle/>
            <a:p>
              <a:pPr defTabSz="457200">
                <a:defRPr/>
              </a:pPr>
              <a:r>
                <a:rPr lang="en-US" sz="2000" b="1" kern="0" dirty="0">
                  <a:solidFill>
                    <a:srgbClr val="000000"/>
                  </a:solidFill>
                  <a:latin typeface="Calibri" panose="020F0502020204030204" pitchFamily="34" charset="0"/>
                  <a:cs typeface="Calibri" panose="020F0502020204030204" pitchFamily="34" charset="0"/>
                </a:rPr>
                <a:t>Autologous transplant</a:t>
              </a:r>
            </a:p>
            <a:p>
              <a:pPr defTabSz="457200">
                <a:defRPr/>
              </a:pPr>
              <a:r>
                <a:rPr lang="en-US" sz="2000" kern="0" dirty="0">
                  <a:solidFill>
                    <a:srgbClr val="000000"/>
                  </a:solidFill>
                  <a:latin typeface="Calibri" panose="020F0502020204030204" pitchFamily="34" charset="0"/>
                  <a:cs typeface="Calibri" panose="020F0502020204030204" pitchFamily="34" charset="0"/>
                </a:rPr>
                <a:t>           ~50% MRD negative</a:t>
              </a:r>
            </a:p>
          </p:txBody>
        </p:sp>
        <p:sp>
          <p:nvSpPr>
            <p:cNvPr id="32" name="Right Triangle 31">
              <a:extLst>
                <a:ext uri="{FF2B5EF4-FFF2-40B4-BE49-F238E27FC236}">
                  <a16:creationId xmlns:a16="http://schemas.microsoft.com/office/drawing/2014/main" id="{C79CC054-EC6D-64CC-B00F-9E5B73F1AAEE}"/>
                </a:ext>
              </a:extLst>
            </p:cNvPr>
            <p:cNvSpPr/>
            <p:nvPr/>
          </p:nvSpPr>
          <p:spPr>
            <a:xfrm flipH="1">
              <a:off x="8890965" y="4306903"/>
              <a:ext cx="1370013" cy="1254125"/>
            </a:xfrm>
            <a:prstGeom prst="rtTriangle">
              <a:avLst/>
            </a:prstGeom>
            <a:solidFill>
              <a:srgbClr val="E1471D"/>
            </a:solidFill>
            <a:ln w="9525" cap="flat" cmpd="sng" algn="ctr">
              <a:noFill/>
              <a:prstDash val="solid"/>
            </a:ln>
            <a:effectLst/>
          </p:spPr>
          <p:txBody>
            <a:bodyPr anchor="ctr"/>
            <a:lstStyle/>
            <a:p>
              <a:pPr algn="ctr" defTabSz="914377">
                <a:defRPr/>
              </a:pPr>
              <a:r>
                <a:rPr lang="en-US" b="1" kern="0" dirty="0">
                  <a:solidFill>
                    <a:prstClr val="white"/>
                  </a:solidFill>
                  <a:latin typeface="Calibri" panose="020F0502020204030204" pitchFamily="34" charset="0"/>
                  <a:cs typeface="Calibri" panose="020F0502020204030204" pitchFamily="34" charset="0"/>
                </a:rPr>
                <a:t>PD</a:t>
              </a:r>
            </a:p>
          </p:txBody>
        </p:sp>
        <p:sp>
          <p:nvSpPr>
            <p:cNvPr id="33" name="Right Triangle 32">
              <a:extLst>
                <a:ext uri="{FF2B5EF4-FFF2-40B4-BE49-F238E27FC236}">
                  <a16:creationId xmlns:a16="http://schemas.microsoft.com/office/drawing/2014/main" id="{03CF29D9-82E1-F274-A94C-48D2F195FF8D}"/>
                </a:ext>
              </a:extLst>
            </p:cNvPr>
            <p:cNvSpPr/>
            <p:nvPr/>
          </p:nvSpPr>
          <p:spPr>
            <a:xfrm flipH="1">
              <a:off x="10055802" y="3984922"/>
              <a:ext cx="1102736" cy="1076905"/>
            </a:xfrm>
            <a:prstGeom prst="rtTriangle">
              <a:avLst/>
            </a:prstGeom>
            <a:solidFill>
              <a:srgbClr val="E1471D"/>
            </a:solidFill>
            <a:ln w="9525" cap="flat" cmpd="sng" algn="ctr">
              <a:noFill/>
              <a:prstDash val="solid"/>
            </a:ln>
            <a:effectLst/>
          </p:spPr>
          <p:txBody>
            <a:bodyPr anchor="ctr"/>
            <a:lstStyle/>
            <a:p>
              <a:pPr algn="ctr" defTabSz="914377">
                <a:defRPr/>
              </a:pPr>
              <a:r>
                <a:rPr lang="en-US" b="1" kern="0" dirty="0">
                  <a:solidFill>
                    <a:prstClr val="white"/>
                  </a:solidFill>
                  <a:latin typeface="Calibri" panose="020F0502020204030204" pitchFamily="34" charset="0"/>
                  <a:cs typeface="Calibri" panose="020F0502020204030204" pitchFamily="34" charset="0"/>
                </a:rPr>
                <a:t>PD</a:t>
              </a:r>
            </a:p>
          </p:txBody>
        </p:sp>
        <p:cxnSp>
          <p:nvCxnSpPr>
            <p:cNvPr id="34" name="Straight Arrow Connector 33">
              <a:extLst>
                <a:ext uri="{FF2B5EF4-FFF2-40B4-BE49-F238E27FC236}">
                  <a16:creationId xmlns:a16="http://schemas.microsoft.com/office/drawing/2014/main" id="{E93BCB91-F662-D8C4-DA51-910263F87020}"/>
                </a:ext>
              </a:extLst>
            </p:cNvPr>
            <p:cNvCxnSpPr>
              <a:cxnSpLocks/>
            </p:cNvCxnSpPr>
            <p:nvPr/>
          </p:nvCxnSpPr>
          <p:spPr>
            <a:xfrm>
              <a:off x="11048221" y="3471109"/>
              <a:ext cx="0" cy="2475938"/>
            </a:xfrm>
            <a:prstGeom prst="straightConnector1">
              <a:avLst/>
            </a:prstGeom>
            <a:noFill/>
            <a:ln w="44450" cap="flat" cmpd="sng" algn="ctr">
              <a:solidFill>
                <a:srgbClr val="682E74"/>
              </a:solidFill>
              <a:prstDash val="solid"/>
              <a:tailEnd type="triangle"/>
            </a:ln>
            <a:effectLst/>
          </p:spPr>
        </p:cxnSp>
      </p:grpSp>
      <p:sp>
        <p:nvSpPr>
          <p:cNvPr id="35" name="Text Box 11">
            <a:extLst>
              <a:ext uri="{FF2B5EF4-FFF2-40B4-BE49-F238E27FC236}">
                <a16:creationId xmlns:a16="http://schemas.microsoft.com/office/drawing/2014/main" id="{1CDE49BF-1F7D-48BA-41D4-12970CFC28BB}"/>
              </a:ext>
            </a:extLst>
          </p:cNvPr>
          <p:cNvSpPr txBox="1">
            <a:spLocks noChangeArrowheads="1"/>
          </p:cNvSpPr>
          <p:nvPr/>
        </p:nvSpPr>
        <p:spPr bwMode="auto">
          <a:xfrm>
            <a:off x="4142534" y="6447368"/>
            <a:ext cx="801052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fontAlgn="base">
              <a:lnSpc>
                <a:spcPct val="100000"/>
              </a:lnSpc>
              <a:spcBef>
                <a:spcPct val="0"/>
              </a:spcBef>
              <a:spcAft>
                <a:spcPct val="0"/>
              </a:spcAft>
              <a:buClrTx/>
              <a:buNone/>
              <a:defRPr/>
            </a:pPr>
            <a:r>
              <a:rPr lang="en-US" altLang="en-US" sz="1200" dirty="0">
                <a:solidFill>
                  <a:srgbClr val="00B0F0"/>
                </a:solidFill>
                <a:latin typeface="Calibri" panose="020F0502020204030204" pitchFamily="34" charset="0"/>
                <a:cs typeface="Calibri" panose="020F0502020204030204" pitchFamily="34" charset="0"/>
              </a:rPr>
              <a:t>NCCN. Clinical practice guidelines in oncology: multiple myeloma. V.3.2023. Rajkumar. Am J Hematol. 2022;97:1086.</a:t>
            </a:r>
          </a:p>
        </p:txBody>
      </p:sp>
    </p:spTree>
    <p:extLst>
      <p:ext uri="{BB962C8B-B14F-4D97-AF65-F5344CB8AC3E}">
        <p14:creationId xmlns:p14="http://schemas.microsoft.com/office/powerpoint/2010/main" val="75020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0A9E9-66A4-1808-6384-C562167F5F3D}"/>
              </a:ext>
            </a:extLst>
          </p:cNvPr>
          <p:cNvSpPr>
            <a:spLocks noGrp="1"/>
          </p:cNvSpPr>
          <p:nvPr>
            <p:ph type="title"/>
          </p:nvPr>
        </p:nvSpPr>
        <p:spPr/>
        <p:txBody>
          <a:bodyPr/>
          <a:lstStyle/>
          <a:p>
            <a:r>
              <a:rPr lang="en-US" dirty="0"/>
              <a:t>Currently approved T-cell directed therapies in united states</a:t>
            </a:r>
          </a:p>
        </p:txBody>
      </p:sp>
      <p:graphicFrame>
        <p:nvGraphicFramePr>
          <p:cNvPr id="5" name="Table 4">
            <a:extLst>
              <a:ext uri="{FF2B5EF4-FFF2-40B4-BE49-F238E27FC236}">
                <a16:creationId xmlns:a16="http://schemas.microsoft.com/office/drawing/2014/main" id="{B3887B36-6568-C8D1-9815-D10CF336543F}"/>
              </a:ext>
            </a:extLst>
          </p:cNvPr>
          <p:cNvGraphicFramePr>
            <a:graphicFrameLocks noGrp="1"/>
          </p:cNvGraphicFramePr>
          <p:nvPr/>
        </p:nvGraphicFramePr>
        <p:xfrm>
          <a:off x="720726" y="1599367"/>
          <a:ext cx="10846516" cy="4450620"/>
        </p:xfrm>
        <a:graphic>
          <a:graphicData uri="http://schemas.openxmlformats.org/drawingml/2006/table">
            <a:tbl>
              <a:tblPr/>
              <a:tblGrid>
                <a:gridCol w="2622972">
                  <a:extLst>
                    <a:ext uri="{9D8B030D-6E8A-4147-A177-3AD203B41FA5}">
                      <a16:colId xmlns:a16="http://schemas.microsoft.com/office/drawing/2014/main" val="2166020573"/>
                    </a:ext>
                  </a:extLst>
                </a:gridCol>
                <a:gridCol w="1394611">
                  <a:extLst>
                    <a:ext uri="{9D8B030D-6E8A-4147-A177-3AD203B41FA5}">
                      <a16:colId xmlns:a16="http://schemas.microsoft.com/office/drawing/2014/main" val="1440968819"/>
                    </a:ext>
                  </a:extLst>
                </a:gridCol>
                <a:gridCol w="1032682">
                  <a:extLst>
                    <a:ext uri="{9D8B030D-6E8A-4147-A177-3AD203B41FA5}">
                      <a16:colId xmlns:a16="http://schemas.microsoft.com/office/drawing/2014/main" val="264644653"/>
                    </a:ext>
                  </a:extLst>
                </a:gridCol>
                <a:gridCol w="4313214">
                  <a:extLst>
                    <a:ext uri="{9D8B030D-6E8A-4147-A177-3AD203B41FA5}">
                      <a16:colId xmlns:a16="http://schemas.microsoft.com/office/drawing/2014/main" val="4088582898"/>
                    </a:ext>
                  </a:extLst>
                </a:gridCol>
                <a:gridCol w="1483037">
                  <a:extLst>
                    <a:ext uri="{9D8B030D-6E8A-4147-A177-3AD203B41FA5}">
                      <a16:colId xmlns:a16="http://schemas.microsoft.com/office/drawing/2014/main" val="3686476966"/>
                    </a:ext>
                  </a:extLst>
                </a:gridCol>
              </a:tblGrid>
              <a:tr h="297948">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Agent</a:t>
                      </a: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Category</a:t>
                      </a: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Target</a:t>
                      </a: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Indication in R/R MM</a:t>
                      </a: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Approval Date</a:t>
                      </a: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216105765"/>
                  </a:ext>
                </a:extLst>
              </a:tr>
              <a:tr h="687160">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r>
                        <a:rPr lang="en-US" sz="1600" dirty="0">
                          <a:solidFill>
                            <a:schemeClr val="tx1"/>
                          </a:solidFill>
                          <a:latin typeface="Calibri" panose="020F0502020204030204" pitchFamily="34" charset="0"/>
                          <a:cs typeface="Calibri" panose="020F0502020204030204" pitchFamily="34" charset="0"/>
                        </a:rPr>
                        <a:t>Idecabtagene vicleucel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lvl="0" algn="ctr">
                        <a:buNone/>
                      </a:pPr>
                      <a:r>
                        <a:rPr lang="en-US" sz="1600" dirty="0">
                          <a:solidFill>
                            <a:schemeClr val="tx1"/>
                          </a:solidFill>
                          <a:latin typeface="Calibri" panose="020F0502020204030204" pitchFamily="34" charset="0"/>
                          <a:cs typeface="Calibri" panose="020F0502020204030204" pitchFamily="34" charset="0"/>
                        </a:rPr>
                        <a:t>CAR T-cell therapy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lvl="0" algn="ctr">
                        <a:buNone/>
                      </a:pPr>
                      <a:r>
                        <a:rPr lang="en-US" sz="1600" dirty="0">
                          <a:solidFill>
                            <a:schemeClr val="tx1"/>
                          </a:solidFill>
                          <a:latin typeface="Calibri" panose="020F0502020204030204" pitchFamily="34" charset="0"/>
                          <a:cs typeface="Calibri" panose="020F0502020204030204" pitchFamily="34" charset="0"/>
                        </a:rPr>
                        <a:t>BCMA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solidFill>
                            <a:schemeClr val="tx1"/>
                          </a:solidFill>
                          <a:latin typeface="Calibri" panose="020F0502020204030204" pitchFamily="34" charset="0"/>
                          <a:cs typeface="Calibri" panose="020F0502020204030204" pitchFamily="34" charset="0"/>
                        </a:rPr>
                        <a:t>After ≥</a:t>
                      </a:r>
                      <a: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t>4 prior lines of therapy, including</a:t>
                      </a:r>
                      <a:b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br>
                      <a: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t>a PI, an immunomodulatory agent, </a:t>
                      </a:r>
                      <a:b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br>
                      <a: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t>and an </a:t>
                      </a:r>
                      <a:r>
                        <a:rPr lang="en-US" sz="1600" i="1" dirty="0">
                          <a:solidFill>
                            <a:schemeClr val="tx1"/>
                          </a:solidFill>
                          <a:latin typeface="Calibri" panose="020F0502020204030204" pitchFamily="34" charset="0"/>
                          <a:cs typeface="Calibri" panose="020F0502020204030204" pitchFamily="34" charset="0"/>
                        </a:rPr>
                        <a:t>anti-CD38 mAb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lvl="0" algn="ctr">
                        <a:buNone/>
                      </a:pPr>
                      <a:r>
                        <a:rPr lang="en-US" sz="1600" dirty="0">
                          <a:solidFill>
                            <a:schemeClr val="tx1"/>
                          </a:solidFill>
                          <a:latin typeface="Calibri" panose="020F0502020204030204" pitchFamily="34" charset="0"/>
                          <a:cs typeface="Calibri" panose="020F0502020204030204" pitchFamily="34" charset="0"/>
                        </a:rPr>
                        <a:t>March 2021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3715133378"/>
                  </a:ext>
                </a:extLst>
              </a:tr>
              <a:tr h="687241">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lang="en-US" sz="1600" dirty="0">
                          <a:solidFill>
                            <a:schemeClr val="tx1"/>
                          </a:solidFill>
                          <a:latin typeface="Calibri" panose="020F0502020204030204" pitchFamily="34" charset="0"/>
                          <a:cs typeface="Calibri" panose="020F0502020204030204" pitchFamily="34" charset="0"/>
                        </a:rPr>
                        <a:t>Ciltacabtagene autoleucel </a:t>
                      </a:r>
                      <a:endParaRPr kumimoji="0" lang="en-US"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lvl="0" algn="ctr">
                        <a:buNone/>
                      </a:pPr>
                      <a:r>
                        <a:rPr lang="en-US" sz="1600" dirty="0">
                          <a:solidFill>
                            <a:schemeClr val="tx1"/>
                          </a:solidFill>
                          <a:latin typeface="Calibri" panose="020F0502020204030204" pitchFamily="34" charset="0"/>
                          <a:cs typeface="Calibri" panose="020F0502020204030204" pitchFamily="34" charset="0"/>
                        </a:rPr>
                        <a:t>CAR T-cell therapy</a:t>
                      </a: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lvl="0" algn="ctr">
                        <a:buNone/>
                      </a:pPr>
                      <a:r>
                        <a:rPr lang="en-US" sz="1600" dirty="0">
                          <a:solidFill>
                            <a:schemeClr val="tx1"/>
                          </a:solidFill>
                          <a:latin typeface="Calibri" panose="020F0502020204030204" pitchFamily="34" charset="0"/>
                          <a:cs typeface="Calibri" panose="020F0502020204030204" pitchFamily="34" charset="0"/>
                        </a:rPr>
                        <a:t>BCMA</a:t>
                      </a: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algn="ctr"/>
                      <a:r>
                        <a:rPr lang="en-US" sz="1600" i="1" dirty="0">
                          <a:solidFill>
                            <a:schemeClr val="tx1"/>
                          </a:solidFill>
                          <a:latin typeface="Calibri" panose="020F0502020204030204" pitchFamily="34" charset="0"/>
                          <a:cs typeface="Calibri" panose="020F0502020204030204" pitchFamily="34" charset="0"/>
                        </a:rPr>
                        <a:t>After ≥</a:t>
                      </a:r>
                      <a: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t>4 prior lines of therapy, including </a:t>
                      </a:r>
                      <a:b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br>
                      <a: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t>a PI, an immunomodulatory agent, </a:t>
                      </a:r>
                      <a:b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br>
                      <a: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t>and an </a:t>
                      </a:r>
                      <a:r>
                        <a:rPr lang="en-US" sz="1600" i="1" dirty="0">
                          <a:solidFill>
                            <a:schemeClr val="tx1"/>
                          </a:solidFill>
                          <a:latin typeface="Calibri" panose="020F0502020204030204" pitchFamily="34" charset="0"/>
                          <a:cs typeface="Calibri" panose="020F0502020204030204" pitchFamily="34" charset="0"/>
                        </a:rPr>
                        <a:t>anti-CD38 mAb</a:t>
                      </a: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algn="ctr"/>
                      <a:r>
                        <a:rPr lang="en-US" sz="1600" dirty="0">
                          <a:solidFill>
                            <a:schemeClr val="tx1"/>
                          </a:solidFill>
                          <a:latin typeface="Calibri" panose="020F0502020204030204" pitchFamily="34" charset="0"/>
                          <a:cs typeface="Calibri" panose="020F0502020204030204" pitchFamily="34" charset="0"/>
                        </a:rPr>
                        <a:t>February 2022</a:t>
                      </a: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2846529945"/>
                  </a:ext>
                </a:extLst>
              </a:tr>
              <a:tr h="687241">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lang="en-US" sz="1600" dirty="0">
                          <a:solidFill>
                            <a:schemeClr val="tx1"/>
                          </a:solidFill>
                          <a:latin typeface="Calibri" panose="020F0502020204030204" pitchFamily="34" charset="0"/>
                          <a:cs typeface="Calibri" panose="020F0502020204030204" pitchFamily="34" charset="0"/>
                        </a:rPr>
                        <a:t>Teclistamab</a:t>
                      </a:r>
                      <a:endParaRPr kumimoji="0" lang="en-US"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Calibri" panose="020F0502020204030204" pitchFamily="34" charset="0"/>
                          <a:cs typeface="Calibri" panose="020F0502020204030204" pitchFamily="34" charset="0"/>
                        </a:rPr>
                        <a:t>Bispecific antibody</a:t>
                      </a: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Calibri" panose="020F0502020204030204" pitchFamily="34" charset="0"/>
                          <a:cs typeface="Calibri" panose="020F0502020204030204" pitchFamily="34" charset="0"/>
                        </a:rPr>
                        <a:t>BCMA</a:t>
                      </a: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solidFill>
                            <a:schemeClr val="tx1"/>
                          </a:solidFill>
                          <a:latin typeface="Calibri" panose="020F0502020204030204" pitchFamily="34" charset="0"/>
                          <a:cs typeface="Calibri" panose="020F0502020204030204" pitchFamily="34" charset="0"/>
                        </a:rPr>
                        <a:t>After ≥</a:t>
                      </a:r>
                      <a: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t>4 prior lines of therapy, including </a:t>
                      </a:r>
                      <a:b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br>
                      <a: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t>a PI, an immunomodulatory agent, </a:t>
                      </a:r>
                      <a:b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br>
                      <a: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t>and an </a:t>
                      </a:r>
                      <a:r>
                        <a:rPr lang="en-US" sz="1600" i="1" dirty="0">
                          <a:solidFill>
                            <a:schemeClr val="tx1"/>
                          </a:solidFill>
                          <a:latin typeface="Calibri" panose="020F0502020204030204" pitchFamily="34" charset="0"/>
                          <a:cs typeface="Calibri" panose="020F0502020204030204" pitchFamily="34" charset="0"/>
                        </a:rPr>
                        <a:t>anti-CD38 mAb</a:t>
                      </a: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algn="ctr"/>
                      <a:r>
                        <a:rPr lang="en-US" sz="1600" dirty="0">
                          <a:solidFill>
                            <a:schemeClr val="tx1"/>
                          </a:solidFill>
                          <a:latin typeface="Calibri" panose="020F0502020204030204" pitchFamily="34" charset="0"/>
                          <a:cs typeface="Calibri" panose="020F0502020204030204" pitchFamily="34" charset="0"/>
                        </a:rPr>
                        <a:t>October 2022</a:t>
                      </a: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2218319639"/>
                  </a:ext>
                </a:extLst>
              </a:tr>
              <a:tr h="687241">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Elranatamab</a:t>
                      </a:r>
                      <a:endParaRPr kumimoji="0" lang="en-US"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Calibri" panose="020F0502020204030204" pitchFamily="34" charset="0"/>
                          <a:cs typeface="Calibri" panose="020F0502020204030204" pitchFamily="34" charset="0"/>
                        </a:rPr>
                        <a:t>Bispecific antibody</a:t>
                      </a: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Calibri" panose="020F0502020204030204" pitchFamily="34" charset="0"/>
                          <a:cs typeface="Calibri" panose="020F0502020204030204" pitchFamily="34" charset="0"/>
                        </a:rPr>
                        <a:t>BCMA</a:t>
                      </a: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solidFill>
                            <a:schemeClr val="tx1"/>
                          </a:solidFill>
                          <a:latin typeface="Calibri" panose="020F0502020204030204" pitchFamily="34" charset="0"/>
                          <a:cs typeface="Calibri" panose="020F0502020204030204" pitchFamily="34" charset="0"/>
                        </a:rPr>
                        <a:t>After ≥</a:t>
                      </a:r>
                      <a: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t>4 prior lines of therapy, including </a:t>
                      </a:r>
                      <a:b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br>
                      <a: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t>a PI, an immunomodulatory agent, </a:t>
                      </a:r>
                      <a:b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br>
                      <a: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t>and an </a:t>
                      </a:r>
                      <a:r>
                        <a:rPr lang="en-US" sz="1600" i="1" dirty="0">
                          <a:solidFill>
                            <a:schemeClr val="tx1"/>
                          </a:solidFill>
                          <a:latin typeface="Calibri" panose="020F0502020204030204" pitchFamily="34" charset="0"/>
                          <a:cs typeface="Calibri" panose="020F0502020204030204" pitchFamily="34" charset="0"/>
                        </a:rPr>
                        <a:t>anti-CD38 </a:t>
                      </a:r>
                      <a:r>
                        <a:rPr lang="en-US" sz="1600" i="1" dirty="0" err="1">
                          <a:solidFill>
                            <a:schemeClr val="tx1"/>
                          </a:solidFill>
                          <a:latin typeface="Calibri" panose="020F0502020204030204" pitchFamily="34" charset="0"/>
                          <a:cs typeface="Calibri" panose="020F0502020204030204" pitchFamily="34" charset="0"/>
                        </a:rPr>
                        <a:t>mAb</a:t>
                      </a:r>
                      <a:endParaRPr lang="en-US" sz="1600" i="1" dirty="0">
                        <a:solidFill>
                          <a:schemeClr val="tx1"/>
                        </a:solidFill>
                        <a:latin typeface="Calibri" panose="020F0502020204030204" pitchFamily="34" charset="0"/>
                        <a:cs typeface="Calibri" panose="020F0502020204030204" pitchFamily="34" charset="0"/>
                      </a:endParaRP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Calibri" panose="020F0502020204030204" pitchFamily="34" charset="0"/>
                          <a:cs typeface="Calibri" panose="020F0502020204030204" pitchFamily="34" charset="0"/>
                        </a:rPr>
                        <a:t>August 2023</a:t>
                      </a:r>
                    </a:p>
                    <a:p>
                      <a:pPr algn="ctr"/>
                      <a:endParaRPr lang="en-US" sz="1600" dirty="0">
                        <a:solidFill>
                          <a:schemeClr val="tx1"/>
                        </a:solidFill>
                        <a:latin typeface="Calibri" panose="020F0502020204030204" pitchFamily="34" charset="0"/>
                        <a:cs typeface="Calibri" panose="020F0502020204030204" pitchFamily="34" charset="0"/>
                      </a:endParaRP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3707763689"/>
                  </a:ext>
                </a:extLst>
              </a:tr>
              <a:tr h="687241">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Talquetamab</a:t>
                      </a:r>
                      <a:endParaRPr kumimoji="0" lang="en-US"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Calibri" panose="020F0502020204030204" pitchFamily="34" charset="0"/>
                          <a:cs typeface="Calibri" panose="020F0502020204030204" pitchFamily="34" charset="0"/>
                        </a:rPr>
                        <a:t>Bispecific antibody</a:t>
                      </a: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Calibri" panose="020F0502020204030204" pitchFamily="34" charset="0"/>
                          <a:cs typeface="Calibri" panose="020F0502020204030204" pitchFamily="34" charset="0"/>
                        </a:rPr>
                        <a:t>GPRC5D</a:t>
                      </a: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solidFill>
                            <a:schemeClr val="tx1"/>
                          </a:solidFill>
                          <a:latin typeface="Calibri" panose="020F0502020204030204" pitchFamily="34" charset="0"/>
                          <a:cs typeface="Calibri" panose="020F0502020204030204" pitchFamily="34" charset="0"/>
                        </a:rPr>
                        <a:t>After ≥</a:t>
                      </a:r>
                      <a: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t>4 prior lines of therapy, including </a:t>
                      </a:r>
                      <a:b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br>
                      <a: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t>a PI, an immunomodulatory agent, </a:t>
                      </a:r>
                      <a:b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br>
                      <a:r>
                        <a:rPr lang="en-US" sz="1600" i="1" dirty="0">
                          <a:solidFill>
                            <a:schemeClr val="tx1"/>
                          </a:solidFill>
                          <a:latin typeface="Calibri" panose="020F0502020204030204" pitchFamily="34" charset="0"/>
                          <a:cs typeface="Calibri" panose="020F0502020204030204" pitchFamily="34" charset="0"/>
                          <a:sym typeface="Symbol" panose="05050102010706020507" pitchFamily="18" charset="2"/>
                        </a:rPr>
                        <a:t>and an </a:t>
                      </a:r>
                      <a:r>
                        <a:rPr lang="en-US" sz="1600" i="1" dirty="0">
                          <a:solidFill>
                            <a:schemeClr val="tx1"/>
                          </a:solidFill>
                          <a:latin typeface="Calibri" panose="020F0502020204030204" pitchFamily="34" charset="0"/>
                          <a:cs typeface="Calibri" panose="020F0502020204030204" pitchFamily="34" charset="0"/>
                        </a:rPr>
                        <a:t>anti-CD38 </a:t>
                      </a:r>
                      <a:r>
                        <a:rPr lang="en-US" sz="1600" i="1" dirty="0" err="1">
                          <a:solidFill>
                            <a:schemeClr val="tx1"/>
                          </a:solidFill>
                          <a:latin typeface="Calibri" panose="020F0502020204030204" pitchFamily="34" charset="0"/>
                          <a:cs typeface="Calibri" panose="020F0502020204030204" pitchFamily="34" charset="0"/>
                        </a:rPr>
                        <a:t>mAb</a:t>
                      </a:r>
                      <a:endParaRPr lang="en-US" sz="1600" i="1" dirty="0">
                        <a:solidFill>
                          <a:schemeClr val="tx1"/>
                        </a:solidFill>
                        <a:latin typeface="Calibri" panose="020F0502020204030204" pitchFamily="34" charset="0"/>
                        <a:cs typeface="Calibri" panose="020F0502020204030204" pitchFamily="34" charset="0"/>
                      </a:endParaRP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84"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Calibri" panose="020F0502020204030204" pitchFamily="34" charset="0"/>
                          <a:cs typeface="Calibri" panose="020F0502020204030204" pitchFamily="34" charset="0"/>
                        </a:rPr>
                        <a:t>August 2023</a:t>
                      </a: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824547656"/>
                  </a:ext>
                </a:extLst>
              </a:tr>
            </a:tbl>
          </a:graphicData>
        </a:graphic>
      </p:graphicFrame>
      <p:sp>
        <p:nvSpPr>
          <p:cNvPr id="3" name="TextBox 2">
            <a:extLst>
              <a:ext uri="{FF2B5EF4-FFF2-40B4-BE49-F238E27FC236}">
                <a16:creationId xmlns:a16="http://schemas.microsoft.com/office/drawing/2014/main" id="{CD993C9D-6C7B-ACEF-109F-C0881573399D}"/>
              </a:ext>
            </a:extLst>
          </p:cNvPr>
          <p:cNvSpPr txBox="1"/>
          <p:nvPr/>
        </p:nvSpPr>
        <p:spPr>
          <a:xfrm>
            <a:off x="720726" y="3575408"/>
            <a:ext cx="10846516" cy="461665"/>
          </a:xfrm>
          <a:prstGeom prst="rect">
            <a:avLst/>
          </a:prstGeom>
          <a:noFill/>
          <a:ln w="19050">
            <a:solidFill>
              <a:schemeClr val="accent1"/>
            </a:solidFill>
          </a:ln>
        </p:spPr>
        <p:txBody>
          <a:bodyPr wrap="square" rtlCol="0">
            <a:spAutoFit/>
          </a:bodyPr>
          <a:lstStyle/>
          <a:p>
            <a:pPr defTabSz="1218987"/>
            <a:endParaRPr lang="en-US" sz="2400" dirty="0">
              <a:solidFill>
                <a:srgbClr val="000000"/>
              </a:solidFill>
              <a:latin typeface="Arial"/>
            </a:endParaRPr>
          </a:p>
        </p:txBody>
      </p:sp>
    </p:spTree>
    <p:extLst>
      <p:ext uri="{BB962C8B-B14F-4D97-AF65-F5344CB8AC3E}">
        <p14:creationId xmlns:p14="http://schemas.microsoft.com/office/powerpoint/2010/main" val="429449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92A8B-F973-9520-D764-CA9216BEC805}"/>
              </a:ext>
            </a:extLst>
          </p:cNvPr>
          <p:cNvSpPr>
            <a:spLocks noGrp="1"/>
          </p:cNvSpPr>
          <p:nvPr>
            <p:ph type="title"/>
          </p:nvPr>
        </p:nvSpPr>
        <p:spPr/>
        <p:txBody>
          <a:bodyPr/>
          <a:lstStyle/>
          <a:p>
            <a:r>
              <a:rPr lang="en-US" dirty="0"/>
              <a:t>M</a:t>
            </a:r>
            <a:r>
              <a:rPr lang="en-US" cap="none" dirty="0"/>
              <a:t>ajes</a:t>
            </a:r>
            <a:r>
              <a:rPr lang="en-US" dirty="0"/>
              <a:t>tec-1: phase </a:t>
            </a:r>
            <a:r>
              <a:rPr lang="en-US" dirty="0" err="1"/>
              <a:t>i</a:t>
            </a:r>
            <a:r>
              <a:rPr lang="en-US" dirty="0"/>
              <a:t>/ii study of </a:t>
            </a:r>
            <a:r>
              <a:rPr lang="en-US" dirty="0" err="1"/>
              <a:t>teclistamab</a:t>
            </a:r>
            <a:endParaRPr lang="en-US" dirty="0"/>
          </a:p>
        </p:txBody>
      </p:sp>
      <p:graphicFrame>
        <p:nvGraphicFramePr>
          <p:cNvPr id="4" name="Chart 3">
            <a:extLst>
              <a:ext uri="{FF2B5EF4-FFF2-40B4-BE49-F238E27FC236}">
                <a16:creationId xmlns:a16="http://schemas.microsoft.com/office/drawing/2014/main" id="{76CA3D5C-B5B3-BB87-BEA5-31FAB1988FF0}"/>
              </a:ext>
            </a:extLst>
          </p:cNvPr>
          <p:cNvGraphicFramePr/>
          <p:nvPr/>
        </p:nvGraphicFramePr>
        <p:xfrm>
          <a:off x="6591521" y="1522132"/>
          <a:ext cx="5181599" cy="4163618"/>
        </p:xfrm>
        <a:graphic>
          <a:graphicData uri="http://schemas.openxmlformats.org/drawingml/2006/chart">
            <c:chart xmlns:c="http://schemas.openxmlformats.org/drawingml/2006/chart" xmlns:r="http://schemas.openxmlformats.org/officeDocument/2006/relationships" r:id="rId2"/>
          </a:graphicData>
        </a:graphic>
      </p:graphicFrame>
      <p:sp>
        <p:nvSpPr>
          <p:cNvPr id="5" name="Content Placeholder 2">
            <a:extLst>
              <a:ext uri="{FF2B5EF4-FFF2-40B4-BE49-F238E27FC236}">
                <a16:creationId xmlns:a16="http://schemas.microsoft.com/office/drawing/2014/main" id="{1FBB0FEE-6234-A23D-FD22-30047AADBEE5}"/>
              </a:ext>
            </a:extLst>
          </p:cNvPr>
          <p:cNvSpPr txBox="1">
            <a:spLocks/>
          </p:cNvSpPr>
          <p:nvPr/>
        </p:nvSpPr>
        <p:spPr bwMode="auto">
          <a:xfrm>
            <a:off x="603408" y="1510730"/>
            <a:ext cx="5309278" cy="467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9pPr>
          </a:lstStyle>
          <a:p>
            <a:pPr>
              <a:buClr>
                <a:srgbClr val="000000"/>
              </a:buClr>
              <a:defRPr/>
            </a:pPr>
            <a:r>
              <a:rPr lang="en-US" sz="1800" kern="0" dirty="0">
                <a:solidFill>
                  <a:srgbClr val="000000"/>
                </a:solidFill>
              </a:rPr>
              <a:t>Patients with R/R MM after ≥3 lines of therapy, including exposure to </a:t>
            </a:r>
            <a:r>
              <a:rPr lang="en-US" sz="1800" kern="0" dirty="0" err="1">
                <a:solidFill>
                  <a:srgbClr val="000000"/>
                </a:solidFill>
              </a:rPr>
              <a:t>IMiD</a:t>
            </a:r>
            <a:r>
              <a:rPr lang="en-US" sz="1800" kern="0" dirty="0">
                <a:solidFill>
                  <a:srgbClr val="000000"/>
                </a:solidFill>
              </a:rPr>
              <a:t>, PI, and anti-CD38 </a:t>
            </a:r>
            <a:r>
              <a:rPr lang="en-US" sz="1800" kern="0" dirty="0" err="1">
                <a:solidFill>
                  <a:srgbClr val="000000"/>
                </a:solidFill>
              </a:rPr>
              <a:t>mAb</a:t>
            </a:r>
            <a:endParaRPr lang="en-US" sz="1800" kern="0" dirty="0">
              <a:solidFill>
                <a:srgbClr val="000000"/>
              </a:solidFill>
            </a:endParaRPr>
          </a:p>
          <a:p>
            <a:pPr lvl="1">
              <a:buClr>
                <a:srgbClr val="000000"/>
              </a:buClr>
              <a:defRPr/>
            </a:pPr>
            <a:r>
              <a:rPr lang="en-US" sz="1600" kern="0" dirty="0">
                <a:solidFill>
                  <a:srgbClr val="000000"/>
                </a:solidFill>
              </a:rPr>
              <a:t>26% high-risk cytogenetics </a:t>
            </a:r>
          </a:p>
          <a:p>
            <a:pPr lvl="1">
              <a:buClr>
                <a:srgbClr val="000000"/>
              </a:buClr>
              <a:defRPr/>
            </a:pPr>
            <a:r>
              <a:rPr lang="en-US" sz="1600" kern="0" dirty="0">
                <a:solidFill>
                  <a:srgbClr val="000000"/>
                </a:solidFill>
              </a:rPr>
              <a:t>Median 5 prior lines of therapy (range: 2-14)</a:t>
            </a:r>
          </a:p>
          <a:p>
            <a:pPr lvl="1">
              <a:buClr>
                <a:srgbClr val="000000"/>
              </a:buClr>
              <a:defRPr/>
            </a:pPr>
            <a:r>
              <a:rPr lang="en-US" sz="1600" kern="0" dirty="0">
                <a:solidFill>
                  <a:srgbClr val="000000"/>
                </a:solidFill>
              </a:rPr>
              <a:t>77.6% triple-class refractory; 30.3% penta-drug refractory</a:t>
            </a:r>
          </a:p>
          <a:p>
            <a:pPr lvl="1">
              <a:buClr>
                <a:srgbClr val="000000"/>
              </a:buClr>
              <a:defRPr/>
            </a:pPr>
            <a:r>
              <a:rPr lang="en-US" sz="1600" kern="0" dirty="0">
                <a:solidFill>
                  <a:srgbClr val="000000"/>
                </a:solidFill>
              </a:rPr>
              <a:t>89.7% refractory to last therapy line</a:t>
            </a:r>
          </a:p>
          <a:p>
            <a:pPr>
              <a:buClr>
                <a:srgbClr val="000000"/>
              </a:buClr>
              <a:defRPr/>
            </a:pPr>
            <a:r>
              <a:rPr lang="en-US" sz="1800" b="1" kern="0" dirty="0" err="1">
                <a:solidFill>
                  <a:srgbClr val="000000"/>
                </a:solidFill>
              </a:rPr>
              <a:t>Teclistamab</a:t>
            </a:r>
            <a:r>
              <a:rPr lang="en-US" sz="1800" kern="0" dirty="0">
                <a:solidFill>
                  <a:srgbClr val="000000"/>
                </a:solidFill>
              </a:rPr>
              <a:t>: 1.5 mg/kg SC weekly, after step-up</a:t>
            </a:r>
          </a:p>
        </p:txBody>
      </p:sp>
      <p:sp>
        <p:nvSpPr>
          <p:cNvPr id="6" name="TextBox 5">
            <a:extLst>
              <a:ext uri="{FF2B5EF4-FFF2-40B4-BE49-F238E27FC236}">
                <a16:creationId xmlns:a16="http://schemas.microsoft.com/office/drawing/2014/main" id="{D3196EE3-D8F0-6BF0-F95F-D90BD5FB2C33}"/>
              </a:ext>
            </a:extLst>
          </p:cNvPr>
          <p:cNvSpPr txBox="1"/>
          <p:nvPr/>
        </p:nvSpPr>
        <p:spPr>
          <a:xfrm>
            <a:off x="9738526" y="3558207"/>
            <a:ext cx="952774" cy="523220"/>
          </a:xfrm>
          <a:prstGeom prst="rect">
            <a:avLst/>
          </a:prstGeom>
          <a:noFill/>
          <a:ln>
            <a:noFill/>
          </a:ln>
        </p:spPr>
        <p:txBody>
          <a:bodyPr wrap="square">
            <a:spAutoFit/>
          </a:bodyPr>
          <a:lstStyle/>
          <a:p>
            <a:pPr algn="ctr" eaLnBrk="0" fontAlgn="base" hangingPunct="0">
              <a:spcBef>
                <a:spcPct val="0"/>
              </a:spcBef>
              <a:spcAft>
                <a:spcPct val="0"/>
              </a:spcAft>
              <a:defRPr/>
            </a:pPr>
            <a:r>
              <a:rPr lang="en-US" sz="1400" b="1" dirty="0">
                <a:solidFill>
                  <a:srgbClr val="000000"/>
                </a:solidFill>
                <a:latin typeface="Calibri"/>
                <a:cs typeface="Arial" panose="020B0604020202020204" pitchFamily="34" charset="0"/>
              </a:rPr>
              <a:t>≥ VGPR </a:t>
            </a:r>
          </a:p>
          <a:p>
            <a:pPr algn="ctr" eaLnBrk="0" fontAlgn="base" hangingPunct="0">
              <a:spcBef>
                <a:spcPct val="0"/>
              </a:spcBef>
              <a:spcAft>
                <a:spcPct val="0"/>
              </a:spcAft>
              <a:defRPr/>
            </a:pPr>
            <a:r>
              <a:rPr lang="en-US" sz="1400" b="1" dirty="0">
                <a:solidFill>
                  <a:srgbClr val="000000"/>
                </a:solidFill>
                <a:latin typeface="Calibri"/>
                <a:cs typeface="Arial" panose="020B0604020202020204" pitchFamily="34" charset="0"/>
              </a:rPr>
              <a:t>59.4%</a:t>
            </a:r>
          </a:p>
        </p:txBody>
      </p:sp>
      <p:sp>
        <p:nvSpPr>
          <p:cNvPr id="7" name="Right Brace 6">
            <a:extLst>
              <a:ext uri="{FF2B5EF4-FFF2-40B4-BE49-F238E27FC236}">
                <a16:creationId xmlns:a16="http://schemas.microsoft.com/office/drawing/2014/main" id="{502F96A0-A1F0-AE28-7AE1-5A06E84A0253}"/>
              </a:ext>
            </a:extLst>
          </p:cNvPr>
          <p:cNvSpPr/>
          <p:nvPr/>
        </p:nvSpPr>
        <p:spPr>
          <a:xfrm>
            <a:off x="9752005" y="2402329"/>
            <a:ext cx="45719" cy="2808115"/>
          </a:xfrm>
          <a:prstGeom prst="rightBrace">
            <a:avLst>
              <a:gd name="adj1" fmla="val 0"/>
              <a:gd name="adj2" fmla="val 50000"/>
            </a:avLst>
          </a:prstGeom>
          <a:noFill/>
          <a:ln w="28575" cap="flat" cmpd="sng" algn="ctr">
            <a:solidFill>
              <a:srgbClr val="000000"/>
            </a:solidFill>
            <a:prstDash val="solid"/>
          </a:ln>
          <a:effectLst/>
        </p:spPr>
        <p:txBody>
          <a:bodyPr rtlCol="0" anchor="ctr"/>
          <a:lstStyle/>
          <a:p>
            <a:pPr algn="ctr">
              <a:defRPr/>
            </a:pPr>
            <a:endParaRPr lang="en-US" kern="0" dirty="0">
              <a:solidFill>
                <a:srgbClr val="595959"/>
              </a:solidFill>
              <a:latin typeface="Calibri"/>
            </a:endParaRPr>
          </a:p>
        </p:txBody>
      </p:sp>
      <p:sp>
        <p:nvSpPr>
          <p:cNvPr id="8" name="TextBox 7">
            <a:extLst>
              <a:ext uri="{FF2B5EF4-FFF2-40B4-BE49-F238E27FC236}">
                <a16:creationId xmlns:a16="http://schemas.microsoft.com/office/drawing/2014/main" id="{F29A562B-BB7A-F176-0261-48EDE56A8D6B}"/>
              </a:ext>
            </a:extLst>
          </p:cNvPr>
          <p:cNvSpPr txBox="1"/>
          <p:nvPr/>
        </p:nvSpPr>
        <p:spPr>
          <a:xfrm>
            <a:off x="7664036" y="3283165"/>
            <a:ext cx="853904" cy="523220"/>
          </a:xfrm>
          <a:prstGeom prst="rect">
            <a:avLst/>
          </a:prstGeom>
          <a:noFill/>
        </p:spPr>
        <p:txBody>
          <a:bodyPr wrap="square">
            <a:spAutoFit/>
          </a:bodyPr>
          <a:lstStyle/>
          <a:p>
            <a:pPr algn="ctr" eaLnBrk="0" fontAlgn="base" hangingPunct="0">
              <a:spcBef>
                <a:spcPct val="0"/>
              </a:spcBef>
              <a:spcAft>
                <a:spcPct val="0"/>
              </a:spcAft>
              <a:defRPr/>
            </a:pPr>
            <a:r>
              <a:rPr lang="en-US" sz="1400" b="1" dirty="0">
                <a:solidFill>
                  <a:srgbClr val="000000"/>
                </a:solidFill>
                <a:latin typeface="Calibri"/>
                <a:cs typeface="Calibri" panose="020F0502020204030204" pitchFamily="34" charset="0"/>
              </a:rPr>
              <a:t>≥ CR </a:t>
            </a:r>
          </a:p>
          <a:p>
            <a:pPr algn="ctr" eaLnBrk="0" fontAlgn="base" hangingPunct="0">
              <a:spcBef>
                <a:spcPct val="0"/>
              </a:spcBef>
              <a:spcAft>
                <a:spcPct val="0"/>
              </a:spcAft>
              <a:defRPr/>
            </a:pPr>
            <a:r>
              <a:rPr lang="en-US" sz="1400" b="1" dirty="0">
                <a:solidFill>
                  <a:srgbClr val="000000"/>
                </a:solidFill>
                <a:latin typeface="Calibri"/>
                <a:cs typeface="Calibri" panose="020F0502020204030204" pitchFamily="34" charset="0"/>
              </a:rPr>
              <a:t>45.5%</a:t>
            </a:r>
          </a:p>
        </p:txBody>
      </p:sp>
      <p:sp>
        <p:nvSpPr>
          <p:cNvPr id="9" name="Right Brace 8">
            <a:extLst>
              <a:ext uri="{FF2B5EF4-FFF2-40B4-BE49-F238E27FC236}">
                <a16:creationId xmlns:a16="http://schemas.microsoft.com/office/drawing/2014/main" id="{5A0E9981-809C-2E97-B035-CECB16F0B8F9}"/>
              </a:ext>
            </a:extLst>
          </p:cNvPr>
          <p:cNvSpPr/>
          <p:nvPr/>
        </p:nvSpPr>
        <p:spPr>
          <a:xfrm flipH="1">
            <a:off x="8356408" y="2402328"/>
            <a:ext cx="179257" cy="2172419"/>
          </a:xfrm>
          <a:prstGeom prst="rightBrace">
            <a:avLst>
              <a:gd name="adj1" fmla="val 0"/>
              <a:gd name="adj2" fmla="val 50000"/>
            </a:avLst>
          </a:prstGeom>
          <a:noFill/>
          <a:ln w="28575" cap="flat" cmpd="sng" algn="ctr">
            <a:solidFill>
              <a:srgbClr val="000000"/>
            </a:solidFill>
            <a:prstDash val="solid"/>
          </a:ln>
          <a:effectLst/>
        </p:spPr>
        <p:txBody>
          <a:bodyPr rtlCol="0" anchor="ctr"/>
          <a:lstStyle/>
          <a:p>
            <a:pPr algn="ctr">
              <a:defRPr/>
            </a:pPr>
            <a:endParaRPr lang="en-US" kern="0" dirty="0">
              <a:solidFill>
                <a:srgbClr val="595959"/>
              </a:solidFill>
              <a:latin typeface="Calibri"/>
            </a:endParaRPr>
          </a:p>
        </p:txBody>
      </p:sp>
      <p:sp>
        <p:nvSpPr>
          <p:cNvPr id="10" name="TextBox 9">
            <a:extLst>
              <a:ext uri="{FF2B5EF4-FFF2-40B4-BE49-F238E27FC236}">
                <a16:creationId xmlns:a16="http://schemas.microsoft.com/office/drawing/2014/main" id="{15426209-01E4-29DB-C837-C574ABCE120B}"/>
              </a:ext>
            </a:extLst>
          </p:cNvPr>
          <p:cNvSpPr txBox="1"/>
          <p:nvPr/>
        </p:nvSpPr>
        <p:spPr>
          <a:xfrm>
            <a:off x="7877534" y="5479116"/>
            <a:ext cx="2609574" cy="307777"/>
          </a:xfrm>
          <a:prstGeom prst="rect">
            <a:avLst/>
          </a:prstGeom>
          <a:noFill/>
        </p:spPr>
        <p:txBody>
          <a:bodyPr wrap="square">
            <a:spAutoFit/>
          </a:bodyPr>
          <a:lstStyle/>
          <a:p>
            <a:pPr marL="171450" lvl="1" algn="ctr" eaLnBrk="0" fontAlgn="base" hangingPunct="0">
              <a:spcBef>
                <a:spcPct val="0"/>
              </a:spcBef>
              <a:spcAft>
                <a:spcPct val="0"/>
              </a:spcAft>
              <a:defRPr/>
            </a:pPr>
            <a:r>
              <a:rPr lang="en-US" sz="1400" b="1" dirty="0">
                <a:solidFill>
                  <a:srgbClr val="000000"/>
                </a:solidFill>
                <a:latin typeface="Arial"/>
                <a:cs typeface="Arial" panose="020B0604020202020204" pitchFamily="34" charset="0"/>
                <a:sym typeface="OpenSans"/>
              </a:rPr>
              <a:t>All Patients (N = 165)</a:t>
            </a:r>
          </a:p>
        </p:txBody>
      </p:sp>
      <p:sp>
        <p:nvSpPr>
          <p:cNvPr id="11" name="TextBox 10">
            <a:extLst>
              <a:ext uri="{FF2B5EF4-FFF2-40B4-BE49-F238E27FC236}">
                <a16:creationId xmlns:a16="http://schemas.microsoft.com/office/drawing/2014/main" id="{FF2703B9-B494-5FF4-F0E1-A01D1581F1BB}"/>
              </a:ext>
            </a:extLst>
          </p:cNvPr>
          <p:cNvSpPr txBox="1"/>
          <p:nvPr/>
        </p:nvSpPr>
        <p:spPr>
          <a:xfrm>
            <a:off x="8074958" y="1492659"/>
            <a:ext cx="2815194" cy="584775"/>
          </a:xfrm>
          <a:prstGeom prst="rect">
            <a:avLst/>
          </a:prstGeom>
          <a:noFill/>
        </p:spPr>
        <p:txBody>
          <a:bodyPr wrap="none" rtlCol="0">
            <a:spAutoFit/>
          </a:bodyPr>
          <a:lstStyle/>
          <a:p>
            <a:pPr algn="ctr" eaLnBrk="0" fontAlgn="base" hangingPunct="0">
              <a:spcBef>
                <a:spcPct val="0"/>
              </a:spcBef>
              <a:spcAft>
                <a:spcPct val="0"/>
              </a:spcAft>
              <a:defRPr/>
            </a:pPr>
            <a:r>
              <a:rPr lang="en-US" sz="1600" b="1" dirty="0">
                <a:solidFill>
                  <a:srgbClr val="000000"/>
                </a:solidFill>
                <a:latin typeface="Calibri" panose="020F0502020204030204" pitchFamily="34" charset="0"/>
                <a:cs typeface="Calibri" panose="020F0502020204030204" pitchFamily="34" charset="0"/>
              </a:rPr>
              <a:t>104 of 165 patients</a:t>
            </a:r>
          </a:p>
          <a:p>
            <a:pPr algn="ctr" eaLnBrk="0" fontAlgn="base" hangingPunct="0">
              <a:spcBef>
                <a:spcPct val="0"/>
              </a:spcBef>
              <a:spcAft>
                <a:spcPct val="0"/>
              </a:spcAft>
              <a:defRPr/>
            </a:pPr>
            <a:r>
              <a:rPr lang="en-US" sz="1600" b="1" dirty="0">
                <a:solidFill>
                  <a:srgbClr val="000000"/>
                </a:solidFill>
                <a:latin typeface="Calibri" panose="020F0502020204030204" pitchFamily="34" charset="0"/>
                <a:cs typeface="Calibri" panose="020F0502020204030204" pitchFamily="34" charset="0"/>
              </a:rPr>
              <a:t>ORR: 63.0% (95% CI: 55.2-70.4)</a:t>
            </a:r>
          </a:p>
        </p:txBody>
      </p:sp>
      <p:sp>
        <p:nvSpPr>
          <p:cNvPr id="12" name="TextBox 11">
            <a:extLst>
              <a:ext uri="{FF2B5EF4-FFF2-40B4-BE49-F238E27FC236}">
                <a16:creationId xmlns:a16="http://schemas.microsoft.com/office/drawing/2014/main" id="{C880BA33-1F6F-F2B1-C438-8912FC14F021}"/>
              </a:ext>
            </a:extLst>
          </p:cNvPr>
          <p:cNvSpPr txBox="1"/>
          <p:nvPr/>
        </p:nvSpPr>
        <p:spPr>
          <a:xfrm rot="16200000">
            <a:off x="5649599" y="3461096"/>
            <a:ext cx="2965449" cy="338554"/>
          </a:xfrm>
          <a:prstGeom prst="rect">
            <a:avLst/>
          </a:prstGeom>
          <a:noFill/>
        </p:spPr>
        <p:txBody>
          <a:bodyPr wrap="square" rtlCol="0">
            <a:spAutoFit/>
          </a:bodyPr>
          <a:lstStyle/>
          <a:p>
            <a:pPr algn="ctr" eaLnBrk="0" fontAlgn="base" hangingPunct="0">
              <a:spcBef>
                <a:spcPct val="0"/>
              </a:spcBef>
              <a:spcAft>
                <a:spcPct val="0"/>
              </a:spcAft>
              <a:defRPr/>
            </a:pPr>
            <a:r>
              <a:rPr lang="en-US" sz="1600" b="1" dirty="0">
                <a:solidFill>
                  <a:srgbClr val="000000"/>
                </a:solidFill>
                <a:latin typeface="Calibri"/>
                <a:cs typeface="Arial" panose="020B0604020202020204" pitchFamily="34" charset="0"/>
              </a:rPr>
              <a:t>Patients (%)</a:t>
            </a:r>
          </a:p>
        </p:txBody>
      </p:sp>
      <p:cxnSp>
        <p:nvCxnSpPr>
          <p:cNvPr id="13" name="Straight Connector 12">
            <a:extLst>
              <a:ext uri="{FF2B5EF4-FFF2-40B4-BE49-F238E27FC236}">
                <a16:creationId xmlns:a16="http://schemas.microsoft.com/office/drawing/2014/main" id="{B7297FF5-EB66-0C2C-8077-E0E97D5F53B0}"/>
              </a:ext>
            </a:extLst>
          </p:cNvPr>
          <p:cNvCxnSpPr/>
          <p:nvPr/>
        </p:nvCxnSpPr>
        <p:spPr bwMode="auto">
          <a:xfrm>
            <a:off x="7679100" y="5381692"/>
            <a:ext cx="3012200" cy="0"/>
          </a:xfrm>
          <a:prstGeom prst="line">
            <a:avLst/>
          </a:prstGeom>
          <a:noFill/>
          <a:ln w="28575" cap="flat" cmpd="sng" algn="ctr">
            <a:solidFill>
              <a:srgbClr val="000000"/>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87ED9B43-72E0-EE9B-BF73-9AF485B15960}"/>
              </a:ext>
            </a:extLst>
          </p:cNvPr>
          <p:cNvSpPr txBox="1"/>
          <p:nvPr/>
        </p:nvSpPr>
        <p:spPr>
          <a:xfrm>
            <a:off x="5765608" y="5812727"/>
            <a:ext cx="5181598" cy="369332"/>
          </a:xfrm>
          <a:prstGeom prst="rect">
            <a:avLst/>
          </a:prstGeom>
          <a:noFill/>
          <a:ln>
            <a:noFill/>
          </a:ln>
        </p:spPr>
        <p:txBody>
          <a:bodyPr wrap="square">
            <a:spAutoFit/>
          </a:bodyPr>
          <a:lstStyle/>
          <a:p>
            <a:pPr marL="285750" indent="-285750" algn="ctr" eaLnBrk="0" fontAlgn="base" hangingPunct="0">
              <a:spcBef>
                <a:spcPct val="0"/>
              </a:spcBef>
              <a:spcAft>
                <a:spcPct val="0"/>
              </a:spcAft>
              <a:buFont typeface="Wingdings" panose="05000000000000000000" pitchFamily="2" charset="2"/>
              <a:buChar char="§"/>
              <a:defRPr/>
            </a:pPr>
            <a:r>
              <a:rPr lang="en-US" dirty="0">
                <a:solidFill>
                  <a:srgbClr val="000000"/>
                </a:solidFill>
                <a:latin typeface="Calibri"/>
                <a:cs typeface="Arial" panose="020B0604020202020204" pitchFamily="34" charset="0"/>
              </a:rPr>
              <a:t>Median follow-up: 23 mo</a:t>
            </a:r>
          </a:p>
        </p:txBody>
      </p:sp>
      <p:graphicFrame>
        <p:nvGraphicFramePr>
          <p:cNvPr id="15" name="Table 14">
            <a:extLst>
              <a:ext uri="{FF2B5EF4-FFF2-40B4-BE49-F238E27FC236}">
                <a16:creationId xmlns:a16="http://schemas.microsoft.com/office/drawing/2014/main" id="{3C3C6F0A-3D0A-D950-28B6-12B93E3D1024}"/>
              </a:ext>
            </a:extLst>
          </p:cNvPr>
          <p:cNvGraphicFramePr>
            <a:graphicFrameLocks noGrp="1"/>
          </p:cNvGraphicFramePr>
          <p:nvPr/>
        </p:nvGraphicFramePr>
        <p:xfrm>
          <a:off x="720726" y="4548331"/>
          <a:ext cx="5152124" cy="1736436"/>
        </p:xfrm>
        <a:graphic>
          <a:graphicData uri="http://schemas.openxmlformats.org/drawingml/2006/table">
            <a:tbl>
              <a:tblPr/>
              <a:tblGrid>
                <a:gridCol w="3472083">
                  <a:extLst>
                    <a:ext uri="{9D8B030D-6E8A-4147-A177-3AD203B41FA5}">
                      <a16:colId xmlns:a16="http://schemas.microsoft.com/office/drawing/2014/main" val="3745474022"/>
                    </a:ext>
                  </a:extLst>
                </a:gridCol>
                <a:gridCol w="1680041">
                  <a:extLst>
                    <a:ext uri="{9D8B030D-6E8A-4147-A177-3AD203B41FA5}">
                      <a16:colId xmlns:a16="http://schemas.microsoft.com/office/drawing/2014/main" val="1680180596"/>
                    </a:ext>
                  </a:extLst>
                </a:gridCol>
              </a:tblGrid>
              <a:tr h="434109">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600" b="1" i="0" u="none" strike="noStrike" cap="none" normalizeH="0" baseline="0" dirty="0">
                          <a:ln>
                            <a:noFill/>
                          </a:ln>
                          <a:solidFill>
                            <a:schemeClr val="bg1"/>
                          </a:solidFill>
                          <a:effectLst/>
                          <a:latin typeface="Calibri" panose="020F0502020204030204" pitchFamily="34" charset="0"/>
                        </a:rPr>
                        <a:t>Patient Subgroup</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ORR, % (n/N)</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3956961664"/>
                  </a:ext>
                </a:extLst>
              </a:tr>
              <a:tr h="434109">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≤3 prior lines of treatment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74.4 (32/43)</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1694241215"/>
                  </a:ext>
                </a:extLst>
              </a:tr>
              <a:tr h="434109">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&gt;3 prior lines of treatment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59.0 (72/122)</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4165253072"/>
                  </a:ext>
                </a:extLst>
              </a:tr>
              <a:tr h="434109">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rgbClr val="4DA1BB"/>
                        </a:buClr>
                        <a:buSzTx/>
                        <a:buFont typeface="Wingdings" pitchFamily="2" charset="2"/>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High-risk cytogenetics and/or EMD</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53.3 (32/60)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240311113"/>
                  </a:ext>
                </a:extLst>
              </a:tr>
            </a:tbl>
          </a:graphicData>
        </a:graphic>
      </p:graphicFrame>
      <p:sp>
        <p:nvSpPr>
          <p:cNvPr id="16" name="Text Box 15">
            <a:extLst>
              <a:ext uri="{FF2B5EF4-FFF2-40B4-BE49-F238E27FC236}">
                <a16:creationId xmlns:a16="http://schemas.microsoft.com/office/drawing/2014/main" id="{2FC48819-6529-BE19-D747-DA2D1791925F}"/>
              </a:ext>
            </a:extLst>
          </p:cNvPr>
          <p:cNvSpPr txBox="1">
            <a:spLocks noChangeArrowheads="1"/>
          </p:cNvSpPr>
          <p:nvPr/>
        </p:nvSpPr>
        <p:spPr bwMode="auto">
          <a:xfrm>
            <a:off x="2497263" y="6404960"/>
            <a:ext cx="9693150"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defTabSz="1218987">
              <a:defRPr/>
            </a:pPr>
            <a:r>
              <a:rPr lang="en-US" altLang="en-US" sz="1200" b="0" spc="-10" dirty="0">
                <a:solidFill>
                  <a:srgbClr val="00B0F0"/>
                </a:solidFill>
                <a:latin typeface="Calibri" panose="020F0502020204030204" pitchFamily="34" charset="0"/>
                <a:cs typeface="Arial" panose="020B0604020202020204" pitchFamily="34" charset="0"/>
              </a:rPr>
              <a:t>Moreau. NEJM. 2022;387:495. </a:t>
            </a:r>
            <a:r>
              <a:rPr lang="en-US" altLang="en-US" sz="1200" b="0" dirty="0">
                <a:solidFill>
                  <a:srgbClr val="00B0F0"/>
                </a:solidFill>
                <a:latin typeface="Calibri" panose="020F0502020204030204" pitchFamily="34" charset="0"/>
              </a:rPr>
              <a:t>van de Donk. ASCO 2023. Abstr 8011.</a:t>
            </a:r>
          </a:p>
        </p:txBody>
      </p:sp>
    </p:spTree>
    <p:extLst>
      <p:ext uri="{BB962C8B-B14F-4D97-AF65-F5344CB8AC3E}">
        <p14:creationId xmlns:p14="http://schemas.microsoft.com/office/powerpoint/2010/main" val="406927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92A8B-F973-9520-D764-CA9216BEC805}"/>
              </a:ext>
            </a:extLst>
          </p:cNvPr>
          <p:cNvSpPr>
            <a:spLocks noGrp="1"/>
          </p:cNvSpPr>
          <p:nvPr>
            <p:ph type="title"/>
          </p:nvPr>
        </p:nvSpPr>
        <p:spPr/>
        <p:txBody>
          <a:bodyPr/>
          <a:lstStyle/>
          <a:p>
            <a:r>
              <a:rPr lang="en-US" dirty="0"/>
              <a:t>M</a:t>
            </a:r>
            <a:r>
              <a:rPr lang="en-US" cap="none" dirty="0"/>
              <a:t>ajes</a:t>
            </a:r>
            <a:r>
              <a:rPr lang="en-US" dirty="0"/>
              <a:t>tec-1: efficacy</a:t>
            </a:r>
          </a:p>
        </p:txBody>
      </p:sp>
      <p:sp>
        <p:nvSpPr>
          <p:cNvPr id="16" name="Text Box 15">
            <a:extLst>
              <a:ext uri="{FF2B5EF4-FFF2-40B4-BE49-F238E27FC236}">
                <a16:creationId xmlns:a16="http://schemas.microsoft.com/office/drawing/2014/main" id="{2FC48819-6529-BE19-D747-DA2D1791925F}"/>
              </a:ext>
            </a:extLst>
          </p:cNvPr>
          <p:cNvSpPr txBox="1">
            <a:spLocks noChangeArrowheads="1"/>
          </p:cNvSpPr>
          <p:nvPr/>
        </p:nvSpPr>
        <p:spPr bwMode="auto">
          <a:xfrm>
            <a:off x="2497263" y="6404960"/>
            <a:ext cx="9693150"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defTabSz="1218987">
              <a:defRPr/>
            </a:pPr>
            <a:r>
              <a:rPr lang="en-US" altLang="en-US" sz="1200" b="0" spc="-10" dirty="0">
                <a:solidFill>
                  <a:srgbClr val="00B0F0"/>
                </a:solidFill>
                <a:latin typeface="Calibri" panose="020F0502020204030204" pitchFamily="34" charset="0"/>
                <a:cs typeface="Arial" panose="020B0604020202020204" pitchFamily="34" charset="0"/>
              </a:rPr>
              <a:t>Moreau. NEJM. 2022;387:495. </a:t>
            </a:r>
            <a:r>
              <a:rPr lang="en-US" altLang="en-US" sz="1200" b="0" dirty="0">
                <a:solidFill>
                  <a:srgbClr val="00B0F0"/>
                </a:solidFill>
                <a:latin typeface="Calibri" panose="020F0502020204030204" pitchFamily="34" charset="0"/>
              </a:rPr>
              <a:t>van de Donk. ASCO 2023. Abstr 8011.</a:t>
            </a:r>
          </a:p>
        </p:txBody>
      </p:sp>
      <p:grpSp>
        <p:nvGrpSpPr>
          <p:cNvPr id="3" name="Group 2">
            <a:extLst>
              <a:ext uri="{FF2B5EF4-FFF2-40B4-BE49-F238E27FC236}">
                <a16:creationId xmlns:a16="http://schemas.microsoft.com/office/drawing/2014/main" id="{B5D62C27-DE18-75C6-1E8A-FA74EB7A3C5A}"/>
              </a:ext>
            </a:extLst>
          </p:cNvPr>
          <p:cNvGrpSpPr/>
          <p:nvPr/>
        </p:nvGrpSpPr>
        <p:grpSpPr>
          <a:xfrm>
            <a:off x="881501" y="1495942"/>
            <a:ext cx="10330201" cy="4258510"/>
            <a:chOff x="719139" y="1495942"/>
            <a:chExt cx="10330201" cy="4258510"/>
          </a:xfrm>
        </p:grpSpPr>
        <p:sp>
          <p:nvSpPr>
            <p:cNvPr id="17" name="Freeform: Shape 207">
              <a:extLst>
                <a:ext uri="{FF2B5EF4-FFF2-40B4-BE49-F238E27FC236}">
                  <a16:creationId xmlns:a16="http://schemas.microsoft.com/office/drawing/2014/main" id="{ED48AB9F-DC2F-8FBC-FEF8-F066E10F5F84}"/>
                </a:ext>
              </a:extLst>
            </p:cNvPr>
            <p:cNvSpPr/>
            <p:nvPr/>
          </p:nvSpPr>
          <p:spPr bwMode="auto">
            <a:xfrm>
              <a:off x="7093392" y="2130618"/>
              <a:ext cx="3379914" cy="1548309"/>
            </a:xfrm>
            <a:custGeom>
              <a:avLst/>
              <a:gdLst>
                <a:gd name="connsiteX0" fmla="*/ 0 w 3379914"/>
                <a:gd name="connsiteY0" fmla="*/ 0 h 1548309"/>
                <a:gd name="connsiteX1" fmla="*/ 50488 w 3379914"/>
                <a:gd name="connsiteY1" fmla="*/ 0 h 1548309"/>
                <a:gd name="connsiteX2" fmla="*/ 50488 w 3379914"/>
                <a:gd name="connsiteY2" fmla="*/ 19634 h 1548309"/>
                <a:gd name="connsiteX3" fmla="*/ 95367 w 3379914"/>
                <a:gd name="connsiteY3" fmla="*/ 19634 h 1548309"/>
                <a:gd name="connsiteX4" fmla="*/ 95367 w 3379914"/>
                <a:gd name="connsiteY4" fmla="*/ 50488 h 1548309"/>
                <a:gd name="connsiteX5" fmla="*/ 148660 w 3379914"/>
                <a:gd name="connsiteY5" fmla="*/ 50488 h 1548309"/>
                <a:gd name="connsiteX6" fmla="*/ 148660 w 3379914"/>
                <a:gd name="connsiteY6" fmla="*/ 103781 h 1548309"/>
                <a:gd name="connsiteX7" fmla="*/ 179514 w 3379914"/>
                <a:gd name="connsiteY7" fmla="*/ 103781 h 1548309"/>
                <a:gd name="connsiteX8" fmla="*/ 179514 w 3379914"/>
                <a:gd name="connsiteY8" fmla="*/ 143050 h 1548309"/>
                <a:gd name="connsiteX9" fmla="*/ 201953 w 3379914"/>
                <a:gd name="connsiteY9" fmla="*/ 143050 h 1548309"/>
                <a:gd name="connsiteX10" fmla="*/ 201953 w 3379914"/>
                <a:gd name="connsiteY10" fmla="*/ 193538 h 1548309"/>
                <a:gd name="connsiteX11" fmla="*/ 227197 w 3379914"/>
                <a:gd name="connsiteY11" fmla="*/ 193538 h 1548309"/>
                <a:gd name="connsiteX12" fmla="*/ 227197 w 3379914"/>
                <a:gd name="connsiteY12" fmla="*/ 241222 h 1548309"/>
                <a:gd name="connsiteX13" fmla="*/ 277686 w 3379914"/>
                <a:gd name="connsiteY13" fmla="*/ 241222 h 1548309"/>
                <a:gd name="connsiteX14" fmla="*/ 277686 w 3379914"/>
                <a:gd name="connsiteY14" fmla="*/ 319759 h 1548309"/>
                <a:gd name="connsiteX15" fmla="*/ 333784 w 3379914"/>
                <a:gd name="connsiteY15" fmla="*/ 319759 h 1548309"/>
                <a:gd name="connsiteX16" fmla="*/ 333784 w 3379914"/>
                <a:gd name="connsiteY16" fmla="*/ 336589 h 1548309"/>
                <a:gd name="connsiteX17" fmla="*/ 367443 w 3379914"/>
                <a:gd name="connsiteY17" fmla="*/ 336589 h 1548309"/>
                <a:gd name="connsiteX18" fmla="*/ 367443 w 3379914"/>
                <a:gd name="connsiteY18" fmla="*/ 375857 h 1548309"/>
                <a:gd name="connsiteX19" fmla="*/ 398297 w 3379914"/>
                <a:gd name="connsiteY19" fmla="*/ 375857 h 1548309"/>
                <a:gd name="connsiteX20" fmla="*/ 398297 w 3379914"/>
                <a:gd name="connsiteY20" fmla="*/ 398297 h 1548309"/>
                <a:gd name="connsiteX21" fmla="*/ 417931 w 3379914"/>
                <a:gd name="connsiteY21" fmla="*/ 398297 h 1548309"/>
                <a:gd name="connsiteX22" fmla="*/ 417931 w 3379914"/>
                <a:gd name="connsiteY22" fmla="*/ 434761 h 1548309"/>
                <a:gd name="connsiteX23" fmla="*/ 563786 w 3379914"/>
                <a:gd name="connsiteY23" fmla="*/ 434761 h 1548309"/>
                <a:gd name="connsiteX24" fmla="*/ 563786 w 3379914"/>
                <a:gd name="connsiteY24" fmla="*/ 465614 h 1548309"/>
                <a:gd name="connsiteX25" fmla="*/ 589031 w 3379914"/>
                <a:gd name="connsiteY25" fmla="*/ 465614 h 1548309"/>
                <a:gd name="connsiteX26" fmla="*/ 589031 w 3379914"/>
                <a:gd name="connsiteY26" fmla="*/ 504883 h 1548309"/>
                <a:gd name="connsiteX27" fmla="*/ 603056 w 3379914"/>
                <a:gd name="connsiteY27" fmla="*/ 518908 h 1548309"/>
                <a:gd name="connsiteX28" fmla="*/ 603056 w 3379914"/>
                <a:gd name="connsiteY28" fmla="*/ 532932 h 1548309"/>
                <a:gd name="connsiteX29" fmla="*/ 670373 w 3379914"/>
                <a:gd name="connsiteY29" fmla="*/ 532932 h 1548309"/>
                <a:gd name="connsiteX30" fmla="*/ 670373 w 3379914"/>
                <a:gd name="connsiteY30" fmla="*/ 555372 h 1548309"/>
                <a:gd name="connsiteX31" fmla="*/ 715251 w 3379914"/>
                <a:gd name="connsiteY31" fmla="*/ 555372 h 1548309"/>
                <a:gd name="connsiteX32" fmla="*/ 715251 w 3379914"/>
                <a:gd name="connsiteY32" fmla="*/ 572201 h 1548309"/>
                <a:gd name="connsiteX33" fmla="*/ 746105 w 3379914"/>
                <a:gd name="connsiteY33" fmla="*/ 572201 h 1548309"/>
                <a:gd name="connsiteX34" fmla="*/ 746105 w 3379914"/>
                <a:gd name="connsiteY34" fmla="*/ 572201 h 1548309"/>
                <a:gd name="connsiteX35" fmla="*/ 746105 w 3379914"/>
                <a:gd name="connsiteY35" fmla="*/ 586226 h 1548309"/>
                <a:gd name="connsiteX36" fmla="*/ 805008 w 3379914"/>
                <a:gd name="connsiteY36" fmla="*/ 586226 h 1548309"/>
                <a:gd name="connsiteX37" fmla="*/ 805008 w 3379914"/>
                <a:gd name="connsiteY37" fmla="*/ 611470 h 1548309"/>
                <a:gd name="connsiteX38" fmla="*/ 863912 w 3379914"/>
                <a:gd name="connsiteY38" fmla="*/ 611470 h 1548309"/>
                <a:gd name="connsiteX39" fmla="*/ 863912 w 3379914"/>
                <a:gd name="connsiteY39" fmla="*/ 628299 h 1548309"/>
                <a:gd name="connsiteX40" fmla="*/ 897570 w 3379914"/>
                <a:gd name="connsiteY40" fmla="*/ 628299 h 1548309"/>
                <a:gd name="connsiteX41" fmla="*/ 897570 w 3379914"/>
                <a:gd name="connsiteY41" fmla="*/ 656348 h 1548309"/>
                <a:gd name="connsiteX42" fmla="*/ 945254 w 3379914"/>
                <a:gd name="connsiteY42" fmla="*/ 656348 h 1548309"/>
                <a:gd name="connsiteX43" fmla="*/ 945254 w 3379914"/>
                <a:gd name="connsiteY43" fmla="*/ 675983 h 1548309"/>
                <a:gd name="connsiteX44" fmla="*/ 1220135 w 3379914"/>
                <a:gd name="connsiteY44" fmla="*/ 675983 h 1548309"/>
                <a:gd name="connsiteX45" fmla="*/ 1220135 w 3379914"/>
                <a:gd name="connsiteY45" fmla="*/ 698422 h 1548309"/>
                <a:gd name="connsiteX46" fmla="*/ 1276233 w 3379914"/>
                <a:gd name="connsiteY46" fmla="*/ 698422 h 1548309"/>
                <a:gd name="connsiteX47" fmla="*/ 1276233 w 3379914"/>
                <a:gd name="connsiteY47" fmla="*/ 709641 h 1548309"/>
                <a:gd name="connsiteX48" fmla="*/ 1343551 w 3379914"/>
                <a:gd name="connsiteY48" fmla="*/ 709641 h 1548309"/>
                <a:gd name="connsiteX49" fmla="*/ 1343551 w 3379914"/>
                <a:gd name="connsiteY49" fmla="*/ 746105 h 1548309"/>
                <a:gd name="connsiteX50" fmla="*/ 1365990 w 3379914"/>
                <a:gd name="connsiteY50" fmla="*/ 746105 h 1548309"/>
                <a:gd name="connsiteX51" fmla="*/ 1365990 w 3379914"/>
                <a:gd name="connsiteY51" fmla="*/ 765740 h 1548309"/>
                <a:gd name="connsiteX52" fmla="*/ 1441723 w 3379914"/>
                <a:gd name="connsiteY52" fmla="*/ 765740 h 1548309"/>
                <a:gd name="connsiteX53" fmla="*/ 1441723 w 3379914"/>
                <a:gd name="connsiteY53" fmla="*/ 779764 h 1548309"/>
                <a:gd name="connsiteX54" fmla="*/ 1455747 w 3379914"/>
                <a:gd name="connsiteY54" fmla="*/ 779764 h 1548309"/>
                <a:gd name="connsiteX55" fmla="*/ 1455747 w 3379914"/>
                <a:gd name="connsiteY55" fmla="*/ 835862 h 1548309"/>
                <a:gd name="connsiteX56" fmla="*/ 1475381 w 3379914"/>
                <a:gd name="connsiteY56" fmla="*/ 835862 h 1548309"/>
                <a:gd name="connsiteX57" fmla="*/ 1475381 w 3379914"/>
                <a:gd name="connsiteY57" fmla="*/ 835862 h 1548309"/>
                <a:gd name="connsiteX58" fmla="*/ 1500626 w 3379914"/>
                <a:gd name="connsiteY58" fmla="*/ 835862 h 1548309"/>
                <a:gd name="connsiteX59" fmla="*/ 1500626 w 3379914"/>
                <a:gd name="connsiteY59" fmla="*/ 869521 h 1548309"/>
                <a:gd name="connsiteX60" fmla="*/ 1531480 w 3379914"/>
                <a:gd name="connsiteY60" fmla="*/ 869521 h 1548309"/>
                <a:gd name="connsiteX61" fmla="*/ 1531480 w 3379914"/>
                <a:gd name="connsiteY61" fmla="*/ 897570 h 1548309"/>
                <a:gd name="connsiteX62" fmla="*/ 1556724 w 3379914"/>
                <a:gd name="connsiteY62" fmla="*/ 897570 h 1548309"/>
                <a:gd name="connsiteX63" fmla="*/ 1556724 w 3379914"/>
                <a:gd name="connsiteY63" fmla="*/ 948059 h 1548309"/>
                <a:gd name="connsiteX64" fmla="*/ 1579163 w 3379914"/>
                <a:gd name="connsiteY64" fmla="*/ 948059 h 1548309"/>
                <a:gd name="connsiteX65" fmla="*/ 1579163 w 3379914"/>
                <a:gd name="connsiteY65" fmla="*/ 967693 h 1548309"/>
                <a:gd name="connsiteX66" fmla="*/ 1607212 w 3379914"/>
                <a:gd name="connsiteY66" fmla="*/ 967693 h 1548309"/>
                <a:gd name="connsiteX67" fmla="*/ 1607212 w 3379914"/>
                <a:gd name="connsiteY67" fmla="*/ 990132 h 1548309"/>
                <a:gd name="connsiteX68" fmla="*/ 1621237 w 3379914"/>
                <a:gd name="connsiteY68" fmla="*/ 990132 h 1548309"/>
                <a:gd name="connsiteX69" fmla="*/ 1621237 w 3379914"/>
                <a:gd name="connsiteY69" fmla="*/ 1001352 h 1548309"/>
                <a:gd name="connsiteX70" fmla="*/ 1668920 w 3379914"/>
                <a:gd name="connsiteY70" fmla="*/ 1001352 h 1548309"/>
                <a:gd name="connsiteX71" fmla="*/ 1685750 w 3379914"/>
                <a:gd name="connsiteY71" fmla="*/ 1018182 h 1548309"/>
                <a:gd name="connsiteX72" fmla="*/ 1694164 w 3379914"/>
                <a:gd name="connsiteY72" fmla="*/ 1026596 h 1548309"/>
                <a:gd name="connsiteX73" fmla="*/ 1694164 w 3379914"/>
                <a:gd name="connsiteY73" fmla="*/ 1057450 h 1548309"/>
                <a:gd name="connsiteX74" fmla="*/ 1741848 w 3379914"/>
                <a:gd name="connsiteY74" fmla="*/ 1057450 h 1548309"/>
                <a:gd name="connsiteX75" fmla="*/ 1741848 w 3379914"/>
                <a:gd name="connsiteY75" fmla="*/ 1082694 h 1548309"/>
                <a:gd name="connsiteX76" fmla="*/ 1809166 w 3379914"/>
                <a:gd name="connsiteY76" fmla="*/ 1082694 h 1548309"/>
                <a:gd name="connsiteX77" fmla="*/ 1809166 w 3379914"/>
                <a:gd name="connsiteY77" fmla="*/ 1110743 h 1548309"/>
                <a:gd name="connsiteX78" fmla="*/ 2084047 w 3379914"/>
                <a:gd name="connsiteY78" fmla="*/ 1110743 h 1548309"/>
                <a:gd name="connsiteX79" fmla="*/ 2084047 w 3379914"/>
                <a:gd name="connsiteY79" fmla="*/ 1152817 h 1548309"/>
                <a:gd name="connsiteX80" fmla="*/ 2213072 w 3379914"/>
                <a:gd name="connsiteY80" fmla="*/ 1152817 h 1548309"/>
                <a:gd name="connsiteX81" fmla="*/ 2213072 w 3379914"/>
                <a:gd name="connsiteY81" fmla="*/ 1228549 h 1548309"/>
                <a:gd name="connsiteX82" fmla="*/ 2229902 w 3379914"/>
                <a:gd name="connsiteY82" fmla="*/ 1228549 h 1548309"/>
                <a:gd name="connsiteX83" fmla="*/ 2229902 w 3379914"/>
                <a:gd name="connsiteY83" fmla="*/ 1276233 h 1548309"/>
                <a:gd name="connsiteX84" fmla="*/ 2518807 w 3379914"/>
                <a:gd name="connsiteY84" fmla="*/ 1276233 h 1548309"/>
                <a:gd name="connsiteX85" fmla="*/ 2518807 w 3379914"/>
                <a:gd name="connsiteY85" fmla="*/ 1380014 h 1548309"/>
                <a:gd name="connsiteX86" fmla="*/ 2776859 w 3379914"/>
                <a:gd name="connsiteY86" fmla="*/ 1380014 h 1548309"/>
                <a:gd name="connsiteX87" fmla="*/ 2776859 w 3379914"/>
                <a:gd name="connsiteY87" fmla="*/ 1548309 h 1548309"/>
                <a:gd name="connsiteX88" fmla="*/ 3379914 w 3379914"/>
                <a:gd name="connsiteY88" fmla="*/ 1548309 h 1548309"/>
                <a:gd name="connsiteX0" fmla="*/ 0 w 3379914"/>
                <a:gd name="connsiteY0" fmla="*/ 0 h 1548309"/>
                <a:gd name="connsiteX1" fmla="*/ 50488 w 3379914"/>
                <a:gd name="connsiteY1" fmla="*/ 0 h 1548309"/>
                <a:gd name="connsiteX2" fmla="*/ 50488 w 3379914"/>
                <a:gd name="connsiteY2" fmla="*/ 19634 h 1548309"/>
                <a:gd name="connsiteX3" fmla="*/ 95367 w 3379914"/>
                <a:gd name="connsiteY3" fmla="*/ 19634 h 1548309"/>
                <a:gd name="connsiteX4" fmla="*/ 95367 w 3379914"/>
                <a:gd name="connsiteY4" fmla="*/ 50488 h 1548309"/>
                <a:gd name="connsiteX5" fmla="*/ 148660 w 3379914"/>
                <a:gd name="connsiteY5" fmla="*/ 50488 h 1548309"/>
                <a:gd name="connsiteX6" fmla="*/ 148660 w 3379914"/>
                <a:gd name="connsiteY6" fmla="*/ 103781 h 1548309"/>
                <a:gd name="connsiteX7" fmla="*/ 179514 w 3379914"/>
                <a:gd name="connsiteY7" fmla="*/ 103781 h 1548309"/>
                <a:gd name="connsiteX8" fmla="*/ 179514 w 3379914"/>
                <a:gd name="connsiteY8" fmla="*/ 143050 h 1548309"/>
                <a:gd name="connsiteX9" fmla="*/ 201953 w 3379914"/>
                <a:gd name="connsiteY9" fmla="*/ 143050 h 1548309"/>
                <a:gd name="connsiteX10" fmla="*/ 201953 w 3379914"/>
                <a:gd name="connsiteY10" fmla="*/ 193538 h 1548309"/>
                <a:gd name="connsiteX11" fmla="*/ 227197 w 3379914"/>
                <a:gd name="connsiteY11" fmla="*/ 193538 h 1548309"/>
                <a:gd name="connsiteX12" fmla="*/ 227197 w 3379914"/>
                <a:gd name="connsiteY12" fmla="*/ 241222 h 1548309"/>
                <a:gd name="connsiteX13" fmla="*/ 277686 w 3379914"/>
                <a:gd name="connsiteY13" fmla="*/ 241222 h 1548309"/>
                <a:gd name="connsiteX14" fmla="*/ 277686 w 3379914"/>
                <a:gd name="connsiteY14" fmla="*/ 319759 h 1548309"/>
                <a:gd name="connsiteX15" fmla="*/ 333784 w 3379914"/>
                <a:gd name="connsiteY15" fmla="*/ 319759 h 1548309"/>
                <a:gd name="connsiteX16" fmla="*/ 333784 w 3379914"/>
                <a:gd name="connsiteY16" fmla="*/ 336589 h 1548309"/>
                <a:gd name="connsiteX17" fmla="*/ 367443 w 3379914"/>
                <a:gd name="connsiteY17" fmla="*/ 336589 h 1548309"/>
                <a:gd name="connsiteX18" fmla="*/ 367443 w 3379914"/>
                <a:gd name="connsiteY18" fmla="*/ 375857 h 1548309"/>
                <a:gd name="connsiteX19" fmla="*/ 398297 w 3379914"/>
                <a:gd name="connsiteY19" fmla="*/ 375857 h 1548309"/>
                <a:gd name="connsiteX20" fmla="*/ 398297 w 3379914"/>
                <a:gd name="connsiteY20" fmla="*/ 398297 h 1548309"/>
                <a:gd name="connsiteX21" fmla="*/ 417931 w 3379914"/>
                <a:gd name="connsiteY21" fmla="*/ 398297 h 1548309"/>
                <a:gd name="connsiteX22" fmla="*/ 417931 w 3379914"/>
                <a:gd name="connsiteY22" fmla="*/ 434761 h 1548309"/>
                <a:gd name="connsiteX23" fmla="*/ 563786 w 3379914"/>
                <a:gd name="connsiteY23" fmla="*/ 434761 h 1548309"/>
                <a:gd name="connsiteX24" fmla="*/ 563786 w 3379914"/>
                <a:gd name="connsiteY24" fmla="*/ 465614 h 1548309"/>
                <a:gd name="connsiteX25" fmla="*/ 589031 w 3379914"/>
                <a:gd name="connsiteY25" fmla="*/ 465614 h 1548309"/>
                <a:gd name="connsiteX26" fmla="*/ 589031 w 3379914"/>
                <a:gd name="connsiteY26" fmla="*/ 504883 h 1548309"/>
                <a:gd name="connsiteX27" fmla="*/ 600251 w 3379914"/>
                <a:gd name="connsiteY27" fmla="*/ 507688 h 1548309"/>
                <a:gd name="connsiteX28" fmla="*/ 603056 w 3379914"/>
                <a:gd name="connsiteY28" fmla="*/ 532932 h 1548309"/>
                <a:gd name="connsiteX29" fmla="*/ 670373 w 3379914"/>
                <a:gd name="connsiteY29" fmla="*/ 532932 h 1548309"/>
                <a:gd name="connsiteX30" fmla="*/ 670373 w 3379914"/>
                <a:gd name="connsiteY30" fmla="*/ 555372 h 1548309"/>
                <a:gd name="connsiteX31" fmla="*/ 715251 w 3379914"/>
                <a:gd name="connsiteY31" fmla="*/ 555372 h 1548309"/>
                <a:gd name="connsiteX32" fmla="*/ 715251 w 3379914"/>
                <a:gd name="connsiteY32" fmla="*/ 572201 h 1548309"/>
                <a:gd name="connsiteX33" fmla="*/ 746105 w 3379914"/>
                <a:gd name="connsiteY33" fmla="*/ 572201 h 1548309"/>
                <a:gd name="connsiteX34" fmla="*/ 746105 w 3379914"/>
                <a:gd name="connsiteY34" fmla="*/ 572201 h 1548309"/>
                <a:gd name="connsiteX35" fmla="*/ 746105 w 3379914"/>
                <a:gd name="connsiteY35" fmla="*/ 586226 h 1548309"/>
                <a:gd name="connsiteX36" fmla="*/ 805008 w 3379914"/>
                <a:gd name="connsiteY36" fmla="*/ 586226 h 1548309"/>
                <a:gd name="connsiteX37" fmla="*/ 805008 w 3379914"/>
                <a:gd name="connsiteY37" fmla="*/ 611470 h 1548309"/>
                <a:gd name="connsiteX38" fmla="*/ 863912 w 3379914"/>
                <a:gd name="connsiteY38" fmla="*/ 611470 h 1548309"/>
                <a:gd name="connsiteX39" fmla="*/ 863912 w 3379914"/>
                <a:gd name="connsiteY39" fmla="*/ 628299 h 1548309"/>
                <a:gd name="connsiteX40" fmla="*/ 897570 w 3379914"/>
                <a:gd name="connsiteY40" fmla="*/ 628299 h 1548309"/>
                <a:gd name="connsiteX41" fmla="*/ 897570 w 3379914"/>
                <a:gd name="connsiteY41" fmla="*/ 656348 h 1548309"/>
                <a:gd name="connsiteX42" fmla="*/ 945254 w 3379914"/>
                <a:gd name="connsiteY42" fmla="*/ 656348 h 1548309"/>
                <a:gd name="connsiteX43" fmla="*/ 945254 w 3379914"/>
                <a:gd name="connsiteY43" fmla="*/ 675983 h 1548309"/>
                <a:gd name="connsiteX44" fmla="*/ 1220135 w 3379914"/>
                <a:gd name="connsiteY44" fmla="*/ 675983 h 1548309"/>
                <a:gd name="connsiteX45" fmla="*/ 1220135 w 3379914"/>
                <a:gd name="connsiteY45" fmla="*/ 698422 h 1548309"/>
                <a:gd name="connsiteX46" fmla="*/ 1276233 w 3379914"/>
                <a:gd name="connsiteY46" fmla="*/ 698422 h 1548309"/>
                <a:gd name="connsiteX47" fmla="*/ 1276233 w 3379914"/>
                <a:gd name="connsiteY47" fmla="*/ 709641 h 1548309"/>
                <a:gd name="connsiteX48" fmla="*/ 1343551 w 3379914"/>
                <a:gd name="connsiteY48" fmla="*/ 709641 h 1548309"/>
                <a:gd name="connsiteX49" fmla="*/ 1343551 w 3379914"/>
                <a:gd name="connsiteY49" fmla="*/ 746105 h 1548309"/>
                <a:gd name="connsiteX50" fmla="*/ 1365990 w 3379914"/>
                <a:gd name="connsiteY50" fmla="*/ 746105 h 1548309"/>
                <a:gd name="connsiteX51" fmla="*/ 1365990 w 3379914"/>
                <a:gd name="connsiteY51" fmla="*/ 765740 h 1548309"/>
                <a:gd name="connsiteX52" fmla="*/ 1441723 w 3379914"/>
                <a:gd name="connsiteY52" fmla="*/ 765740 h 1548309"/>
                <a:gd name="connsiteX53" fmla="*/ 1441723 w 3379914"/>
                <a:gd name="connsiteY53" fmla="*/ 779764 h 1548309"/>
                <a:gd name="connsiteX54" fmla="*/ 1455747 w 3379914"/>
                <a:gd name="connsiteY54" fmla="*/ 779764 h 1548309"/>
                <a:gd name="connsiteX55" fmla="*/ 1455747 w 3379914"/>
                <a:gd name="connsiteY55" fmla="*/ 835862 h 1548309"/>
                <a:gd name="connsiteX56" fmla="*/ 1475381 w 3379914"/>
                <a:gd name="connsiteY56" fmla="*/ 835862 h 1548309"/>
                <a:gd name="connsiteX57" fmla="*/ 1475381 w 3379914"/>
                <a:gd name="connsiteY57" fmla="*/ 835862 h 1548309"/>
                <a:gd name="connsiteX58" fmla="*/ 1500626 w 3379914"/>
                <a:gd name="connsiteY58" fmla="*/ 835862 h 1548309"/>
                <a:gd name="connsiteX59" fmla="*/ 1500626 w 3379914"/>
                <a:gd name="connsiteY59" fmla="*/ 869521 h 1548309"/>
                <a:gd name="connsiteX60" fmla="*/ 1531480 w 3379914"/>
                <a:gd name="connsiteY60" fmla="*/ 869521 h 1548309"/>
                <a:gd name="connsiteX61" fmla="*/ 1531480 w 3379914"/>
                <a:gd name="connsiteY61" fmla="*/ 897570 h 1548309"/>
                <a:gd name="connsiteX62" fmla="*/ 1556724 w 3379914"/>
                <a:gd name="connsiteY62" fmla="*/ 897570 h 1548309"/>
                <a:gd name="connsiteX63" fmla="*/ 1556724 w 3379914"/>
                <a:gd name="connsiteY63" fmla="*/ 948059 h 1548309"/>
                <a:gd name="connsiteX64" fmla="*/ 1579163 w 3379914"/>
                <a:gd name="connsiteY64" fmla="*/ 948059 h 1548309"/>
                <a:gd name="connsiteX65" fmla="*/ 1579163 w 3379914"/>
                <a:gd name="connsiteY65" fmla="*/ 967693 h 1548309"/>
                <a:gd name="connsiteX66" fmla="*/ 1607212 w 3379914"/>
                <a:gd name="connsiteY66" fmla="*/ 967693 h 1548309"/>
                <a:gd name="connsiteX67" fmla="*/ 1607212 w 3379914"/>
                <a:gd name="connsiteY67" fmla="*/ 990132 h 1548309"/>
                <a:gd name="connsiteX68" fmla="*/ 1621237 w 3379914"/>
                <a:gd name="connsiteY68" fmla="*/ 990132 h 1548309"/>
                <a:gd name="connsiteX69" fmla="*/ 1621237 w 3379914"/>
                <a:gd name="connsiteY69" fmla="*/ 1001352 h 1548309"/>
                <a:gd name="connsiteX70" fmla="*/ 1668920 w 3379914"/>
                <a:gd name="connsiteY70" fmla="*/ 1001352 h 1548309"/>
                <a:gd name="connsiteX71" fmla="*/ 1685750 w 3379914"/>
                <a:gd name="connsiteY71" fmla="*/ 1018182 h 1548309"/>
                <a:gd name="connsiteX72" fmla="*/ 1694164 w 3379914"/>
                <a:gd name="connsiteY72" fmla="*/ 1026596 h 1548309"/>
                <a:gd name="connsiteX73" fmla="*/ 1694164 w 3379914"/>
                <a:gd name="connsiteY73" fmla="*/ 1057450 h 1548309"/>
                <a:gd name="connsiteX74" fmla="*/ 1741848 w 3379914"/>
                <a:gd name="connsiteY74" fmla="*/ 1057450 h 1548309"/>
                <a:gd name="connsiteX75" fmla="*/ 1741848 w 3379914"/>
                <a:gd name="connsiteY75" fmla="*/ 1082694 h 1548309"/>
                <a:gd name="connsiteX76" fmla="*/ 1809166 w 3379914"/>
                <a:gd name="connsiteY76" fmla="*/ 1082694 h 1548309"/>
                <a:gd name="connsiteX77" fmla="*/ 1809166 w 3379914"/>
                <a:gd name="connsiteY77" fmla="*/ 1110743 h 1548309"/>
                <a:gd name="connsiteX78" fmla="*/ 2084047 w 3379914"/>
                <a:gd name="connsiteY78" fmla="*/ 1110743 h 1548309"/>
                <a:gd name="connsiteX79" fmla="*/ 2084047 w 3379914"/>
                <a:gd name="connsiteY79" fmla="*/ 1152817 h 1548309"/>
                <a:gd name="connsiteX80" fmla="*/ 2213072 w 3379914"/>
                <a:gd name="connsiteY80" fmla="*/ 1152817 h 1548309"/>
                <a:gd name="connsiteX81" fmla="*/ 2213072 w 3379914"/>
                <a:gd name="connsiteY81" fmla="*/ 1228549 h 1548309"/>
                <a:gd name="connsiteX82" fmla="*/ 2229902 w 3379914"/>
                <a:gd name="connsiteY82" fmla="*/ 1228549 h 1548309"/>
                <a:gd name="connsiteX83" fmla="*/ 2229902 w 3379914"/>
                <a:gd name="connsiteY83" fmla="*/ 1276233 h 1548309"/>
                <a:gd name="connsiteX84" fmla="*/ 2518807 w 3379914"/>
                <a:gd name="connsiteY84" fmla="*/ 1276233 h 1548309"/>
                <a:gd name="connsiteX85" fmla="*/ 2518807 w 3379914"/>
                <a:gd name="connsiteY85" fmla="*/ 1380014 h 1548309"/>
                <a:gd name="connsiteX86" fmla="*/ 2776859 w 3379914"/>
                <a:gd name="connsiteY86" fmla="*/ 1380014 h 1548309"/>
                <a:gd name="connsiteX87" fmla="*/ 2776859 w 3379914"/>
                <a:gd name="connsiteY87" fmla="*/ 1548309 h 1548309"/>
                <a:gd name="connsiteX88" fmla="*/ 3379914 w 3379914"/>
                <a:gd name="connsiteY88" fmla="*/ 1548309 h 1548309"/>
                <a:gd name="connsiteX0" fmla="*/ 0 w 3379914"/>
                <a:gd name="connsiteY0" fmla="*/ 0 h 1548309"/>
                <a:gd name="connsiteX1" fmla="*/ 50488 w 3379914"/>
                <a:gd name="connsiteY1" fmla="*/ 0 h 1548309"/>
                <a:gd name="connsiteX2" fmla="*/ 50488 w 3379914"/>
                <a:gd name="connsiteY2" fmla="*/ 19634 h 1548309"/>
                <a:gd name="connsiteX3" fmla="*/ 95367 w 3379914"/>
                <a:gd name="connsiteY3" fmla="*/ 19634 h 1548309"/>
                <a:gd name="connsiteX4" fmla="*/ 95367 w 3379914"/>
                <a:gd name="connsiteY4" fmla="*/ 50488 h 1548309"/>
                <a:gd name="connsiteX5" fmla="*/ 148660 w 3379914"/>
                <a:gd name="connsiteY5" fmla="*/ 50488 h 1548309"/>
                <a:gd name="connsiteX6" fmla="*/ 148660 w 3379914"/>
                <a:gd name="connsiteY6" fmla="*/ 103781 h 1548309"/>
                <a:gd name="connsiteX7" fmla="*/ 179514 w 3379914"/>
                <a:gd name="connsiteY7" fmla="*/ 103781 h 1548309"/>
                <a:gd name="connsiteX8" fmla="*/ 179514 w 3379914"/>
                <a:gd name="connsiteY8" fmla="*/ 143050 h 1548309"/>
                <a:gd name="connsiteX9" fmla="*/ 201953 w 3379914"/>
                <a:gd name="connsiteY9" fmla="*/ 143050 h 1548309"/>
                <a:gd name="connsiteX10" fmla="*/ 201953 w 3379914"/>
                <a:gd name="connsiteY10" fmla="*/ 193538 h 1548309"/>
                <a:gd name="connsiteX11" fmla="*/ 227197 w 3379914"/>
                <a:gd name="connsiteY11" fmla="*/ 193538 h 1548309"/>
                <a:gd name="connsiteX12" fmla="*/ 227197 w 3379914"/>
                <a:gd name="connsiteY12" fmla="*/ 241222 h 1548309"/>
                <a:gd name="connsiteX13" fmla="*/ 277686 w 3379914"/>
                <a:gd name="connsiteY13" fmla="*/ 241222 h 1548309"/>
                <a:gd name="connsiteX14" fmla="*/ 277686 w 3379914"/>
                <a:gd name="connsiteY14" fmla="*/ 319759 h 1548309"/>
                <a:gd name="connsiteX15" fmla="*/ 333784 w 3379914"/>
                <a:gd name="connsiteY15" fmla="*/ 319759 h 1548309"/>
                <a:gd name="connsiteX16" fmla="*/ 333784 w 3379914"/>
                <a:gd name="connsiteY16" fmla="*/ 336589 h 1548309"/>
                <a:gd name="connsiteX17" fmla="*/ 367443 w 3379914"/>
                <a:gd name="connsiteY17" fmla="*/ 336589 h 1548309"/>
                <a:gd name="connsiteX18" fmla="*/ 367443 w 3379914"/>
                <a:gd name="connsiteY18" fmla="*/ 375857 h 1548309"/>
                <a:gd name="connsiteX19" fmla="*/ 398297 w 3379914"/>
                <a:gd name="connsiteY19" fmla="*/ 375857 h 1548309"/>
                <a:gd name="connsiteX20" fmla="*/ 398297 w 3379914"/>
                <a:gd name="connsiteY20" fmla="*/ 398297 h 1548309"/>
                <a:gd name="connsiteX21" fmla="*/ 417931 w 3379914"/>
                <a:gd name="connsiteY21" fmla="*/ 398297 h 1548309"/>
                <a:gd name="connsiteX22" fmla="*/ 417931 w 3379914"/>
                <a:gd name="connsiteY22" fmla="*/ 434761 h 1548309"/>
                <a:gd name="connsiteX23" fmla="*/ 563786 w 3379914"/>
                <a:gd name="connsiteY23" fmla="*/ 434761 h 1548309"/>
                <a:gd name="connsiteX24" fmla="*/ 563786 w 3379914"/>
                <a:gd name="connsiteY24" fmla="*/ 465614 h 1548309"/>
                <a:gd name="connsiteX25" fmla="*/ 589031 w 3379914"/>
                <a:gd name="connsiteY25" fmla="*/ 465614 h 1548309"/>
                <a:gd name="connsiteX26" fmla="*/ 589031 w 3379914"/>
                <a:gd name="connsiteY26" fmla="*/ 504883 h 1548309"/>
                <a:gd name="connsiteX27" fmla="*/ 600251 w 3379914"/>
                <a:gd name="connsiteY27" fmla="*/ 504883 h 1548309"/>
                <a:gd name="connsiteX28" fmla="*/ 603056 w 3379914"/>
                <a:gd name="connsiteY28" fmla="*/ 532932 h 1548309"/>
                <a:gd name="connsiteX29" fmla="*/ 670373 w 3379914"/>
                <a:gd name="connsiteY29" fmla="*/ 532932 h 1548309"/>
                <a:gd name="connsiteX30" fmla="*/ 670373 w 3379914"/>
                <a:gd name="connsiteY30" fmla="*/ 555372 h 1548309"/>
                <a:gd name="connsiteX31" fmla="*/ 715251 w 3379914"/>
                <a:gd name="connsiteY31" fmla="*/ 555372 h 1548309"/>
                <a:gd name="connsiteX32" fmla="*/ 715251 w 3379914"/>
                <a:gd name="connsiteY32" fmla="*/ 572201 h 1548309"/>
                <a:gd name="connsiteX33" fmla="*/ 746105 w 3379914"/>
                <a:gd name="connsiteY33" fmla="*/ 572201 h 1548309"/>
                <a:gd name="connsiteX34" fmla="*/ 746105 w 3379914"/>
                <a:gd name="connsiteY34" fmla="*/ 572201 h 1548309"/>
                <a:gd name="connsiteX35" fmla="*/ 746105 w 3379914"/>
                <a:gd name="connsiteY35" fmla="*/ 586226 h 1548309"/>
                <a:gd name="connsiteX36" fmla="*/ 805008 w 3379914"/>
                <a:gd name="connsiteY36" fmla="*/ 586226 h 1548309"/>
                <a:gd name="connsiteX37" fmla="*/ 805008 w 3379914"/>
                <a:gd name="connsiteY37" fmla="*/ 611470 h 1548309"/>
                <a:gd name="connsiteX38" fmla="*/ 863912 w 3379914"/>
                <a:gd name="connsiteY38" fmla="*/ 611470 h 1548309"/>
                <a:gd name="connsiteX39" fmla="*/ 863912 w 3379914"/>
                <a:gd name="connsiteY39" fmla="*/ 628299 h 1548309"/>
                <a:gd name="connsiteX40" fmla="*/ 897570 w 3379914"/>
                <a:gd name="connsiteY40" fmla="*/ 628299 h 1548309"/>
                <a:gd name="connsiteX41" fmla="*/ 897570 w 3379914"/>
                <a:gd name="connsiteY41" fmla="*/ 656348 h 1548309"/>
                <a:gd name="connsiteX42" fmla="*/ 945254 w 3379914"/>
                <a:gd name="connsiteY42" fmla="*/ 656348 h 1548309"/>
                <a:gd name="connsiteX43" fmla="*/ 945254 w 3379914"/>
                <a:gd name="connsiteY43" fmla="*/ 675983 h 1548309"/>
                <a:gd name="connsiteX44" fmla="*/ 1220135 w 3379914"/>
                <a:gd name="connsiteY44" fmla="*/ 675983 h 1548309"/>
                <a:gd name="connsiteX45" fmla="*/ 1220135 w 3379914"/>
                <a:gd name="connsiteY45" fmla="*/ 698422 h 1548309"/>
                <a:gd name="connsiteX46" fmla="*/ 1276233 w 3379914"/>
                <a:gd name="connsiteY46" fmla="*/ 698422 h 1548309"/>
                <a:gd name="connsiteX47" fmla="*/ 1276233 w 3379914"/>
                <a:gd name="connsiteY47" fmla="*/ 709641 h 1548309"/>
                <a:gd name="connsiteX48" fmla="*/ 1343551 w 3379914"/>
                <a:gd name="connsiteY48" fmla="*/ 709641 h 1548309"/>
                <a:gd name="connsiteX49" fmla="*/ 1343551 w 3379914"/>
                <a:gd name="connsiteY49" fmla="*/ 746105 h 1548309"/>
                <a:gd name="connsiteX50" fmla="*/ 1365990 w 3379914"/>
                <a:gd name="connsiteY50" fmla="*/ 746105 h 1548309"/>
                <a:gd name="connsiteX51" fmla="*/ 1365990 w 3379914"/>
                <a:gd name="connsiteY51" fmla="*/ 765740 h 1548309"/>
                <a:gd name="connsiteX52" fmla="*/ 1441723 w 3379914"/>
                <a:gd name="connsiteY52" fmla="*/ 765740 h 1548309"/>
                <a:gd name="connsiteX53" fmla="*/ 1441723 w 3379914"/>
                <a:gd name="connsiteY53" fmla="*/ 779764 h 1548309"/>
                <a:gd name="connsiteX54" fmla="*/ 1455747 w 3379914"/>
                <a:gd name="connsiteY54" fmla="*/ 779764 h 1548309"/>
                <a:gd name="connsiteX55" fmla="*/ 1455747 w 3379914"/>
                <a:gd name="connsiteY55" fmla="*/ 835862 h 1548309"/>
                <a:gd name="connsiteX56" fmla="*/ 1475381 w 3379914"/>
                <a:gd name="connsiteY56" fmla="*/ 835862 h 1548309"/>
                <a:gd name="connsiteX57" fmla="*/ 1475381 w 3379914"/>
                <a:gd name="connsiteY57" fmla="*/ 835862 h 1548309"/>
                <a:gd name="connsiteX58" fmla="*/ 1500626 w 3379914"/>
                <a:gd name="connsiteY58" fmla="*/ 835862 h 1548309"/>
                <a:gd name="connsiteX59" fmla="*/ 1500626 w 3379914"/>
                <a:gd name="connsiteY59" fmla="*/ 869521 h 1548309"/>
                <a:gd name="connsiteX60" fmla="*/ 1531480 w 3379914"/>
                <a:gd name="connsiteY60" fmla="*/ 869521 h 1548309"/>
                <a:gd name="connsiteX61" fmla="*/ 1531480 w 3379914"/>
                <a:gd name="connsiteY61" fmla="*/ 897570 h 1548309"/>
                <a:gd name="connsiteX62" fmla="*/ 1556724 w 3379914"/>
                <a:gd name="connsiteY62" fmla="*/ 897570 h 1548309"/>
                <a:gd name="connsiteX63" fmla="*/ 1556724 w 3379914"/>
                <a:gd name="connsiteY63" fmla="*/ 948059 h 1548309"/>
                <a:gd name="connsiteX64" fmla="*/ 1579163 w 3379914"/>
                <a:gd name="connsiteY64" fmla="*/ 948059 h 1548309"/>
                <a:gd name="connsiteX65" fmla="*/ 1579163 w 3379914"/>
                <a:gd name="connsiteY65" fmla="*/ 967693 h 1548309"/>
                <a:gd name="connsiteX66" fmla="*/ 1607212 w 3379914"/>
                <a:gd name="connsiteY66" fmla="*/ 967693 h 1548309"/>
                <a:gd name="connsiteX67" fmla="*/ 1607212 w 3379914"/>
                <a:gd name="connsiteY67" fmla="*/ 990132 h 1548309"/>
                <a:gd name="connsiteX68" fmla="*/ 1621237 w 3379914"/>
                <a:gd name="connsiteY68" fmla="*/ 990132 h 1548309"/>
                <a:gd name="connsiteX69" fmla="*/ 1621237 w 3379914"/>
                <a:gd name="connsiteY69" fmla="*/ 1001352 h 1548309"/>
                <a:gd name="connsiteX70" fmla="*/ 1668920 w 3379914"/>
                <a:gd name="connsiteY70" fmla="*/ 1001352 h 1548309"/>
                <a:gd name="connsiteX71" fmla="*/ 1685750 w 3379914"/>
                <a:gd name="connsiteY71" fmla="*/ 1018182 h 1548309"/>
                <a:gd name="connsiteX72" fmla="*/ 1694164 w 3379914"/>
                <a:gd name="connsiteY72" fmla="*/ 1026596 h 1548309"/>
                <a:gd name="connsiteX73" fmla="*/ 1694164 w 3379914"/>
                <a:gd name="connsiteY73" fmla="*/ 1057450 h 1548309"/>
                <a:gd name="connsiteX74" fmla="*/ 1741848 w 3379914"/>
                <a:gd name="connsiteY74" fmla="*/ 1057450 h 1548309"/>
                <a:gd name="connsiteX75" fmla="*/ 1741848 w 3379914"/>
                <a:gd name="connsiteY75" fmla="*/ 1082694 h 1548309"/>
                <a:gd name="connsiteX76" fmla="*/ 1809166 w 3379914"/>
                <a:gd name="connsiteY76" fmla="*/ 1082694 h 1548309"/>
                <a:gd name="connsiteX77" fmla="*/ 1809166 w 3379914"/>
                <a:gd name="connsiteY77" fmla="*/ 1110743 h 1548309"/>
                <a:gd name="connsiteX78" fmla="*/ 2084047 w 3379914"/>
                <a:gd name="connsiteY78" fmla="*/ 1110743 h 1548309"/>
                <a:gd name="connsiteX79" fmla="*/ 2084047 w 3379914"/>
                <a:gd name="connsiteY79" fmla="*/ 1152817 h 1548309"/>
                <a:gd name="connsiteX80" fmla="*/ 2213072 w 3379914"/>
                <a:gd name="connsiteY80" fmla="*/ 1152817 h 1548309"/>
                <a:gd name="connsiteX81" fmla="*/ 2213072 w 3379914"/>
                <a:gd name="connsiteY81" fmla="*/ 1228549 h 1548309"/>
                <a:gd name="connsiteX82" fmla="*/ 2229902 w 3379914"/>
                <a:gd name="connsiteY82" fmla="*/ 1228549 h 1548309"/>
                <a:gd name="connsiteX83" fmla="*/ 2229902 w 3379914"/>
                <a:gd name="connsiteY83" fmla="*/ 1276233 h 1548309"/>
                <a:gd name="connsiteX84" fmla="*/ 2518807 w 3379914"/>
                <a:gd name="connsiteY84" fmla="*/ 1276233 h 1548309"/>
                <a:gd name="connsiteX85" fmla="*/ 2518807 w 3379914"/>
                <a:gd name="connsiteY85" fmla="*/ 1380014 h 1548309"/>
                <a:gd name="connsiteX86" fmla="*/ 2776859 w 3379914"/>
                <a:gd name="connsiteY86" fmla="*/ 1380014 h 1548309"/>
                <a:gd name="connsiteX87" fmla="*/ 2776859 w 3379914"/>
                <a:gd name="connsiteY87" fmla="*/ 1548309 h 1548309"/>
                <a:gd name="connsiteX88" fmla="*/ 3379914 w 3379914"/>
                <a:gd name="connsiteY88" fmla="*/ 1548309 h 154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379914" h="1548309">
                  <a:moveTo>
                    <a:pt x="0" y="0"/>
                  </a:moveTo>
                  <a:lnTo>
                    <a:pt x="50488" y="0"/>
                  </a:lnTo>
                  <a:lnTo>
                    <a:pt x="50488" y="19634"/>
                  </a:lnTo>
                  <a:lnTo>
                    <a:pt x="95367" y="19634"/>
                  </a:lnTo>
                  <a:lnTo>
                    <a:pt x="95367" y="50488"/>
                  </a:lnTo>
                  <a:lnTo>
                    <a:pt x="148660" y="50488"/>
                  </a:lnTo>
                  <a:lnTo>
                    <a:pt x="148660" y="103781"/>
                  </a:lnTo>
                  <a:lnTo>
                    <a:pt x="179514" y="103781"/>
                  </a:lnTo>
                  <a:lnTo>
                    <a:pt x="179514" y="143050"/>
                  </a:lnTo>
                  <a:lnTo>
                    <a:pt x="201953" y="143050"/>
                  </a:lnTo>
                  <a:lnTo>
                    <a:pt x="201953" y="193538"/>
                  </a:lnTo>
                  <a:lnTo>
                    <a:pt x="227197" y="193538"/>
                  </a:lnTo>
                  <a:lnTo>
                    <a:pt x="227197" y="241222"/>
                  </a:lnTo>
                  <a:lnTo>
                    <a:pt x="277686" y="241222"/>
                  </a:lnTo>
                  <a:lnTo>
                    <a:pt x="277686" y="319759"/>
                  </a:lnTo>
                  <a:lnTo>
                    <a:pt x="333784" y="319759"/>
                  </a:lnTo>
                  <a:lnTo>
                    <a:pt x="333784" y="336589"/>
                  </a:lnTo>
                  <a:lnTo>
                    <a:pt x="367443" y="336589"/>
                  </a:lnTo>
                  <a:lnTo>
                    <a:pt x="367443" y="375857"/>
                  </a:lnTo>
                  <a:lnTo>
                    <a:pt x="398297" y="375857"/>
                  </a:lnTo>
                  <a:lnTo>
                    <a:pt x="398297" y="398297"/>
                  </a:lnTo>
                  <a:lnTo>
                    <a:pt x="417931" y="398297"/>
                  </a:lnTo>
                  <a:lnTo>
                    <a:pt x="417931" y="434761"/>
                  </a:lnTo>
                  <a:lnTo>
                    <a:pt x="563786" y="434761"/>
                  </a:lnTo>
                  <a:lnTo>
                    <a:pt x="563786" y="465614"/>
                  </a:lnTo>
                  <a:lnTo>
                    <a:pt x="589031" y="465614"/>
                  </a:lnTo>
                  <a:lnTo>
                    <a:pt x="589031" y="504883"/>
                  </a:lnTo>
                  <a:lnTo>
                    <a:pt x="600251" y="504883"/>
                  </a:lnTo>
                  <a:lnTo>
                    <a:pt x="603056" y="532932"/>
                  </a:lnTo>
                  <a:lnTo>
                    <a:pt x="670373" y="532932"/>
                  </a:lnTo>
                  <a:lnTo>
                    <a:pt x="670373" y="555372"/>
                  </a:lnTo>
                  <a:lnTo>
                    <a:pt x="715251" y="555372"/>
                  </a:lnTo>
                  <a:lnTo>
                    <a:pt x="715251" y="572201"/>
                  </a:lnTo>
                  <a:lnTo>
                    <a:pt x="746105" y="572201"/>
                  </a:lnTo>
                  <a:lnTo>
                    <a:pt x="746105" y="572201"/>
                  </a:lnTo>
                  <a:lnTo>
                    <a:pt x="746105" y="586226"/>
                  </a:lnTo>
                  <a:lnTo>
                    <a:pt x="805008" y="586226"/>
                  </a:lnTo>
                  <a:lnTo>
                    <a:pt x="805008" y="611470"/>
                  </a:lnTo>
                  <a:lnTo>
                    <a:pt x="863912" y="611470"/>
                  </a:lnTo>
                  <a:lnTo>
                    <a:pt x="863912" y="628299"/>
                  </a:lnTo>
                  <a:lnTo>
                    <a:pt x="897570" y="628299"/>
                  </a:lnTo>
                  <a:lnTo>
                    <a:pt x="897570" y="656348"/>
                  </a:lnTo>
                  <a:lnTo>
                    <a:pt x="945254" y="656348"/>
                  </a:lnTo>
                  <a:lnTo>
                    <a:pt x="945254" y="675983"/>
                  </a:lnTo>
                  <a:lnTo>
                    <a:pt x="1220135" y="675983"/>
                  </a:lnTo>
                  <a:lnTo>
                    <a:pt x="1220135" y="698422"/>
                  </a:lnTo>
                  <a:lnTo>
                    <a:pt x="1276233" y="698422"/>
                  </a:lnTo>
                  <a:lnTo>
                    <a:pt x="1276233" y="709641"/>
                  </a:lnTo>
                  <a:lnTo>
                    <a:pt x="1343551" y="709641"/>
                  </a:lnTo>
                  <a:lnTo>
                    <a:pt x="1343551" y="746105"/>
                  </a:lnTo>
                  <a:lnTo>
                    <a:pt x="1365990" y="746105"/>
                  </a:lnTo>
                  <a:lnTo>
                    <a:pt x="1365990" y="765740"/>
                  </a:lnTo>
                  <a:lnTo>
                    <a:pt x="1441723" y="765740"/>
                  </a:lnTo>
                  <a:lnTo>
                    <a:pt x="1441723" y="779764"/>
                  </a:lnTo>
                  <a:lnTo>
                    <a:pt x="1455747" y="779764"/>
                  </a:lnTo>
                  <a:lnTo>
                    <a:pt x="1455747" y="835862"/>
                  </a:lnTo>
                  <a:lnTo>
                    <a:pt x="1475381" y="835862"/>
                  </a:lnTo>
                  <a:lnTo>
                    <a:pt x="1475381" y="835862"/>
                  </a:lnTo>
                  <a:lnTo>
                    <a:pt x="1500626" y="835862"/>
                  </a:lnTo>
                  <a:lnTo>
                    <a:pt x="1500626" y="869521"/>
                  </a:lnTo>
                  <a:lnTo>
                    <a:pt x="1531480" y="869521"/>
                  </a:lnTo>
                  <a:lnTo>
                    <a:pt x="1531480" y="897570"/>
                  </a:lnTo>
                  <a:lnTo>
                    <a:pt x="1556724" y="897570"/>
                  </a:lnTo>
                  <a:lnTo>
                    <a:pt x="1556724" y="948059"/>
                  </a:lnTo>
                  <a:lnTo>
                    <a:pt x="1579163" y="948059"/>
                  </a:lnTo>
                  <a:lnTo>
                    <a:pt x="1579163" y="967693"/>
                  </a:lnTo>
                  <a:lnTo>
                    <a:pt x="1607212" y="967693"/>
                  </a:lnTo>
                  <a:lnTo>
                    <a:pt x="1607212" y="990132"/>
                  </a:lnTo>
                  <a:lnTo>
                    <a:pt x="1621237" y="990132"/>
                  </a:lnTo>
                  <a:lnTo>
                    <a:pt x="1621237" y="1001352"/>
                  </a:lnTo>
                  <a:lnTo>
                    <a:pt x="1668920" y="1001352"/>
                  </a:lnTo>
                  <a:lnTo>
                    <a:pt x="1685750" y="1018182"/>
                  </a:lnTo>
                  <a:lnTo>
                    <a:pt x="1694164" y="1026596"/>
                  </a:lnTo>
                  <a:lnTo>
                    <a:pt x="1694164" y="1057450"/>
                  </a:lnTo>
                  <a:lnTo>
                    <a:pt x="1741848" y="1057450"/>
                  </a:lnTo>
                  <a:lnTo>
                    <a:pt x="1741848" y="1082694"/>
                  </a:lnTo>
                  <a:lnTo>
                    <a:pt x="1809166" y="1082694"/>
                  </a:lnTo>
                  <a:lnTo>
                    <a:pt x="1809166" y="1110743"/>
                  </a:lnTo>
                  <a:lnTo>
                    <a:pt x="2084047" y="1110743"/>
                  </a:lnTo>
                  <a:lnTo>
                    <a:pt x="2084047" y="1152817"/>
                  </a:lnTo>
                  <a:lnTo>
                    <a:pt x="2213072" y="1152817"/>
                  </a:lnTo>
                  <a:lnTo>
                    <a:pt x="2213072" y="1228549"/>
                  </a:lnTo>
                  <a:lnTo>
                    <a:pt x="2229902" y="1228549"/>
                  </a:lnTo>
                  <a:lnTo>
                    <a:pt x="2229902" y="1276233"/>
                  </a:lnTo>
                  <a:lnTo>
                    <a:pt x="2518807" y="1276233"/>
                  </a:lnTo>
                  <a:lnTo>
                    <a:pt x="2518807" y="1380014"/>
                  </a:lnTo>
                  <a:lnTo>
                    <a:pt x="2776859" y="1380014"/>
                  </a:lnTo>
                  <a:lnTo>
                    <a:pt x="2776859" y="1548309"/>
                  </a:lnTo>
                  <a:lnTo>
                    <a:pt x="3379914" y="1548309"/>
                  </a:lnTo>
                </a:path>
              </a:pathLst>
            </a:custGeom>
            <a:noFill/>
            <a:ln w="28575">
              <a:solidFill>
                <a:srgbClr val="E1471D"/>
              </a:solidFill>
              <a:miter lim="800000"/>
              <a:headEnd/>
              <a:tailEnd/>
            </a:ln>
          </p:spPr>
          <p:txBody>
            <a:bodyPr rtlCol="0" anchor="ctr"/>
            <a:lstStyle/>
            <a:p>
              <a:pPr algn="ctr">
                <a:defRPr/>
              </a:pPr>
              <a:endParaRPr lang="en-US" kern="0" dirty="0">
                <a:solidFill>
                  <a:srgbClr val="FFFFFF"/>
                </a:solidFill>
                <a:latin typeface="Calibri"/>
                <a:cs typeface="Arial" panose="020B0604020202020204" pitchFamily="34" charset="0"/>
              </a:endParaRPr>
            </a:p>
          </p:txBody>
        </p:sp>
        <p:sp>
          <p:nvSpPr>
            <p:cNvPr id="18" name="Freeform: Shape 64">
              <a:extLst>
                <a:ext uri="{FF2B5EF4-FFF2-40B4-BE49-F238E27FC236}">
                  <a16:creationId xmlns:a16="http://schemas.microsoft.com/office/drawing/2014/main" id="{D2633255-482C-BA21-23EF-71F4F116886A}"/>
                </a:ext>
              </a:extLst>
            </p:cNvPr>
            <p:cNvSpPr/>
            <p:nvPr/>
          </p:nvSpPr>
          <p:spPr bwMode="auto">
            <a:xfrm>
              <a:off x="1527739" y="2187331"/>
              <a:ext cx="3362515" cy="1832443"/>
            </a:xfrm>
            <a:custGeom>
              <a:avLst/>
              <a:gdLst>
                <a:gd name="connsiteX0" fmla="*/ 0 w 3362515"/>
                <a:gd name="connsiteY0" fmla="*/ 0 h 1832443"/>
                <a:gd name="connsiteX1" fmla="*/ 54646 w 3362515"/>
                <a:gd name="connsiteY1" fmla="*/ 0 h 1832443"/>
                <a:gd name="connsiteX2" fmla="*/ 54646 w 3362515"/>
                <a:gd name="connsiteY2" fmla="*/ 87432 h 1832443"/>
                <a:gd name="connsiteX3" fmla="*/ 109291 w 3362515"/>
                <a:gd name="connsiteY3" fmla="*/ 87432 h 1832443"/>
                <a:gd name="connsiteX4" fmla="*/ 109291 w 3362515"/>
                <a:gd name="connsiteY4" fmla="*/ 196723 h 1832443"/>
                <a:gd name="connsiteX5" fmla="*/ 131149 w 3362515"/>
                <a:gd name="connsiteY5" fmla="*/ 196723 h 1832443"/>
                <a:gd name="connsiteX6" fmla="*/ 131149 w 3362515"/>
                <a:gd name="connsiteY6" fmla="*/ 284156 h 1832443"/>
                <a:gd name="connsiteX7" fmla="*/ 153007 w 3362515"/>
                <a:gd name="connsiteY7" fmla="*/ 284156 h 1832443"/>
                <a:gd name="connsiteX8" fmla="*/ 153007 w 3362515"/>
                <a:gd name="connsiteY8" fmla="*/ 382517 h 1832443"/>
                <a:gd name="connsiteX9" fmla="*/ 163937 w 3362515"/>
                <a:gd name="connsiteY9" fmla="*/ 382517 h 1832443"/>
                <a:gd name="connsiteX10" fmla="*/ 163937 w 3362515"/>
                <a:gd name="connsiteY10" fmla="*/ 408019 h 1832443"/>
                <a:gd name="connsiteX11" fmla="*/ 163937 w 3362515"/>
                <a:gd name="connsiteY11" fmla="*/ 408019 h 1832443"/>
                <a:gd name="connsiteX12" fmla="*/ 163937 w 3362515"/>
                <a:gd name="connsiteY12" fmla="*/ 484522 h 1832443"/>
                <a:gd name="connsiteX13" fmla="*/ 193081 w 3362515"/>
                <a:gd name="connsiteY13" fmla="*/ 484522 h 1832443"/>
                <a:gd name="connsiteX14" fmla="*/ 193081 w 3362515"/>
                <a:gd name="connsiteY14" fmla="*/ 550097 h 1832443"/>
                <a:gd name="connsiteX15" fmla="*/ 218582 w 3362515"/>
                <a:gd name="connsiteY15" fmla="*/ 550097 h 1832443"/>
                <a:gd name="connsiteX16" fmla="*/ 218582 w 3362515"/>
                <a:gd name="connsiteY16" fmla="*/ 579241 h 1832443"/>
                <a:gd name="connsiteX17" fmla="*/ 233154 w 3362515"/>
                <a:gd name="connsiteY17" fmla="*/ 579241 h 1832443"/>
                <a:gd name="connsiteX18" fmla="*/ 233154 w 3362515"/>
                <a:gd name="connsiteY18" fmla="*/ 644815 h 1832443"/>
                <a:gd name="connsiteX19" fmla="*/ 255012 w 3362515"/>
                <a:gd name="connsiteY19" fmla="*/ 644815 h 1832443"/>
                <a:gd name="connsiteX20" fmla="*/ 255012 w 3362515"/>
                <a:gd name="connsiteY20" fmla="*/ 663031 h 1832443"/>
                <a:gd name="connsiteX21" fmla="*/ 287799 w 3362515"/>
                <a:gd name="connsiteY21" fmla="*/ 663031 h 1832443"/>
                <a:gd name="connsiteX22" fmla="*/ 287799 w 3362515"/>
                <a:gd name="connsiteY22" fmla="*/ 681246 h 1832443"/>
                <a:gd name="connsiteX23" fmla="*/ 313301 w 3362515"/>
                <a:gd name="connsiteY23" fmla="*/ 681246 h 1832443"/>
                <a:gd name="connsiteX24" fmla="*/ 313301 w 3362515"/>
                <a:gd name="connsiteY24" fmla="*/ 699461 h 1832443"/>
                <a:gd name="connsiteX25" fmla="*/ 353374 w 3362515"/>
                <a:gd name="connsiteY25" fmla="*/ 699461 h 1832443"/>
                <a:gd name="connsiteX26" fmla="*/ 353374 w 3362515"/>
                <a:gd name="connsiteY26" fmla="*/ 721319 h 1832443"/>
                <a:gd name="connsiteX27" fmla="*/ 386161 w 3362515"/>
                <a:gd name="connsiteY27" fmla="*/ 721319 h 1832443"/>
                <a:gd name="connsiteX28" fmla="*/ 386161 w 3362515"/>
                <a:gd name="connsiteY28" fmla="*/ 775964 h 1832443"/>
                <a:gd name="connsiteX29" fmla="*/ 400733 w 3362515"/>
                <a:gd name="connsiteY29" fmla="*/ 775964 h 1832443"/>
                <a:gd name="connsiteX30" fmla="*/ 400733 w 3362515"/>
                <a:gd name="connsiteY30" fmla="*/ 808752 h 1832443"/>
                <a:gd name="connsiteX31" fmla="*/ 437164 w 3362515"/>
                <a:gd name="connsiteY31" fmla="*/ 808752 h 1832443"/>
                <a:gd name="connsiteX32" fmla="*/ 437164 w 3362515"/>
                <a:gd name="connsiteY32" fmla="*/ 812395 h 1832443"/>
                <a:gd name="connsiteX33" fmla="*/ 469951 w 3362515"/>
                <a:gd name="connsiteY33" fmla="*/ 812395 h 1832443"/>
                <a:gd name="connsiteX34" fmla="*/ 469951 w 3362515"/>
                <a:gd name="connsiteY34" fmla="*/ 830610 h 1832443"/>
                <a:gd name="connsiteX35" fmla="*/ 593814 w 3362515"/>
                <a:gd name="connsiteY35" fmla="*/ 830610 h 1832443"/>
                <a:gd name="connsiteX36" fmla="*/ 593814 w 3362515"/>
                <a:gd name="connsiteY36" fmla="*/ 856111 h 1832443"/>
                <a:gd name="connsiteX37" fmla="*/ 622958 w 3362515"/>
                <a:gd name="connsiteY37" fmla="*/ 856111 h 1832443"/>
                <a:gd name="connsiteX38" fmla="*/ 622958 w 3362515"/>
                <a:gd name="connsiteY38" fmla="*/ 888898 h 1832443"/>
                <a:gd name="connsiteX39" fmla="*/ 673960 w 3362515"/>
                <a:gd name="connsiteY39" fmla="*/ 888898 h 1832443"/>
                <a:gd name="connsiteX40" fmla="*/ 673960 w 3362515"/>
                <a:gd name="connsiteY40" fmla="*/ 899827 h 1832443"/>
                <a:gd name="connsiteX41" fmla="*/ 728606 w 3362515"/>
                <a:gd name="connsiteY41" fmla="*/ 899827 h 1832443"/>
                <a:gd name="connsiteX42" fmla="*/ 728606 w 3362515"/>
                <a:gd name="connsiteY42" fmla="*/ 925329 h 1832443"/>
                <a:gd name="connsiteX43" fmla="*/ 746821 w 3362515"/>
                <a:gd name="connsiteY43" fmla="*/ 925329 h 1832443"/>
                <a:gd name="connsiteX44" fmla="*/ 746821 w 3362515"/>
                <a:gd name="connsiteY44" fmla="*/ 936258 h 1832443"/>
                <a:gd name="connsiteX45" fmla="*/ 808752 w 3362515"/>
                <a:gd name="connsiteY45" fmla="*/ 936258 h 1832443"/>
                <a:gd name="connsiteX46" fmla="*/ 808752 w 3362515"/>
                <a:gd name="connsiteY46" fmla="*/ 969045 h 1832443"/>
                <a:gd name="connsiteX47" fmla="*/ 899828 w 3362515"/>
                <a:gd name="connsiteY47" fmla="*/ 969045 h 1832443"/>
                <a:gd name="connsiteX48" fmla="*/ 899828 w 3362515"/>
                <a:gd name="connsiteY48" fmla="*/ 994546 h 1832443"/>
                <a:gd name="connsiteX49" fmla="*/ 936258 w 3362515"/>
                <a:gd name="connsiteY49" fmla="*/ 994546 h 1832443"/>
                <a:gd name="connsiteX50" fmla="*/ 936258 w 3362515"/>
                <a:gd name="connsiteY50" fmla="*/ 1016404 h 1832443"/>
                <a:gd name="connsiteX51" fmla="*/ 979975 w 3362515"/>
                <a:gd name="connsiteY51" fmla="*/ 1016404 h 1832443"/>
                <a:gd name="connsiteX52" fmla="*/ 979975 w 3362515"/>
                <a:gd name="connsiteY52" fmla="*/ 1038263 h 1832443"/>
                <a:gd name="connsiteX53" fmla="*/ 1038263 w 3362515"/>
                <a:gd name="connsiteY53" fmla="*/ 1038263 h 1832443"/>
                <a:gd name="connsiteX54" fmla="*/ 1038263 w 3362515"/>
                <a:gd name="connsiteY54" fmla="*/ 1067407 h 1832443"/>
                <a:gd name="connsiteX55" fmla="*/ 1060121 w 3362515"/>
                <a:gd name="connsiteY55" fmla="*/ 1067407 h 1832443"/>
                <a:gd name="connsiteX56" fmla="*/ 1060121 w 3362515"/>
                <a:gd name="connsiteY56" fmla="*/ 1089265 h 1832443"/>
                <a:gd name="connsiteX57" fmla="*/ 1089266 w 3362515"/>
                <a:gd name="connsiteY57" fmla="*/ 1089265 h 1832443"/>
                <a:gd name="connsiteX58" fmla="*/ 1089266 w 3362515"/>
                <a:gd name="connsiteY58" fmla="*/ 1107480 h 1832443"/>
                <a:gd name="connsiteX59" fmla="*/ 1129339 w 3362515"/>
                <a:gd name="connsiteY59" fmla="*/ 1107480 h 1832443"/>
                <a:gd name="connsiteX60" fmla="*/ 1140268 w 3362515"/>
                <a:gd name="connsiteY60" fmla="*/ 1118409 h 1832443"/>
                <a:gd name="connsiteX61" fmla="*/ 1238630 w 3362515"/>
                <a:gd name="connsiteY61" fmla="*/ 1118409 h 1832443"/>
                <a:gd name="connsiteX62" fmla="*/ 1238630 w 3362515"/>
                <a:gd name="connsiteY62" fmla="*/ 1176698 h 1832443"/>
                <a:gd name="connsiteX63" fmla="*/ 1296918 w 3362515"/>
                <a:gd name="connsiteY63" fmla="*/ 1176698 h 1832443"/>
                <a:gd name="connsiteX64" fmla="*/ 1296918 w 3362515"/>
                <a:gd name="connsiteY64" fmla="*/ 1191270 h 1832443"/>
                <a:gd name="connsiteX65" fmla="*/ 1355207 w 3362515"/>
                <a:gd name="connsiteY65" fmla="*/ 1191270 h 1832443"/>
                <a:gd name="connsiteX66" fmla="*/ 1355207 w 3362515"/>
                <a:gd name="connsiteY66" fmla="*/ 1224057 h 1832443"/>
                <a:gd name="connsiteX67" fmla="*/ 1387994 w 3362515"/>
                <a:gd name="connsiteY67" fmla="*/ 1224057 h 1832443"/>
                <a:gd name="connsiteX68" fmla="*/ 1387994 w 3362515"/>
                <a:gd name="connsiteY68" fmla="*/ 1224057 h 1832443"/>
                <a:gd name="connsiteX69" fmla="*/ 1417138 w 3362515"/>
                <a:gd name="connsiteY69" fmla="*/ 1253201 h 1832443"/>
                <a:gd name="connsiteX70" fmla="*/ 1417138 w 3362515"/>
                <a:gd name="connsiteY70" fmla="*/ 1296917 h 1832443"/>
                <a:gd name="connsiteX71" fmla="*/ 1475427 w 3362515"/>
                <a:gd name="connsiteY71" fmla="*/ 1296917 h 1832443"/>
                <a:gd name="connsiteX72" fmla="*/ 1475427 w 3362515"/>
                <a:gd name="connsiteY72" fmla="*/ 1315133 h 1832443"/>
                <a:gd name="connsiteX73" fmla="*/ 1515500 w 3362515"/>
                <a:gd name="connsiteY73" fmla="*/ 1315133 h 1832443"/>
                <a:gd name="connsiteX74" fmla="*/ 1515500 w 3362515"/>
                <a:gd name="connsiteY74" fmla="*/ 1344277 h 1832443"/>
                <a:gd name="connsiteX75" fmla="*/ 1588360 w 3362515"/>
                <a:gd name="connsiteY75" fmla="*/ 1344277 h 1832443"/>
                <a:gd name="connsiteX76" fmla="*/ 1588360 w 3362515"/>
                <a:gd name="connsiteY76" fmla="*/ 1391636 h 1832443"/>
                <a:gd name="connsiteX77" fmla="*/ 1588360 w 3362515"/>
                <a:gd name="connsiteY77" fmla="*/ 1391636 h 1832443"/>
                <a:gd name="connsiteX78" fmla="*/ 1610218 w 3362515"/>
                <a:gd name="connsiteY78" fmla="*/ 1413494 h 1832443"/>
                <a:gd name="connsiteX79" fmla="*/ 1734082 w 3362515"/>
                <a:gd name="connsiteY79" fmla="*/ 1413494 h 1832443"/>
                <a:gd name="connsiteX80" fmla="*/ 1734082 w 3362515"/>
                <a:gd name="connsiteY80" fmla="*/ 1446282 h 1832443"/>
                <a:gd name="connsiteX81" fmla="*/ 1828800 w 3362515"/>
                <a:gd name="connsiteY81" fmla="*/ 1446282 h 1832443"/>
                <a:gd name="connsiteX82" fmla="*/ 1828800 w 3362515"/>
                <a:gd name="connsiteY82" fmla="*/ 1471783 h 1832443"/>
                <a:gd name="connsiteX83" fmla="*/ 2007309 w 3362515"/>
                <a:gd name="connsiteY83" fmla="*/ 1471783 h 1832443"/>
                <a:gd name="connsiteX84" fmla="*/ 2007309 w 3362515"/>
                <a:gd name="connsiteY84" fmla="*/ 1500927 h 1832443"/>
                <a:gd name="connsiteX85" fmla="*/ 2007309 w 3362515"/>
                <a:gd name="connsiteY85" fmla="*/ 1522785 h 1832443"/>
                <a:gd name="connsiteX86" fmla="*/ 2251392 w 3362515"/>
                <a:gd name="connsiteY86" fmla="*/ 1522785 h 1832443"/>
                <a:gd name="connsiteX87" fmla="*/ 2251392 w 3362515"/>
                <a:gd name="connsiteY87" fmla="*/ 1588360 h 1832443"/>
                <a:gd name="connsiteX88" fmla="*/ 2393470 w 3362515"/>
                <a:gd name="connsiteY88" fmla="*/ 1588360 h 1832443"/>
                <a:gd name="connsiteX89" fmla="*/ 2393470 w 3362515"/>
                <a:gd name="connsiteY89" fmla="*/ 1690364 h 1832443"/>
                <a:gd name="connsiteX90" fmla="*/ 2710413 w 3362515"/>
                <a:gd name="connsiteY90" fmla="*/ 1690364 h 1832443"/>
                <a:gd name="connsiteX91" fmla="*/ 2710413 w 3362515"/>
                <a:gd name="connsiteY91" fmla="*/ 1832443 h 1832443"/>
                <a:gd name="connsiteX92" fmla="*/ 3362515 w 3362515"/>
                <a:gd name="connsiteY92" fmla="*/ 1832443 h 1832443"/>
                <a:gd name="connsiteX0" fmla="*/ 0 w 3362515"/>
                <a:gd name="connsiteY0" fmla="*/ 0 h 1832443"/>
                <a:gd name="connsiteX1" fmla="*/ 54646 w 3362515"/>
                <a:gd name="connsiteY1" fmla="*/ 0 h 1832443"/>
                <a:gd name="connsiteX2" fmla="*/ 54646 w 3362515"/>
                <a:gd name="connsiteY2" fmla="*/ 87432 h 1832443"/>
                <a:gd name="connsiteX3" fmla="*/ 109291 w 3362515"/>
                <a:gd name="connsiteY3" fmla="*/ 87432 h 1832443"/>
                <a:gd name="connsiteX4" fmla="*/ 109291 w 3362515"/>
                <a:gd name="connsiteY4" fmla="*/ 196723 h 1832443"/>
                <a:gd name="connsiteX5" fmla="*/ 131149 w 3362515"/>
                <a:gd name="connsiteY5" fmla="*/ 196723 h 1832443"/>
                <a:gd name="connsiteX6" fmla="*/ 131149 w 3362515"/>
                <a:gd name="connsiteY6" fmla="*/ 284156 h 1832443"/>
                <a:gd name="connsiteX7" fmla="*/ 153007 w 3362515"/>
                <a:gd name="connsiteY7" fmla="*/ 284156 h 1832443"/>
                <a:gd name="connsiteX8" fmla="*/ 153007 w 3362515"/>
                <a:gd name="connsiteY8" fmla="*/ 382517 h 1832443"/>
                <a:gd name="connsiteX9" fmla="*/ 163937 w 3362515"/>
                <a:gd name="connsiteY9" fmla="*/ 382517 h 1832443"/>
                <a:gd name="connsiteX10" fmla="*/ 163937 w 3362515"/>
                <a:gd name="connsiteY10" fmla="*/ 408019 h 1832443"/>
                <a:gd name="connsiteX11" fmla="*/ 163937 w 3362515"/>
                <a:gd name="connsiteY11" fmla="*/ 408019 h 1832443"/>
                <a:gd name="connsiteX12" fmla="*/ 163937 w 3362515"/>
                <a:gd name="connsiteY12" fmla="*/ 484522 h 1832443"/>
                <a:gd name="connsiteX13" fmla="*/ 193081 w 3362515"/>
                <a:gd name="connsiteY13" fmla="*/ 484522 h 1832443"/>
                <a:gd name="connsiteX14" fmla="*/ 193081 w 3362515"/>
                <a:gd name="connsiteY14" fmla="*/ 550097 h 1832443"/>
                <a:gd name="connsiteX15" fmla="*/ 218582 w 3362515"/>
                <a:gd name="connsiteY15" fmla="*/ 550097 h 1832443"/>
                <a:gd name="connsiteX16" fmla="*/ 218582 w 3362515"/>
                <a:gd name="connsiteY16" fmla="*/ 579241 h 1832443"/>
                <a:gd name="connsiteX17" fmla="*/ 233154 w 3362515"/>
                <a:gd name="connsiteY17" fmla="*/ 579241 h 1832443"/>
                <a:gd name="connsiteX18" fmla="*/ 233154 w 3362515"/>
                <a:gd name="connsiteY18" fmla="*/ 644815 h 1832443"/>
                <a:gd name="connsiteX19" fmla="*/ 255012 w 3362515"/>
                <a:gd name="connsiteY19" fmla="*/ 644815 h 1832443"/>
                <a:gd name="connsiteX20" fmla="*/ 255012 w 3362515"/>
                <a:gd name="connsiteY20" fmla="*/ 663031 h 1832443"/>
                <a:gd name="connsiteX21" fmla="*/ 287799 w 3362515"/>
                <a:gd name="connsiteY21" fmla="*/ 663031 h 1832443"/>
                <a:gd name="connsiteX22" fmla="*/ 287799 w 3362515"/>
                <a:gd name="connsiteY22" fmla="*/ 681246 h 1832443"/>
                <a:gd name="connsiteX23" fmla="*/ 313301 w 3362515"/>
                <a:gd name="connsiteY23" fmla="*/ 681246 h 1832443"/>
                <a:gd name="connsiteX24" fmla="*/ 313301 w 3362515"/>
                <a:gd name="connsiteY24" fmla="*/ 699461 h 1832443"/>
                <a:gd name="connsiteX25" fmla="*/ 353374 w 3362515"/>
                <a:gd name="connsiteY25" fmla="*/ 699461 h 1832443"/>
                <a:gd name="connsiteX26" fmla="*/ 353374 w 3362515"/>
                <a:gd name="connsiteY26" fmla="*/ 721319 h 1832443"/>
                <a:gd name="connsiteX27" fmla="*/ 386161 w 3362515"/>
                <a:gd name="connsiteY27" fmla="*/ 721319 h 1832443"/>
                <a:gd name="connsiteX28" fmla="*/ 386161 w 3362515"/>
                <a:gd name="connsiteY28" fmla="*/ 775964 h 1832443"/>
                <a:gd name="connsiteX29" fmla="*/ 400733 w 3362515"/>
                <a:gd name="connsiteY29" fmla="*/ 775964 h 1832443"/>
                <a:gd name="connsiteX30" fmla="*/ 400733 w 3362515"/>
                <a:gd name="connsiteY30" fmla="*/ 808752 h 1832443"/>
                <a:gd name="connsiteX31" fmla="*/ 437164 w 3362515"/>
                <a:gd name="connsiteY31" fmla="*/ 808752 h 1832443"/>
                <a:gd name="connsiteX32" fmla="*/ 437164 w 3362515"/>
                <a:gd name="connsiteY32" fmla="*/ 812395 h 1832443"/>
                <a:gd name="connsiteX33" fmla="*/ 469951 w 3362515"/>
                <a:gd name="connsiteY33" fmla="*/ 812395 h 1832443"/>
                <a:gd name="connsiteX34" fmla="*/ 469951 w 3362515"/>
                <a:gd name="connsiteY34" fmla="*/ 830610 h 1832443"/>
                <a:gd name="connsiteX35" fmla="*/ 593814 w 3362515"/>
                <a:gd name="connsiteY35" fmla="*/ 830610 h 1832443"/>
                <a:gd name="connsiteX36" fmla="*/ 593814 w 3362515"/>
                <a:gd name="connsiteY36" fmla="*/ 856111 h 1832443"/>
                <a:gd name="connsiteX37" fmla="*/ 622958 w 3362515"/>
                <a:gd name="connsiteY37" fmla="*/ 856111 h 1832443"/>
                <a:gd name="connsiteX38" fmla="*/ 622958 w 3362515"/>
                <a:gd name="connsiteY38" fmla="*/ 888898 h 1832443"/>
                <a:gd name="connsiteX39" fmla="*/ 673960 w 3362515"/>
                <a:gd name="connsiteY39" fmla="*/ 888898 h 1832443"/>
                <a:gd name="connsiteX40" fmla="*/ 673960 w 3362515"/>
                <a:gd name="connsiteY40" fmla="*/ 899827 h 1832443"/>
                <a:gd name="connsiteX41" fmla="*/ 728606 w 3362515"/>
                <a:gd name="connsiteY41" fmla="*/ 899827 h 1832443"/>
                <a:gd name="connsiteX42" fmla="*/ 728606 w 3362515"/>
                <a:gd name="connsiteY42" fmla="*/ 925329 h 1832443"/>
                <a:gd name="connsiteX43" fmla="*/ 746821 w 3362515"/>
                <a:gd name="connsiteY43" fmla="*/ 925329 h 1832443"/>
                <a:gd name="connsiteX44" fmla="*/ 746821 w 3362515"/>
                <a:gd name="connsiteY44" fmla="*/ 936258 h 1832443"/>
                <a:gd name="connsiteX45" fmla="*/ 808752 w 3362515"/>
                <a:gd name="connsiteY45" fmla="*/ 936258 h 1832443"/>
                <a:gd name="connsiteX46" fmla="*/ 808752 w 3362515"/>
                <a:gd name="connsiteY46" fmla="*/ 969045 h 1832443"/>
                <a:gd name="connsiteX47" fmla="*/ 899828 w 3362515"/>
                <a:gd name="connsiteY47" fmla="*/ 969045 h 1832443"/>
                <a:gd name="connsiteX48" fmla="*/ 899828 w 3362515"/>
                <a:gd name="connsiteY48" fmla="*/ 994546 h 1832443"/>
                <a:gd name="connsiteX49" fmla="*/ 936258 w 3362515"/>
                <a:gd name="connsiteY49" fmla="*/ 994546 h 1832443"/>
                <a:gd name="connsiteX50" fmla="*/ 936258 w 3362515"/>
                <a:gd name="connsiteY50" fmla="*/ 1016404 h 1832443"/>
                <a:gd name="connsiteX51" fmla="*/ 979975 w 3362515"/>
                <a:gd name="connsiteY51" fmla="*/ 1016404 h 1832443"/>
                <a:gd name="connsiteX52" fmla="*/ 979975 w 3362515"/>
                <a:gd name="connsiteY52" fmla="*/ 1038263 h 1832443"/>
                <a:gd name="connsiteX53" fmla="*/ 1038263 w 3362515"/>
                <a:gd name="connsiteY53" fmla="*/ 1038263 h 1832443"/>
                <a:gd name="connsiteX54" fmla="*/ 1038263 w 3362515"/>
                <a:gd name="connsiteY54" fmla="*/ 1067407 h 1832443"/>
                <a:gd name="connsiteX55" fmla="*/ 1060121 w 3362515"/>
                <a:gd name="connsiteY55" fmla="*/ 1067407 h 1832443"/>
                <a:gd name="connsiteX56" fmla="*/ 1060121 w 3362515"/>
                <a:gd name="connsiteY56" fmla="*/ 1089265 h 1832443"/>
                <a:gd name="connsiteX57" fmla="*/ 1089266 w 3362515"/>
                <a:gd name="connsiteY57" fmla="*/ 1089265 h 1832443"/>
                <a:gd name="connsiteX58" fmla="*/ 1089266 w 3362515"/>
                <a:gd name="connsiteY58" fmla="*/ 1107480 h 1832443"/>
                <a:gd name="connsiteX59" fmla="*/ 1129339 w 3362515"/>
                <a:gd name="connsiteY59" fmla="*/ 1107480 h 1832443"/>
                <a:gd name="connsiteX60" fmla="*/ 1140268 w 3362515"/>
                <a:gd name="connsiteY60" fmla="*/ 1118409 h 1832443"/>
                <a:gd name="connsiteX61" fmla="*/ 1238630 w 3362515"/>
                <a:gd name="connsiteY61" fmla="*/ 1118409 h 1832443"/>
                <a:gd name="connsiteX62" fmla="*/ 1238630 w 3362515"/>
                <a:gd name="connsiteY62" fmla="*/ 1176698 h 1832443"/>
                <a:gd name="connsiteX63" fmla="*/ 1296918 w 3362515"/>
                <a:gd name="connsiteY63" fmla="*/ 1176698 h 1832443"/>
                <a:gd name="connsiteX64" fmla="*/ 1296918 w 3362515"/>
                <a:gd name="connsiteY64" fmla="*/ 1191270 h 1832443"/>
                <a:gd name="connsiteX65" fmla="*/ 1355207 w 3362515"/>
                <a:gd name="connsiteY65" fmla="*/ 1191270 h 1832443"/>
                <a:gd name="connsiteX66" fmla="*/ 1355207 w 3362515"/>
                <a:gd name="connsiteY66" fmla="*/ 1224057 h 1832443"/>
                <a:gd name="connsiteX67" fmla="*/ 1387994 w 3362515"/>
                <a:gd name="connsiteY67" fmla="*/ 1224057 h 1832443"/>
                <a:gd name="connsiteX68" fmla="*/ 1387994 w 3362515"/>
                <a:gd name="connsiteY68" fmla="*/ 1245915 h 1832443"/>
                <a:gd name="connsiteX69" fmla="*/ 1417138 w 3362515"/>
                <a:gd name="connsiteY69" fmla="*/ 1253201 h 1832443"/>
                <a:gd name="connsiteX70" fmla="*/ 1417138 w 3362515"/>
                <a:gd name="connsiteY70" fmla="*/ 1296917 h 1832443"/>
                <a:gd name="connsiteX71" fmla="*/ 1475427 w 3362515"/>
                <a:gd name="connsiteY71" fmla="*/ 1296917 h 1832443"/>
                <a:gd name="connsiteX72" fmla="*/ 1475427 w 3362515"/>
                <a:gd name="connsiteY72" fmla="*/ 1315133 h 1832443"/>
                <a:gd name="connsiteX73" fmla="*/ 1515500 w 3362515"/>
                <a:gd name="connsiteY73" fmla="*/ 1315133 h 1832443"/>
                <a:gd name="connsiteX74" fmla="*/ 1515500 w 3362515"/>
                <a:gd name="connsiteY74" fmla="*/ 1344277 h 1832443"/>
                <a:gd name="connsiteX75" fmla="*/ 1588360 w 3362515"/>
                <a:gd name="connsiteY75" fmla="*/ 1344277 h 1832443"/>
                <a:gd name="connsiteX76" fmla="*/ 1588360 w 3362515"/>
                <a:gd name="connsiteY76" fmla="*/ 1391636 h 1832443"/>
                <a:gd name="connsiteX77" fmla="*/ 1588360 w 3362515"/>
                <a:gd name="connsiteY77" fmla="*/ 1391636 h 1832443"/>
                <a:gd name="connsiteX78" fmla="*/ 1610218 w 3362515"/>
                <a:gd name="connsiteY78" fmla="*/ 1413494 h 1832443"/>
                <a:gd name="connsiteX79" fmla="*/ 1734082 w 3362515"/>
                <a:gd name="connsiteY79" fmla="*/ 1413494 h 1832443"/>
                <a:gd name="connsiteX80" fmla="*/ 1734082 w 3362515"/>
                <a:gd name="connsiteY80" fmla="*/ 1446282 h 1832443"/>
                <a:gd name="connsiteX81" fmla="*/ 1828800 w 3362515"/>
                <a:gd name="connsiteY81" fmla="*/ 1446282 h 1832443"/>
                <a:gd name="connsiteX82" fmla="*/ 1828800 w 3362515"/>
                <a:gd name="connsiteY82" fmla="*/ 1471783 h 1832443"/>
                <a:gd name="connsiteX83" fmla="*/ 2007309 w 3362515"/>
                <a:gd name="connsiteY83" fmla="*/ 1471783 h 1832443"/>
                <a:gd name="connsiteX84" fmla="*/ 2007309 w 3362515"/>
                <a:gd name="connsiteY84" fmla="*/ 1500927 h 1832443"/>
                <a:gd name="connsiteX85" fmla="*/ 2007309 w 3362515"/>
                <a:gd name="connsiteY85" fmla="*/ 1522785 h 1832443"/>
                <a:gd name="connsiteX86" fmla="*/ 2251392 w 3362515"/>
                <a:gd name="connsiteY86" fmla="*/ 1522785 h 1832443"/>
                <a:gd name="connsiteX87" fmla="*/ 2251392 w 3362515"/>
                <a:gd name="connsiteY87" fmla="*/ 1588360 h 1832443"/>
                <a:gd name="connsiteX88" fmla="*/ 2393470 w 3362515"/>
                <a:gd name="connsiteY88" fmla="*/ 1588360 h 1832443"/>
                <a:gd name="connsiteX89" fmla="*/ 2393470 w 3362515"/>
                <a:gd name="connsiteY89" fmla="*/ 1690364 h 1832443"/>
                <a:gd name="connsiteX90" fmla="*/ 2710413 w 3362515"/>
                <a:gd name="connsiteY90" fmla="*/ 1690364 h 1832443"/>
                <a:gd name="connsiteX91" fmla="*/ 2710413 w 3362515"/>
                <a:gd name="connsiteY91" fmla="*/ 1832443 h 1832443"/>
                <a:gd name="connsiteX92" fmla="*/ 3362515 w 3362515"/>
                <a:gd name="connsiteY92" fmla="*/ 1832443 h 1832443"/>
                <a:gd name="connsiteX0" fmla="*/ 0 w 3362515"/>
                <a:gd name="connsiteY0" fmla="*/ 0 h 1832443"/>
                <a:gd name="connsiteX1" fmla="*/ 54646 w 3362515"/>
                <a:gd name="connsiteY1" fmla="*/ 0 h 1832443"/>
                <a:gd name="connsiteX2" fmla="*/ 54646 w 3362515"/>
                <a:gd name="connsiteY2" fmla="*/ 87432 h 1832443"/>
                <a:gd name="connsiteX3" fmla="*/ 109291 w 3362515"/>
                <a:gd name="connsiteY3" fmla="*/ 87432 h 1832443"/>
                <a:gd name="connsiteX4" fmla="*/ 109291 w 3362515"/>
                <a:gd name="connsiteY4" fmla="*/ 196723 h 1832443"/>
                <a:gd name="connsiteX5" fmla="*/ 131149 w 3362515"/>
                <a:gd name="connsiteY5" fmla="*/ 196723 h 1832443"/>
                <a:gd name="connsiteX6" fmla="*/ 131149 w 3362515"/>
                <a:gd name="connsiteY6" fmla="*/ 284156 h 1832443"/>
                <a:gd name="connsiteX7" fmla="*/ 153007 w 3362515"/>
                <a:gd name="connsiteY7" fmla="*/ 284156 h 1832443"/>
                <a:gd name="connsiteX8" fmla="*/ 153007 w 3362515"/>
                <a:gd name="connsiteY8" fmla="*/ 382517 h 1832443"/>
                <a:gd name="connsiteX9" fmla="*/ 163937 w 3362515"/>
                <a:gd name="connsiteY9" fmla="*/ 382517 h 1832443"/>
                <a:gd name="connsiteX10" fmla="*/ 163937 w 3362515"/>
                <a:gd name="connsiteY10" fmla="*/ 408019 h 1832443"/>
                <a:gd name="connsiteX11" fmla="*/ 163937 w 3362515"/>
                <a:gd name="connsiteY11" fmla="*/ 408019 h 1832443"/>
                <a:gd name="connsiteX12" fmla="*/ 163937 w 3362515"/>
                <a:gd name="connsiteY12" fmla="*/ 484522 h 1832443"/>
                <a:gd name="connsiteX13" fmla="*/ 193081 w 3362515"/>
                <a:gd name="connsiteY13" fmla="*/ 484522 h 1832443"/>
                <a:gd name="connsiteX14" fmla="*/ 193081 w 3362515"/>
                <a:gd name="connsiteY14" fmla="*/ 550097 h 1832443"/>
                <a:gd name="connsiteX15" fmla="*/ 218582 w 3362515"/>
                <a:gd name="connsiteY15" fmla="*/ 550097 h 1832443"/>
                <a:gd name="connsiteX16" fmla="*/ 218582 w 3362515"/>
                <a:gd name="connsiteY16" fmla="*/ 579241 h 1832443"/>
                <a:gd name="connsiteX17" fmla="*/ 233154 w 3362515"/>
                <a:gd name="connsiteY17" fmla="*/ 579241 h 1832443"/>
                <a:gd name="connsiteX18" fmla="*/ 233154 w 3362515"/>
                <a:gd name="connsiteY18" fmla="*/ 644815 h 1832443"/>
                <a:gd name="connsiteX19" fmla="*/ 255012 w 3362515"/>
                <a:gd name="connsiteY19" fmla="*/ 644815 h 1832443"/>
                <a:gd name="connsiteX20" fmla="*/ 255012 w 3362515"/>
                <a:gd name="connsiteY20" fmla="*/ 663031 h 1832443"/>
                <a:gd name="connsiteX21" fmla="*/ 287799 w 3362515"/>
                <a:gd name="connsiteY21" fmla="*/ 663031 h 1832443"/>
                <a:gd name="connsiteX22" fmla="*/ 287799 w 3362515"/>
                <a:gd name="connsiteY22" fmla="*/ 681246 h 1832443"/>
                <a:gd name="connsiteX23" fmla="*/ 313301 w 3362515"/>
                <a:gd name="connsiteY23" fmla="*/ 681246 h 1832443"/>
                <a:gd name="connsiteX24" fmla="*/ 313301 w 3362515"/>
                <a:gd name="connsiteY24" fmla="*/ 699461 h 1832443"/>
                <a:gd name="connsiteX25" fmla="*/ 353374 w 3362515"/>
                <a:gd name="connsiteY25" fmla="*/ 699461 h 1832443"/>
                <a:gd name="connsiteX26" fmla="*/ 353374 w 3362515"/>
                <a:gd name="connsiteY26" fmla="*/ 721319 h 1832443"/>
                <a:gd name="connsiteX27" fmla="*/ 386161 w 3362515"/>
                <a:gd name="connsiteY27" fmla="*/ 721319 h 1832443"/>
                <a:gd name="connsiteX28" fmla="*/ 386161 w 3362515"/>
                <a:gd name="connsiteY28" fmla="*/ 775964 h 1832443"/>
                <a:gd name="connsiteX29" fmla="*/ 400733 w 3362515"/>
                <a:gd name="connsiteY29" fmla="*/ 775964 h 1832443"/>
                <a:gd name="connsiteX30" fmla="*/ 400733 w 3362515"/>
                <a:gd name="connsiteY30" fmla="*/ 808752 h 1832443"/>
                <a:gd name="connsiteX31" fmla="*/ 437164 w 3362515"/>
                <a:gd name="connsiteY31" fmla="*/ 808752 h 1832443"/>
                <a:gd name="connsiteX32" fmla="*/ 437164 w 3362515"/>
                <a:gd name="connsiteY32" fmla="*/ 812395 h 1832443"/>
                <a:gd name="connsiteX33" fmla="*/ 469951 w 3362515"/>
                <a:gd name="connsiteY33" fmla="*/ 812395 h 1832443"/>
                <a:gd name="connsiteX34" fmla="*/ 469951 w 3362515"/>
                <a:gd name="connsiteY34" fmla="*/ 830610 h 1832443"/>
                <a:gd name="connsiteX35" fmla="*/ 593814 w 3362515"/>
                <a:gd name="connsiteY35" fmla="*/ 830610 h 1832443"/>
                <a:gd name="connsiteX36" fmla="*/ 593814 w 3362515"/>
                <a:gd name="connsiteY36" fmla="*/ 856111 h 1832443"/>
                <a:gd name="connsiteX37" fmla="*/ 622958 w 3362515"/>
                <a:gd name="connsiteY37" fmla="*/ 856111 h 1832443"/>
                <a:gd name="connsiteX38" fmla="*/ 622958 w 3362515"/>
                <a:gd name="connsiteY38" fmla="*/ 888898 h 1832443"/>
                <a:gd name="connsiteX39" fmla="*/ 673960 w 3362515"/>
                <a:gd name="connsiteY39" fmla="*/ 888898 h 1832443"/>
                <a:gd name="connsiteX40" fmla="*/ 673960 w 3362515"/>
                <a:gd name="connsiteY40" fmla="*/ 899827 h 1832443"/>
                <a:gd name="connsiteX41" fmla="*/ 728606 w 3362515"/>
                <a:gd name="connsiteY41" fmla="*/ 899827 h 1832443"/>
                <a:gd name="connsiteX42" fmla="*/ 728606 w 3362515"/>
                <a:gd name="connsiteY42" fmla="*/ 925329 h 1832443"/>
                <a:gd name="connsiteX43" fmla="*/ 746821 w 3362515"/>
                <a:gd name="connsiteY43" fmla="*/ 925329 h 1832443"/>
                <a:gd name="connsiteX44" fmla="*/ 746821 w 3362515"/>
                <a:gd name="connsiteY44" fmla="*/ 936258 h 1832443"/>
                <a:gd name="connsiteX45" fmla="*/ 808752 w 3362515"/>
                <a:gd name="connsiteY45" fmla="*/ 936258 h 1832443"/>
                <a:gd name="connsiteX46" fmla="*/ 808752 w 3362515"/>
                <a:gd name="connsiteY46" fmla="*/ 969045 h 1832443"/>
                <a:gd name="connsiteX47" fmla="*/ 899828 w 3362515"/>
                <a:gd name="connsiteY47" fmla="*/ 969045 h 1832443"/>
                <a:gd name="connsiteX48" fmla="*/ 899828 w 3362515"/>
                <a:gd name="connsiteY48" fmla="*/ 994546 h 1832443"/>
                <a:gd name="connsiteX49" fmla="*/ 936258 w 3362515"/>
                <a:gd name="connsiteY49" fmla="*/ 994546 h 1832443"/>
                <a:gd name="connsiteX50" fmla="*/ 936258 w 3362515"/>
                <a:gd name="connsiteY50" fmla="*/ 1016404 h 1832443"/>
                <a:gd name="connsiteX51" fmla="*/ 979975 w 3362515"/>
                <a:gd name="connsiteY51" fmla="*/ 1016404 h 1832443"/>
                <a:gd name="connsiteX52" fmla="*/ 979975 w 3362515"/>
                <a:gd name="connsiteY52" fmla="*/ 1038263 h 1832443"/>
                <a:gd name="connsiteX53" fmla="*/ 1038263 w 3362515"/>
                <a:gd name="connsiteY53" fmla="*/ 1038263 h 1832443"/>
                <a:gd name="connsiteX54" fmla="*/ 1038263 w 3362515"/>
                <a:gd name="connsiteY54" fmla="*/ 1067407 h 1832443"/>
                <a:gd name="connsiteX55" fmla="*/ 1060121 w 3362515"/>
                <a:gd name="connsiteY55" fmla="*/ 1067407 h 1832443"/>
                <a:gd name="connsiteX56" fmla="*/ 1060121 w 3362515"/>
                <a:gd name="connsiteY56" fmla="*/ 1089265 h 1832443"/>
                <a:gd name="connsiteX57" fmla="*/ 1089266 w 3362515"/>
                <a:gd name="connsiteY57" fmla="*/ 1089265 h 1832443"/>
                <a:gd name="connsiteX58" fmla="*/ 1089266 w 3362515"/>
                <a:gd name="connsiteY58" fmla="*/ 1107480 h 1832443"/>
                <a:gd name="connsiteX59" fmla="*/ 1129339 w 3362515"/>
                <a:gd name="connsiteY59" fmla="*/ 1107480 h 1832443"/>
                <a:gd name="connsiteX60" fmla="*/ 1140268 w 3362515"/>
                <a:gd name="connsiteY60" fmla="*/ 1118409 h 1832443"/>
                <a:gd name="connsiteX61" fmla="*/ 1238630 w 3362515"/>
                <a:gd name="connsiteY61" fmla="*/ 1118409 h 1832443"/>
                <a:gd name="connsiteX62" fmla="*/ 1238630 w 3362515"/>
                <a:gd name="connsiteY62" fmla="*/ 1176698 h 1832443"/>
                <a:gd name="connsiteX63" fmla="*/ 1296918 w 3362515"/>
                <a:gd name="connsiteY63" fmla="*/ 1176698 h 1832443"/>
                <a:gd name="connsiteX64" fmla="*/ 1296918 w 3362515"/>
                <a:gd name="connsiteY64" fmla="*/ 1191270 h 1832443"/>
                <a:gd name="connsiteX65" fmla="*/ 1355207 w 3362515"/>
                <a:gd name="connsiteY65" fmla="*/ 1191270 h 1832443"/>
                <a:gd name="connsiteX66" fmla="*/ 1355207 w 3362515"/>
                <a:gd name="connsiteY66" fmla="*/ 1224057 h 1832443"/>
                <a:gd name="connsiteX67" fmla="*/ 1387994 w 3362515"/>
                <a:gd name="connsiteY67" fmla="*/ 1224057 h 1832443"/>
                <a:gd name="connsiteX68" fmla="*/ 1387994 w 3362515"/>
                <a:gd name="connsiteY68" fmla="*/ 1253201 h 1832443"/>
                <a:gd name="connsiteX69" fmla="*/ 1417138 w 3362515"/>
                <a:gd name="connsiteY69" fmla="*/ 1253201 h 1832443"/>
                <a:gd name="connsiteX70" fmla="*/ 1417138 w 3362515"/>
                <a:gd name="connsiteY70" fmla="*/ 1296917 h 1832443"/>
                <a:gd name="connsiteX71" fmla="*/ 1475427 w 3362515"/>
                <a:gd name="connsiteY71" fmla="*/ 1296917 h 1832443"/>
                <a:gd name="connsiteX72" fmla="*/ 1475427 w 3362515"/>
                <a:gd name="connsiteY72" fmla="*/ 1315133 h 1832443"/>
                <a:gd name="connsiteX73" fmla="*/ 1515500 w 3362515"/>
                <a:gd name="connsiteY73" fmla="*/ 1315133 h 1832443"/>
                <a:gd name="connsiteX74" fmla="*/ 1515500 w 3362515"/>
                <a:gd name="connsiteY74" fmla="*/ 1344277 h 1832443"/>
                <a:gd name="connsiteX75" fmla="*/ 1588360 w 3362515"/>
                <a:gd name="connsiteY75" fmla="*/ 1344277 h 1832443"/>
                <a:gd name="connsiteX76" fmla="*/ 1588360 w 3362515"/>
                <a:gd name="connsiteY76" fmla="*/ 1391636 h 1832443"/>
                <a:gd name="connsiteX77" fmla="*/ 1588360 w 3362515"/>
                <a:gd name="connsiteY77" fmla="*/ 1391636 h 1832443"/>
                <a:gd name="connsiteX78" fmla="*/ 1610218 w 3362515"/>
                <a:gd name="connsiteY78" fmla="*/ 1413494 h 1832443"/>
                <a:gd name="connsiteX79" fmla="*/ 1734082 w 3362515"/>
                <a:gd name="connsiteY79" fmla="*/ 1413494 h 1832443"/>
                <a:gd name="connsiteX80" fmla="*/ 1734082 w 3362515"/>
                <a:gd name="connsiteY80" fmla="*/ 1446282 h 1832443"/>
                <a:gd name="connsiteX81" fmla="*/ 1828800 w 3362515"/>
                <a:gd name="connsiteY81" fmla="*/ 1446282 h 1832443"/>
                <a:gd name="connsiteX82" fmla="*/ 1828800 w 3362515"/>
                <a:gd name="connsiteY82" fmla="*/ 1471783 h 1832443"/>
                <a:gd name="connsiteX83" fmla="*/ 2007309 w 3362515"/>
                <a:gd name="connsiteY83" fmla="*/ 1471783 h 1832443"/>
                <a:gd name="connsiteX84" fmla="*/ 2007309 w 3362515"/>
                <a:gd name="connsiteY84" fmla="*/ 1500927 h 1832443"/>
                <a:gd name="connsiteX85" fmla="*/ 2007309 w 3362515"/>
                <a:gd name="connsiteY85" fmla="*/ 1522785 h 1832443"/>
                <a:gd name="connsiteX86" fmla="*/ 2251392 w 3362515"/>
                <a:gd name="connsiteY86" fmla="*/ 1522785 h 1832443"/>
                <a:gd name="connsiteX87" fmla="*/ 2251392 w 3362515"/>
                <a:gd name="connsiteY87" fmla="*/ 1588360 h 1832443"/>
                <a:gd name="connsiteX88" fmla="*/ 2393470 w 3362515"/>
                <a:gd name="connsiteY88" fmla="*/ 1588360 h 1832443"/>
                <a:gd name="connsiteX89" fmla="*/ 2393470 w 3362515"/>
                <a:gd name="connsiteY89" fmla="*/ 1690364 h 1832443"/>
                <a:gd name="connsiteX90" fmla="*/ 2710413 w 3362515"/>
                <a:gd name="connsiteY90" fmla="*/ 1690364 h 1832443"/>
                <a:gd name="connsiteX91" fmla="*/ 2710413 w 3362515"/>
                <a:gd name="connsiteY91" fmla="*/ 1832443 h 1832443"/>
                <a:gd name="connsiteX92" fmla="*/ 3362515 w 3362515"/>
                <a:gd name="connsiteY92" fmla="*/ 1832443 h 183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362515" h="1832443">
                  <a:moveTo>
                    <a:pt x="0" y="0"/>
                  </a:moveTo>
                  <a:lnTo>
                    <a:pt x="54646" y="0"/>
                  </a:lnTo>
                  <a:lnTo>
                    <a:pt x="54646" y="87432"/>
                  </a:lnTo>
                  <a:lnTo>
                    <a:pt x="109291" y="87432"/>
                  </a:lnTo>
                  <a:lnTo>
                    <a:pt x="109291" y="196723"/>
                  </a:lnTo>
                  <a:lnTo>
                    <a:pt x="131149" y="196723"/>
                  </a:lnTo>
                  <a:lnTo>
                    <a:pt x="131149" y="284156"/>
                  </a:lnTo>
                  <a:lnTo>
                    <a:pt x="153007" y="284156"/>
                  </a:lnTo>
                  <a:lnTo>
                    <a:pt x="153007" y="382517"/>
                  </a:lnTo>
                  <a:lnTo>
                    <a:pt x="163937" y="382517"/>
                  </a:lnTo>
                  <a:lnTo>
                    <a:pt x="163937" y="408019"/>
                  </a:lnTo>
                  <a:lnTo>
                    <a:pt x="163937" y="408019"/>
                  </a:lnTo>
                  <a:lnTo>
                    <a:pt x="163937" y="484522"/>
                  </a:lnTo>
                  <a:lnTo>
                    <a:pt x="193081" y="484522"/>
                  </a:lnTo>
                  <a:lnTo>
                    <a:pt x="193081" y="550097"/>
                  </a:lnTo>
                  <a:lnTo>
                    <a:pt x="218582" y="550097"/>
                  </a:lnTo>
                  <a:lnTo>
                    <a:pt x="218582" y="579241"/>
                  </a:lnTo>
                  <a:lnTo>
                    <a:pt x="233154" y="579241"/>
                  </a:lnTo>
                  <a:lnTo>
                    <a:pt x="233154" y="644815"/>
                  </a:lnTo>
                  <a:lnTo>
                    <a:pt x="255012" y="644815"/>
                  </a:lnTo>
                  <a:lnTo>
                    <a:pt x="255012" y="663031"/>
                  </a:lnTo>
                  <a:lnTo>
                    <a:pt x="287799" y="663031"/>
                  </a:lnTo>
                  <a:lnTo>
                    <a:pt x="287799" y="681246"/>
                  </a:lnTo>
                  <a:lnTo>
                    <a:pt x="313301" y="681246"/>
                  </a:lnTo>
                  <a:lnTo>
                    <a:pt x="313301" y="699461"/>
                  </a:lnTo>
                  <a:lnTo>
                    <a:pt x="353374" y="699461"/>
                  </a:lnTo>
                  <a:lnTo>
                    <a:pt x="353374" y="721319"/>
                  </a:lnTo>
                  <a:lnTo>
                    <a:pt x="386161" y="721319"/>
                  </a:lnTo>
                  <a:lnTo>
                    <a:pt x="386161" y="775964"/>
                  </a:lnTo>
                  <a:lnTo>
                    <a:pt x="400733" y="775964"/>
                  </a:lnTo>
                  <a:lnTo>
                    <a:pt x="400733" y="808752"/>
                  </a:lnTo>
                  <a:lnTo>
                    <a:pt x="437164" y="808752"/>
                  </a:lnTo>
                  <a:lnTo>
                    <a:pt x="437164" y="812395"/>
                  </a:lnTo>
                  <a:lnTo>
                    <a:pt x="469951" y="812395"/>
                  </a:lnTo>
                  <a:lnTo>
                    <a:pt x="469951" y="830610"/>
                  </a:lnTo>
                  <a:lnTo>
                    <a:pt x="593814" y="830610"/>
                  </a:lnTo>
                  <a:lnTo>
                    <a:pt x="593814" y="856111"/>
                  </a:lnTo>
                  <a:lnTo>
                    <a:pt x="622958" y="856111"/>
                  </a:lnTo>
                  <a:lnTo>
                    <a:pt x="622958" y="888898"/>
                  </a:lnTo>
                  <a:lnTo>
                    <a:pt x="673960" y="888898"/>
                  </a:lnTo>
                  <a:lnTo>
                    <a:pt x="673960" y="899827"/>
                  </a:lnTo>
                  <a:lnTo>
                    <a:pt x="728606" y="899827"/>
                  </a:lnTo>
                  <a:lnTo>
                    <a:pt x="728606" y="925329"/>
                  </a:lnTo>
                  <a:lnTo>
                    <a:pt x="746821" y="925329"/>
                  </a:lnTo>
                  <a:lnTo>
                    <a:pt x="746821" y="936258"/>
                  </a:lnTo>
                  <a:lnTo>
                    <a:pt x="808752" y="936258"/>
                  </a:lnTo>
                  <a:lnTo>
                    <a:pt x="808752" y="969045"/>
                  </a:lnTo>
                  <a:lnTo>
                    <a:pt x="899828" y="969045"/>
                  </a:lnTo>
                  <a:lnTo>
                    <a:pt x="899828" y="994546"/>
                  </a:lnTo>
                  <a:lnTo>
                    <a:pt x="936258" y="994546"/>
                  </a:lnTo>
                  <a:lnTo>
                    <a:pt x="936258" y="1016404"/>
                  </a:lnTo>
                  <a:lnTo>
                    <a:pt x="979975" y="1016404"/>
                  </a:lnTo>
                  <a:lnTo>
                    <a:pt x="979975" y="1038263"/>
                  </a:lnTo>
                  <a:lnTo>
                    <a:pt x="1038263" y="1038263"/>
                  </a:lnTo>
                  <a:lnTo>
                    <a:pt x="1038263" y="1067407"/>
                  </a:lnTo>
                  <a:lnTo>
                    <a:pt x="1060121" y="1067407"/>
                  </a:lnTo>
                  <a:lnTo>
                    <a:pt x="1060121" y="1089265"/>
                  </a:lnTo>
                  <a:lnTo>
                    <a:pt x="1089266" y="1089265"/>
                  </a:lnTo>
                  <a:lnTo>
                    <a:pt x="1089266" y="1107480"/>
                  </a:lnTo>
                  <a:lnTo>
                    <a:pt x="1129339" y="1107480"/>
                  </a:lnTo>
                  <a:lnTo>
                    <a:pt x="1140268" y="1118409"/>
                  </a:lnTo>
                  <a:lnTo>
                    <a:pt x="1238630" y="1118409"/>
                  </a:lnTo>
                  <a:lnTo>
                    <a:pt x="1238630" y="1176698"/>
                  </a:lnTo>
                  <a:lnTo>
                    <a:pt x="1296918" y="1176698"/>
                  </a:lnTo>
                  <a:lnTo>
                    <a:pt x="1296918" y="1191270"/>
                  </a:lnTo>
                  <a:lnTo>
                    <a:pt x="1355207" y="1191270"/>
                  </a:lnTo>
                  <a:lnTo>
                    <a:pt x="1355207" y="1224057"/>
                  </a:lnTo>
                  <a:lnTo>
                    <a:pt x="1387994" y="1224057"/>
                  </a:lnTo>
                  <a:lnTo>
                    <a:pt x="1387994" y="1253201"/>
                  </a:lnTo>
                  <a:lnTo>
                    <a:pt x="1417138" y="1253201"/>
                  </a:lnTo>
                  <a:lnTo>
                    <a:pt x="1417138" y="1296917"/>
                  </a:lnTo>
                  <a:lnTo>
                    <a:pt x="1475427" y="1296917"/>
                  </a:lnTo>
                  <a:lnTo>
                    <a:pt x="1475427" y="1315133"/>
                  </a:lnTo>
                  <a:lnTo>
                    <a:pt x="1515500" y="1315133"/>
                  </a:lnTo>
                  <a:lnTo>
                    <a:pt x="1515500" y="1344277"/>
                  </a:lnTo>
                  <a:lnTo>
                    <a:pt x="1588360" y="1344277"/>
                  </a:lnTo>
                  <a:lnTo>
                    <a:pt x="1588360" y="1391636"/>
                  </a:lnTo>
                  <a:lnTo>
                    <a:pt x="1588360" y="1391636"/>
                  </a:lnTo>
                  <a:lnTo>
                    <a:pt x="1610218" y="1413494"/>
                  </a:lnTo>
                  <a:lnTo>
                    <a:pt x="1734082" y="1413494"/>
                  </a:lnTo>
                  <a:lnTo>
                    <a:pt x="1734082" y="1446282"/>
                  </a:lnTo>
                  <a:lnTo>
                    <a:pt x="1828800" y="1446282"/>
                  </a:lnTo>
                  <a:lnTo>
                    <a:pt x="1828800" y="1471783"/>
                  </a:lnTo>
                  <a:lnTo>
                    <a:pt x="2007309" y="1471783"/>
                  </a:lnTo>
                  <a:lnTo>
                    <a:pt x="2007309" y="1500927"/>
                  </a:lnTo>
                  <a:lnTo>
                    <a:pt x="2007309" y="1522785"/>
                  </a:lnTo>
                  <a:lnTo>
                    <a:pt x="2251392" y="1522785"/>
                  </a:lnTo>
                  <a:lnTo>
                    <a:pt x="2251392" y="1588360"/>
                  </a:lnTo>
                  <a:lnTo>
                    <a:pt x="2393470" y="1588360"/>
                  </a:lnTo>
                  <a:lnTo>
                    <a:pt x="2393470" y="1690364"/>
                  </a:lnTo>
                  <a:lnTo>
                    <a:pt x="2710413" y="1690364"/>
                  </a:lnTo>
                  <a:lnTo>
                    <a:pt x="2710413" y="1832443"/>
                  </a:lnTo>
                  <a:lnTo>
                    <a:pt x="3362515" y="1832443"/>
                  </a:lnTo>
                </a:path>
              </a:pathLst>
            </a:custGeom>
            <a:noFill/>
            <a:ln w="28575">
              <a:solidFill>
                <a:srgbClr val="015873"/>
              </a:solidFill>
              <a:miter lim="800000"/>
              <a:headEnd/>
              <a:tailEnd/>
            </a:ln>
          </p:spPr>
          <p:txBody>
            <a:bodyPr rtlCol="0" anchor="ctr"/>
            <a:lstStyle/>
            <a:p>
              <a:pPr algn="ctr">
                <a:defRPr/>
              </a:pPr>
              <a:endParaRPr lang="en-US" kern="0" dirty="0">
                <a:solidFill>
                  <a:srgbClr val="FFFFFF"/>
                </a:solidFill>
                <a:latin typeface="Calibri"/>
                <a:cs typeface="Arial" panose="020B0604020202020204" pitchFamily="34" charset="0"/>
              </a:endParaRPr>
            </a:p>
          </p:txBody>
        </p:sp>
        <p:sp>
          <p:nvSpPr>
            <p:cNvPr id="19" name="TextBox 18">
              <a:extLst>
                <a:ext uri="{FF2B5EF4-FFF2-40B4-BE49-F238E27FC236}">
                  <a16:creationId xmlns:a16="http://schemas.microsoft.com/office/drawing/2014/main" id="{D47AC6CF-6065-050F-C359-7E3C73297D2F}"/>
                </a:ext>
              </a:extLst>
            </p:cNvPr>
            <p:cNvSpPr txBox="1"/>
            <p:nvPr/>
          </p:nvSpPr>
          <p:spPr bwMode="auto">
            <a:xfrm>
              <a:off x="2049232" y="1495942"/>
              <a:ext cx="26696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spcBef>
                  <a:spcPct val="50000"/>
                </a:spcBef>
                <a:spcAft>
                  <a:spcPct val="0"/>
                </a:spcAft>
                <a:defRPr/>
              </a:pPr>
              <a:r>
                <a:rPr lang="en-US" b="1" kern="0" dirty="0">
                  <a:solidFill>
                    <a:srgbClr val="000000"/>
                  </a:solidFill>
                  <a:latin typeface="Calibri" panose="020F0502020204030204" pitchFamily="34" charset="0"/>
                  <a:cs typeface="Arial" panose="020B0604020202020204" pitchFamily="34" charset="0"/>
                </a:rPr>
                <a:t>Progression-Free Survival</a:t>
              </a:r>
            </a:p>
          </p:txBody>
        </p:sp>
        <p:sp>
          <p:nvSpPr>
            <p:cNvPr id="20" name="TextBox 19">
              <a:extLst>
                <a:ext uri="{FF2B5EF4-FFF2-40B4-BE49-F238E27FC236}">
                  <a16:creationId xmlns:a16="http://schemas.microsoft.com/office/drawing/2014/main" id="{383CD327-12B2-A5AB-7D69-01DD4166DDFA}"/>
                </a:ext>
              </a:extLst>
            </p:cNvPr>
            <p:cNvSpPr txBox="1"/>
            <p:nvPr/>
          </p:nvSpPr>
          <p:spPr bwMode="auto">
            <a:xfrm>
              <a:off x="8085363" y="1495942"/>
              <a:ext cx="167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spcBef>
                  <a:spcPct val="50000"/>
                </a:spcBef>
                <a:spcAft>
                  <a:spcPct val="0"/>
                </a:spcAft>
                <a:defRPr/>
              </a:pPr>
              <a:r>
                <a:rPr lang="en-US" b="1" kern="0" dirty="0">
                  <a:solidFill>
                    <a:srgbClr val="000000"/>
                  </a:solidFill>
                  <a:latin typeface="Calibri" panose="020F0502020204030204" pitchFamily="34" charset="0"/>
                  <a:cs typeface="Arial" panose="020B0604020202020204" pitchFamily="34" charset="0"/>
                </a:rPr>
                <a:t>Overall Survival</a:t>
              </a:r>
            </a:p>
          </p:txBody>
        </p:sp>
        <p:sp>
          <p:nvSpPr>
            <p:cNvPr id="21" name="Freeform: Shape 2">
              <a:extLst>
                <a:ext uri="{FF2B5EF4-FFF2-40B4-BE49-F238E27FC236}">
                  <a16:creationId xmlns:a16="http://schemas.microsoft.com/office/drawing/2014/main" id="{EEEADA33-F825-69B9-A408-116C1127B092}"/>
                </a:ext>
              </a:extLst>
            </p:cNvPr>
            <p:cNvSpPr/>
            <p:nvPr/>
          </p:nvSpPr>
          <p:spPr bwMode="auto">
            <a:xfrm>
              <a:off x="1541695" y="2191831"/>
              <a:ext cx="3745006" cy="2729753"/>
            </a:xfrm>
            <a:custGeom>
              <a:avLst/>
              <a:gdLst>
                <a:gd name="connsiteX0" fmla="*/ 0 w 3745006"/>
                <a:gd name="connsiteY0" fmla="*/ 0 h 2729753"/>
                <a:gd name="connsiteX1" fmla="*/ 0 w 3745006"/>
                <a:gd name="connsiteY1" fmla="*/ 2729753 h 2729753"/>
                <a:gd name="connsiteX2" fmla="*/ 3745006 w 3745006"/>
                <a:gd name="connsiteY2" fmla="*/ 2729753 h 2729753"/>
              </a:gdLst>
              <a:ahLst/>
              <a:cxnLst>
                <a:cxn ang="0">
                  <a:pos x="connsiteX0" y="connsiteY0"/>
                </a:cxn>
                <a:cxn ang="0">
                  <a:pos x="connsiteX1" y="connsiteY1"/>
                </a:cxn>
                <a:cxn ang="0">
                  <a:pos x="connsiteX2" y="connsiteY2"/>
                </a:cxn>
              </a:cxnLst>
              <a:rect l="l" t="t" r="r" b="b"/>
              <a:pathLst>
                <a:path w="3745006" h="2729753">
                  <a:moveTo>
                    <a:pt x="0" y="0"/>
                  </a:moveTo>
                  <a:lnTo>
                    <a:pt x="0" y="2729753"/>
                  </a:lnTo>
                  <a:lnTo>
                    <a:pt x="3745006" y="2729753"/>
                  </a:lnTo>
                </a:path>
              </a:pathLst>
            </a:custGeom>
            <a:noFill/>
            <a:ln w="28575">
              <a:solidFill>
                <a:srgbClr val="000000"/>
              </a:solidFill>
              <a:miter lim="800000"/>
              <a:headEnd/>
              <a:tailEnd/>
            </a:ln>
          </p:spPr>
          <p:txBody>
            <a:bodyPr rtlCol="0" anchor="ctr"/>
            <a:lstStyle/>
            <a:p>
              <a:pPr algn="ctr">
                <a:defRPr/>
              </a:pPr>
              <a:endParaRPr lang="en-US" kern="0" dirty="0">
                <a:solidFill>
                  <a:srgbClr val="FFFFFF"/>
                </a:solidFill>
                <a:latin typeface="Calibri"/>
                <a:cs typeface="Arial" panose="020B0604020202020204" pitchFamily="34" charset="0"/>
              </a:endParaRPr>
            </a:p>
          </p:txBody>
        </p:sp>
        <p:grpSp>
          <p:nvGrpSpPr>
            <p:cNvPr id="22" name="Group 21">
              <a:extLst>
                <a:ext uri="{FF2B5EF4-FFF2-40B4-BE49-F238E27FC236}">
                  <a16:creationId xmlns:a16="http://schemas.microsoft.com/office/drawing/2014/main" id="{5C6D0600-2E6E-7B11-9D7C-27374511377D}"/>
                </a:ext>
              </a:extLst>
            </p:cNvPr>
            <p:cNvGrpSpPr/>
            <p:nvPr/>
          </p:nvGrpSpPr>
          <p:grpSpPr>
            <a:xfrm>
              <a:off x="1464371" y="2191831"/>
              <a:ext cx="87407" cy="2729753"/>
              <a:chOff x="1933011" y="1775012"/>
              <a:chExt cx="87407" cy="2729753"/>
            </a:xfrm>
          </p:grpSpPr>
          <p:cxnSp>
            <p:nvCxnSpPr>
              <p:cNvPr id="207" name="Straight Connector 206">
                <a:extLst>
                  <a:ext uri="{FF2B5EF4-FFF2-40B4-BE49-F238E27FC236}">
                    <a16:creationId xmlns:a16="http://schemas.microsoft.com/office/drawing/2014/main" id="{E7BAA2A6-C620-43EC-9F3C-16C3948FA77A}"/>
                  </a:ext>
                </a:extLst>
              </p:cNvPr>
              <p:cNvCxnSpPr/>
              <p:nvPr/>
            </p:nvCxnSpPr>
            <p:spPr bwMode="auto">
              <a:xfrm>
                <a:off x="1946459" y="1775012"/>
                <a:ext cx="73959" cy="0"/>
              </a:xfrm>
              <a:prstGeom prst="line">
                <a:avLst/>
              </a:prstGeom>
              <a:noFill/>
              <a:ln w="28575" cap="flat" cmpd="sng" algn="ctr">
                <a:solidFill>
                  <a:srgbClr val="000000"/>
                </a:solidFill>
                <a:prstDash val="solid"/>
                <a:round/>
                <a:headEnd type="none" w="med" len="med"/>
                <a:tailEnd type="none" w="med" len="med"/>
              </a:ln>
              <a:effectLst/>
            </p:spPr>
          </p:cxnSp>
          <p:cxnSp>
            <p:nvCxnSpPr>
              <p:cNvPr id="208" name="Straight Connector 207">
                <a:extLst>
                  <a:ext uri="{FF2B5EF4-FFF2-40B4-BE49-F238E27FC236}">
                    <a16:creationId xmlns:a16="http://schemas.microsoft.com/office/drawing/2014/main" id="{9B7A496B-AF8B-1E23-09FB-7B240CF99C2B}"/>
                  </a:ext>
                </a:extLst>
              </p:cNvPr>
              <p:cNvCxnSpPr/>
              <p:nvPr/>
            </p:nvCxnSpPr>
            <p:spPr bwMode="auto">
              <a:xfrm>
                <a:off x="1936376" y="2320963"/>
                <a:ext cx="73959" cy="0"/>
              </a:xfrm>
              <a:prstGeom prst="line">
                <a:avLst/>
              </a:prstGeom>
              <a:noFill/>
              <a:ln w="28575" cap="flat" cmpd="sng" algn="ctr">
                <a:solidFill>
                  <a:srgbClr val="000000"/>
                </a:solidFill>
                <a:prstDash val="solid"/>
                <a:round/>
                <a:headEnd type="none" w="med" len="med"/>
                <a:tailEnd type="none" w="med" len="med"/>
              </a:ln>
              <a:effectLst/>
            </p:spPr>
          </p:cxnSp>
          <p:cxnSp>
            <p:nvCxnSpPr>
              <p:cNvPr id="209" name="Straight Connector 208">
                <a:extLst>
                  <a:ext uri="{FF2B5EF4-FFF2-40B4-BE49-F238E27FC236}">
                    <a16:creationId xmlns:a16="http://schemas.microsoft.com/office/drawing/2014/main" id="{1A8FEA44-D4FF-AABF-3009-998D59A192E1}"/>
                  </a:ext>
                </a:extLst>
              </p:cNvPr>
              <p:cNvCxnSpPr/>
              <p:nvPr/>
            </p:nvCxnSpPr>
            <p:spPr bwMode="auto">
              <a:xfrm>
                <a:off x="1935255" y="2866914"/>
                <a:ext cx="73959" cy="0"/>
              </a:xfrm>
              <a:prstGeom prst="line">
                <a:avLst/>
              </a:prstGeom>
              <a:noFill/>
              <a:ln w="28575" cap="flat" cmpd="sng" algn="ctr">
                <a:solidFill>
                  <a:srgbClr val="000000"/>
                </a:solidFill>
                <a:prstDash val="solid"/>
                <a:round/>
                <a:headEnd type="none" w="med" len="med"/>
                <a:tailEnd type="none" w="med" len="med"/>
              </a:ln>
              <a:effectLst/>
            </p:spPr>
          </p:cxnSp>
          <p:cxnSp>
            <p:nvCxnSpPr>
              <p:cNvPr id="210" name="Straight Connector 209">
                <a:extLst>
                  <a:ext uri="{FF2B5EF4-FFF2-40B4-BE49-F238E27FC236}">
                    <a16:creationId xmlns:a16="http://schemas.microsoft.com/office/drawing/2014/main" id="{01E3AC6F-1888-4A8F-C04D-F403260F2129}"/>
                  </a:ext>
                </a:extLst>
              </p:cNvPr>
              <p:cNvCxnSpPr/>
              <p:nvPr/>
            </p:nvCxnSpPr>
            <p:spPr bwMode="auto">
              <a:xfrm>
                <a:off x="1935255" y="3412865"/>
                <a:ext cx="73959" cy="0"/>
              </a:xfrm>
              <a:prstGeom prst="line">
                <a:avLst/>
              </a:prstGeom>
              <a:noFill/>
              <a:ln w="28575" cap="flat" cmpd="sng" algn="ctr">
                <a:solidFill>
                  <a:srgbClr val="000000"/>
                </a:solidFill>
                <a:prstDash val="solid"/>
                <a:round/>
                <a:headEnd type="none" w="med" len="med"/>
                <a:tailEnd type="none" w="med" len="med"/>
              </a:ln>
              <a:effectLst/>
            </p:spPr>
          </p:cxnSp>
          <p:cxnSp>
            <p:nvCxnSpPr>
              <p:cNvPr id="211" name="Straight Connector 210">
                <a:extLst>
                  <a:ext uri="{FF2B5EF4-FFF2-40B4-BE49-F238E27FC236}">
                    <a16:creationId xmlns:a16="http://schemas.microsoft.com/office/drawing/2014/main" id="{0B0B574E-FFE2-9DD4-07B3-635484D24FCA}"/>
                  </a:ext>
                </a:extLst>
              </p:cNvPr>
              <p:cNvCxnSpPr/>
              <p:nvPr/>
            </p:nvCxnSpPr>
            <p:spPr bwMode="auto">
              <a:xfrm>
                <a:off x="1933011" y="3958816"/>
                <a:ext cx="73959" cy="0"/>
              </a:xfrm>
              <a:prstGeom prst="line">
                <a:avLst/>
              </a:prstGeom>
              <a:noFill/>
              <a:ln w="28575" cap="flat" cmpd="sng" algn="ctr">
                <a:solidFill>
                  <a:srgbClr val="000000"/>
                </a:solidFill>
                <a:prstDash val="solid"/>
                <a:round/>
                <a:headEnd type="none" w="med" len="med"/>
                <a:tailEnd type="none" w="med" len="med"/>
              </a:ln>
              <a:effectLst/>
            </p:spPr>
          </p:cxnSp>
          <p:cxnSp>
            <p:nvCxnSpPr>
              <p:cNvPr id="212" name="Straight Connector 211">
                <a:extLst>
                  <a:ext uri="{FF2B5EF4-FFF2-40B4-BE49-F238E27FC236}">
                    <a16:creationId xmlns:a16="http://schemas.microsoft.com/office/drawing/2014/main" id="{188CEF31-A767-B409-BCB8-A566581FA5EF}"/>
                  </a:ext>
                </a:extLst>
              </p:cNvPr>
              <p:cNvCxnSpPr/>
              <p:nvPr/>
            </p:nvCxnSpPr>
            <p:spPr bwMode="auto">
              <a:xfrm>
                <a:off x="1946459" y="4504765"/>
                <a:ext cx="73959" cy="0"/>
              </a:xfrm>
              <a:prstGeom prst="line">
                <a:avLst/>
              </a:prstGeom>
              <a:noFill/>
              <a:ln w="28575" cap="flat" cmpd="sng" algn="ctr">
                <a:solidFill>
                  <a:srgbClr val="000000"/>
                </a:solidFill>
                <a:prstDash val="solid"/>
                <a:round/>
                <a:headEnd type="none" w="med" len="med"/>
                <a:tailEnd type="none" w="med" len="med"/>
              </a:ln>
              <a:effectLst/>
            </p:spPr>
          </p:cxnSp>
        </p:grpSp>
        <p:grpSp>
          <p:nvGrpSpPr>
            <p:cNvPr id="23" name="Group 22">
              <a:extLst>
                <a:ext uri="{FF2B5EF4-FFF2-40B4-BE49-F238E27FC236}">
                  <a16:creationId xmlns:a16="http://schemas.microsoft.com/office/drawing/2014/main" id="{1EC6D0D9-B298-DF16-7A24-AA94AD310981}"/>
                </a:ext>
              </a:extLst>
            </p:cNvPr>
            <p:cNvGrpSpPr/>
            <p:nvPr/>
          </p:nvGrpSpPr>
          <p:grpSpPr>
            <a:xfrm>
              <a:off x="1545055" y="4918979"/>
              <a:ext cx="3742673" cy="68281"/>
              <a:chOff x="2013695" y="4502160"/>
              <a:chExt cx="3742673" cy="68281"/>
            </a:xfrm>
          </p:grpSpPr>
          <p:grpSp>
            <p:nvGrpSpPr>
              <p:cNvPr id="195" name="Group 194">
                <a:extLst>
                  <a:ext uri="{FF2B5EF4-FFF2-40B4-BE49-F238E27FC236}">
                    <a16:creationId xmlns:a16="http://schemas.microsoft.com/office/drawing/2014/main" id="{3D8E88A7-FAA9-6917-D82E-3AF65D7E1673}"/>
                  </a:ext>
                </a:extLst>
              </p:cNvPr>
              <p:cNvGrpSpPr/>
              <p:nvPr/>
            </p:nvGrpSpPr>
            <p:grpSpPr>
              <a:xfrm>
                <a:off x="2013695" y="4511488"/>
                <a:ext cx="2074212" cy="58953"/>
                <a:chOff x="2013695" y="4511488"/>
                <a:chExt cx="2074212" cy="58953"/>
              </a:xfrm>
            </p:grpSpPr>
            <p:cxnSp>
              <p:nvCxnSpPr>
                <p:cNvPr id="201" name="Straight Connector 200">
                  <a:extLst>
                    <a:ext uri="{FF2B5EF4-FFF2-40B4-BE49-F238E27FC236}">
                      <a16:creationId xmlns:a16="http://schemas.microsoft.com/office/drawing/2014/main" id="{D3E65B12-C42F-E341-A301-28075DDA37B0}"/>
                    </a:ext>
                  </a:extLst>
                </p:cNvPr>
                <p:cNvCxnSpPr>
                  <a:cxnSpLocks/>
                </p:cNvCxnSpPr>
                <p:nvPr/>
              </p:nvCxnSpPr>
              <p:spPr bwMode="auto">
                <a:xfrm rot="5400000">
                  <a:off x="4058430" y="4540965"/>
                  <a:ext cx="58953" cy="0"/>
                </a:xfrm>
                <a:prstGeom prst="line">
                  <a:avLst/>
                </a:prstGeom>
                <a:noFill/>
                <a:ln w="28575" cap="flat" cmpd="sng" algn="ctr">
                  <a:solidFill>
                    <a:srgbClr val="000000"/>
                  </a:solidFill>
                  <a:prstDash val="solid"/>
                  <a:round/>
                  <a:headEnd type="none" w="med" len="med"/>
                  <a:tailEnd type="none" w="med" len="med"/>
                </a:ln>
                <a:effectLst/>
              </p:spPr>
            </p:cxnSp>
            <p:cxnSp>
              <p:nvCxnSpPr>
                <p:cNvPr id="202" name="Straight Connector 201">
                  <a:extLst>
                    <a:ext uri="{FF2B5EF4-FFF2-40B4-BE49-F238E27FC236}">
                      <a16:creationId xmlns:a16="http://schemas.microsoft.com/office/drawing/2014/main" id="{74480FA0-B53D-5515-42DC-4DECFFAC4CF1}"/>
                    </a:ext>
                  </a:extLst>
                </p:cNvPr>
                <p:cNvCxnSpPr>
                  <a:cxnSpLocks/>
                </p:cNvCxnSpPr>
                <p:nvPr/>
              </p:nvCxnSpPr>
              <p:spPr bwMode="auto">
                <a:xfrm rot="5400000">
                  <a:off x="3643587" y="4540965"/>
                  <a:ext cx="58953" cy="0"/>
                </a:xfrm>
                <a:prstGeom prst="line">
                  <a:avLst/>
                </a:prstGeom>
                <a:noFill/>
                <a:ln w="28575" cap="flat" cmpd="sng" algn="ctr">
                  <a:solidFill>
                    <a:srgbClr val="000000"/>
                  </a:solidFill>
                  <a:prstDash val="solid"/>
                  <a:round/>
                  <a:headEnd type="none" w="med" len="med"/>
                  <a:tailEnd type="none" w="med" len="med"/>
                </a:ln>
                <a:effectLst/>
              </p:spPr>
            </p:cxnSp>
            <p:cxnSp>
              <p:nvCxnSpPr>
                <p:cNvPr id="203" name="Straight Connector 202">
                  <a:extLst>
                    <a:ext uri="{FF2B5EF4-FFF2-40B4-BE49-F238E27FC236}">
                      <a16:creationId xmlns:a16="http://schemas.microsoft.com/office/drawing/2014/main" id="{75361290-0D6D-A760-EFBE-8DD78110AA49}"/>
                    </a:ext>
                  </a:extLst>
                </p:cNvPr>
                <p:cNvCxnSpPr>
                  <a:cxnSpLocks/>
                </p:cNvCxnSpPr>
                <p:nvPr/>
              </p:nvCxnSpPr>
              <p:spPr bwMode="auto">
                <a:xfrm rot="5400000">
                  <a:off x="3228744" y="4540965"/>
                  <a:ext cx="58953" cy="0"/>
                </a:xfrm>
                <a:prstGeom prst="line">
                  <a:avLst/>
                </a:prstGeom>
                <a:noFill/>
                <a:ln w="28575" cap="flat" cmpd="sng" algn="ctr">
                  <a:solidFill>
                    <a:srgbClr val="000000"/>
                  </a:solidFill>
                  <a:prstDash val="solid"/>
                  <a:round/>
                  <a:headEnd type="none" w="med" len="med"/>
                  <a:tailEnd type="none" w="med" len="med"/>
                </a:ln>
                <a:effectLst/>
              </p:spPr>
            </p:cxnSp>
            <p:cxnSp>
              <p:nvCxnSpPr>
                <p:cNvPr id="204" name="Straight Connector 203">
                  <a:extLst>
                    <a:ext uri="{FF2B5EF4-FFF2-40B4-BE49-F238E27FC236}">
                      <a16:creationId xmlns:a16="http://schemas.microsoft.com/office/drawing/2014/main" id="{9DD5599A-1D93-B847-F6DC-2251F689B34F}"/>
                    </a:ext>
                  </a:extLst>
                </p:cNvPr>
                <p:cNvCxnSpPr>
                  <a:cxnSpLocks/>
                </p:cNvCxnSpPr>
                <p:nvPr/>
              </p:nvCxnSpPr>
              <p:spPr bwMode="auto">
                <a:xfrm rot="5400000">
                  <a:off x="2813902" y="4540965"/>
                  <a:ext cx="58953" cy="0"/>
                </a:xfrm>
                <a:prstGeom prst="line">
                  <a:avLst/>
                </a:prstGeom>
                <a:noFill/>
                <a:ln w="28575" cap="flat" cmpd="sng" algn="ctr">
                  <a:solidFill>
                    <a:srgbClr val="000000"/>
                  </a:solidFill>
                  <a:prstDash val="solid"/>
                  <a:round/>
                  <a:headEnd type="none" w="med" len="med"/>
                  <a:tailEnd type="none" w="med" len="med"/>
                </a:ln>
                <a:effectLst/>
              </p:spPr>
            </p:cxnSp>
            <p:cxnSp>
              <p:nvCxnSpPr>
                <p:cNvPr id="205" name="Straight Connector 204">
                  <a:extLst>
                    <a:ext uri="{FF2B5EF4-FFF2-40B4-BE49-F238E27FC236}">
                      <a16:creationId xmlns:a16="http://schemas.microsoft.com/office/drawing/2014/main" id="{0C201142-7FF7-B12E-FE8C-03303DBFD3B0}"/>
                    </a:ext>
                  </a:extLst>
                </p:cNvPr>
                <p:cNvCxnSpPr>
                  <a:cxnSpLocks/>
                </p:cNvCxnSpPr>
                <p:nvPr/>
              </p:nvCxnSpPr>
              <p:spPr bwMode="auto">
                <a:xfrm rot="5400000">
                  <a:off x="2399059" y="4540965"/>
                  <a:ext cx="58953" cy="0"/>
                </a:xfrm>
                <a:prstGeom prst="line">
                  <a:avLst/>
                </a:prstGeom>
                <a:noFill/>
                <a:ln w="28575" cap="flat" cmpd="sng" algn="ctr">
                  <a:solidFill>
                    <a:srgbClr val="000000"/>
                  </a:solidFill>
                  <a:prstDash val="solid"/>
                  <a:round/>
                  <a:headEnd type="none" w="med" len="med"/>
                  <a:tailEnd type="none" w="med" len="med"/>
                </a:ln>
                <a:effectLst/>
              </p:spPr>
            </p:cxnSp>
            <p:cxnSp>
              <p:nvCxnSpPr>
                <p:cNvPr id="206" name="Straight Connector 205">
                  <a:extLst>
                    <a:ext uri="{FF2B5EF4-FFF2-40B4-BE49-F238E27FC236}">
                      <a16:creationId xmlns:a16="http://schemas.microsoft.com/office/drawing/2014/main" id="{ABF1B227-2562-0364-99F6-C31DE3241A5B}"/>
                    </a:ext>
                  </a:extLst>
                </p:cNvPr>
                <p:cNvCxnSpPr>
                  <a:cxnSpLocks/>
                </p:cNvCxnSpPr>
                <p:nvPr/>
              </p:nvCxnSpPr>
              <p:spPr bwMode="auto">
                <a:xfrm rot="5400000">
                  <a:off x="1984218" y="4540965"/>
                  <a:ext cx="58953" cy="0"/>
                </a:xfrm>
                <a:prstGeom prst="line">
                  <a:avLst/>
                </a:prstGeom>
                <a:noFill/>
                <a:ln w="28575" cap="flat" cmpd="sng" algn="ctr">
                  <a:solidFill>
                    <a:srgbClr val="000000"/>
                  </a:solidFill>
                  <a:prstDash val="solid"/>
                  <a:round/>
                  <a:headEnd type="none" w="med" len="med"/>
                  <a:tailEnd type="none" w="med" len="med"/>
                </a:ln>
                <a:effectLst/>
              </p:spPr>
            </p:cxnSp>
          </p:grpSp>
          <p:grpSp>
            <p:nvGrpSpPr>
              <p:cNvPr id="196" name="Group 195">
                <a:extLst>
                  <a:ext uri="{FF2B5EF4-FFF2-40B4-BE49-F238E27FC236}">
                    <a16:creationId xmlns:a16="http://schemas.microsoft.com/office/drawing/2014/main" id="{9DCEC4E2-EDC5-2024-B026-BB17B97E0357}"/>
                  </a:ext>
                </a:extLst>
              </p:cNvPr>
              <p:cNvGrpSpPr/>
              <p:nvPr/>
            </p:nvGrpSpPr>
            <p:grpSpPr>
              <a:xfrm>
                <a:off x="4511842" y="4502160"/>
                <a:ext cx="1244526" cy="58953"/>
                <a:chOff x="2013695" y="4511488"/>
                <a:chExt cx="1244526" cy="58953"/>
              </a:xfrm>
            </p:grpSpPr>
            <p:cxnSp>
              <p:nvCxnSpPr>
                <p:cNvPr id="197" name="Straight Connector 196">
                  <a:extLst>
                    <a:ext uri="{FF2B5EF4-FFF2-40B4-BE49-F238E27FC236}">
                      <a16:creationId xmlns:a16="http://schemas.microsoft.com/office/drawing/2014/main" id="{16B296B4-4A31-E170-2E0E-BDF48629E645}"/>
                    </a:ext>
                  </a:extLst>
                </p:cNvPr>
                <p:cNvCxnSpPr>
                  <a:cxnSpLocks/>
                </p:cNvCxnSpPr>
                <p:nvPr/>
              </p:nvCxnSpPr>
              <p:spPr bwMode="auto">
                <a:xfrm rot="5400000">
                  <a:off x="3228744" y="4540965"/>
                  <a:ext cx="58953" cy="0"/>
                </a:xfrm>
                <a:prstGeom prst="line">
                  <a:avLst/>
                </a:prstGeom>
                <a:noFill/>
                <a:ln w="28575" cap="flat" cmpd="sng" algn="ctr">
                  <a:solidFill>
                    <a:srgbClr val="000000"/>
                  </a:solidFill>
                  <a:prstDash val="solid"/>
                  <a:round/>
                  <a:headEnd type="none" w="med" len="med"/>
                  <a:tailEnd type="none" w="med" len="med"/>
                </a:ln>
                <a:effectLst/>
              </p:spPr>
            </p:cxnSp>
            <p:cxnSp>
              <p:nvCxnSpPr>
                <p:cNvPr id="198" name="Straight Connector 197">
                  <a:extLst>
                    <a:ext uri="{FF2B5EF4-FFF2-40B4-BE49-F238E27FC236}">
                      <a16:creationId xmlns:a16="http://schemas.microsoft.com/office/drawing/2014/main" id="{756E9286-08C3-2E05-5A91-50EA1B4620BF}"/>
                    </a:ext>
                  </a:extLst>
                </p:cNvPr>
                <p:cNvCxnSpPr>
                  <a:cxnSpLocks/>
                </p:cNvCxnSpPr>
                <p:nvPr/>
              </p:nvCxnSpPr>
              <p:spPr bwMode="auto">
                <a:xfrm rot="5400000">
                  <a:off x="2813902" y="4540965"/>
                  <a:ext cx="58953" cy="0"/>
                </a:xfrm>
                <a:prstGeom prst="line">
                  <a:avLst/>
                </a:prstGeom>
                <a:noFill/>
                <a:ln w="28575" cap="flat" cmpd="sng" algn="ctr">
                  <a:solidFill>
                    <a:srgbClr val="000000"/>
                  </a:solidFill>
                  <a:prstDash val="solid"/>
                  <a:round/>
                  <a:headEnd type="none" w="med" len="med"/>
                  <a:tailEnd type="none" w="med" len="med"/>
                </a:ln>
                <a:effectLst/>
              </p:spPr>
            </p:cxnSp>
            <p:cxnSp>
              <p:nvCxnSpPr>
                <p:cNvPr id="199" name="Straight Connector 198">
                  <a:extLst>
                    <a:ext uri="{FF2B5EF4-FFF2-40B4-BE49-F238E27FC236}">
                      <a16:creationId xmlns:a16="http://schemas.microsoft.com/office/drawing/2014/main" id="{4D6F423E-EEC9-13BD-90A5-D925527E9A1E}"/>
                    </a:ext>
                  </a:extLst>
                </p:cNvPr>
                <p:cNvCxnSpPr>
                  <a:cxnSpLocks/>
                </p:cNvCxnSpPr>
                <p:nvPr/>
              </p:nvCxnSpPr>
              <p:spPr bwMode="auto">
                <a:xfrm rot="5400000">
                  <a:off x="2399059" y="4540965"/>
                  <a:ext cx="58953" cy="0"/>
                </a:xfrm>
                <a:prstGeom prst="line">
                  <a:avLst/>
                </a:prstGeom>
                <a:noFill/>
                <a:ln w="28575" cap="flat" cmpd="sng" algn="ctr">
                  <a:solidFill>
                    <a:srgbClr val="000000"/>
                  </a:solidFill>
                  <a:prstDash val="solid"/>
                  <a:round/>
                  <a:headEnd type="none" w="med" len="med"/>
                  <a:tailEnd type="none" w="med" len="med"/>
                </a:ln>
                <a:effectLst/>
              </p:spPr>
            </p:cxnSp>
            <p:cxnSp>
              <p:nvCxnSpPr>
                <p:cNvPr id="200" name="Straight Connector 199">
                  <a:extLst>
                    <a:ext uri="{FF2B5EF4-FFF2-40B4-BE49-F238E27FC236}">
                      <a16:creationId xmlns:a16="http://schemas.microsoft.com/office/drawing/2014/main" id="{691943F8-F7F2-6E2C-5E90-9F6FF1190D2D}"/>
                    </a:ext>
                  </a:extLst>
                </p:cNvPr>
                <p:cNvCxnSpPr>
                  <a:cxnSpLocks/>
                </p:cNvCxnSpPr>
                <p:nvPr/>
              </p:nvCxnSpPr>
              <p:spPr bwMode="auto">
                <a:xfrm rot="5400000">
                  <a:off x="1984218" y="4540965"/>
                  <a:ext cx="58953" cy="0"/>
                </a:xfrm>
                <a:prstGeom prst="line">
                  <a:avLst/>
                </a:prstGeom>
                <a:noFill/>
                <a:ln w="28575" cap="flat" cmpd="sng" algn="ctr">
                  <a:solidFill>
                    <a:srgbClr val="000000"/>
                  </a:solidFill>
                  <a:prstDash val="solid"/>
                  <a:round/>
                  <a:headEnd type="none" w="med" len="med"/>
                  <a:tailEnd type="none" w="med" len="med"/>
                </a:ln>
                <a:effectLst/>
              </p:spPr>
            </p:cxnSp>
          </p:grpSp>
        </p:grpSp>
        <p:sp>
          <p:nvSpPr>
            <p:cNvPr id="24" name="TextBox 23">
              <a:extLst>
                <a:ext uri="{FF2B5EF4-FFF2-40B4-BE49-F238E27FC236}">
                  <a16:creationId xmlns:a16="http://schemas.microsoft.com/office/drawing/2014/main" id="{A069FBC6-67C3-DEB9-85AF-D307276EDD33}"/>
                </a:ext>
              </a:extLst>
            </p:cNvPr>
            <p:cNvSpPr txBox="1"/>
            <p:nvPr/>
          </p:nvSpPr>
          <p:spPr bwMode="auto">
            <a:xfrm>
              <a:off x="986575" y="2007165"/>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100</a:t>
              </a:r>
            </a:p>
          </p:txBody>
        </p:sp>
        <p:sp>
          <p:nvSpPr>
            <p:cNvPr id="25" name="TextBox 24">
              <a:extLst>
                <a:ext uri="{FF2B5EF4-FFF2-40B4-BE49-F238E27FC236}">
                  <a16:creationId xmlns:a16="http://schemas.microsoft.com/office/drawing/2014/main" id="{CFA51116-1F17-008E-22C0-01EB3ED4D0DB}"/>
                </a:ext>
              </a:extLst>
            </p:cNvPr>
            <p:cNvSpPr txBox="1"/>
            <p:nvPr/>
          </p:nvSpPr>
          <p:spPr bwMode="auto">
            <a:xfrm>
              <a:off x="1104369" y="2533070"/>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80</a:t>
              </a:r>
            </a:p>
          </p:txBody>
        </p:sp>
        <p:sp>
          <p:nvSpPr>
            <p:cNvPr id="26" name="TextBox 25">
              <a:extLst>
                <a:ext uri="{FF2B5EF4-FFF2-40B4-BE49-F238E27FC236}">
                  <a16:creationId xmlns:a16="http://schemas.microsoft.com/office/drawing/2014/main" id="{6A8416E5-8661-A4F0-3C69-5A2B3A265DB7}"/>
                </a:ext>
              </a:extLst>
            </p:cNvPr>
            <p:cNvSpPr txBox="1"/>
            <p:nvPr/>
          </p:nvSpPr>
          <p:spPr bwMode="auto">
            <a:xfrm>
              <a:off x="1102041" y="3100467"/>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60</a:t>
              </a:r>
            </a:p>
          </p:txBody>
        </p:sp>
        <p:sp>
          <p:nvSpPr>
            <p:cNvPr id="27" name="TextBox 26">
              <a:extLst>
                <a:ext uri="{FF2B5EF4-FFF2-40B4-BE49-F238E27FC236}">
                  <a16:creationId xmlns:a16="http://schemas.microsoft.com/office/drawing/2014/main" id="{8AEF6C54-B756-21C7-5FBE-502AD838E889}"/>
                </a:ext>
              </a:extLst>
            </p:cNvPr>
            <p:cNvSpPr txBox="1"/>
            <p:nvPr/>
          </p:nvSpPr>
          <p:spPr bwMode="auto">
            <a:xfrm>
              <a:off x="1102815" y="3646544"/>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40</a:t>
              </a:r>
            </a:p>
          </p:txBody>
        </p:sp>
        <p:sp>
          <p:nvSpPr>
            <p:cNvPr id="28" name="TextBox 27">
              <a:extLst>
                <a:ext uri="{FF2B5EF4-FFF2-40B4-BE49-F238E27FC236}">
                  <a16:creationId xmlns:a16="http://schemas.microsoft.com/office/drawing/2014/main" id="{BE89DC09-ED6F-A453-D494-73E758AE79E0}"/>
                </a:ext>
              </a:extLst>
            </p:cNvPr>
            <p:cNvSpPr txBox="1"/>
            <p:nvPr/>
          </p:nvSpPr>
          <p:spPr bwMode="auto">
            <a:xfrm>
              <a:off x="1100147" y="4181512"/>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20</a:t>
              </a:r>
            </a:p>
          </p:txBody>
        </p:sp>
        <p:sp>
          <p:nvSpPr>
            <p:cNvPr id="29" name="TextBox 28">
              <a:extLst>
                <a:ext uri="{FF2B5EF4-FFF2-40B4-BE49-F238E27FC236}">
                  <a16:creationId xmlns:a16="http://schemas.microsoft.com/office/drawing/2014/main" id="{95A1EEDA-8C5A-23FF-B43B-DB7DE405939C}"/>
                </a:ext>
              </a:extLst>
            </p:cNvPr>
            <p:cNvSpPr txBox="1"/>
            <p:nvPr/>
          </p:nvSpPr>
          <p:spPr bwMode="auto">
            <a:xfrm>
              <a:off x="1217940" y="4727589"/>
              <a:ext cx="301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0</a:t>
              </a:r>
            </a:p>
          </p:txBody>
        </p:sp>
        <p:sp>
          <p:nvSpPr>
            <p:cNvPr id="30" name="TextBox 29">
              <a:extLst>
                <a:ext uri="{FF2B5EF4-FFF2-40B4-BE49-F238E27FC236}">
                  <a16:creationId xmlns:a16="http://schemas.microsoft.com/office/drawing/2014/main" id="{819C5855-7E0B-6254-82FB-D302416101EC}"/>
                </a:ext>
              </a:extLst>
            </p:cNvPr>
            <p:cNvSpPr txBox="1"/>
            <p:nvPr/>
          </p:nvSpPr>
          <p:spPr bwMode="auto">
            <a:xfrm>
              <a:off x="1389509" y="4940348"/>
              <a:ext cx="301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0</a:t>
              </a:r>
            </a:p>
          </p:txBody>
        </p:sp>
        <p:sp>
          <p:nvSpPr>
            <p:cNvPr id="31" name="TextBox 30">
              <a:extLst>
                <a:ext uri="{FF2B5EF4-FFF2-40B4-BE49-F238E27FC236}">
                  <a16:creationId xmlns:a16="http://schemas.microsoft.com/office/drawing/2014/main" id="{FA8E56D7-BD21-2480-0C76-AF1DF4D340AD}"/>
                </a:ext>
              </a:extLst>
            </p:cNvPr>
            <p:cNvSpPr txBox="1"/>
            <p:nvPr/>
          </p:nvSpPr>
          <p:spPr bwMode="auto">
            <a:xfrm>
              <a:off x="1808896" y="4940348"/>
              <a:ext cx="301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3</a:t>
              </a:r>
            </a:p>
          </p:txBody>
        </p:sp>
        <p:sp>
          <p:nvSpPr>
            <p:cNvPr id="32" name="TextBox 31">
              <a:extLst>
                <a:ext uri="{FF2B5EF4-FFF2-40B4-BE49-F238E27FC236}">
                  <a16:creationId xmlns:a16="http://schemas.microsoft.com/office/drawing/2014/main" id="{AC2102B7-2B76-44F5-44DC-B1C9E2191CE2}"/>
                </a:ext>
              </a:extLst>
            </p:cNvPr>
            <p:cNvSpPr txBox="1"/>
            <p:nvPr/>
          </p:nvSpPr>
          <p:spPr bwMode="auto">
            <a:xfrm>
              <a:off x="2234406" y="4938114"/>
              <a:ext cx="301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6</a:t>
              </a:r>
            </a:p>
          </p:txBody>
        </p:sp>
        <p:sp>
          <p:nvSpPr>
            <p:cNvPr id="33" name="TextBox 32">
              <a:extLst>
                <a:ext uri="{FF2B5EF4-FFF2-40B4-BE49-F238E27FC236}">
                  <a16:creationId xmlns:a16="http://schemas.microsoft.com/office/drawing/2014/main" id="{6D78D117-3790-A0BE-556F-450BC2C6E684}"/>
                </a:ext>
              </a:extLst>
            </p:cNvPr>
            <p:cNvSpPr txBox="1"/>
            <p:nvPr/>
          </p:nvSpPr>
          <p:spPr bwMode="auto">
            <a:xfrm>
              <a:off x="2653793" y="4938114"/>
              <a:ext cx="301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9</a:t>
              </a:r>
            </a:p>
          </p:txBody>
        </p:sp>
        <p:sp>
          <p:nvSpPr>
            <p:cNvPr id="34" name="TextBox 33">
              <a:extLst>
                <a:ext uri="{FF2B5EF4-FFF2-40B4-BE49-F238E27FC236}">
                  <a16:creationId xmlns:a16="http://schemas.microsoft.com/office/drawing/2014/main" id="{EB1964D0-B312-D1F2-0781-C553A39AFD69}"/>
                </a:ext>
              </a:extLst>
            </p:cNvPr>
            <p:cNvSpPr txBox="1"/>
            <p:nvPr/>
          </p:nvSpPr>
          <p:spPr bwMode="auto">
            <a:xfrm>
              <a:off x="2991285" y="4919547"/>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12</a:t>
              </a:r>
            </a:p>
          </p:txBody>
        </p:sp>
        <p:sp>
          <p:nvSpPr>
            <p:cNvPr id="35" name="TextBox 34">
              <a:extLst>
                <a:ext uri="{FF2B5EF4-FFF2-40B4-BE49-F238E27FC236}">
                  <a16:creationId xmlns:a16="http://schemas.microsoft.com/office/drawing/2014/main" id="{A5A33EB0-7579-0B77-6DE7-D3FB204D1EE2}"/>
                </a:ext>
              </a:extLst>
            </p:cNvPr>
            <p:cNvSpPr txBox="1"/>
            <p:nvPr/>
          </p:nvSpPr>
          <p:spPr bwMode="auto">
            <a:xfrm>
              <a:off x="3410672" y="4919547"/>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15</a:t>
              </a:r>
            </a:p>
          </p:txBody>
        </p:sp>
        <p:sp>
          <p:nvSpPr>
            <p:cNvPr id="36" name="TextBox 35">
              <a:extLst>
                <a:ext uri="{FF2B5EF4-FFF2-40B4-BE49-F238E27FC236}">
                  <a16:creationId xmlns:a16="http://schemas.microsoft.com/office/drawing/2014/main" id="{F7B073EB-5C0D-66CC-4386-15CF6D8746B2}"/>
                </a:ext>
              </a:extLst>
            </p:cNvPr>
            <p:cNvSpPr txBox="1"/>
            <p:nvPr/>
          </p:nvSpPr>
          <p:spPr bwMode="auto">
            <a:xfrm>
              <a:off x="3836182" y="4917313"/>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18</a:t>
              </a:r>
            </a:p>
          </p:txBody>
        </p:sp>
        <p:sp>
          <p:nvSpPr>
            <p:cNvPr id="37" name="TextBox 36">
              <a:extLst>
                <a:ext uri="{FF2B5EF4-FFF2-40B4-BE49-F238E27FC236}">
                  <a16:creationId xmlns:a16="http://schemas.microsoft.com/office/drawing/2014/main" id="{56C1CDC5-91AE-EC4D-5F5F-2729DA5DDB93}"/>
                </a:ext>
              </a:extLst>
            </p:cNvPr>
            <p:cNvSpPr txBox="1"/>
            <p:nvPr/>
          </p:nvSpPr>
          <p:spPr bwMode="auto">
            <a:xfrm>
              <a:off x="4255569" y="4917313"/>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21</a:t>
              </a:r>
            </a:p>
          </p:txBody>
        </p:sp>
        <p:sp>
          <p:nvSpPr>
            <p:cNvPr id="38" name="TextBox 37">
              <a:extLst>
                <a:ext uri="{FF2B5EF4-FFF2-40B4-BE49-F238E27FC236}">
                  <a16:creationId xmlns:a16="http://schemas.microsoft.com/office/drawing/2014/main" id="{2D6B5EFE-EE5B-AA8F-DE5C-513671F9D600}"/>
                </a:ext>
              </a:extLst>
            </p:cNvPr>
            <p:cNvSpPr txBox="1"/>
            <p:nvPr/>
          </p:nvSpPr>
          <p:spPr bwMode="auto">
            <a:xfrm>
              <a:off x="4661977" y="4917313"/>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24</a:t>
              </a:r>
            </a:p>
          </p:txBody>
        </p:sp>
        <p:sp>
          <p:nvSpPr>
            <p:cNvPr id="39" name="TextBox 38">
              <a:extLst>
                <a:ext uri="{FF2B5EF4-FFF2-40B4-BE49-F238E27FC236}">
                  <a16:creationId xmlns:a16="http://schemas.microsoft.com/office/drawing/2014/main" id="{EC4420C9-0D7F-FB85-3CF4-E341AFB239B5}"/>
                </a:ext>
              </a:extLst>
            </p:cNvPr>
            <p:cNvSpPr txBox="1"/>
            <p:nvPr/>
          </p:nvSpPr>
          <p:spPr bwMode="auto">
            <a:xfrm>
              <a:off x="5081364" y="4917313"/>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27</a:t>
              </a:r>
            </a:p>
          </p:txBody>
        </p:sp>
        <p:sp>
          <p:nvSpPr>
            <p:cNvPr id="40" name="TextBox 39">
              <a:extLst>
                <a:ext uri="{FF2B5EF4-FFF2-40B4-BE49-F238E27FC236}">
                  <a16:creationId xmlns:a16="http://schemas.microsoft.com/office/drawing/2014/main" id="{7D7999D2-7EAA-8384-9FA6-1FC258F2189A}"/>
                </a:ext>
              </a:extLst>
            </p:cNvPr>
            <p:cNvSpPr txBox="1"/>
            <p:nvPr/>
          </p:nvSpPr>
          <p:spPr bwMode="auto">
            <a:xfrm>
              <a:off x="1291278" y="5415898"/>
              <a:ext cx="497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Aft>
                  <a:spcPct val="0"/>
                </a:spcAft>
                <a:defRPr/>
              </a:pPr>
              <a:r>
                <a:rPr lang="en-US" sz="1600" kern="0" dirty="0">
                  <a:solidFill>
                    <a:srgbClr val="000000"/>
                  </a:solidFill>
                  <a:latin typeface="Calibri" panose="020F0502020204030204" pitchFamily="34" charset="0"/>
                  <a:cs typeface="Arial" panose="020B0604020202020204" pitchFamily="34" charset="0"/>
                </a:rPr>
                <a:t>165</a:t>
              </a:r>
            </a:p>
          </p:txBody>
        </p:sp>
        <p:sp>
          <p:nvSpPr>
            <p:cNvPr id="41" name="TextBox 40">
              <a:extLst>
                <a:ext uri="{FF2B5EF4-FFF2-40B4-BE49-F238E27FC236}">
                  <a16:creationId xmlns:a16="http://schemas.microsoft.com/office/drawing/2014/main" id="{0BA1CE8F-551C-4E2D-B034-B7ED00B434D0}"/>
                </a:ext>
              </a:extLst>
            </p:cNvPr>
            <p:cNvSpPr txBox="1"/>
            <p:nvPr/>
          </p:nvSpPr>
          <p:spPr bwMode="auto">
            <a:xfrm>
              <a:off x="1710978" y="5403021"/>
              <a:ext cx="497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Aft>
                  <a:spcPct val="0"/>
                </a:spcAft>
                <a:defRPr/>
              </a:pPr>
              <a:r>
                <a:rPr lang="en-US" sz="1600" kern="0" dirty="0">
                  <a:solidFill>
                    <a:srgbClr val="000000"/>
                  </a:solidFill>
                  <a:latin typeface="Calibri" panose="020F0502020204030204" pitchFamily="34" charset="0"/>
                  <a:cs typeface="Arial" panose="020B0604020202020204" pitchFamily="34" charset="0"/>
                </a:rPr>
                <a:t>110</a:t>
              </a:r>
            </a:p>
          </p:txBody>
        </p:sp>
        <p:sp>
          <p:nvSpPr>
            <p:cNvPr id="42" name="TextBox 41">
              <a:extLst>
                <a:ext uri="{FF2B5EF4-FFF2-40B4-BE49-F238E27FC236}">
                  <a16:creationId xmlns:a16="http://schemas.microsoft.com/office/drawing/2014/main" id="{5757711D-093F-CBBD-41FA-C44A0FEBE792}"/>
                </a:ext>
              </a:extLst>
            </p:cNvPr>
            <p:cNvSpPr txBox="1"/>
            <p:nvPr/>
          </p:nvSpPr>
          <p:spPr bwMode="auto">
            <a:xfrm>
              <a:off x="2188720" y="5397176"/>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Aft>
                  <a:spcPct val="0"/>
                </a:spcAft>
                <a:defRPr/>
              </a:pPr>
              <a:r>
                <a:rPr lang="en-US" sz="1600" kern="0" dirty="0">
                  <a:solidFill>
                    <a:srgbClr val="000000"/>
                  </a:solidFill>
                  <a:latin typeface="Calibri" panose="020F0502020204030204" pitchFamily="34" charset="0"/>
                  <a:cs typeface="Arial" panose="020B0604020202020204" pitchFamily="34" charset="0"/>
                </a:rPr>
                <a:t>98</a:t>
              </a:r>
            </a:p>
          </p:txBody>
        </p:sp>
        <p:sp>
          <p:nvSpPr>
            <p:cNvPr id="43" name="TextBox 42">
              <a:extLst>
                <a:ext uri="{FF2B5EF4-FFF2-40B4-BE49-F238E27FC236}">
                  <a16:creationId xmlns:a16="http://schemas.microsoft.com/office/drawing/2014/main" id="{B06ED311-E708-0C9A-ADCC-BDBBB1EFB470}"/>
                </a:ext>
              </a:extLst>
            </p:cNvPr>
            <p:cNvSpPr txBox="1"/>
            <p:nvPr/>
          </p:nvSpPr>
          <p:spPr bwMode="auto">
            <a:xfrm>
              <a:off x="2611053" y="5394324"/>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Aft>
                  <a:spcPct val="0"/>
                </a:spcAft>
                <a:defRPr/>
              </a:pPr>
              <a:r>
                <a:rPr lang="en-US" sz="1600" kern="0" dirty="0">
                  <a:solidFill>
                    <a:srgbClr val="000000"/>
                  </a:solidFill>
                  <a:latin typeface="Calibri" panose="020F0502020204030204" pitchFamily="34" charset="0"/>
                  <a:cs typeface="Arial" panose="020B0604020202020204" pitchFamily="34" charset="0"/>
                </a:rPr>
                <a:t>81</a:t>
              </a:r>
            </a:p>
          </p:txBody>
        </p:sp>
        <p:sp>
          <p:nvSpPr>
            <p:cNvPr id="44" name="TextBox 43">
              <a:extLst>
                <a:ext uri="{FF2B5EF4-FFF2-40B4-BE49-F238E27FC236}">
                  <a16:creationId xmlns:a16="http://schemas.microsoft.com/office/drawing/2014/main" id="{2A4FCE75-92B9-994D-B967-EFB5C9A3EB3A}"/>
                </a:ext>
              </a:extLst>
            </p:cNvPr>
            <p:cNvSpPr txBox="1"/>
            <p:nvPr/>
          </p:nvSpPr>
          <p:spPr bwMode="auto">
            <a:xfrm>
              <a:off x="3004109" y="539655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Aft>
                  <a:spcPct val="0"/>
                </a:spcAft>
                <a:defRPr/>
              </a:pPr>
              <a:r>
                <a:rPr lang="en-US" sz="1600" kern="0" dirty="0">
                  <a:solidFill>
                    <a:srgbClr val="000000"/>
                  </a:solidFill>
                  <a:latin typeface="Calibri" panose="020F0502020204030204" pitchFamily="34" charset="0"/>
                  <a:cs typeface="Arial" panose="020B0604020202020204" pitchFamily="34" charset="0"/>
                </a:rPr>
                <a:t>59</a:t>
              </a:r>
            </a:p>
          </p:txBody>
        </p:sp>
        <p:sp>
          <p:nvSpPr>
            <p:cNvPr id="45" name="TextBox 44">
              <a:extLst>
                <a:ext uri="{FF2B5EF4-FFF2-40B4-BE49-F238E27FC236}">
                  <a16:creationId xmlns:a16="http://schemas.microsoft.com/office/drawing/2014/main" id="{275500A8-61C2-C137-51E9-5792FAACFCE1}"/>
                </a:ext>
              </a:extLst>
            </p:cNvPr>
            <p:cNvSpPr txBox="1"/>
            <p:nvPr/>
          </p:nvSpPr>
          <p:spPr bwMode="auto">
            <a:xfrm>
              <a:off x="3423496" y="539655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Aft>
                  <a:spcPct val="0"/>
                </a:spcAft>
                <a:defRPr/>
              </a:pPr>
              <a:r>
                <a:rPr lang="en-US" sz="1600" kern="0" dirty="0">
                  <a:solidFill>
                    <a:srgbClr val="000000"/>
                  </a:solidFill>
                  <a:latin typeface="Calibri" panose="020F0502020204030204" pitchFamily="34" charset="0"/>
                  <a:cs typeface="Arial" panose="020B0604020202020204" pitchFamily="34" charset="0"/>
                </a:rPr>
                <a:t>22</a:t>
              </a:r>
            </a:p>
          </p:txBody>
        </p:sp>
        <p:sp>
          <p:nvSpPr>
            <p:cNvPr id="46" name="TextBox 45">
              <a:extLst>
                <a:ext uri="{FF2B5EF4-FFF2-40B4-BE49-F238E27FC236}">
                  <a16:creationId xmlns:a16="http://schemas.microsoft.com/office/drawing/2014/main" id="{E4EB11DE-53E4-D342-8F66-23BADCDBC4A4}"/>
                </a:ext>
              </a:extLst>
            </p:cNvPr>
            <p:cNvSpPr txBox="1"/>
            <p:nvPr/>
          </p:nvSpPr>
          <p:spPr bwMode="auto">
            <a:xfrm>
              <a:off x="3849006" y="5394324"/>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Aft>
                  <a:spcPct val="0"/>
                </a:spcAft>
                <a:defRPr/>
              </a:pPr>
              <a:r>
                <a:rPr lang="en-US" sz="1600" kern="0" dirty="0">
                  <a:solidFill>
                    <a:srgbClr val="000000"/>
                  </a:solidFill>
                  <a:latin typeface="Calibri" panose="020F0502020204030204" pitchFamily="34" charset="0"/>
                  <a:cs typeface="Arial" panose="020B0604020202020204" pitchFamily="34" charset="0"/>
                </a:rPr>
                <a:t>10</a:t>
              </a:r>
            </a:p>
          </p:txBody>
        </p:sp>
        <p:sp>
          <p:nvSpPr>
            <p:cNvPr id="47" name="TextBox 46">
              <a:extLst>
                <a:ext uri="{FF2B5EF4-FFF2-40B4-BE49-F238E27FC236}">
                  <a16:creationId xmlns:a16="http://schemas.microsoft.com/office/drawing/2014/main" id="{C272D23C-773F-09E1-A2BB-505B0D18ED28}"/>
                </a:ext>
              </a:extLst>
            </p:cNvPr>
            <p:cNvSpPr txBox="1"/>
            <p:nvPr/>
          </p:nvSpPr>
          <p:spPr bwMode="auto">
            <a:xfrm>
              <a:off x="4320490" y="5394324"/>
              <a:ext cx="2888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Aft>
                  <a:spcPct val="0"/>
                </a:spcAft>
                <a:defRPr/>
              </a:pPr>
              <a:r>
                <a:rPr lang="en-US" sz="1600" kern="0" dirty="0">
                  <a:solidFill>
                    <a:srgbClr val="000000"/>
                  </a:solidFill>
                  <a:latin typeface="Calibri" panose="020F0502020204030204" pitchFamily="34" charset="0"/>
                  <a:cs typeface="Arial" panose="020B0604020202020204" pitchFamily="34" charset="0"/>
                </a:rPr>
                <a:t>2</a:t>
              </a:r>
            </a:p>
          </p:txBody>
        </p:sp>
        <p:sp>
          <p:nvSpPr>
            <p:cNvPr id="48" name="TextBox 47">
              <a:extLst>
                <a:ext uri="{FF2B5EF4-FFF2-40B4-BE49-F238E27FC236}">
                  <a16:creationId xmlns:a16="http://schemas.microsoft.com/office/drawing/2014/main" id="{B5CF537A-EDD7-84CC-762E-3A8CDCE00F64}"/>
                </a:ext>
              </a:extLst>
            </p:cNvPr>
            <p:cNvSpPr txBox="1"/>
            <p:nvPr/>
          </p:nvSpPr>
          <p:spPr bwMode="auto">
            <a:xfrm>
              <a:off x="4726898" y="5394324"/>
              <a:ext cx="2888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Aft>
                  <a:spcPct val="0"/>
                </a:spcAft>
                <a:defRPr/>
              </a:pPr>
              <a:r>
                <a:rPr lang="en-US" sz="1600" kern="0" dirty="0">
                  <a:solidFill>
                    <a:srgbClr val="000000"/>
                  </a:solidFill>
                  <a:latin typeface="Calibri" panose="020F0502020204030204" pitchFamily="34" charset="0"/>
                  <a:cs typeface="Arial" panose="020B0604020202020204" pitchFamily="34" charset="0"/>
                </a:rPr>
                <a:t>0</a:t>
              </a:r>
            </a:p>
          </p:txBody>
        </p:sp>
        <p:sp>
          <p:nvSpPr>
            <p:cNvPr id="49" name="TextBox 48">
              <a:extLst>
                <a:ext uri="{FF2B5EF4-FFF2-40B4-BE49-F238E27FC236}">
                  <a16:creationId xmlns:a16="http://schemas.microsoft.com/office/drawing/2014/main" id="{FDB4C904-B23B-3CE8-BC6F-4F3522FE3DFE}"/>
                </a:ext>
              </a:extLst>
            </p:cNvPr>
            <p:cNvSpPr txBox="1"/>
            <p:nvPr/>
          </p:nvSpPr>
          <p:spPr bwMode="auto">
            <a:xfrm>
              <a:off x="5146285" y="5394324"/>
              <a:ext cx="2888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Aft>
                  <a:spcPct val="0"/>
                </a:spcAft>
                <a:defRPr/>
              </a:pPr>
              <a:r>
                <a:rPr lang="en-US" sz="1600" kern="0" dirty="0">
                  <a:solidFill>
                    <a:srgbClr val="000000"/>
                  </a:solidFill>
                  <a:latin typeface="Calibri" panose="020F0502020204030204" pitchFamily="34" charset="0"/>
                  <a:cs typeface="Arial" panose="020B0604020202020204" pitchFamily="34" charset="0"/>
                </a:rPr>
                <a:t>0</a:t>
              </a:r>
            </a:p>
          </p:txBody>
        </p:sp>
        <p:sp>
          <p:nvSpPr>
            <p:cNvPr id="50" name="TextBox 49">
              <a:extLst>
                <a:ext uri="{FF2B5EF4-FFF2-40B4-BE49-F238E27FC236}">
                  <a16:creationId xmlns:a16="http://schemas.microsoft.com/office/drawing/2014/main" id="{190FE032-50A5-9205-67AE-122B9348B144}"/>
                </a:ext>
              </a:extLst>
            </p:cNvPr>
            <p:cNvSpPr txBox="1"/>
            <p:nvPr/>
          </p:nvSpPr>
          <p:spPr bwMode="auto">
            <a:xfrm>
              <a:off x="3152101" y="5160437"/>
              <a:ext cx="5100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b="1" kern="0" dirty="0">
                  <a:solidFill>
                    <a:srgbClr val="000000"/>
                  </a:solidFill>
                  <a:latin typeface="Calibri" panose="020F0502020204030204" pitchFamily="34" charset="0"/>
                  <a:cs typeface="Arial" panose="020B0604020202020204" pitchFamily="34" charset="0"/>
                </a:rPr>
                <a:t>Mo</a:t>
              </a:r>
            </a:p>
          </p:txBody>
        </p:sp>
        <p:sp>
          <p:nvSpPr>
            <p:cNvPr id="51" name="TextBox 50">
              <a:extLst>
                <a:ext uri="{FF2B5EF4-FFF2-40B4-BE49-F238E27FC236}">
                  <a16:creationId xmlns:a16="http://schemas.microsoft.com/office/drawing/2014/main" id="{0A9789FD-8749-8A12-6C38-9EF560707124}"/>
                </a:ext>
              </a:extLst>
            </p:cNvPr>
            <p:cNvSpPr txBox="1"/>
            <p:nvPr/>
          </p:nvSpPr>
          <p:spPr bwMode="auto">
            <a:xfrm rot="16200000">
              <a:off x="241155" y="3388525"/>
              <a:ext cx="13252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b="1" kern="0" dirty="0">
                  <a:solidFill>
                    <a:srgbClr val="000000"/>
                  </a:solidFill>
                  <a:latin typeface="Calibri" panose="020F0502020204030204" pitchFamily="34" charset="0"/>
                  <a:cs typeface="Arial" panose="020B0604020202020204" pitchFamily="34" charset="0"/>
                </a:rPr>
                <a:t>Patients (%)</a:t>
              </a:r>
            </a:p>
          </p:txBody>
        </p:sp>
        <p:sp>
          <p:nvSpPr>
            <p:cNvPr id="52" name="TextBox 51">
              <a:extLst>
                <a:ext uri="{FF2B5EF4-FFF2-40B4-BE49-F238E27FC236}">
                  <a16:creationId xmlns:a16="http://schemas.microsoft.com/office/drawing/2014/main" id="{DF6C8BDB-A2A2-94C8-1653-C4A6EB99CC76}"/>
                </a:ext>
              </a:extLst>
            </p:cNvPr>
            <p:cNvSpPr txBox="1"/>
            <p:nvPr/>
          </p:nvSpPr>
          <p:spPr bwMode="auto">
            <a:xfrm>
              <a:off x="1612296" y="4318117"/>
              <a:ext cx="33569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spcBef>
                  <a:spcPct val="50000"/>
                </a:spcBef>
                <a:spcAft>
                  <a:spcPct val="0"/>
                </a:spcAft>
                <a:defRPr/>
              </a:pPr>
              <a:r>
                <a:rPr lang="en-US" kern="0" dirty="0">
                  <a:solidFill>
                    <a:srgbClr val="00B0F0"/>
                  </a:solidFill>
                  <a:latin typeface="Calibri" panose="020F0502020204030204" pitchFamily="34" charset="0"/>
                  <a:cs typeface="Arial" panose="020B0604020202020204" pitchFamily="34" charset="0"/>
                </a:rPr>
                <a:t>Median PFS: 11 mo (95% CI: 9-16)</a:t>
              </a:r>
            </a:p>
          </p:txBody>
        </p:sp>
        <p:cxnSp>
          <p:nvCxnSpPr>
            <p:cNvPr id="53" name="Straight Connector 52">
              <a:extLst>
                <a:ext uri="{FF2B5EF4-FFF2-40B4-BE49-F238E27FC236}">
                  <a16:creationId xmlns:a16="http://schemas.microsoft.com/office/drawing/2014/main" id="{F6E9DA24-3E11-C501-6446-BD56243D81BB}"/>
                </a:ext>
              </a:extLst>
            </p:cNvPr>
            <p:cNvCxnSpPr/>
            <p:nvPr/>
          </p:nvCxnSpPr>
          <p:spPr bwMode="auto">
            <a:xfrm>
              <a:off x="1538330" y="2135579"/>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081EBBCF-B4C4-BFA4-7221-D3B49B21DA06}"/>
                </a:ext>
              </a:extLst>
            </p:cNvPr>
            <p:cNvCxnSpPr/>
            <p:nvPr/>
          </p:nvCxnSpPr>
          <p:spPr bwMode="auto">
            <a:xfrm>
              <a:off x="1606940" y="2231797"/>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98CF22A8-1630-4572-F09A-890A66078024}"/>
                </a:ext>
              </a:extLst>
            </p:cNvPr>
            <p:cNvCxnSpPr/>
            <p:nvPr/>
          </p:nvCxnSpPr>
          <p:spPr bwMode="auto">
            <a:xfrm>
              <a:off x="1650049" y="2287192"/>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E0169F5C-6653-646E-57AA-234ECA18B879}"/>
                </a:ext>
              </a:extLst>
            </p:cNvPr>
            <p:cNvCxnSpPr/>
            <p:nvPr/>
          </p:nvCxnSpPr>
          <p:spPr bwMode="auto">
            <a:xfrm>
              <a:off x="1662461" y="2335301"/>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BC6AA34A-348F-D59F-0474-A6072A8F75DA}"/>
                </a:ext>
              </a:extLst>
            </p:cNvPr>
            <p:cNvCxnSpPr/>
            <p:nvPr/>
          </p:nvCxnSpPr>
          <p:spPr bwMode="auto">
            <a:xfrm>
              <a:off x="1691194" y="2533070"/>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B364204E-2036-441B-DF9E-9F4868DA48CC}"/>
                </a:ext>
              </a:extLst>
            </p:cNvPr>
            <p:cNvCxnSpPr/>
            <p:nvPr/>
          </p:nvCxnSpPr>
          <p:spPr bwMode="auto">
            <a:xfrm>
              <a:off x="1732970" y="2686030"/>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2267EC2B-AA74-4679-0115-0F6950B20F95}"/>
                </a:ext>
              </a:extLst>
            </p:cNvPr>
            <p:cNvCxnSpPr/>
            <p:nvPr/>
          </p:nvCxnSpPr>
          <p:spPr bwMode="auto">
            <a:xfrm>
              <a:off x="2345594" y="3085145"/>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3FD1EEF5-5A05-D915-EAF3-BB05B9C3513A}"/>
                </a:ext>
              </a:extLst>
            </p:cNvPr>
            <p:cNvCxnSpPr/>
            <p:nvPr/>
          </p:nvCxnSpPr>
          <p:spPr bwMode="auto">
            <a:xfrm>
              <a:off x="2404763" y="3111396"/>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B9F86F7A-F29A-5B16-9CA4-22726B16075D}"/>
                </a:ext>
              </a:extLst>
            </p:cNvPr>
            <p:cNvCxnSpPr/>
            <p:nvPr/>
          </p:nvCxnSpPr>
          <p:spPr bwMode="auto">
            <a:xfrm>
              <a:off x="2367452" y="3111396"/>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EEA42D25-C0BF-EB40-003B-E58718763F8F}"/>
                </a:ext>
              </a:extLst>
            </p:cNvPr>
            <p:cNvCxnSpPr/>
            <p:nvPr/>
          </p:nvCxnSpPr>
          <p:spPr bwMode="auto">
            <a:xfrm>
              <a:off x="2469124" y="3133254"/>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125DCE77-920A-370C-D9B7-6E3382478F90}"/>
                </a:ext>
              </a:extLst>
            </p:cNvPr>
            <p:cNvCxnSpPr/>
            <p:nvPr/>
          </p:nvCxnSpPr>
          <p:spPr bwMode="auto">
            <a:xfrm>
              <a:off x="2639221" y="3240401"/>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7A947B78-B43C-D8E6-EBE3-D2AB98876BF4}"/>
                </a:ext>
              </a:extLst>
            </p:cNvPr>
            <p:cNvCxnSpPr/>
            <p:nvPr/>
          </p:nvCxnSpPr>
          <p:spPr bwMode="auto">
            <a:xfrm>
              <a:off x="2762995" y="3307333"/>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954782B9-249D-DFDB-C6CB-B6B8F73A1044}"/>
                </a:ext>
              </a:extLst>
            </p:cNvPr>
            <p:cNvCxnSpPr/>
            <p:nvPr/>
          </p:nvCxnSpPr>
          <p:spPr bwMode="auto">
            <a:xfrm>
              <a:off x="2788158" y="3307333"/>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DDC8CDEB-AA6C-A4D2-4F2E-B942CDFAEE5D}"/>
                </a:ext>
              </a:extLst>
            </p:cNvPr>
            <p:cNvCxnSpPr/>
            <p:nvPr/>
          </p:nvCxnSpPr>
          <p:spPr bwMode="auto">
            <a:xfrm>
              <a:off x="2852857" y="3336600"/>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408E91C7-770E-CFEC-9B62-507BA99A9EAE}"/>
                </a:ext>
              </a:extLst>
            </p:cNvPr>
            <p:cNvCxnSpPr/>
            <p:nvPr/>
          </p:nvCxnSpPr>
          <p:spPr bwMode="auto">
            <a:xfrm>
              <a:off x="2990234" y="3436461"/>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D194B499-20B9-60E1-6D7C-0DA362A7CEB3}"/>
                </a:ext>
              </a:extLst>
            </p:cNvPr>
            <p:cNvCxnSpPr/>
            <p:nvPr/>
          </p:nvCxnSpPr>
          <p:spPr bwMode="auto">
            <a:xfrm>
              <a:off x="3110297" y="3486654"/>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D60A710E-8CF1-EAFA-F174-2495BC763DE2}"/>
                </a:ext>
              </a:extLst>
            </p:cNvPr>
            <p:cNvCxnSpPr/>
            <p:nvPr/>
          </p:nvCxnSpPr>
          <p:spPr bwMode="auto">
            <a:xfrm>
              <a:off x="3122103" y="3517796"/>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F906F3AA-99E0-A896-18DC-D61B1C20005D}"/>
                </a:ext>
              </a:extLst>
            </p:cNvPr>
            <p:cNvCxnSpPr/>
            <p:nvPr/>
          </p:nvCxnSpPr>
          <p:spPr bwMode="auto">
            <a:xfrm>
              <a:off x="3166942" y="3556707"/>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2B9A2075-5D8F-062D-2854-F71BD78479A3}"/>
                </a:ext>
              </a:extLst>
            </p:cNvPr>
            <p:cNvCxnSpPr/>
            <p:nvPr/>
          </p:nvCxnSpPr>
          <p:spPr bwMode="auto">
            <a:xfrm>
              <a:off x="3219158" y="3556707"/>
              <a:ext cx="0" cy="103504"/>
            </a:xfrm>
            <a:prstGeom prst="line">
              <a:avLst/>
            </a:prstGeom>
            <a:noFill/>
            <a:ln w="76200" cap="flat" cmpd="sng" algn="ctr">
              <a:solidFill>
                <a:srgbClr val="015873"/>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E42789C0-1EAA-CEA3-041D-219EF4D51125}"/>
                </a:ext>
              </a:extLst>
            </p:cNvPr>
            <p:cNvCxnSpPr/>
            <p:nvPr/>
          </p:nvCxnSpPr>
          <p:spPr bwMode="auto">
            <a:xfrm>
              <a:off x="3277375" y="3569548"/>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CACCE74D-0ABB-A3F9-A446-12EF582886E8}"/>
                </a:ext>
              </a:extLst>
            </p:cNvPr>
            <p:cNvCxnSpPr/>
            <p:nvPr/>
          </p:nvCxnSpPr>
          <p:spPr bwMode="auto">
            <a:xfrm>
              <a:off x="3306683" y="3582872"/>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EDEDB4E0-0926-41AF-55AB-65A5F88CE889}"/>
                </a:ext>
              </a:extLst>
            </p:cNvPr>
            <p:cNvCxnSpPr/>
            <p:nvPr/>
          </p:nvCxnSpPr>
          <p:spPr bwMode="auto">
            <a:xfrm>
              <a:off x="3349792" y="3579003"/>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927A54DE-9881-93CA-5CB9-C67C4E1890EA}"/>
                </a:ext>
              </a:extLst>
            </p:cNvPr>
            <p:cNvCxnSpPr/>
            <p:nvPr/>
          </p:nvCxnSpPr>
          <p:spPr bwMode="auto">
            <a:xfrm>
              <a:off x="3364296" y="3614014"/>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A562027B-47BE-B1B9-3677-25E8FFB6D38F}"/>
                </a:ext>
              </a:extLst>
            </p:cNvPr>
            <p:cNvCxnSpPr/>
            <p:nvPr/>
          </p:nvCxnSpPr>
          <p:spPr bwMode="auto">
            <a:xfrm>
              <a:off x="3397165" y="3617657"/>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76DC1521-3CC5-8D94-D391-4C829EABBFB5}"/>
                </a:ext>
              </a:extLst>
            </p:cNvPr>
            <p:cNvCxnSpPr/>
            <p:nvPr/>
          </p:nvCxnSpPr>
          <p:spPr bwMode="auto">
            <a:xfrm>
              <a:off x="3424072" y="3617693"/>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E424738A-1F07-0972-AB8D-3E3B09C44826}"/>
                </a:ext>
              </a:extLst>
            </p:cNvPr>
            <p:cNvCxnSpPr/>
            <p:nvPr/>
          </p:nvCxnSpPr>
          <p:spPr bwMode="auto">
            <a:xfrm>
              <a:off x="3540444" y="3620291"/>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4812E821-FDE4-1133-4227-0D30D5D25796}"/>
                </a:ext>
              </a:extLst>
            </p:cNvPr>
            <p:cNvCxnSpPr/>
            <p:nvPr/>
          </p:nvCxnSpPr>
          <p:spPr bwMode="auto">
            <a:xfrm>
              <a:off x="3500370" y="3621336"/>
              <a:ext cx="0" cy="103504"/>
            </a:xfrm>
            <a:prstGeom prst="line">
              <a:avLst/>
            </a:prstGeom>
            <a:noFill/>
            <a:ln w="38100" cap="flat" cmpd="sng" algn="ctr">
              <a:solidFill>
                <a:srgbClr val="015873"/>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947B0859-2A96-4203-D1E1-F1782D1D8892}"/>
                </a:ext>
              </a:extLst>
            </p:cNvPr>
            <p:cNvCxnSpPr/>
            <p:nvPr/>
          </p:nvCxnSpPr>
          <p:spPr bwMode="auto">
            <a:xfrm>
              <a:off x="3561088" y="3652925"/>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6395998A-C0B0-D9EF-E2C6-6C2CC01047F7}"/>
                </a:ext>
              </a:extLst>
            </p:cNvPr>
            <p:cNvCxnSpPr/>
            <p:nvPr/>
          </p:nvCxnSpPr>
          <p:spPr bwMode="auto">
            <a:xfrm>
              <a:off x="3608876" y="3652925"/>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E80903A3-2DC4-36D2-2FE7-A4C4FF25691E}"/>
                </a:ext>
              </a:extLst>
            </p:cNvPr>
            <p:cNvCxnSpPr/>
            <p:nvPr/>
          </p:nvCxnSpPr>
          <p:spPr bwMode="auto">
            <a:xfrm>
              <a:off x="3658534" y="3652006"/>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39DE09D8-9504-E18B-B526-0F321FA209E7}"/>
                </a:ext>
              </a:extLst>
            </p:cNvPr>
            <p:cNvCxnSpPr/>
            <p:nvPr/>
          </p:nvCxnSpPr>
          <p:spPr bwMode="auto">
            <a:xfrm>
              <a:off x="3698309" y="3652006"/>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500C68A1-3E7A-0088-633A-5019191402B3}"/>
                </a:ext>
              </a:extLst>
            </p:cNvPr>
            <p:cNvCxnSpPr/>
            <p:nvPr/>
          </p:nvCxnSpPr>
          <p:spPr bwMode="auto">
            <a:xfrm>
              <a:off x="3723203" y="3652925"/>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DDBACCA8-AFD1-0044-A3CD-12F3FCF86433}"/>
                </a:ext>
              </a:extLst>
            </p:cNvPr>
            <p:cNvCxnSpPr/>
            <p:nvPr/>
          </p:nvCxnSpPr>
          <p:spPr bwMode="auto">
            <a:xfrm>
              <a:off x="3814804" y="3726180"/>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F3D6A41A-6CDD-9C1B-927A-EC7336E23ED4}"/>
                </a:ext>
              </a:extLst>
            </p:cNvPr>
            <p:cNvCxnSpPr/>
            <p:nvPr/>
          </p:nvCxnSpPr>
          <p:spPr bwMode="auto">
            <a:xfrm>
              <a:off x="3856292" y="3726180"/>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CB66D20D-F5F9-AC48-0D85-AAC5194EBD27}"/>
                </a:ext>
              </a:extLst>
            </p:cNvPr>
            <p:cNvCxnSpPr/>
            <p:nvPr/>
          </p:nvCxnSpPr>
          <p:spPr bwMode="auto">
            <a:xfrm>
              <a:off x="3901023" y="3726180"/>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BBC0E3B5-D623-1CC9-8CAF-1E37935360F5}"/>
                </a:ext>
              </a:extLst>
            </p:cNvPr>
            <p:cNvCxnSpPr/>
            <p:nvPr/>
          </p:nvCxnSpPr>
          <p:spPr bwMode="auto">
            <a:xfrm>
              <a:off x="3886451" y="3726180"/>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BCE3C8A5-DF93-34AE-5434-8F09F8A060E5}"/>
                </a:ext>
              </a:extLst>
            </p:cNvPr>
            <p:cNvCxnSpPr/>
            <p:nvPr/>
          </p:nvCxnSpPr>
          <p:spPr bwMode="auto">
            <a:xfrm>
              <a:off x="4089246" y="3827604"/>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220A8CAD-D633-9DE6-5E5B-41939CEB9BB3}"/>
                </a:ext>
              </a:extLst>
            </p:cNvPr>
            <p:cNvCxnSpPr/>
            <p:nvPr/>
          </p:nvCxnSpPr>
          <p:spPr bwMode="auto">
            <a:xfrm>
              <a:off x="4106853" y="3826809"/>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B1D7F284-956E-9563-F335-5622AE5D96D6}"/>
                </a:ext>
              </a:extLst>
            </p:cNvPr>
            <p:cNvCxnSpPr/>
            <p:nvPr/>
          </p:nvCxnSpPr>
          <p:spPr bwMode="auto">
            <a:xfrm>
              <a:off x="4164535" y="3827604"/>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D5C2B1EF-76AB-CACF-A2DD-F791C7FC81DA}"/>
                </a:ext>
              </a:extLst>
            </p:cNvPr>
            <p:cNvCxnSpPr/>
            <p:nvPr/>
          </p:nvCxnSpPr>
          <p:spPr bwMode="auto">
            <a:xfrm>
              <a:off x="4265815" y="3971410"/>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AFF60911-C72C-3B0F-7783-5169E023FEE6}"/>
                </a:ext>
              </a:extLst>
            </p:cNvPr>
            <p:cNvCxnSpPr/>
            <p:nvPr/>
          </p:nvCxnSpPr>
          <p:spPr bwMode="auto">
            <a:xfrm>
              <a:off x="4378259" y="3975053"/>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19C6D0FE-139E-68B6-07D9-DA5CE4165146}"/>
                </a:ext>
              </a:extLst>
            </p:cNvPr>
            <p:cNvCxnSpPr/>
            <p:nvPr/>
          </p:nvCxnSpPr>
          <p:spPr bwMode="auto">
            <a:xfrm>
              <a:off x="4429962" y="3975053"/>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BA2F7A80-2755-E8B9-81FC-50D24F3B3614}"/>
                </a:ext>
              </a:extLst>
            </p:cNvPr>
            <p:cNvCxnSpPr/>
            <p:nvPr/>
          </p:nvCxnSpPr>
          <p:spPr bwMode="auto">
            <a:xfrm>
              <a:off x="4809927" y="3974191"/>
              <a:ext cx="0" cy="103504"/>
            </a:xfrm>
            <a:prstGeom prst="line">
              <a:avLst/>
            </a:prstGeom>
            <a:noFill/>
            <a:ln w="19050" cap="flat" cmpd="sng" algn="ctr">
              <a:solidFill>
                <a:srgbClr val="015873"/>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277B15C3-0708-41E8-25D7-07B43489ECA2}"/>
                </a:ext>
              </a:extLst>
            </p:cNvPr>
            <p:cNvCxnSpPr/>
            <p:nvPr/>
          </p:nvCxnSpPr>
          <p:spPr bwMode="auto">
            <a:xfrm>
              <a:off x="4875682" y="3975053"/>
              <a:ext cx="0" cy="103504"/>
            </a:xfrm>
            <a:prstGeom prst="line">
              <a:avLst/>
            </a:prstGeom>
            <a:noFill/>
            <a:ln w="19050" cap="flat" cmpd="sng" algn="ctr">
              <a:solidFill>
                <a:srgbClr val="015873"/>
              </a:solidFill>
              <a:prstDash val="solid"/>
              <a:round/>
              <a:headEnd type="none" w="med" len="med"/>
              <a:tailEnd type="none" w="med" len="med"/>
            </a:ln>
            <a:effectLst/>
          </p:spPr>
        </p:cxnSp>
        <p:sp>
          <p:nvSpPr>
            <p:cNvPr id="97" name="Freeform: Shape 112">
              <a:extLst>
                <a:ext uri="{FF2B5EF4-FFF2-40B4-BE49-F238E27FC236}">
                  <a16:creationId xmlns:a16="http://schemas.microsoft.com/office/drawing/2014/main" id="{ECA6B923-E4EF-8576-2A5A-1CDD8795131F}"/>
                </a:ext>
              </a:extLst>
            </p:cNvPr>
            <p:cNvSpPr/>
            <p:nvPr/>
          </p:nvSpPr>
          <p:spPr bwMode="auto">
            <a:xfrm>
              <a:off x="7090967" y="2118631"/>
              <a:ext cx="3745006" cy="2729753"/>
            </a:xfrm>
            <a:custGeom>
              <a:avLst/>
              <a:gdLst>
                <a:gd name="connsiteX0" fmla="*/ 0 w 3745006"/>
                <a:gd name="connsiteY0" fmla="*/ 0 h 2729753"/>
                <a:gd name="connsiteX1" fmla="*/ 0 w 3745006"/>
                <a:gd name="connsiteY1" fmla="*/ 2729753 h 2729753"/>
                <a:gd name="connsiteX2" fmla="*/ 3745006 w 3745006"/>
                <a:gd name="connsiteY2" fmla="*/ 2729753 h 2729753"/>
              </a:gdLst>
              <a:ahLst/>
              <a:cxnLst>
                <a:cxn ang="0">
                  <a:pos x="connsiteX0" y="connsiteY0"/>
                </a:cxn>
                <a:cxn ang="0">
                  <a:pos x="connsiteX1" y="connsiteY1"/>
                </a:cxn>
                <a:cxn ang="0">
                  <a:pos x="connsiteX2" y="connsiteY2"/>
                </a:cxn>
              </a:cxnLst>
              <a:rect l="l" t="t" r="r" b="b"/>
              <a:pathLst>
                <a:path w="3745006" h="2729753">
                  <a:moveTo>
                    <a:pt x="0" y="0"/>
                  </a:moveTo>
                  <a:lnTo>
                    <a:pt x="0" y="2729753"/>
                  </a:lnTo>
                  <a:lnTo>
                    <a:pt x="3745006" y="2729753"/>
                  </a:lnTo>
                </a:path>
              </a:pathLst>
            </a:custGeom>
            <a:noFill/>
            <a:ln w="28575">
              <a:solidFill>
                <a:srgbClr val="000000"/>
              </a:solidFill>
              <a:miter lim="800000"/>
              <a:headEnd/>
              <a:tailEnd/>
            </a:ln>
          </p:spPr>
          <p:txBody>
            <a:bodyPr rtlCol="0" anchor="ctr"/>
            <a:lstStyle/>
            <a:p>
              <a:pPr algn="ctr">
                <a:defRPr/>
              </a:pPr>
              <a:endParaRPr lang="en-US" kern="0" dirty="0">
                <a:solidFill>
                  <a:srgbClr val="FFFFFF"/>
                </a:solidFill>
                <a:latin typeface="Calibri"/>
                <a:cs typeface="Arial" panose="020B0604020202020204" pitchFamily="34" charset="0"/>
              </a:endParaRPr>
            </a:p>
          </p:txBody>
        </p:sp>
        <p:grpSp>
          <p:nvGrpSpPr>
            <p:cNvPr id="98" name="Group 97">
              <a:extLst>
                <a:ext uri="{FF2B5EF4-FFF2-40B4-BE49-F238E27FC236}">
                  <a16:creationId xmlns:a16="http://schemas.microsoft.com/office/drawing/2014/main" id="{9EF8EEF6-EF40-404D-3FBA-AAAFC3499F19}"/>
                </a:ext>
              </a:extLst>
            </p:cNvPr>
            <p:cNvGrpSpPr/>
            <p:nvPr/>
          </p:nvGrpSpPr>
          <p:grpSpPr>
            <a:xfrm>
              <a:off x="7013643" y="2118631"/>
              <a:ext cx="87407" cy="2729753"/>
              <a:chOff x="1933011" y="1775012"/>
              <a:chExt cx="87407" cy="2729753"/>
            </a:xfrm>
          </p:grpSpPr>
          <p:cxnSp>
            <p:nvCxnSpPr>
              <p:cNvPr id="189" name="Straight Connector 188">
                <a:extLst>
                  <a:ext uri="{FF2B5EF4-FFF2-40B4-BE49-F238E27FC236}">
                    <a16:creationId xmlns:a16="http://schemas.microsoft.com/office/drawing/2014/main" id="{64317E5B-D9FE-09CD-D9D7-2F8E492D5549}"/>
                  </a:ext>
                </a:extLst>
              </p:cNvPr>
              <p:cNvCxnSpPr/>
              <p:nvPr/>
            </p:nvCxnSpPr>
            <p:spPr bwMode="auto">
              <a:xfrm>
                <a:off x="1946459" y="1775012"/>
                <a:ext cx="73959" cy="0"/>
              </a:xfrm>
              <a:prstGeom prst="line">
                <a:avLst/>
              </a:prstGeom>
              <a:noFill/>
              <a:ln w="28575" cap="flat" cmpd="sng" algn="ctr">
                <a:solidFill>
                  <a:srgbClr val="000000"/>
                </a:solidFill>
                <a:prstDash val="solid"/>
                <a:round/>
                <a:headEnd type="none" w="med" len="med"/>
                <a:tailEnd type="none" w="med" len="med"/>
              </a:ln>
              <a:effectLst/>
            </p:spPr>
          </p:cxnSp>
          <p:cxnSp>
            <p:nvCxnSpPr>
              <p:cNvPr id="190" name="Straight Connector 189">
                <a:extLst>
                  <a:ext uri="{FF2B5EF4-FFF2-40B4-BE49-F238E27FC236}">
                    <a16:creationId xmlns:a16="http://schemas.microsoft.com/office/drawing/2014/main" id="{FD1BA887-4FA4-9909-C2F0-8DEAA9623E41}"/>
                  </a:ext>
                </a:extLst>
              </p:cNvPr>
              <p:cNvCxnSpPr/>
              <p:nvPr/>
            </p:nvCxnSpPr>
            <p:spPr bwMode="auto">
              <a:xfrm>
                <a:off x="1936376" y="2320963"/>
                <a:ext cx="73959" cy="0"/>
              </a:xfrm>
              <a:prstGeom prst="line">
                <a:avLst/>
              </a:prstGeom>
              <a:noFill/>
              <a:ln w="28575" cap="flat" cmpd="sng" algn="ctr">
                <a:solidFill>
                  <a:srgbClr val="000000"/>
                </a:solidFill>
                <a:prstDash val="solid"/>
                <a:round/>
                <a:headEnd type="none" w="med" len="med"/>
                <a:tailEnd type="none" w="med" len="med"/>
              </a:ln>
              <a:effectLst/>
            </p:spPr>
          </p:cxnSp>
          <p:cxnSp>
            <p:nvCxnSpPr>
              <p:cNvPr id="191" name="Straight Connector 190">
                <a:extLst>
                  <a:ext uri="{FF2B5EF4-FFF2-40B4-BE49-F238E27FC236}">
                    <a16:creationId xmlns:a16="http://schemas.microsoft.com/office/drawing/2014/main" id="{D4B104DC-0CA4-A4B3-DD76-1E06C543E07D}"/>
                  </a:ext>
                </a:extLst>
              </p:cNvPr>
              <p:cNvCxnSpPr/>
              <p:nvPr/>
            </p:nvCxnSpPr>
            <p:spPr bwMode="auto">
              <a:xfrm>
                <a:off x="1935255" y="2866914"/>
                <a:ext cx="73959" cy="0"/>
              </a:xfrm>
              <a:prstGeom prst="line">
                <a:avLst/>
              </a:prstGeom>
              <a:noFill/>
              <a:ln w="28575" cap="flat" cmpd="sng" algn="ctr">
                <a:solidFill>
                  <a:srgbClr val="000000"/>
                </a:solidFill>
                <a:prstDash val="solid"/>
                <a:round/>
                <a:headEnd type="none" w="med" len="med"/>
                <a:tailEnd type="none" w="med" len="med"/>
              </a:ln>
              <a:effectLst/>
            </p:spPr>
          </p:cxnSp>
          <p:cxnSp>
            <p:nvCxnSpPr>
              <p:cNvPr id="192" name="Straight Connector 191">
                <a:extLst>
                  <a:ext uri="{FF2B5EF4-FFF2-40B4-BE49-F238E27FC236}">
                    <a16:creationId xmlns:a16="http://schemas.microsoft.com/office/drawing/2014/main" id="{6DC77402-E28F-1D10-32B0-259DFC3214E0}"/>
                  </a:ext>
                </a:extLst>
              </p:cNvPr>
              <p:cNvCxnSpPr/>
              <p:nvPr/>
            </p:nvCxnSpPr>
            <p:spPr bwMode="auto">
              <a:xfrm>
                <a:off x="1935255" y="3412865"/>
                <a:ext cx="73959" cy="0"/>
              </a:xfrm>
              <a:prstGeom prst="line">
                <a:avLst/>
              </a:prstGeom>
              <a:noFill/>
              <a:ln w="28575" cap="flat" cmpd="sng" algn="ctr">
                <a:solidFill>
                  <a:srgbClr val="000000"/>
                </a:solidFill>
                <a:prstDash val="solid"/>
                <a:round/>
                <a:headEnd type="none" w="med" len="med"/>
                <a:tailEnd type="none" w="med" len="med"/>
              </a:ln>
              <a:effectLst/>
            </p:spPr>
          </p:cxnSp>
          <p:cxnSp>
            <p:nvCxnSpPr>
              <p:cNvPr id="193" name="Straight Connector 192">
                <a:extLst>
                  <a:ext uri="{FF2B5EF4-FFF2-40B4-BE49-F238E27FC236}">
                    <a16:creationId xmlns:a16="http://schemas.microsoft.com/office/drawing/2014/main" id="{E159EB4E-DDE7-C446-FCDC-553E656F3783}"/>
                  </a:ext>
                </a:extLst>
              </p:cNvPr>
              <p:cNvCxnSpPr/>
              <p:nvPr/>
            </p:nvCxnSpPr>
            <p:spPr bwMode="auto">
              <a:xfrm>
                <a:off x="1933011" y="3958816"/>
                <a:ext cx="73959" cy="0"/>
              </a:xfrm>
              <a:prstGeom prst="line">
                <a:avLst/>
              </a:prstGeom>
              <a:noFill/>
              <a:ln w="28575" cap="flat" cmpd="sng" algn="ctr">
                <a:solidFill>
                  <a:srgbClr val="000000"/>
                </a:solidFill>
                <a:prstDash val="solid"/>
                <a:round/>
                <a:headEnd type="none" w="med" len="med"/>
                <a:tailEnd type="none" w="med" len="med"/>
              </a:ln>
              <a:effectLst/>
            </p:spPr>
          </p:cxnSp>
          <p:cxnSp>
            <p:nvCxnSpPr>
              <p:cNvPr id="194" name="Straight Connector 193">
                <a:extLst>
                  <a:ext uri="{FF2B5EF4-FFF2-40B4-BE49-F238E27FC236}">
                    <a16:creationId xmlns:a16="http://schemas.microsoft.com/office/drawing/2014/main" id="{E0D01572-0DEE-4D99-9B43-3C214C11C004}"/>
                  </a:ext>
                </a:extLst>
              </p:cNvPr>
              <p:cNvCxnSpPr/>
              <p:nvPr/>
            </p:nvCxnSpPr>
            <p:spPr bwMode="auto">
              <a:xfrm>
                <a:off x="1946459" y="4504765"/>
                <a:ext cx="73959" cy="0"/>
              </a:xfrm>
              <a:prstGeom prst="line">
                <a:avLst/>
              </a:prstGeom>
              <a:noFill/>
              <a:ln w="28575" cap="flat" cmpd="sng" algn="ctr">
                <a:solidFill>
                  <a:srgbClr val="000000"/>
                </a:solidFill>
                <a:prstDash val="solid"/>
                <a:round/>
                <a:headEnd type="none" w="med" len="med"/>
                <a:tailEnd type="none" w="med" len="med"/>
              </a:ln>
              <a:effectLst/>
            </p:spPr>
          </p:cxnSp>
        </p:grpSp>
        <p:grpSp>
          <p:nvGrpSpPr>
            <p:cNvPr id="99" name="Group 98">
              <a:extLst>
                <a:ext uri="{FF2B5EF4-FFF2-40B4-BE49-F238E27FC236}">
                  <a16:creationId xmlns:a16="http://schemas.microsoft.com/office/drawing/2014/main" id="{8144BDDB-4049-91D9-6F74-BCEAE1C88867}"/>
                </a:ext>
              </a:extLst>
            </p:cNvPr>
            <p:cNvGrpSpPr/>
            <p:nvPr/>
          </p:nvGrpSpPr>
          <p:grpSpPr>
            <a:xfrm>
              <a:off x="7094327" y="4845779"/>
              <a:ext cx="3742673" cy="68281"/>
              <a:chOff x="2013695" y="4502160"/>
              <a:chExt cx="3742673" cy="68281"/>
            </a:xfrm>
          </p:grpSpPr>
          <p:grpSp>
            <p:nvGrpSpPr>
              <p:cNvPr id="177" name="Group 176">
                <a:extLst>
                  <a:ext uri="{FF2B5EF4-FFF2-40B4-BE49-F238E27FC236}">
                    <a16:creationId xmlns:a16="http://schemas.microsoft.com/office/drawing/2014/main" id="{336F01CD-953B-B333-535B-2765241798F5}"/>
                  </a:ext>
                </a:extLst>
              </p:cNvPr>
              <p:cNvGrpSpPr/>
              <p:nvPr/>
            </p:nvGrpSpPr>
            <p:grpSpPr>
              <a:xfrm>
                <a:off x="2013695" y="4511488"/>
                <a:ext cx="2074212" cy="58953"/>
                <a:chOff x="2013695" y="4511488"/>
                <a:chExt cx="2074212" cy="58953"/>
              </a:xfrm>
            </p:grpSpPr>
            <p:cxnSp>
              <p:nvCxnSpPr>
                <p:cNvPr id="183" name="Straight Connector 182">
                  <a:extLst>
                    <a:ext uri="{FF2B5EF4-FFF2-40B4-BE49-F238E27FC236}">
                      <a16:creationId xmlns:a16="http://schemas.microsoft.com/office/drawing/2014/main" id="{F68675A7-1FC2-5012-586C-89AD5624D1A0}"/>
                    </a:ext>
                  </a:extLst>
                </p:cNvPr>
                <p:cNvCxnSpPr>
                  <a:cxnSpLocks/>
                </p:cNvCxnSpPr>
                <p:nvPr/>
              </p:nvCxnSpPr>
              <p:spPr bwMode="auto">
                <a:xfrm rot="5400000">
                  <a:off x="4058430" y="4540965"/>
                  <a:ext cx="58953" cy="0"/>
                </a:xfrm>
                <a:prstGeom prst="line">
                  <a:avLst/>
                </a:prstGeom>
                <a:noFill/>
                <a:ln w="28575" cap="flat" cmpd="sng" algn="ctr">
                  <a:solidFill>
                    <a:srgbClr val="000000"/>
                  </a:solidFill>
                  <a:prstDash val="solid"/>
                  <a:round/>
                  <a:headEnd type="none" w="med" len="med"/>
                  <a:tailEnd type="none" w="med" len="med"/>
                </a:ln>
                <a:effectLst/>
              </p:spPr>
            </p:cxnSp>
            <p:cxnSp>
              <p:nvCxnSpPr>
                <p:cNvPr id="184" name="Straight Connector 183">
                  <a:extLst>
                    <a:ext uri="{FF2B5EF4-FFF2-40B4-BE49-F238E27FC236}">
                      <a16:creationId xmlns:a16="http://schemas.microsoft.com/office/drawing/2014/main" id="{0E0F4384-89EB-EDEC-F24D-03CE1CA240CE}"/>
                    </a:ext>
                  </a:extLst>
                </p:cNvPr>
                <p:cNvCxnSpPr>
                  <a:cxnSpLocks/>
                </p:cNvCxnSpPr>
                <p:nvPr/>
              </p:nvCxnSpPr>
              <p:spPr bwMode="auto">
                <a:xfrm rot="5400000">
                  <a:off x="3643587" y="4540965"/>
                  <a:ext cx="58953" cy="0"/>
                </a:xfrm>
                <a:prstGeom prst="line">
                  <a:avLst/>
                </a:prstGeom>
                <a:noFill/>
                <a:ln w="28575" cap="flat" cmpd="sng" algn="ctr">
                  <a:solidFill>
                    <a:srgbClr val="000000"/>
                  </a:solidFill>
                  <a:prstDash val="solid"/>
                  <a:round/>
                  <a:headEnd type="none" w="med" len="med"/>
                  <a:tailEnd type="none" w="med" len="med"/>
                </a:ln>
                <a:effectLst/>
              </p:spPr>
            </p:cxnSp>
            <p:cxnSp>
              <p:nvCxnSpPr>
                <p:cNvPr id="185" name="Straight Connector 184">
                  <a:extLst>
                    <a:ext uri="{FF2B5EF4-FFF2-40B4-BE49-F238E27FC236}">
                      <a16:creationId xmlns:a16="http://schemas.microsoft.com/office/drawing/2014/main" id="{E6505DBB-038B-8E32-4FCD-C77C17C9AA44}"/>
                    </a:ext>
                  </a:extLst>
                </p:cNvPr>
                <p:cNvCxnSpPr>
                  <a:cxnSpLocks/>
                </p:cNvCxnSpPr>
                <p:nvPr/>
              </p:nvCxnSpPr>
              <p:spPr bwMode="auto">
                <a:xfrm rot="5400000">
                  <a:off x="3228744" y="4540965"/>
                  <a:ext cx="58953" cy="0"/>
                </a:xfrm>
                <a:prstGeom prst="line">
                  <a:avLst/>
                </a:prstGeom>
                <a:noFill/>
                <a:ln w="28575" cap="flat" cmpd="sng" algn="ctr">
                  <a:solidFill>
                    <a:srgbClr val="000000"/>
                  </a:solidFill>
                  <a:prstDash val="solid"/>
                  <a:round/>
                  <a:headEnd type="none" w="med" len="med"/>
                  <a:tailEnd type="none" w="med" len="med"/>
                </a:ln>
                <a:effectLst/>
              </p:spPr>
            </p:cxnSp>
            <p:cxnSp>
              <p:nvCxnSpPr>
                <p:cNvPr id="186" name="Straight Connector 185">
                  <a:extLst>
                    <a:ext uri="{FF2B5EF4-FFF2-40B4-BE49-F238E27FC236}">
                      <a16:creationId xmlns:a16="http://schemas.microsoft.com/office/drawing/2014/main" id="{125B675D-5E9B-E332-84A8-0BE6DE2B0110}"/>
                    </a:ext>
                  </a:extLst>
                </p:cNvPr>
                <p:cNvCxnSpPr>
                  <a:cxnSpLocks/>
                </p:cNvCxnSpPr>
                <p:nvPr/>
              </p:nvCxnSpPr>
              <p:spPr bwMode="auto">
                <a:xfrm rot="5400000">
                  <a:off x="2813902" y="4540965"/>
                  <a:ext cx="58953" cy="0"/>
                </a:xfrm>
                <a:prstGeom prst="line">
                  <a:avLst/>
                </a:prstGeom>
                <a:noFill/>
                <a:ln w="28575" cap="flat" cmpd="sng" algn="ctr">
                  <a:solidFill>
                    <a:srgbClr val="000000"/>
                  </a:solidFill>
                  <a:prstDash val="solid"/>
                  <a:round/>
                  <a:headEnd type="none" w="med" len="med"/>
                  <a:tailEnd type="none" w="med" len="med"/>
                </a:ln>
                <a:effectLst/>
              </p:spPr>
            </p:cxnSp>
            <p:cxnSp>
              <p:nvCxnSpPr>
                <p:cNvPr id="187" name="Straight Connector 186">
                  <a:extLst>
                    <a:ext uri="{FF2B5EF4-FFF2-40B4-BE49-F238E27FC236}">
                      <a16:creationId xmlns:a16="http://schemas.microsoft.com/office/drawing/2014/main" id="{6C02F365-6C2F-CCC7-C81B-EFB3CAA6FD03}"/>
                    </a:ext>
                  </a:extLst>
                </p:cNvPr>
                <p:cNvCxnSpPr>
                  <a:cxnSpLocks/>
                </p:cNvCxnSpPr>
                <p:nvPr/>
              </p:nvCxnSpPr>
              <p:spPr bwMode="auto">
                <a:xfrm rot="5400000">
                  <a:off x="2399059" y="4540965"/>
                  <a:ext cx="58953" cy="0"/>
                </a:xfrm>
                <a:prstGeom prst="line">
                  <a:avLst/>
                </a:prstGeom>
                <a:noFill/>
                <a:ln w="28575" cap="flat" cmpd="sng" algn="ctr">
                  <a:solidFill>
                    <a:srgbClr val="000000"/>
                  </a:solidFill>
                  <a:prstDash val="solid"/>
                  <a:round/>
                  <a:headEnd type="none" w="med" len="med"/>
                  <a:tailEnd type="none" w="med" len="med"/>
                </a:ln>
                <a:effectLst/>
              </p:spPr>
            </p:cxnSp>
            <p:cxnSp>
              <p:nvCxnSpPr>
                <p:cNvPr id="188" name="Straight Connector 187">
                  <a:extLst>
                    <a:ext uri="{FF2B5EF4-FFF2-40B4-BE49-F238E27FC236}">
                      <a16:creationId xmlns:a16="http://schemas.microsoft.com/office/drawing/2014/main" id="{EAEA5048-6095-C33B-2D9B-F75F2437232F}"/>
                    </a:ext>
                  </a:extLst>
                </p:cNvPr>
                <p:cNvCxnSpPr>
                  <a:cxnSpLocks/>
                </p:cNvCxnSpPr>
                <p:nvPr/>
              </p:nvCxnSpPr>
              <p:spPr bwMode="auto">
                <a:xfrm rot="5400000">
                  <a:off x="1984218" y="4540965"/>
                  <a:ext cx="58953" cy="0"/>
                </a:xfrm>
                <a:prstGeom prst="line">
                  <a:avLst/>
                </a:prstGeom>
                <a:noFill/>
                <a:ln w="28575" cap="flat" cmpd="sng" algn="ctr">
                  <a:solidFill>
                    <a:srgbClr val="000000"/>
                  </a:solidFill>
                  <a:prstDash val="solid"/>
                  <a:round/>
                  <a:headEnd type="none" w="med" len="med"/>
                  <a:tailEnd type="none" w="med" len="med"/>
                </a:ln>
                <a:effectLst/>
              </p:spPr>
            </p:cxnSp>
          </p:grpSp>
          <p:grpSp>
            <p:nvGrpSpPr>
              <p:cNvPr id="178" name="Group 177">
                <a:extLst>
                  <a:ext uri="{FF2B5EF4-FFF2-40B4-BE49-F238E27FC236}">
                    <a16:creationId xmlns:a16="http://schemas.microsoft.com/office/drawing/2014/main" id="{53702E6E-E635-B813-B11C-C6E108639256}"/>
                  </a:ext>
                </a:extLst>
              </p:cNvPr>
              <p:cNvGrpSpPr/>
              <p:nvPr/>
            </p:nvGrpSpPr>
            <p:grpSpPr>
              <a:xfrm>
                <a:off x="4511842" y="4502160"/>
                <a:ext cx="1244526" cy="58953"/>
                <a:chOff x="2013695" y="4511488"/>
                <a:chExt cx="1244526" cy="58953"/>
              </a:xfrm>
            </p:grpSpPr>
            <p:cxnSp>
              <p:nvCxnSpPr>
                <p:cNvPr id="179" name="Straight Connector 178">
                  <a:extLst>
                    <a:ext uri="{FF2B5EF4-FFF2-40B4-BE49-F238E27FC236}">
                      <a16:creationId xmlns:a16="http://schemas.microsoft.com/office/drawing/2014/main" id="{71D825DF-FA59-5CE8-6AE8-101BC013417B}"/>
                    </a:ext>
                  </a:extLst>
                </p:cNvPr>
                <p:cNvCxnSpPr>
                  <a:cxnSpLocks/>
                </p:cNvCxnSpPr>
                <p:nvPr/>
              </p:nvCxnSpPr>
              <p:spPr bwMode="auto">
                <a:xfrm rot="5400000">
                  <a:off x="3228744" y="4540965"/>
                  <a:ext cx="58953" cy="0"/>
                </a:xfrm>
                <a:prstGeom prst="line">
                  <a:avLst/>
                </a:prstGeom>
                <a:noFill/>
                <a:ln w="28575" cap="flat" cmpd="sng" algn="ctr">
                  <a:solidFill>
                    <a:srgbClr val="000000"/>
                  </a:solidFill>
                  <a:prstDash val="solid"/>
                  <a:round/>
                  <a:headEnd type="none" w="med" len="med"/>
                  <a:tailEnd type="none" w="med" len="med"/>
                </a:ln>
                <a:effectLst/>
              </p:spPr>
            </p:cxnSp>
            <p:cxnSp>
              <p:nvCxnSpPr>
                <p:cNvPr id="180" name="Straight Connector 179">
                  <a:extLst>
                    <a:ext uri="{FF2B5EF4-FFF2-40B4-BE49-F238E27FC236}">
                      <a16:creationId xmlns:a16="http://schemas.microsoft.com/office/drawing/2014/main" id="{15C7766F-4436-8151-2B28-F1E197C39487}"/>
                    </a:ext>
                  </a:extLst>
                </p:cNvPr>
                <p:cNvCxnSpPr>
                  <a:cxnSpLocks/>
                </p:cNvCxnSpPr>
                <p:nvPr/>
              </p:nvCxnSpPr>
              <p:spPr bwMode="auto">
                <a:xfrm rot="5400000">
                  <a:off x="2813902" y="4540965"/>
                  <a:ext cx="58953" cy="0"/>
                </a:xfrm>
                <a:prstGeom prst="line">
                  <a:avLst/>
                </a:prstGeom>
                <a:noFill/>
                <a:ln w="28575" cap="flat" cmpd="sng" algn="ctr">
                  <a:solidFill>
                    <a:srgbClr val="000000"/>
                  </a:solidFill>
                  <a:prstDash val="solid"/>
                  <a:round/>
                  <a:headEnd type="none" w="med" len="med"/>
                  <a:tailEnd type="none" w="med" len="med"/>
                </a:ln>
                <a:effectLst/>
              </p:spPr>
            </p:cxnSp>
            <p:cxnSp>
              <p:nvCxnSpPr>
                <p:cNvPr id="181" name="Straight Connector 180">
                  <a:extLst>
                    <a:ext uri="{FF2B5EF4-FFF2-40B4-BE49-F238E27FC236}">
                      <a16:creationId xmlns:a16="http://schemas.microsoft.com/office/drawing/2014/main" id="{507B95D0-DC35-8724-A42D-1E73D68DA076}"/>
                    </a:ext>
                  </a:extLst>
                </p:cNvPr>
                <p:cNvCxnSpPr>
                  <a:cxnSpLocks/>
                </p:cNvCxnSpPr>
                <p:nvPr/>
              </p:nvCxnSpPr>
              <p:spPr bwMode="auto">
                <a:xfrm rot="5400000">
                  <a:off x="2399059" y="4540965"/>
                  <a:ext cx="58953" cy="0"/>
                </a:xfrm>
                <a:prstGeom prst="line">
                  <a:avLst/>
                </a:prstGeom>
                <a:noFill/>
                <a:ln w="28575" cap="flat" cmpd="sng" algn="ctr">
                  <a:solidFill>
                    <a:srgbClr val="000000"/>
                  </a:solidFill>
                  <a:prstDash val="solid"/>
                  <a:round/>
                  <a:headEnd type="none" w="med" len="med"/>
                  <a:tailEnd type="none" w="med" len="med"/>
                </a:ln>
                <a:effectLst/>
              </p:spPr>
            </p:cxnSp>
            <p:cxnSp>
              <p:nvCxnSpPr>
                <p:cNvPr id="182" name="Straight Connector 181">
                  <a:extLst>
                    <a:ext uri="{FF2B5EF4-FFF2-40B4-BE49-F238E27FC236}">
                      <a16:creationId xmlns:a16="http://schemas.microsoft.com/office/drawing/2014/main" id="{5A06B2B4-0BD9-99CA-D21B-CCEB2A9A318E}"/>
                    </a:ext>
                  </a:extLst>
                </p:cNvPr>
                <p:cNvCxnSpPr>
                  <a:cxnSpLocks/>
                </p:cNvCxnSpPr>
                <p:nvPr/>
              </p:nvCxnSpPr>
              <p:spPr bwMode="auto">
                <a:xfrm rot="5400000">
                  <a:off x="1984218" y="4540965"/>
                  <a:ext cx="58953" cy="0"/>
                </a:xfrm>
                <a:prstGeom prst="line">
                  <a:avLst/>
                </a:prstGeom>
                <a:noFill/>
                <a:ln w="28575" cap="flat" cmpd="sng" algn="ctr">
                  <a:solidFill>
                    <a:srgbClr val="000000"/>
                  </a:solidFill>
                  <a:prstDash val="solid"/>
                  <a:round/>
                  <a:headEnd type="none" w="med" len="med"/>
                  <a:tailEnd type="none" w="med" len="med"/>
                </a:ln>
                <a:effectLst/>
              </p:spPr>
            </p:cxnSp>
          </p:grpSp>
        </p:grpSp>
        <p:sp>
          <p:nvSpPr>
            <p:cNvPr id="100" name="TextBox 99">
              <a:extLst>
                <a:ext uri="{FF2B5EF4-FFF2-40B4-BE49-F238E27FC236}">
                  <a16:creationId xmlns:a16="http://schemas.microsoft.com/office/drawing/2014/main" id="{66F00C24-5043-A266-8D57-544E94BA677E}"/>
                </a:ext>
              </a:extLst>
            </p:cNvPr>
            <p:cNvSpPr txBox="1"/>
            <p:nvPr/>
          </p:nvSpPr>
          <p:spPr bwMode="auto">
            <a:xfrm>
              <a:off x="6535847" y="1933965"/>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100</a:t>
              </a:r>
            </a:p>
          </p:txBody>
        </p:sp>
        <p:sp>
          <p:nvSpPr>
            <p:cNvPr id="101" name="TextBox 100">
              <a:extLst>
                <a:ext uri="{FF2B5EF4-FFF2-40B4-BE49-F238E27FC236}">
                  <a16:creationId xmlns:a16="http://schemas.microsoft.com/office/drawing/2014/main" id="{3FFBE975-14E2-BB36-6920-B5E4F57E749C}"/>
                </a:ext>
              </a:extLst>
            </p:cNvPr>
            <p:cNvSpPr txBox="1"/>
            <p:nvPr/>
          </p:nvSpPr>
          <p:spPr bwMode="auto">
            <a:xfrm>
              <a:off x="6653641" y="2459870"/>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80</a:t>
              </a:r>
            </a:p>
          </p:txBody>
        </p:sp>
        <p:sp>
          <p:nvSpPr>
            <p:cNvPr id="102" name="TextBox 101">
              <a:extLst>
                <a:ext uri="{FF2B5EF4-FFF2-40B4-BE49-F238E27FC236}">
                  <a16:creationId xmlns:a16="http://schemas.microsoft.com/office/drawing/2014/main" id="{1DED3FE3-329E-45B0-95D0-B75CD97BCC61}"/>
                </a:ext>
              </a:extLst>
            </p:cNvPr>
            <p:cNvSpPr txBox="1"/>
            <p:nvPr/>
          </p:nvSpPr>
          <p:spPr bwMode="auto">
            <a:xfrm>
              <a:off x="6651313" y="3027267"/>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60</a:t>
              </a:r>
            </a:p>
          </p:txBody>
        </p:sp>
        <p:sp>
          <p:nvSpPr>
            <p:cNvPr id="103" name="TextBox 102">
              <a:extLst>
                <a:ext uri="{FF2B5EF4-FFF2-40B4-BE49-F238E27FC236}">
                  <a16:creationId xmlns:a16="http://schemas.microsoft.com/office/drawing/2014/main" id="{2E56B465-AE3D-80D7-E868-61B934EAE3F2}"/>
                </a:ext>
              </a:extLst>
            </p:cNvPr>
            <p:cNvSpPr txBox="1"/>
            <p:nvPr/>
          </p:nvSpPr>
          <p:spPr bwMode="auto">
            <a:xfrm>
              <a:off x="6652087" y="3573344"/>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40</a:t>
              </a:r>
            </a:p>
          </p:txBody>
        </p:sp>
        <p:sp>
          <p:nvSpPr>
            <p:cNvPr id="104" name="TextBox 103">
              <a:extLst>
                <a:ext uri="{FF2B5EF4-FFF2-40B4-BE49-F238E27FC236}">
                  <a16:creationId xmlns:a16="http://schemas.microsoft.com/office/drawing/2014/main" id="{CE66F5DF-D48C-225E-EF39-4BCB1C95E976}"/>
                </a:ext>
              </a:extLst>
            </p:cNvPr>
            <p:cNvSpPr txBox="1"/>
            <p:nvPr/>
          </p:nvSpPr>
          <p:spPr bwMode="auto">
            <a:xfrm>
              <a:off x="6649419" y="4108312"/>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20</a:t>
              </a:r>
            </a:p>
          </p:txBody>
        </p:sp>
        <p:sp>
          <p:nvSpPr>
            <p:cNvPr id="105" name="TextBox 104">
              <a:extLst>
                <a:ext uri="{FF2B5EF4-FFF2-40B4-BE49-F238E27FC236}">
                  <a16:creationId xmlns:a16="http://schemas.microsoft.com/office/drawing/2014/main" id="{5BB739DD-AC29-70DE-8791-8453EA252BE0}"/>
                </a:ext>
              </a:extLst>
            </p:cNvPr>
            <p:cNvSpPr txBox="1"/>
            <p:nvPr/>
          </p:nvSpPr>
          <p:spPr bwMode="auto">
            <a:xfrm>
              <a:off x="6767212" y="4654389"/>
              <a:ext cx="301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0</a:t>
              </a:r>
            </a:p>
          </p:txBody>
        </p:sp>
        <p:sp>
          <p:nvSpPr>
            <p:cNvPr id="106" name="TextBox 105">
              <a:extLst>
                <a:ext uri="{FF2B5EF4-FFF2-40B4-BE49-F238E27FC236}">
                  <a16:creationId xmlns:a16="http://schemas.microsoft.com/office/drawing/2014/main" id="{E4328AF8-49DF-8ABA-8448-AFED23E8BEA6}"/>
                </a:ext>
              </a:extLst>
            </p:cNvPr>
            <p:cNvSpPr txBox="1"/>
            <p:nvPr/>
          </p:nvSpPr>
          <p:spPr bwMode="auto">
            <a:xfrm>
              <a:off x="6938781" y="4867148"/>
              <a:ext cx="301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0</a:t>
              </a:r>
            </a:p>
          </p:txBody>
        </p:sp>
        <p:sp>
          <p:nvSpPr>
            <p:cNvPr id="107" name="TextBox 106">
              <a:extLst>
                <a:ext uri="{FF2B5EF4-FFF2-40B4-BE49-F238E27FC236}">
                  <a16:creationId xmlns:a16="http://schemas.microsoft.com/office/drawing/2014/main" id="{17B994C8-D240-7A9E-EDF4-117D8272E475}"/>
                </a:ext>
              </a:extLst>
            </p:cNvPr>
            <p:cNvSpPr txBox="1"/>
            <p:nvPr/>
          </p:nvSpPr>
          <p:spPr bwMode="auto">
            <a:xfrm>
              <a:off x="7358168" y="4867148"/>
              <a:ext cx="301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3</a:t>
              </a:r>
            </a:p>
          </p:txBody>
        </p:sp>
        <p:sp>
          <p:nvSpPr>
            <p:cNvPr id="108" name="TextBox 107">
              <a:extLst>
                <a:ext uri="{FF2B5EF4-FFF2-40B4-BE49-F238E27FC236}">
                  <a16:creationId xmlns:a16="http://schemas.microsoft.com/office/drawing/2014/main" id="{23FDA44D-0B3C-4293-7041-1430FC8CF362}"/>
                </a:ext>
              </a:extLst>
            </p:cNvPr>
            <p:cNvSpPr txBox="1"/>
            <p:nvPr/>
          </p:nvSpPr>
          <p:spPr bwMode="auto">
            <a:xfrm>
              <a:off x="7783678" y="4864914"/>
              <a:ext cx="301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6</a:t>
              </a:r>
            </a:p>
          </p:txBody>
        </p:sp>
        <p:sp>
          <p:nvSpPr>
            <p:cNvPr id="109" name="TextBox 108">
              <a:extLst>
                <a:ext uri="{FF2B5EF4-FFF2-40B4-BE49-F238E27FC236}">
                  <a16:creationId xmlns:a16="http://schemas.microsoft.com/office/drawing/2014/main" id="{2CA25908-5DF6-46FF-C8E3-61C161939889}"/>
                </a:ext>
              </a:extLst>
            </p:cNvPr>
            <p:cNvSpPr txBox="1"/>
            <p:nvPr/>
          </p:nvSpPr>
          <p:spPr bwMode="auto">
            <a:xfrm>
              <a:off x="8203065" y="4864914"/>
              <a:ext cx="301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9</a:t>
              </a:r>
            </a:p>
          </p:txBody>
        </p:sp>
        <p:sp>
          <p:nvSpPr>
            <p:cNvPr id="110" name="TextBox 109">
              <a:extLst>
                <a:ext uri="{FF2B5EF4-FFF2-40B4-BE49-F238E27FC236}">
                  <a16:creationId xmlns:a16="http://schemas.microsoft.com/office/drawing/2014/main" id="{594F9125-A669-2ED2-6950-B2CDDAD943C7}"/>
                </a:ext>
              </a:extLst>
            </p:cNvPr>
            <p:cNvSpPr txBox="1"/>
            <p:nvPr/>
          </p:nvSpPr>
          <p:spPr bwMode="auto">
            <a:xfrm>
              <a:off x="8540557" y="4846347"/>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12</a:t>
              </a:r>
            </a:p>
          </p:txBody>
        </p:sp>
        <p:sp>
          <p:nvSpPr>
            <p:cNvPr id="111" name="TextBox 110">
              <a:extLst>
                <a:ext uri="{FF2B5EF4-FFF2-40B4-BE49-F238E27FC236}">
                  <a16:creationId xmlns:a16="http://schemas.microsoft.com/office/drawing/2014/main" id="{65426830-C808-B870-FA7C-B0C676DFC32C}"/>
                </a:ext>
              </a:extLst>
            </p:cNvPr>
            <p:cNvSpPr txBox="1"/>
            <p:nvPr/>
          </p:nvSpPr>
          <p:spPr bwMode="auto">
            <a:xfrm>
              <a:off x="8959944" y="4846347"/>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15</a:t>
              </a:r>
            </a:p>
          </p:txBody>
        </p:sp>
        <p:sp>
          <p:nvSpPr>
            <p:cNvPr id="112" name="TextBox 111">
              <a:extLst>
                <a:ext uri="{FF2B5EF4-FFF2-40B4-BE49-F238E27FC236}">
                  <a16:creationId xmlns:a16="http://schemas.microsoft.com/office/drawing/2014/main" id="{47D621A9-81FD-7E3A-D12B-F7E6C8ED7FCF}"/>
                </a:ext>
              </a:extLst>
            </p:cNvPr>
            <p:cNvSpPr txBox="1"/>
            <p:nvPr/>
          </p:nvSpPr>
          <p:spPr bwMode="auto">
            <a:xfrm>
              <a:off x="9385454" y="4844113"/>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18</a:t>
              </a:r>
            </a:p>
          </p:txBody>
        </p:sp>
        <p:sp>
          <p:nvSpPr>
            <p:cNvPr id="113" name="TextBox 112">
              <a:extLst>
                <a:ext uri="{FF2B5EF4-FFF2-40B4-BE49-F238E27FC236}">
                  <a16:creationId xmlns:a16="http://schemas.microsoft.com/office/drawing/2014/main" id="{69ACCF20-2D89-6908-3082-6EE5EDBCF8DF}"/>
                </a:ext>
              </a:extLst>
            </p:cNvPr>
            <p:cNvSpPr txBox="1"/>
            <p:nvPr/>
          </p:nvSpPr>
          <p:spPr bwMode="auto">
            <a:xfrm>
              <a:off x="9804841" y="4844113"/>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21</a:t>
              </a:r>
            </a:p>
          </p:txBody>
        </p:sp>
        <p:sp>
          <p:nvSpPr>
            <p:cNvPr id="114" name="TextBox 113">
              <a:extLst>
                <a:ext uri="{FF2B5EF4-FFF2-40B4-BE49-F238E27FC236}">
                  <a16:creationId xmlns:a16="http://schemas.microsoft.com/office/drawing/2014/main" id="{FDC42D2C-8A99-6AC0-EB10-2FD536DEF9B3}"/>
                </a:ext>
              </a:extLst>
            </p:cNvPr>
            <p:cNvSpPr txBox="1"/>
            <p:nvPr/>
          </p:nvSpPr>
          <p:spPr bwMode="auto">
            <a:xfrm>
              <a:off x="10211249" y="4844113"/>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24</a:t>
              </a:r>
            </a:p>
          </p:txBody>
        </p:sp>
        <p:sp>
          <p:nvSpPr>
            <p:cNvPr id="115" name="TextBox 114">
              <a:extLst>
                <a:ext uri="{FF2B5EF4-FFF2-40B4-BE49-F238E27FC236}">
                  <a16:creationId xmlns:a16="http://schemas.microsoft.com/office/drawing/2014/main" id="{61007DFE-B20D-F050-7289-E348010EE16D}"/>
                </a:ext>
              </a:extLst>
            </p:cNvPr>
            <p:cNvSpPr txBox="1"/>
            <p:nvPr/>
          </p:nvSpPr>
          <p:spPr bwMode="auto">
            <a:xfrm>
              <a:off x="10630636" y="4844113"/>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27</a:t>
              </a:r>
            </a:p>
          </p:txBody>
        </p:sp>
        <p:sp>
          <p:nvSpPr>
            <p:cNvPr id="116" name="TextBox 115">
              <a:extLst>
                <a:ext uri="{FF2B5EF4-FFF2-40B4-BE49-F238E27FC236}">
                  <a16:creationId xmlns:a16="http://schemas.microsoft.com/office/drawing/2014/main" id="{D4D7214C-0CA3-D557-32A7-FC3D771AED4D}"/>
                </a:ext>
              </a:extLst>
            </p:cNvPr>
            <p:cNvSpPr txBox="1"/>
            <p:nvPr/>
          </p:nvSpPr>
          <p:spPr bwMode="auto">
            <a:xfrm>
              <a:off x="6840997" y="5344159"/>
              <a:ext cx="497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Aft>
                  <a:spcPct val="0"/>
                </a:spcAft>
                <a:defRPr/>
              </a:pPr>
              <a:r>
                <a:rPr lang="en-US" sz="1600" kern="0" dirty="0">
                  <a:solidFill>
                    <a:srgbClr val="000000"/>
                  </a:solidFill>
                  <a:latin typeface="Calibri" panose="020F0502020204030204" pitchFamily="34" charset="0"/>
                  <a:cs typeface="Arial" panose="020B0604020202020204" pitchFamily="34" charset="0"/>
                </a:rPr>
                <a:t>165</a:t>
              </a:r>
            </a:p>
          </p:txBody>
        </p:sp>
        <p:sp>
          <p:nvSpPr>
            <p:cNvPr id="117" name="TextBox 116">
              <a:extLst>
                <a:ext uri="{FF2B5EF4-FFF2-40B4-BE49-F238E27FC236}">
                  <a16:creationId xmlns:a16="http://schemas.microsoft.com/office/drawing/2014/main" id="{6E7B77FF-FC07-C8B9-BC4C-C62D3944E94D}"/>
                </a:ext>
              </a:extLst>
            </p:cNvPr>
            <p:cNvSpPr txBox="1"/>
            <p:nvPr/>
          </p:nvSpPr>
          <p:spPr bwMode="auto">
            <a:xfrm>
              <a:off x="7260384" y="5344159"/>
              <a:ext cx="497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Aft>
                  <a:spcPct val="0"/>
                </a:spcAft>
                <a:defRPr/>
              </a:pPr>
              <a:r>
                <a:rPr lang="en-US" sz="1600" kern="0" dirty="0">
                  <a:solidFill>
                    <a:srgbClr val="000000"/>
                  </a:solidFill>
                  <a:latin typeface="Calibri" panose="020F0502020204030204" pitchFamily="34" charset="0"/>
                  <a:cs typeface="Arial" panose="020B0604020202020204" pitchFamily="34" charset="0"/>
                </a:rPr>
                <a:t>135</a:t>
              </a:r>
            </a:p>
          </p:txBody>
        </p:sp>
        <p:sp>
          <p:nvSpPr>
            <p:cNvPr id="118" name="TextBox 117">
              <a:extLst>
                <a:ext uri="{FF2B5EF4-FFF2-40B4-BE49-F238E27FC236}">
                  <a16:creationId xmlns:a16="http://schemas.microsoft.com/office/drawing/2014/main" id="{4163F584-AFE2-FAFC-564F-C2AC8CA49D88}"/>
                </a:ext>
              </a:extLst>
            </p:cNvPr>
            <p:cNvSpPr txBox="1"/>
            <p:nvPr/>
          </p:nvSpPr>
          <p:spPr bwMode="auto">
            <a:xfrm>
              <a:off x="7685894" y="5341925"/>
              <a:ext cx="497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Aft>
                  <a:spcPct val="0"/>
                </a:spcAft>
                <a:defRPr/>
              </a:pPr>
              <a:r>
                <a:rPr lang="en-US" sz="1600" kern="0" dirty="0">
                  <a:solidFill>
                    <a:srgbClr val="000000"/>
                  </a:solidFill>
                  <a:latin typeface="Calibri" panose="020F0502020204030204" pitchFamily="34" charset="0"/>
                  <a:cs typeface="Arial" panose="020B0604020202020204" pitchFamily="34" charset="0"/>
                </a:rPr>
                <a:t>124</a:t>
              </a:r>
            </a:p>
          </p:txBody>
        </p:sp>
        <p:sp>
          <p:nvSpPr>
            <p:cNvPr id="119" name="TextBox 118">
              <a:extLst>
                <a:ext uri="{FF2B5EF4-FFF2-40B4-BE49-F238E27FC236}">
                  <a16:creationId xmlns:a16="http://schemas.microsoft.com/office/drawing/2014/main" id="{6F787CB7-EEB7-56CB-F5F8-30D205CD0D98}"/>
                </a:ext>
              </a:extLst>
            </p:cNvPr>
            <p:cNvSpPr txBox="1"/>
            <p:nvPr/>
          </p:nvSpPr>
          <p:spPr bwMode="auto">
            <a:xfrm>
              <a:off x="8105281" y="5341925"/>
              <a:ext cx="497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Aft>
                  <a:spcPct val="0"/>
                </a:spcAft>
                <a:defRPr/>
              </a:pPr>
              <a:r>
                <a:rPr lang="en-US" sz="1600" kern="0" dirty="0">
                  <a:solidFill>
                    <a:srgbClr val="000000"/>
                  </a:solidFill>
                  <a:latin typeface="Calibri" panose="020F0502020204030204" pitchFamily="34" charset="0"/>
                  <a:cs typeface="Arial" panose="020B0604020202020204" pitchFamily="34" charset="0"/>
                </a:rPr>
                <a:t>114</a:t>
              </a:r>
            </a:p>
          </p:txBody>
        </p:sp>
        <p:sp>
          <p:nvSpPr>
            <p:cNvPr id="120" name="TextBox 119">
              <a:extLst>
                <a:ext uri="{FF2B5EF4-FFF2-40B4-BE49-F238E27FC236}">
                  <a16:creationId xmlns:a16="http://schemas.microsoft.com/office/drawing/2014/main" id="{99AB779E-D3D3-A090-FF47-4A3CA1715022}"/>
                </a:ext>
              </a:extLst>
            </p:cNvPr>
            <p:cNvSpPr txBox="1"/>
            <p:nvPr/>
          </p:nvSpPr>
          <p:spPr bwMode="auto">
            <a:xfrm>
              <a:off x="8553381" y="532335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Aft>
                  <a:spcPct val="0"/>
                </a:spcAft>
                <a:defRPr/>
              </a:pPr>
              <a:r>
                <a:rPr lang="en-US" sz="1600" kern="0" dirty="0">
                  <a:solidFill>
                    <a:srgbClr val="000000"/>
                  </a:solidFill>
                  <a:latin typeface="Calibri" panose="020F0502020204030204" pitchFamily="34" charset="0"/>
                  <a:cs typeface="Arial" panose="020B0604020202020204" pitchFamily="34" charset="0"/>
                </a:rPr>
                <a:t>91</a:t>
              </a:r>
            </a:p>
          </p:txBody>
        </p:sp>
        <p:sp>
          <p:nvSpPr>
            <p:cNvPr id="121" name="TextBox 120">
              <a:extLst>
                <a:ext uri="{FF2B5EF4-FFF2-40B4-BE49-F238E27FC236}">
                  <a16:creationId xmlns:a16="http://schemas.microsoft.com/office/drawing/2014/main" id="{D5C816CB-2DA2-6F76-F68B-1C9EBF883603}"/>
                </a:ext>
              </a:extLst>
            </p:cNvPr>
            <p:cNvSpPr txBox="1"/>
            <p:nvPr/>
          </p:nvSpPr>
          <p:spPr bwMode="auto">
            <a:xfrm>
              <a:off x="8972768" y="532335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Aft>
                  <a:spcPct val="0"/>
                </a:spcAft>
                <a:defRPr/>
              </a:pPr>
              <a:r>
                <a:rPr lang="en-US" sz="1600" kern="0" dirty="0">
                  <a:solidFill>
                    <a:srgbClr val="000000"/>
                  </a:solidFill>
                  <a:latin typeface="Calibri" panose="020F0502020204030204" pitchFamily="34" charset="0"/>
                  <a:cs typeface="Arial" panose="020B0604020202020204" pitchFamily="34" charset="0"/>
                </a:rPr>
                <a:t>37</a:t>
              </a:r>
            </a:p>
          </p:txBody>
        </p:sp>
        <p:sp>
          <p:nvSpPr>
            <p:cNvPr id="122" name="TextBox 121">
              <a:extLst>
                <a:ext uri="{FF2B5EF4-FFF2-40B4-BE49-F238E27FC236}">
                  <a16:creationId xmlns:a16="http://schemas.microsoft.com/office/drawing/2014/main" id="{5FB864DE-8C1B-67CA-93F1-95E773A5A01C}"/>
                </a:ext>
              </a:extLst>
            </p:cNvPr>
            <p:cNvSpPr txBox="1"/>
            <p:nvPr/>
          </p:nvSpPr>
          <p:spPr bwMode="auto">
            <a:xfrm>
              <a:off x="9398278" y="5321124"/>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Aft>
                  <a:spcPct val="0"/>
                </a:spcAft>
                <a:defRPr/>
              </a:pPr>
              <a:r>
                <a:rPr lang="en-US" sz="1600" kern="0" dirty="0">
                  <a:solidFill>
                    <a:srgbClr val="000000"/>
                  </a:solidFill>
                  <a:latin typeface="Calibri" panose="020F0502020204030204" pitchFamily="34" charset="0"/>
                  <a:cs typeface="Arial" panose="020B0604020202020204" pitchFamily="34" charset="0"/>
                </a:rPr>
                <a:t>14</a:t>
              </a:r>
            </a:p>
          </p:txBody>
        </p:sp>
        <p:sp>
          <p:nvSpPr>
            <p:cNvPr id="123" name="TextBox 122">
              <a:extLst>
                <a:ext uri="{FF2B5EF4-FFF2-40B4-BE49-F238E27FC236}">
                  <a16:creationId xmlns:a16="http://schemas.microsoft.com/office/drawing/2014/main" id="{DAADA6A3-684C-7666-0CC8-69088903461D}"/>
                </a:ext>
              </a:extLst>
            </p:cNvPr>
            <p:cNvSpPr txBox="1"/>
            <p:nvPr/>
          </p:nvSpPr>
          <p:spPr bwMode="auto">
            <a:xfrm>
              <a:off x="9869762" y="5321124"/>
              <a:ext cx="2888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Aft>
                  <a:spcPct val="0"/>
                </a:spcAft>
                <a:defRPr/>
              </a:pPr>
              <a:r>
                <a:rPr lang="en-US" sz="1600" kern="0" dirty="0">
                  <a:solidFill>
                    <a:srgbClr val="000000"/>
                  </a:solidFill>
                  <a:latin typeface="Calibri" panose="020F0502020204030204" pitchFamily="34" charset="0"/>
                  <a:cs typeface="Arial" panose="020B0604020202020204" pitchFamily="34" charset="0"/>
                </a:rPr>
                <a:t>2</a:t>
              </a:r>
            </a:p>
          </p:txBody>
        </p:sp>
        <p:sp>
          <p:nvSpPr>
            <p:cNvPr id="124" name="TextBox 123">
              <a:extLst>
                <a:ext uri="{FF2B5EF4-FFF2-40B4-BE49-F238E27FC236}">
                  <a16:creationId xmlns:a16="http://schemas.microsoft.com/office/drawing/2014/main" id="{224C9AC8-56F3-4821-34F0-171BE7F10FED}"/>
                </a:ext>
              </a:extLst>
            </p:cNvPr>
            <p:cNvSpPr txBox="1"/>
            <p:nvPr/>
          </p:nvSpPr>
          <p:spPr bwMode="auto">
            <a:xfrm>
              <a:off x="10276170" y="5321124"/>
              <a:ext cx="2888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Aft>
                  <a:spcPct val="0"/>
                </a:spcAft>
                <a:defRPr/>
              </a:pPr>
              <a:r>
                <a:rPr lang="en-US" sz="1600" kern="0" dirty="0">
                  <a:solidFill>
                    <a:srgbClr val="000000"/>
                  </a:solidFill>
                  <a:latin typeface="Calibri" panose="020F0502020204030204" pitchFamily="34" charset="0"/>
                  <a:cs typeface="Arial" panose="020B0604020202020204" pitchFamily="34" charset="0"/>
                </a:rPr>
                <a:t>1</a:t>
              </a:r>
            </a:p>
          </p:txBody>
        </p:sp>
        <p:sp>
          <p:nvSpPr>
            <p:cNvPr id="125" name="TextBox 124">
              <a:extLst>
                <a:ext uri="{FF2B5EF4-FFF2-40B4-BE49-F238E27FC236}">
                  <a16:creationId xmlns:a16="http://schemas.microsoft.com/office/drawing/2014/main" id="{B367C347-CA7C-2DFE-007C-ACC0ACAE953C}"/>
                </a:ext>
              </a:extLst>
            </p:cNvPr>
            <p:cNvSpPr txBox="1"/>
            <p:nvPr/>
          </p:nvSpPr>
          <p:spPr bwMode="auto">
            <a:xfrm>
              <a:off x="10695557" y="5321124"/>
              <a:ext cx="2888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Aft>
                  <a:spcPct val="0"/>
                </a:spcAft>
                <a:defRPr/>
              </a:pPr>
              <a:r>
                <a:rPr lang="en-US" sz="1600" kern="0" dirty="0">
                  <a:solidFill>
                    <a:srgbClr val="000000"/>
                  </a:solidFill>
                  <a:latin typeface="Calibri" panose="020F0502020204030204" pitchFamily="34" charset="0"/>
                  <a:cs typeface="Arial" panose="020B0604020202020204" pitchFamily="34" charset="0"/>
                </a:rPr>
                <a:t>0</a:t>
              </a:r>
            </a:p>
          </p:txBody>
        </p:sp>
        <p:sp>
          <p:nvSpPr>
            <p:cNvPr id="126" name="TextBox 125">
              <a:extLst>
                <a:ext uri="{FF2B5EF4-FFF2-40B4-BE49-F238E27FC236}">
                  <a16:creationId xmlns:a16="http://schemas.microsoft.com/office/drawing/2014/main" id="{F59E2A5A-A236-A2EC-4831-92AD8E93758E}"/>
                </a:ext>
              </a:extLst>
            </p:cNvPr>
            <p:cNvSpPr txBox="1"/>
            <p:nvPr/>
          </p:nvSpPr>
          <p:spPr bwMode="auto">
            <a:xfrm>
              <a:off x="8701373" y="5087237"/>
              <a:ext cx="5100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b="1" kern="0" dirty="0">
                  <a:solidFill>
                    <a:srgbClr val="000000"/>
                  </a:solidFill>
                  <a:latin typeface="Calibri" panose="020F0502020204030204" pitchFamily="34" charset="0"/>
                  <a:cs typeface="Arial" panose="020B0604020202020204" pitchFamily="34" charset="0"/>
                </a:rPr>
                <a:t>Mo</a:t>
              </a:r>
            </a:p>
          </p:txBody>
        </p:sp>
        <p:sp>
          <p:nvSpPr>
            <p:cNvPr id="127" name="TextBox 126">
              <a:extLst>
                <a:ext uri="{FF2B5EF4-FFF2-40B4-BE49-F238E27FC236}">
                  <a16:creationId xmlns:a16="http://schemas.microsoft.com/office/drawing/2014/main" id="{4932913C-E910-4F40-78DC-5A39A40AFEC8}"/>
                </a:ext>
              </a:extLst>
            </p:cNvPr>
            <p:cNvSpPr txBox="1"/>
            <p:nvPr/>
          </p:nvSpPr>
          <p:spPr bwMode="auto">
            <a:xfrm rot="16200000">
              <a:off x="5790423" y="3315325"/>
              <a:ext cx="13252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spcBef>
                  <a:spcPct val="50000"/>
                </a:spcBef>
                <a:spcAft>
                  <a:spcPct val="0"/>
                </a:spcAft>
                <a:defRPr/>
              </a:pPr>
              <a:r>
                <a:rPr lang="en-US" b="1" kern="0" dirty="0">
                  <a:solidFill>
                    <a:srgbClr val="000000"/>
                  </a:solidFill>
                  <a:latin typeface="Calibri" panose="020F0502020204030204" pitchFamily="34" charset="0"/>
                  <a:cs typeface="Arial" panose="020B0604020202020204" pitchFamily="34" charset="0"/>
                </a:rPr>
                <a:t>Patients (%)</a:t>
              </a:r>
            </a:p>
          </p:txBody>
        </p:sp>
        <p:sp>
          <p:nvSpPr>
            <p:cNvPr id="128" name="TextBox 127">
              <a:extLst>
                <a:ext uri="{FF2B5EF4-FFF2-40B4-BE49-F238E27FC236}">
                  <a16:creationId xmlns:a16="http://schemas.microsoft.com/office/drawing/2014/main" id="{6BD8B55D-7D7C-23C4-74CB-C059A641E9B1}"/>
                </a:ext>
              </a:extLst>
            </p:cNvPr>
            <p:cNvSpPr txBox="1"/>
            <p:nvPr/>
          </p:nvSpPr>
          <p:spPr bwMode="auto">
            <a:xfrm>
              <a:off x="7248295" y="4236981"/>
              <a:ext cx="3432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spcBef>
                  <a:spcPct val="50000"/>
                </a:spcBef>
                <a:spcAft>
                  <a:spcPct val="0"/>
                </a:spcAft>
                <a:defRPr/>
              </a:pPr>
              <a:r>
                <a:rPr lang="en-US" kern="0" dirty="0">
                  <a:solidFill>
                    <a:srgbClr val="00B0F0"/>
                  </a:solidFill>
                  <a:latin typeface="Calibri" panose="020F0502020204030204" pitchFamily="34" charset="0"/>
                  <a:cs typeface="Arial" panose="020B0604020202020204" pitchFamily="34" charset="0"/>
                </a:rPr>
                <a:t>Median OS: 22 mo (95% CI: 15-NE)</a:t>
              </a:r>
            </a:p>
          </p:txBody>
        </p:sp>
        <p:cxnSp>
          <p:nvCxnSpPr>
            <p:cNvPr id="129" name="Straight Connector 128">
              <a:extLst>
                <a:ext uri="{FF2B5EF4-FFF2-40B4-BE49-F238E27FC236}">
                  <a16:creationId xmlns:a16="http://schemas.microsoft.com/office/drawing/2014/main" id="{7ACBDC71-338E-C3CF-1E6A-A4B1FC583B69}"/>
                </a:ext>
              </a:extLst>
            </p:cNvPr>
            <p:cNvCxnSpPr/>
            <p:nvPr/>
          </p:nvCxnSpPr>
          <p:spPr bwMode="auto">
            <a:xfrm>
              <a:off x="7223636" y="2138384"/>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30" name="Straight Connector 129">
              <a:extLst>
                <a:ext uri="{FF2B5EF4-FFF2-40B4-BE49-F238E27FC236}">
                  <a16:creationId xmlns:a16="http://schemas.microsoft.com/office/drawing/2014/main" id="{731AEC84-CBAB-50A7-516D-579EC0BF3ADD}"/>
                </a:ext>
              </a:extLst>
            </p:cNvPr>
            <p:cNvCxnSpPr/>
            <p:nvPr/>
          </p:nvCxnSpPr>
          <p:spPr bwMode="auto">
            <a:xfrm>
              <a:off x="7283632" y="2229496"/>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31" name="Straight Connector 130">
              <a:extLst>
                <a:ext uri="{FF2B5EF4-FFF2-40B4-BE49-F238E27FC236}">
                  <a16:creationId xmlns:a16="http://schemas.microsoft.com/office/drawing/2014/main" id="{EE05D6C0-E5FF-7DD0-31A6-C8664EFB1628}"/>
                </a:ext>
              </a:extLst>
            </p:cNvPr>
            <p:cNvCxnSpPr/>
            <p:nvPr/>
          </p:nvCxnSpPr>
          <p:spPr bwMode="auto">
            <a:xfrm>
              <a:off x="7315210" y="2303297"/>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32" name="Straight Connector 131">
              <a:extLst>
                <a:ext uri="{FF2B5EF4-FFF2-40B4-BE49-F238E27FC236}">
                  <a16:creationId xmlns:a16="http://schemas.microsoft.com/office/drawing/2014/main" id="{30A4B05A-12F3-94AC-A73A-E1DBB1910426}"/>
                </a:ext>
              </a:extLst>
            </p:cNvPr>
            <p:cNvCxnSpPr/>
            <p:nvPr/>
          </p:nvCxnSpPr>
          <p:spPr bwMode="auto">
            <a:xfrm>
              <a:off x="7375229" y="2384248"/>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33" name="Straight Connector 132">
              <a:extLst>
                <a:ext uri="{FF2B5EF4-FFF2-40B4-BE49-F238E27FC236}">
                  <a16:creationId xmlns:a16="http://schemas.microsoft.com/office/drawing/2014/main" id="{C90C36BE-FDC1-75DB-6AE1-5117267D7539}"/>
                </a:ext>
              </a:extLst>
            </p:cNvPr>
            <p:cNvCxnSpPr/>
            <p:nvPr/>
          </p:nvCxnSpPr>
          <p:spPr bwMode="auto">
            <a:xfrm>
              <a:off x="7733826" y="2602437"/>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34" name="Straight Connector 133">
              <a:extLst>
                <a:ext uri="{FF2B5EF4-FFF2-40B4-BE49-F238E27FC236}">
                  <a16:creationId xmlns:a16="http://schemas.microsoft.com/office/drawing/2014/main" id="{A7F70C30-55A3-7BBE-C192-8178A562A7BB}"/>
                </a:ext>
              </a:extLst>
            </p:cNvPr>
            <p:cNvCxnSpPr/>
            <p:nvPr/>
          </p:nvCxnSpPr>
          <p:spPr bwMode="auto">
            <a:xfrm>
              <a:off x="7952677" y="2686030"/>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35" name="Straight Connector 134">
              <a:extLst>
                <a:ext uri="{FF2B5EF4-FFF2-40B4-BE49-F238E27FC236}">
                  <a16:creationId xmlns:a16="http://schemas.microsoft.com/office/drawing/2014/main" id="{49A9DDBD-63F5-BAD4-EA05-6CB4292766FB}"/>
                </a:ext>
              </a:extLst>
            </p:cNvPr>
            <p:cNvCxnSpPr/>
            <p:nvPr/>
          </p:nvCxnSpPr>
          <p:spPr bwMode="auto">
            <a:xfrm>
              <a:off x="8109620" y="2755756"/>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36" name="Straight Connector 135">
              <a:extLst>
                <a:ext uri="{FF2B5EF4-FFF2-40B4-BE49-F238E27FC236}">
                  <a16:creationId xmlns:a16="http://schemas.microsoft.com/office/drawing/2014/main" id="{3E1A17BF-208E-346E-DCA7-9A7431D814E1}"/>
                </a:ext>
              </a:extLst>
            </p:cNvPr>
            <p:cNvCxnSpPr/>
            <p:nvPr/>
          </p:nvCxnSpPr>
          <p:spPr bwMode="auto">
            <a:xfrm>
              <a:off x="8214285" y="2756764"/>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37" name="Straight Connector 136">
              <a:extLst>
                <a:ext uri="{FF2B5EF4-FFF2-40B4-BE49-F238E27FC236}">
                  <a16:creationId xmlns:a16="http://schemas.microsoft.com/office/drawing/2014/main" id="{078ACF1F-C4DE-8B1D-272B-CAD7E17DED85}"/>
                </a:ext>
              </a:extLst>
            </p:cNvPr>
            <p:cNvCxnSpPr/>
            <p:nvPr/>
          </p:nvCxnSpPr>
          <p:spPr bwMode="auto">
            <a:xfrm>
              <a:off x="8050022" y="2755010"/>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38" name="Straight Connector 137">
              <a:extLst>
                <a:ext uri="{FF2B5EF4-FFF2-40B4-BE49-F238E27FC236}">
                  <a16:creationId xmlns:a16="http://schemas.microsoft.com/office/drawing/2014/main" id="{496AF7C2-B9F4-FA4D-CE32-3F2329D8EFFF}"/>
                </a:ext>
              </a:extLst>
            </p:cNvPr>
            <p:cNvCxnSpPr/>
            <p:nvPr/>
          </p:nvCxnSpPr>
          <p:spPr bwMode="auto">
            <a:xfrm>
              <a:off x="8327632" y="2770207"/>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39" name="Straight Connector 138">
              <a:extLst>
                <a:ext uri="{FF2B5EF4-FFF2-40B4-BE49-F238E27FC236}">
                  <a16:creationId xmlns:a16="http://schemas.microsoft.com/office/drawing/2014/main" id="{1DC3644E-C22E-6BFC-3841-47CA89AACB56}"/>
                </a:ext>
              </a:extLst>
            </p:cNvPr>
            <p:cNvCxnSpPr/>
            <p:nvPr/>
          </p:nvCxnSpPr>
          <p:spPr bwMode="auto">
            <a:xfrm>
              <a:off x="8370508" y="2770207"/>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40" name="Straight Connector 139">
              <a:extLst>
                <a:ext uri="{FF2B5EF4-FFF2-40B4-BE49-F238E27FC236}">
                  <a16:creationId xmlns:a16="http://schemas.microsoft.com/office/drawing/2014/main" id="{12849B1C-E82B-6DBF-2DA1-036DF9C32806}"/>
                </a:ext>
              </a:extLst>
            </p:cNvPr>
            <p:cNvCxnSpPr/>
            <p:nvPr/>
          </p:nvCxnSpPr>
          <p:spPr bwMode="auto">
            <a:xfrm>
              <a:off x="8591086" y="2954422"/>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41" name="Straight Connector 140">
              <a:extLst>
                <a:ext uri="{FF2B5EF4-FFF2-40B4-BE49-F238E27FC236}">
                  <a16:creationId xmlns:a16="http://schemas.microsoft.com/office/drawing/2014/main" id="{5DBA30A4-C2E1-1EEA-3EAB-86804B4E309A}"/>
                </a:ext>
              </a:extLst>
            </p:cNvPr>
            <p:cNvCxnSpPr/>
            <p:nvPr/>
          </p:nvCxnSpPr>
          <p:spPr bwMode="auto">
            <a:xfrm>
              <a:off x="8756678" y="3075892"/>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42" name="Straight Connector 141">
              <a:extLst>
                <a:ext uri="{FF2B5EF4-FFF2-40B4-BE49-F238E27FC236}">
                  <a16:creationId xmlns:a16="http://schemas.microsoft.com/office/drawing/2014/main" id="{2132B310-F909-65AB-FD3D-A7DED9B25E36}"/>
                </a:ext>
              </a:extLst>
            </p:cNvPr>
            <p:cNvCxnSpPr/>
            <p:nvPr/>
          </p:nvCxnSpPr>
          <p:spPr bwMode="auto">
            <a:xfrm>
              <a:off x="8784027" y="3111396"/>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43" name="Straight Connector 142">
              <a:extLst>
                <a:ext uri="{FF2B5EF4-FFF2-40B4-BE49-F238E27FC236}">
                  <a16:creationId xmlns:a16="http://schemas.microsoft.com/office/drawing/2014/main" id="{62B2141C-6E67-8E47-86EB-9A5DC9C9A68B}"/>
                </a:ext>
              </a:extLst>
            </p:cNvPr>
            <p:cNvCxnSpPr/>
            <p:nvPr/>
          </p:nvCxnSpPr>
          <p:spPr bwMode="auto">
            <a:xfrm>
              <a:off x="8789573" y="3151815"/>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44" name="Straight Connector 143">
              <a:extLst>
                <a:ext uri="{FF2B5EF4-FFF2-40B4-BE49-F238E27FC236}">
                  <a16:creationId xmlns:a16="http://schemas.microsoft.com/office/drawing/2014/main" id="{822BCEE6-FC0B-A9D8-B779-95361434F3AD}"/>
                </a:ext>
              </a:extLst>
            </p:cNvPr>
            <p:cNvCxnSpPr/>
            <p:nvPr/>
          </p:nvCxnSpPr>
          <p:spPr bwMode="auto">
            <a:xfrm>
              <a:off x="8885932" y="3173786"/>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45" name="Straight Connector 144">
              <a:extLst>
                <a:ext uri="{FF2B5EF4-FFF2-40B4-BE49-F238E27FC236}">
                  <a16:creationId xmlns:a16="http://schemas.microsoft.com/office/drawing/2014/main" id="{62BFBD81-37DB-B4A7-2316-9E3EFCE73EF8}"/>
                </a:ext>
              </a:extLst>
            </p:cNvPr>
            <p:cNvCxnSpPr/>
            <p:nvPr/>
          </p:nvCxnSpPr>
          <p:spPr bwMode="auto">
            <a:xfrm>
              <a:off x="8856195" y="3158781"/>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46" name="Straight Connector 145">
              <a:extLst>
                <a:ext uri="{FF2B5EF4-FFF2-40B4-BE49-F238E27FC236}">
                  <a16:creationId xmlns:a16="http://schemas.microsoft.com/office/drawing/2014/main" id="{B62AAE94-B470-6790-7EE0-4DE5281B8632}"/>
                </a:ext>
              </a:extLst>
            </p:cNvPr>
            <p:cNvCxnSpPr/>
            <p:nvPr/>
          </p:nvCxnSpPr>
          <p:spPr bwMode="auto">
            <a:xfrm>
              <a:off x="8912458" y="3194254"/>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47" name="Straight Connector 146">
              <a:extLst>
                <a:ext uri="{FF2B5EF4-FFF2-40B4-BE49-F238E27FC236}">
                  <a16:creationId xmlns:a16="http://schemas.microsoft.com/office/drawing/2014/main" id="{89613CFF-5723-49F7-A019-2FE95D0A634B}"/>
                </a:ext>
              </a:extLst>
            </p:cNvPr>
            <p:cNvCxnSpPr/>
            <p:nvPr/>
          </p:nvCxnSpPr>
          <p:spPr bwMode="auto">
            <a:xfrm>
              <a:off x="9050705" y="3192347"/>
              <a:ext cx="0" cy="103504"/>
            </a:xfrm>
            <a:prstGeom prst="line">
              <a:avLst/>
            </a:prstGeom>
            <a:noFill/>
            <a:ln w="57150" cap="flat" cmpd="sng" algn="ctr">
              <a:solidFill>
                <a:srgbClr val="E1471D"/>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5B52214B-ACBF-1AE2-519A-B4ED02F44D0E}"/>
                </a:ext>
              </a:extLst>
            </p:cNvPr>
            <p:cNvCxnSpPr/>
            <p:nvPr/>
          </p:nvCxnSpPr>
          <p:spPr bwMode="auto">
            <a:xfrm>
              <a:off x="8942830" y="3193604"/>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49" name="Straight Connector 148">
              <a:extLst>
                <a:ext uri="{FF2B5EF4-FFF2-40B4-BE49-F238E27FC236}">
                  <a16:creationId xmlns:a16="http://schemas.microsoft.com/office/drawing/2014/main" id="{E425C8E8-F104-5E07-18D7-D11E891DF04E}"/>
                </a:ext>
              </a:extLst>
            </p:cNvPr>
            <p:cNvCxnSpPr/>
            <p:nvPr/>
          </p:nvCxnSpPr>
          <p:spPr bwMode="auto">
            <a:xfrm>
              <a:off x="9102843" y="3194259"/>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09BC14EF-6301-C7AC-4CFA-4957DD77D563}"/>
                </a:ext>
              </a:extLst>
            </p:cNvPr>
            <p:cNvCxnSpPr/>
            <p:nvPr/>
          </p:nvCxnSpPr>
          <p:spPr bwMode="auto">
            <a:xfrm>
              <a:off x="9168538" y="3192347"/>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id="{079DE240-7D9B-8C85-CC35-685A4BD1A80C}"/>
                </a:ext>
              </a:extLst>
            </p:cNvPr>
            <p:cNvCxnSpPr/>
            <p:nvPr/>
          </p:nvCxnSpPr>
          <p:spPr bwMode="auto">
            <a:xfrm>
              <a:off x="9134851" y="3194259"/>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id="{A6210C43-4A42-6235-26FC-D5A90511E928}"/>
                </a:ext>
              </a:extLst>
            </p:cNvPr>
            <p:cNvCxnSpPr/>
            <p:nvPr/>
          </p:nvCxnSpPr>
          <p:spPr bwMode="auto">
            <a:xfrm>
              <a:off x="9210146" y="3234791"/>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53" name="Straight Connector 152">
              <a:extLst>
                <a:ext uri="{FF2B5EF4-FFF2-40B4-BE49-F238E27FC236}">
                  <a16:creationId xmlns:a16="http://schemas.microsoft.com/office/drawing/2014/main" id="{799F34D1-BB9E-AA56-3347-4F49B55BA204}"/>
                </a:ext>
              </a:extLst>
            </p:cNvPr>
            <p:cNvCxnSpPr/>
            <p:nvPr/>
          </p:nvCxnSpPr>
          <p:spPr bwMode="auto">
            <a:xfrm>
              <a:off x="9188532" y="3236758"/>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B213708A-DA6A-99CB-B371-6D9818DCA751}"/>
                </a:ext>
              </a:extLst>
            </p:cNvPr>
            <p:cNvCxnSpPr/>
            <p:nvPr/>
          </p:nvCxnSpPr>
          <p:spPr bwMode="auto">
            <a:xfrm>
              <a:off x="9261625" y="3234791"/>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9C997104-3917-C3DB-D929-DF0D6CDD31DB}"/>
                </a:ext>
              </a:extLst>
            </p:cNvPr>
            <p:cNvCxnSpPr/>
            <p:nvPr/>
          </p:nvCxnSpPr>
          <p:spPr bwMode="auto">
            <a:xfrm>
              <a:off x="8833943" y="3136897"/>
              <a:ext cx="0" cy="103504"/>
            </a:xfrm>
            <a:prstGeom prst="line">
              <a:avLst/>
            </a:prstGeom>
            <a:noFill/>
            <a:ln w="38100" cap="flat" cmpd="sng" algn="ctr">
              <a:solidFill>
                <a:srgbClr val="E1471D"/>
              </a:solidFill>
              <a:prstDash val="solid"/>
              <a:round/>
              <a:headEnd type="none" w="med" len="med"/>
              <a:tailEnd type="none" w="med" len="med"/>
            </a:ln>
            <a:effectLst/>
          </p:spPr>
        </p:cxnSp>
        <p:cxnSp>
          <p:nvCxnSpPr>
            <p:cNvPr id="156" name="Straight Connector 155">
              <a:extLst>
                <a:ext uri="{FF2B5EF4-FFF2-40B4-BE49-F238E27FC236}">
                  <a16:creationId xmlns:a16="http://schemas.microsoft.com/office/drawing/2014/main" id="{1EAB4ED2-D88B-3923-220C-495BE4192C88}"/>
                </a:ext>
              </a:extLst>
            </p:cNvPr>
            <p:cNvCxnSpPr/>
            <p:nvPr/>
          </p:nvCxnSpPr>
          <p:spPr bwMode="auto">
            <a:xfrm>
              <a:off x="9286805" y="3235888"/>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id="{8FEEEA09-05D9-42B9-0C69-366412673FD9}"/>
                </a:ext>
              </a:extLst>
            </p:cNvPr>
            <p:cNvCxnSpPr/>
            <p:nvPr/>
          </p:nvCxnSpPr>
          <p:spPr bwMode="auto">
            <a:xfrm>
              <a:off x="9306504" y="3236356"/>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id="{EA267149-2B20-9E28-6499-E540599A89A0}"/>
                </a:ext>
              </a:extLst>
            </p:cNvPr>
            <p:cNvCxnSpPr/>
            <p:nvPr/>
          </p:nvCxnSpPr>
          <p:spPr bwMode="auto">
            <a:xfrm>
              <a:off x="9322502" y="3353475"/>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59" name="Straight Connector 158">
              <a:extLst>
                <a:ext uri="{FF2B5EF4-FFF2-40B4-BE49-F238E27FC236}">
                  <a16:creationId xmlns:a16="http://schemas.microsoft.com/office/drawing/2014/main" id="{FA82C067-1B1B-8CBF-B818-0F8305687AE9}"/>
                </a:ext>
              </a:extLst>
            </p:cNvPr>
            <p:cNvCxnSpPr/>
            <p:nvPr/>
          </p:nvCxnSpPr>
          <p:spPr bwMode="auto">
            <a:xfrm>
              <a:off x="9357409" y="3353475"/>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60" name="Straight Connector 159">
              <a:extLst>
                <a:ext uri="{FF2B5EF4-FFF2-40B4-BE49-F238E27FC236}">
                  <a16:creationId xmlns:a16="http://schemas.microsoft.com/office/drawing/2014/main" id="{00592EA1-31C3-B34A-F9D6-9BBF3D36F109}"/>
                </a:ext>
              </a:extLst>
            </p:cNvPr>
            <p:cNvCxnSpPr/>
            <p:nvPr/>
          </p:nvCxnSpPr>
          <p:spPr bwMode="auto">
            <a:xfrm>
              <a:off x="9387058" y="3353475"/>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61" name="Straight Connector 160">
              <a:extLst>
                <a:ext uri="{FF2B5EF4-FFF2-40B4-BE49-F238E27FC236}">
                  <a16:creationId xmlns:a16="http://schemas.microsoft.com/office/drawing/2014/main" id="{CC4DF66D-EA13-A484-03A0-B0181F2BCFDC}"/>
                </a:ext>
              </a:extLst>
            </p:cNvPr>
            <p:cNvCxnSpPr/>
            <p:nvPr/>
          </p:nvCxnSpPr>
          <p:spPr bwMode="auto">
            <a:xfrm>
              <a:off x="9492798" y="3353475"/>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62" name="Straight Connector 161">
              <a:extLst>
                <a:ext uri="{FF2B5EF4-FFF2-40B4-BE49-F238E27FC236}">
                  <a16:creationId xmlns:a16="http://schemas.microsoft.com/office/drawing/2014/main" id="{123D4158-BAF1-76B7-978C-7134DEA5CB57}"/>
                </a:ext>
              </a:extLst>
            </p:cNvPr>
            <p:cNvCxnSpPr/>
            <p:nvPr/>
          </p:nvCxnSpPr>
          <p:spPr bwMode="auto">
            <a:xfrm>
              <a:off x="9450138" y="3353475"/>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63" name="Straight Connector 162">
              <a:extLst>
                <a:ext uri="{FF2B5EF4-FFF2-40B4-BE49-F238E27FC236}">
                  <a16:creationId xmlns:a16="http://schemas.microsoft.com/office/drawing/2014/main" id="{2EF507DB-519E-198A-232E-135706FA2E8C}"/>
                </a:ext>
              </a:extLst>
            </p:cNvPr>
            <p:cNvCxnSpPr/>
            <p:nvPr/>
          </p:nvCxnSpPr>
          <p:spPr bwMode="auto">
            <a:xfrm>
              <a:off x="9545358" y="3353475"/>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64" name="Straight Connector 163">
              <a:extLst>
                <a:ext uri="{FF2B5EF4-FFF2-40B4-BE49-F238E27FC236}">
                  <a16:creationId xmlns:a16="http://schemas.microsoft.com/office/drawing/2014/main" id="{5ED4B931-50FE-2CC4-DFC0-80E439EC0DE1}"/>
                </a:ext>
              </a:extLst>
            </p:cNvPr>
            <p:cNvCxnSpPr/>
            <p:nvPr/>
          </p:nvCxnSpPr>
          <p:spPr bwMode="auto">
            <a:xfrm>
              <a:off x="9516761" y="3353475"/>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65" name="Straight Connector 164">
              <a:extLst>
                <a:ext uri="{FF2B5EF4-FFF2-40B4-BE49-F238E27FC236}">
                  <a16:creationId xmlns:a16="http://schemas.microsoft.com/office/drawing/2014/main" id="{20B9F307-8862-7D75-233D-49A59BDE1956}"/>
                </a:ext>
              </a:extLst>
            </p:cNvPr>
            <p:cNvCxnSpPr/>
            <p:nvPr/>
          </p:nvCxnSpPr>
          <p:spPr bwMode="auto">
            <a:xfrm>
              <a:off x="9647931" y="3456979"/>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0149C394-D55F-88BE-77FD-D630D720463F}"/>
                </a:ext>
              </a:extLst>
            </p:cNvPr>
            <p:cNvCxnSpPr/>
            <p:nvPr/>
          </p:nvCxnSpPr>
          <p:spPr bwMode="auto">
            <a:xfrm>
              <a:off x="9613656" y="3456979"/>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37060387-8262-DD61-1035-E2A236BD2E8D}"/>
                </a:ext>
              </a:extLst>
            </p:cNvPr>
            <p:cNvCxnSpPr/>
            <p:nvPr/>
          </p:nvCxnSpPr>
          <p:spPr bwMode="auto">
            <a:xfrm>
              <a:off x="9699478" y="3456654"/>
              <a:ext cx="0" cy="103504"/>
            </a:xfrm>
            <a:prstGeom prst="line">
              <a:avLst/>
            </a:prstGeom>
            <a:noFill/>
            <a:ln w="28575" cap="flat" cmpd="sng" algn="ctr">
              <a:solidFill>
                <a:srgbClr val="E1471D"/>
              </a:solidFill>
              <a:prstDash val="solid"/>
              <a:round/>
              <a:headEnd type="none" w="med" len="med"/>
              <a:tailEnd type="none" w="med" len="med"/>
            </a:ln>
            <a:effectLst/>
          </p:spPr>
        </p:cxnSp>
        <p:cxnSp>
          <p:nvCxnSpPr>
            <p:cNvPr id="168" name="Straight Connector 167">
              <a:extLst>
                <a:ext uri="{FF2B5EF4-FFF2-40B4-BE49-F238E27FC236}">
                  <a16:creationId xmlns:a16="http://schemas.microsoft.com/office/drawing/2014/main" id="{5A7490F4-BE5C-760A-5442-55A9209A5440}"/>
                </a:ext>
              </a:extLst>
            </p:cNvPr>
            <p:cNvCxnSpPr/>
            <p:nvPr/>
          </p:nvCxnSpPr>
          <p:spPr bwMode="auto">
            <a:xfrm>
              <a:off x="9804158" y="3453203"/>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69" name="Straight Connector 168">
              <a:extLst>
                <a:ext uri="{FF2B5EF4-FFF2-40B4-BE49-F238E27FC236}">
                  <a16:creationId xmlns:a16="http://schemas.microsoft.com/office/drawing/2014/main" id="{BD11752C-A7C6-1FD9-B69E-F36E1416632E}"/>
                </a:ext>
              </a:extLst>
            </p:cNvPr>
            <p:cNvCxnSpPr/>
            <p:nvPr/>
          </p:nvCxnSpPr>
          <p:spPr bwMode="auto">
            <a:xfrm>
              <a:off x="9870640" y="3626946"/>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70" name="Straight Connector 169">
              <a:extLst>
                <a:ext uri="{FF2B5EF4-FFF2-40B4-BE49-F238E27FC236}">
                  <a16:creationId xmlns:a16="http://schemas.microsoft.com/office/drawing/2014/main" id="{D4494215-5A9D-868E-71E0-B14247788D5E}"/>
                </a:ext>
              </a:extLst>
            </p:cNvPr>
            <p:cNvCxnSpPr/>
            <p:nvPr/>
          </p:nvCxnSpPr>
          <p:spPr bwMode="auto">
            <a:xfrm>
              <a:off x="9936857" y="3629014"/>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id="{6376BA87-D036-4C5E-E350-A302CCF8AAFE}"/>
                </a:ext>
              </a:extLst>
            </p:cNvPr>
            <p:cNvCxnSpPr/>
            <p:nvPr/>
          </p:nvCxnSpPr>
          <p:spPr bwMode="auto">
            <a:xfrm>
              <a:off x="9959887" y="3629651"/>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57E37FF5-6EE7-E419-E510-8D291C3072B3}"/>
                </a:ext>
              </a:extLst>
            </p:cNvPr>
            <p:cNvCxnSpPr/>
            <p:nvPr/>
          </p:nvCxnSpPr>
          <p:spPr bwMode="auto">
            <a:xfrm>
              <a:off x="10405603" y="3630513"/>
              <a:ext cx="0" cy="103504"/>
            </a:xfrm>
            <a:prstGeom prst="line">
              <a:avLst/>
            </a:prstGeom>
            <a:noFill/>
            <a:ln w="19050" cap="flat" cmpd="sng" algn="ctr">
              <a:solidFill>
                <a:srgbClr val="E1471D"/>
              </a:solidFill>
              <a:prstDash val="solid"/>
              <a:round/>
              <a:headEnd type="none" w="med" len="med"/>
              <a:tailEnd type="none" w="med" len="med"/>
            </a:ln>
            <a:effectLst/>
          </p:spPr>
        </p:cxnSp>
        <p:cxnSp>
          <p:nvCxnSpPr>
            <p:cNvPr id="173" name="Straight Connector 172">
              <a:extLst>
                <a:ext uri="{FF2B5EF4-FFF2-40B4-BE49-F238E27FC236}">
                  <a16:creationId xmlns:a16="http://schemas.microsoft.com/office/drawing/2014/main" id="{8CA5D50B-B577-5227-5549-DF1B6645DA4C}"/>
                </a:ext>
              </a:extLst>
            </p:cNvPr>
            <p:cNvCxnSpPr/>
            <p:nvPr/>
          </p:nvCxnSpPr>
          <p:spPr bwMode="auto">
            <a:xfrm>
              <a:off x="9905171" y="3629014"/>
              <a:ext cx="0" cy="103504"/>
            </a:xfrm>
            <a:prstGeom prst="line">
              <a:avLst/>
            </a:prstGeom>
            <a:noFill/>
            <a:ln w="28575" cap="flat" cmpd="sng" algn="ctr">
              <a:solidFill>
                <a:srgbClr val="E1471D"/>
              </a:solidFill>
              <a:prstDash val="solid"/>
              <a:round/>
              <a:headEnd type="none" w="med" len="med"/>
              <a:tailEnd type="none" w="med" len="med"/>
            </a:ln>
            <a:effectLst/>
          </p:spPr>
        </p:cxnSp>
        <p:cxnSp>
          <p:nvCxnSpPr>
            <p:cNvPr id="174" name="Straight Connector 173">
              <a:extLst>
                <a:ext uri="{FF2B5EF4-FFF2-40B4-BE49-F238E27FC236}">
                  <a16:creationId xmlns:a16="http://schemas.microsoft.com/office/drawing/2014/main" id="{C28F16BF-E2AE-207E-B8ED-C3641DED6D51}"/>
                </a:ext>
              </a:extLst>
            </p:cNvPr>
            <p:cNvCxnSpPr/>
            <p:nvPr/>
          </p:nvCxnSpPr>
          <p:spPr bwMode="auto">
            <a:xfrm>
              <a:off x="10468246" y="3632556"/>
              <a:ext cx="0" cy="103504"/>
            </a:xfrm>
            <a:prstGeom prst="line">
              <a:avLst/>
            </a:prstGeom>
            <a:noFill/>
            <a:ln w="19050" cap="flat" cmpd="sng" algn="ctr">
              <a:solidFill>
                <a:srgbClr val="E1471D"/>
              </a:solidFill>
              <a:prstDash val="solid"/>
              <a:round/>
              <a:headEnd type="none" w="med" len="med"/>
              <a:tailEnd type="none" w="med" len="med"/>
            </a:ln>
            <a:effectLst/>
          </p:spPr>
        </p:cxnSp>
        <p:sp>
          <p:nvSpPr>
            <p:cNvPr id="175" name="TextBox 174">
              <a:extLst>
                <a:ext uri="{FF2B5EF4-FFF2-40B4-BE49-F238E27FC236}">
                  <a16:creationId xmlns:a16="http://schemas.microsoft.com/office/drawing/2014/main" id="{A1DB721B-A189-58C9-F7A5-4075CCCE5456}"/>
                </a:ext>
              </a:extLst>
            </p:cNvPr>
            <p:cNvSpPr txBox="1"/>
            <p:nvPr/>
          </p:nvSpPr>
          <p:spPr bwMode="auto">
            <a:xfrm>
              <a:off x="761699" y="5178967"/>
              <a:ext cx="17009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eaLnBrk="0" fontAlgn="base" hangingPunct="0">
                <a:spcBef>
                  <a:spcPct val="50000"/>
                </a:spcBef>
                <a:spcAft>
                  <a:spcPct val="0"/>
                </a:spcAft>
                <a:defRPr/>
              </a:pPr>
              <a:r>
                <a:rPr lang="en-IN" sz="1600" b="1" kern="0" dirty="0">
                  <a:solidFill>
                    <a:srgbClr val="000000"/>
                  </a:solidFill>
                  <a:latin typeface="Calibri" panose="020F0502020204030204" pitchFamily="34" charset="0"/>
                  <a:cs typeface="Arial" panose="020B0604020202020204" pitchFamily="34" charset="0"/>
                </a:rPr>
                <a:t>Patients at Risk, n</a:t>
              </a:r>
            </a:p>
          </p:txBody>
        </p:sp>
        <p:sp>
          <p:nvSpPr>
            <p:cNvPr id="176" name="TextBox 175">
              <a:extLst>
                <a:ext uri="{FF2B5EF4-FFF2-40B4-BE49-F238E27FC236}">
                  <a16:creationId xmlns:a16="http://schemas.microsoft.com/office/drawing/2014/main" id="{CC2D21C7-6004-91FB-0490-9444969EB9DB}"/>
                </a:ext>
              </a:extLst>
            </p:cNvPr>
            <p:cNvSpPr txBox="1"/>
            <p:nvPr/>
          </p:nvSpPr>
          <p:spPr bwMode="auto">
            <a:xfrm>
              <a:off x="6386476" y="5132083"/>
              <a:ext cx="17009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eaLnBrk="0" fontAlgn="base" hangingPunct="0">
                <a:spcBef>
                  <a:spcPct val="50000"/>
                </a:spcBef>
                <a:spcAft>
                  <a:spcPct val="0"/>
                </a:spcAft>
                <a:defRPr/>
              </a:pPr>
              <a:r>
                <a:rPr lang="en-IN" sz="1600" b="1" kern="0" dirty="0">
                  <a:solidFill>
                    <a:srgbClr val="000000"/>
                  </a:solidFill>
                  <a:latin typeface="Calibri" panose="020F0502020204030204" pitchFamily="34" charset="0"/>
                  <a:cs typeface="Arial" panose="020B0604020202020204" pitchFamily="34" charset="0"/>
                </a:rPr>
                <a:t>Patients at Risk, n</a:t>
              </a:r>
            </a:p>
          </p:txBody>
        </p:sp>
      </p:grpSp>
    </p:spTree>
    <p:extLst>
      <p:ext uri="{BB962C8B-B14F-4D97-AF65-F5344CB8AC3E}">
        <p14:creationId xmlns:p14="http://schemas.microsoft.com/office/powerpoint/2010/main" val="15262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77122F-1483-87D9-3FC8-50D784032F74}"/>
              </a:ext>
            </a:extLst>
          </p:cNvPr>
          <p:cNvSpPr>
            <a:spLocks noGrp="1"/>
          </p:cNvSpPr>
          <p:nvPr>
            <p:ph sz="half" idx="1"/>
          </p:nvPr>
        </p:nvSpPr>
        <p:spPr>
          <a:xfrm>
            <a:off x="393475" y="1597026"/>
            <a:ext cx="6169687" cy="3913123"/>
          </a:xfrm>
        </p:spPr>
        <p:txBody>
          <a:bodyPr/>
          <a:lstStyle/>
          <a:p>
            <a:pPr marL="285750" indent="-285750">
              <a:lnSpc>
                <a:spcPct val="100000"/>
              </a:lnSpc>
              <a:spcBef>
                <a:spcPts val="0"/>
              </a:spcBef>
              <a:buFont typeface="Wingdings" panose="05000000000000000000" pitchFamily="2" charset="2"/>
              <a:buChar char="§"/>
            </a:pPr>
            <a:r>
              <a:rPr lang="en-US" sz="2000" dirty="0"/>
              <a:t>Median treatment duration: 8.5 </a:t>
            </a:r>
            <a:r>
              <a:rPr lang="en-US" sz="2000" dirty="0" err="1"/>
              <a:t>mo</a:t>
            </a:r>
            <a:r>
              <a:rPr lang="en-US" sz="2000" dirty="0"/>
              <a:t> (range: 0.2-24.4)</a:t>
            </a:r>
            <a:endParaRPr lang="en-US" sz="800" dirty="0"/>
          </a:p>
          <a:p>
            <a:pPr marL="2114550" lvl="4" indent="-285750">
              <a:lnSpc>
                <a:spcPct val="100000"/>
              </a:lnSpc>
              <a:spcBef>
                <a:spcPts val="0"/>
              </a:spcBef>
              <a:buFont typeface="Wingdings" panose="05000000000000000000" pitchFamily="2" charset="2"/>
              <a:buChar char="§"/>
            </a:pPr>
            <a:endParaRPr lang="en-US" sz="800" dirty="0"/>
          </a:p>
          <a:p>
            <a:pPr marL="285750" indent="-285750">
              <a:lnSpc>
                <a:spcPct val="100000"/>
              </a:lnSpc>
              <a:spcBef>
                <a:spcPts val="0"/>
              </a:spcBef>
              <a:buFont typeface="Wingdings" panose="05000000000000000000" pitchFamily="2" charset="2"/>
              <a:buChar char="§"/>
            </a:pPr>
            <a:r>
              <a:rPr lang="en-US" sz="2000" dirty="0"/>
              <a:t>Median relative dose intensity: 93.7%</a:t>
            </a:r>
            <a:endParaRPr lang="en-US" sz="800" dirty="0"/>
          </a:p>
          <a:p>
            <a:pPr marL="285750" indent="-285750">
              <a:lnSpc>
                <a:spcPct val="100000"/>
              </a:lnSpc>
              <a:spcBef>
                <a:spcPts val="0"/>
              </a:spcBef>
              <a:buFont typeface="Wingdings" panose="05000000000000000000" pitchFamily="2" charset="2"/>
              <a:buChar char="§"/>
            </a:pPr>
            <a:endParaRPr lang="en-US" sz="800" dirty="0"/>
          </a:p>
          <a:p>
            <a:pPr marL="285750" indent="-285750">
              <a:lnSpc>
                <a:spcPct val="100000"/>
              </a:lnSpc>
              <a:spcBef>
                <a:spcPts val="0"/>
              </a:spcBef>
              <a:buFont typeface="Wingdings" panose="05000000000000000000" pitchFamily="2" charset="2"/>
              <a:buChar char="§"/>
            </a:pPr>
            <a:r>
              <a:rPr lang="en-US" sz="2000" dirty="0"/>
              <a:t>1 AE led to dose reduction</a:t>
            </a:r>
            <a:endParaRPr lang="en-US" sz="800" dirty="0"/>
          </a:p>
          <a:p>
            <a:pPr marL="285750" indent="-285750">
              <a:lnSpc>
                <a:spcPct val="100000"/>
              </a:lnSpc>
              <a:spcBef>
                <a:spcPts val="0"/>
              </a:spcBef>
              <a:buFont typeface="Wingdings" panose="05000000000000000000" pitchFamily="2" charset="2"/>
              <a:buChar char="§"/>
            </a:pPr>
            <a:endParaRPr lang="en-US" sz="800" dirty="0"/>
          </a:p>
          <a:p>
            <a:pPr marL="285750" indent="-285750">
              <a:lnSpc>
                <a:spcPct val="100000"/>
              </a:lnSpc>
              <a:spcBef>
                <a:spcPts val="0"/>
              </a:spcBef>
              <a:buFont typeface="Wingdings" panose="05000000000000000000" pitchFamily="2" charset="2"/>
              <a:buChar char="§"/>
            </a:pPr>
            <a:r>
              <a:rPr lang="en-US" sz="2000" dirty="0"/>
              <a:t>8 AEs led to discontinuation (infection: 5)</a:t>
            </a:r>
            <a:endParaRPr lang="en-US" sz="800" dirty="0"/>
          </a:p>
          <a:p>
            <a:pPr marL="285750" indent="-285750">
              <a:lnSpc>
                <a:spcPct val="100000"/>
              </a:lnSpc>
              <a:spcBef>
                <a:spcPts val="0"/>
              </a:spcBef>
              <a:buFont typeface="Wingdings" panose="05000000000000000000" pitchFamily="2" charset="2"/>
              <a:buChar char="§"/>
            </a:pPr>
            <a:endParaRPr lang="en-US" sz="800" dirty="0"/>
          </a:p>
          <a:p>
            <a:pPr marL="285750" indent="-285750">
              <a:lnSpc>
                <a:spcPct val="100000"/>
              </a:lnSpc>
              <a:spcBef>
                <a:spcPts val="0"/>
              </a:spcBef>
              <a:buFont typeface="Wingdings" panose="05000000000000000000" pitchFamily="2" charset="2"/>
              <a:buChar char="§"/>
            </a:pPr>
            <a:r>
              <a:rPr lang="en-US" sz="2000" dirty="0"/>
              <a:t>7 treatment-related deaths (COVID-19: 4)</a:t>
            </a:r>
            <a:endParaRPr lang="en-US" sz="800" dirty="0"/>
          </a:p>
          <a:p>
            <a:pPr marL="285750" indent="-285750">
              <a:lnSpc>
                <a:spcPct val="100000"/>
              </a:lnSpc>
              <a:spcBef>
                <a:spcPts val="0"/>
              </a:spcBef>
              <a:buFont typeface="Wingdings" panose="05000000000000000000" pitchFamily="2" charset="2"/>
              <a:buChar char="§"/>
            </a:pPr>
            <a:endParaRPr lang="en-US" sz="800" dirty="0"/>
          </a:p>
          <a:p>
            <a:pPr marL="285750" indent="-285750">
              <a:lnSpc>
                <a:spcPct val="100000"/>
              </a:lnSpc>
              <a:spcBef>
                <a:spcPts val="0"/>
              </a:spcBef>
              <a:buFont typeface="Wingdings" panose="05000000000000000000" pitchFamily="2" charset="2"/>
              <a:buChar char="§"/>
            </a:pPr>
            <a:r>
              <a:rPr lang="en-US" sz="2000" dirty="0"/>
              <a:t>All cases of ICANS resolved</a:t>
            </a:r>
            <a:endParaRPr lang="en-US" sz="800" dirty="0"/>
          </a:p>
          <a:p>
            <a:pPr marL="285750" indent="-285750">
              <a:lnSpc>
                <a:spcPct val="100000"/>
              </a:lnSpc>
              <a:spcBef>
                <a:spcPts val="0"/>
              </a:spcBef>
              <a:buFont typeface="Wingdings" panose="05000000000000000000" pitchFamily="2" charset="2"/>
              <a:buChar char="§"/>
            </a:pPr>
            <a:endParaRPr lang="en-US" sz="800" dirty="0"/>
          </a:p>
          <a:p>
            <a:pPr marL="285750" indent="-285750">
              <a:lnSpc>
                <a:spcPct val="100000"/>
              </a:lnSpc>
              <a:spcBef>
                <a:spcPts val="0"/>
              </a:spcBef>
              <a:buFont typeface="Wingdings" panose="05000000000000000000" pitchFamily="2" charset="2"/>
              <a:buChar char="§"/>
            </a:pPr>
            <a:r>
              <a:rPr lang="en-US" sz="2000" dirty="0"/>
              <a:t>CRS grade 1 (50.3%) or grade 2 (21.2%), (1 patient with transient grade 3 CRS)</a:t>
            </a:r>
            <a:endParaRPr lang="en-US" sz="800" dirty="0"/>
          </a:p>
          <a:p>
            <a:pPr marL="285750" indent="-285750">
              <a:lnSpc>
                <a:spcPct val="100000"/>
              </a:lnSpc>
              <a:spcBef>
                <a:spcPts val="0"/>
              </a:spcBef>
              <a:buFont typeface="Wingdings" panose="05000000000000000000" pitchFamily="2" charset="2"/>
              <a:buChar char="§"/>
            </a:pPr>
            <a:endParaRPr lang="en-US" sz="800" dirty="0"/>
          </a:p>
          <a:p>
            <a:pPr marL="285750" indent="-285750">
              <a:lnSpc>
                <a:spcPct val="100000"/>
              </a:lnSpc>
              <a:spcBef>
                <a:spcPts val="0"/>
              </a:spcBef>
              <a:buFont typeface="Wingdings" panose="05000000000000000000" pitchFamily="2" charset="2"/>
              <a:buChar char="§"/>
            </a:pPr>
            <a:r>
              <a:rPr lang="en-US" sz="2000" dirty="0"/>
              <a:t>All CRS events resolved without need for treatment reduction/discontinuation</a:t>
            </a:r>
            <a:endParaRPr lang="en-US" sz="800" dirty="0"/>
          </a:p>
          <a:p>
            <a:pPr marL="285750" indent="-285750">
              <a:lnSpc>
                <a:spcPct val="100000"/>
              </a:lnSpc>
              <a:spcBef>
                <a:spcPts val="0"/>
              </a:spcBef>
              <a:buFont typeface="Wingdings" panose="05000000000000000000" pitchFamily="2" charset="2"/>
              <a:buChar char="§"/>
            </a:pPr>
            <a:endParaRPr lang="en-US" sz="800" dirty="0"/>
          </a:p>
          <a:p>
            <a:pPr marL="285750" indent="-285750">
              <a:lnSpc>
                <a:spcPct val="100000"/>
              </a:lnSpc>
              <a:spcBef>
                <a:spcPts val="0"/>
              </a:spcBef>
              <a:buFont typeface="Wingdings" panose="05000000000000000000" pitchFamily="2" charset="2"/>
              <a:buChar char="§"/>
            </a:pPr>
            <a:r>
              <a:rPr lang="en-US" sz="2000" dirty="0"/>
              <a:t>Neurotoxic and ICANS events grade 1 or 2 (1 patient with seizure and bacterial meningitis)</a:t>
            </a:r>
          </a:p>
        </p:txBody>
      </p:sp>
      <p:sp>
        <p:nvSpPr>
          <p:cNvPr id="4" name="Title 3">
            <a:extLst>
              <a:ext uri="{FF2B5EF4-FFF2-40B4-BE49-F238E27FC236}">
                <a16:creationId xmlns:a16="http://schemas.microsoft.com/office/drawing/2014/main" id="{1A47B39F-88D4-290A-FC2C-A9F04E3B2398}"/>
              </a:ext>
            </a:extLst>
          </p:cNvPr>
          <p:cNvSpPr>
            <a:spLocks noGrp="1"/>
          </p:cNvSpPr>
          <p:nvPr>
            <p:ph type="title"/>
          </p:nvPr>
        </p:nvSpPr>
        <p:spPr>
          <a:xfrm>
            <a:off x="974726" y="326397"/>
            <a:ext cx="3665538" cy="1060450"/>
          </a:xfrm>
        </p:spPr>
        <p:txBody>
          <a:bodyPr/>
          <a:lstStyle/>
          <a:p>
            <a:r>
              <a:rPr lang="en-US" dirty="0"/>
              <a:t>M</a:t>
            </a:r>
            <a:r>
              <a:rPr lang="en-US" cap="none" dirty="0"/>
              <a:t>ajes</a:t>
            </a:r>
            <a:r>
              <a:rPr lang="en-US" dirty="0"/>
              <a:t>tec-1: safety</a:t>
            </a:r>
          </a:p>
        </p:txBody>
      </p:sp>
      <p:pic>
        <p:nvPicPr>
          <p:cNvPr id="100" name="Picture 99" descr="A line of blue dots&#10;&#10;Description automatically generated">
            <a:extLst>
              <a:ext uri="{FF2B5EF4-FFF2-40B4-BE49-F238E27FC236}">
                <a16:creationId xmlns:a16="http://schemas.microsoft.com/office/drawing/2014/main" id="{FF00ED9D-A989-3087-B74B-0312C5858D6E}"/>
              </a:ext>
            </a:extLst>
          </p:cNvPr>
          <p:cNvPicPr>
            <a:picLocks noChangeAspect="1"/>
          </p:cNvPicPr>
          <p:nvPr/>
        </p:nvPicPr>
        <p:blipFill>
          <a:blip r:embed="rId2"/>
          <a:stretch>
            <a:fillRect/>
          </a:stretch>
        </p:blipFill>
        <p:spPr>
          <a:xfrm>
            <a:off x="6827902" y="755303"/>
            <a:ext cx="5282125" cy="2136068"/>
          </a:xfrm>
          <a:prstGeom prst="rect">
            <a:avLst/>
          </a:prstGeom>
        </p:spPr>
      </p:pic>
      <p:sp>
        <p:nvSpPr>
          <p:cNvPr id="101" name="Title 3">
            <a:extLst>
              <a:ext uri="{FF2B5EF4-FFF2-40B4-BE49-F238E27FC236}">
                <a16:creationId xmlns:a16="http://schemas.microsoft.com/office/drawing/2014/main" id="{399D5FC3-2FA9-201D-F679-08A0EE66EF04}"/>
              </a:ext>
            </a:extLst>
          </p:cNvPr>
          <p:cNvSpPr txBox="1">
            <a:spLocks/>
          </p:cNvSpPr>
          <p:nvPr/>
        </p:nvSpPr>
        <p:spPr>
          <a:xfrm>
            <a:off x="6827901" y="326397"/>
            <a:ext cx="5020694" cy="420356"/>
          </a:xfrm>
          <a:prstGeom prst="rect">
            <a:avLst/>
          </a:prstGeom>
        </p:spPr>
        <p:txBody>
          <a:bodyPr vert="horz" lIns="0" tIns="45724" rIns="0" bIns="45724" rtlCol="0" anchor="t" anchorCtr="0">
            <a:noAutofit/>
          </a:bodyPr>
          <a:lstStyle>
            <a:lvl1pPr algn="l" defTabSz="914484"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2000" cap="none" dirty="0">
                <a:solidFill>
                  <a:srgbClr val="000000"/>
                </a:solidFill>
                <a:latin typeface="Arial"/>
              </a:rPr>
              <a:t>Rate of New Onset Grade ≥3 Infections</a:t>
            </a:r>
          </a:p>
        </p:txBody>
      </p:sp>
      <p:sp>
        <p:nvSpPr>
          <p:cNvPr id="102" name="Text Box 15">
            <a:extLst>
              <a:ext uri="{FF2B5EF4-FFF2-40B4-BE49-F238E27FC236}">
                <a16:creationId xmlns:a16="http://schemas.microsoft.com/office/drawing/2014/main" id="{EC94D579-28FF-E8EC-0AEF-C70A3803772D}"/>
              </a:ext>
            </a:extLst>
          </p:cNvPr>
          <p:cNvSpPr txBox="1">
            <a:spLocks noChangeArrowheads="1"/>
          </p:cNvSpPr>
          <p:nvPr/>
        </p:nvSpPr>
        <p:spPr bwMode="auto">
          <a:xfrm>
            <a:off x="2416876" y="6393104"/>
            <a:ext cx="9693150"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defTabSz="1218987">
              <a:spcBef>
                <a:spcPct val="0"/>
              </a:spcBef>
              <a:spcAft>
                <a:spcPct val="0"/>
              </a:spcAft>
            </a:pPr>
            <a:r>
              <a:rPr lang="en-US" altLang="en-US" sz="1200" b="0" dirty="0">
                <a:solidFill>
                  <a:srgbClr val="00B0F0"/>
                </a:solidFill>
                <a:latin typeface="Calibri" panose="020F0502020204030204" pitchFamily="34" charset="0"/>
              </a:rPr>
              <a:t>van de Donk. ASCO 2023. Abstr 8011. </a:t>
            </a:r>
          </a:p>
        </p:txBody>
      </p:sp>
      <p:graphicFrame>
        <p:nvGraphicFramePr>
          <p:cNvPr id="103" name="Group 3">
            <a:extLst>
              <a:ext uri="{FF2B5EF4-FFF2-40B4-BE49-F238E27FC236}">
                <a16:creationId xmlns:a16="http://schemas.microsoft.com/office/drawing/2014/main" id="{A4171DE3-7392-3CE3-185F-A66B73FD2F19}"/>
              </a:ext>
            </a:extLst>
          </p:cNvPr>
          <p:cNvGraphicFramePr>
            <a:graphicFrameLocks/>
          </p:cNvGraphicFramePr>
          <p:nvPr/>
        </p:nvGraphicFramePr>
        <p:xfrm>
          <a:off x="7139754" y="2917053"/>
          <a:ext cx="4809325" cy="3450368"/>
        </p:xfrm>
        <a:graphic>
          <a:graphicData uri="http://schemas.openxmlformats.org/drawingml/2006/table">
            <a:tbl>
              <a:tblPr/>
              <a:tblGrid>
                <a:gridCol w="2709220">
                  <a:extLst>
                    <a:ext uri="{9D8B030D-6E8A-4147-A177-3AD203B41FA5}">
                      <a16:colId xmlns:a16="http://schemas.microsoft.com/office/drawing/2014/main" val="20000"/>
                    </a:ext>
                  </a:extLst>
                </a:gridCol>
                <a:gridCol w="2100105">
                  <a:extLst>
                    <a:ext uri="{9D8B030D-6E8A-4147-A177-3AD203B41FA5}">
                      <a16:colId xmlns:a16="http://schemas.microsoft.com/office/drawing/2014/main" val="20001"/>
                    </a:ext>
                  </a:extLst>
                </a:gridCol>
              </a:tblGrid>
              <a:tr h="256083">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600" b="1" i="0" u="none" strike="noStrike" cap="none" normalizeH="0" baseline="0" dirty="0">
                          <a:ln>
                            <a:noFill/>
                          </a:ln>
                          <a:solidFill>
                            <a:schemeClr val="bg1"/>
                          </a:solidFill>
                          <a:effectLst/>
                          <a:latin typeface="Calibri" panose="020F0502020204030204" pitchFamily="34" charset="0"/>
                        </a:rPr>
                        <a:t>CRS Parameter</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All Patients (N = 165)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1"/>
                  </a:ext>
                </a:extLst>
              </a:tr>
              <a:tr h="256083">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CRS, n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119 (72.1)</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2"/>
                  </a:ext>
                </a:extLst>
              </a:tr>
              <a:tr h="256070">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1" indent="-1588" algn="l" defTabSz="914396" rtl="0" eaLnBrk="1" fontAlgn="auto" latinLnBrk="0" hangingPunct="1">
                        <a:lnSpc>
                          <a:spcPct val="95000"/>
                        </a:lnSpc>
                        <a:spcBef>
                          <a:spcPts val="1800"/>
                        </a:spcBef>
                        <a:spcAft>
                          <a:spcPts val="0"/>
                        </a:spcAft>
                        <a:buClr>
                          <a:schemeClr val="accent1"/>
                        </a:buClr>
                        <a:buSzTx/>
                        <a:buFont typeface="Arial" panose="020B0604020202020204" pitchFamily="34" charset="0"/>
                        <a:buNone/>
                        <a:tabLst/>
                        <a:defRPr/>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sym typeface="OpenSans"/>
                        </a:rPr>
                        <a:t>≥2 CRS events, n (%)</a:t>
                      </a:r>
                      <a:endPar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algn="ct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55 (33.3)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10003"/>
                  </a:ext>
                </a:extLst>
              </a:tr>
              <a:tr h="423680">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1" indent="-1588" algn="l" defTabSz="914396" rtl="0" eaLnBrk="1" fontAlgn="auto" latinLnBrk="0" hangingPunct="1">
                        <a:lnSpc>
                          <a:spcPct val="95000"/>
                        </a:lnSpc>
                        <a:spcBef>
                          <a:spcPts val="1800"/>
                        </a:spcBef>
                        <a:spcAft>
                          <a:spcPts val="0"/>
                        </a:spcAft>
                        <a:buClr>
                          <a:schemeClr val="accent1"/>
                        </a:buClr>
                        <a:buSzTx/>
                        <a:buFont typeface="Arial" panose="020B0604020202020204" pitchFamily="34" charset="0"/>
                        <a:buNone/>
                        <a:tabLst/>
                        <a:defRPr/>
                      </a:pPr>
                      <a:r>
                        <a:rPr kumimoji="0" lang="en-US" sz="1600" b="0" i="0" u="none" strike="noStrike" kern="1200" cap="none" normalizeH="0" baseline="0" noProof="0" dirty="0">
                          <a:ln>
                            <a:noFill/>
                          </a:ln>
                          <a:solidFill>
                            <a:schemeClr val="bg2">
                              <a:lumMod val="10000"/>
                            </a:schemeClr>
                          </a:solidFill>
                          <a:effectLst/>
                          <a:latin typeface="Calibri" panose="020F0502020204030204" pitchFamily="34" charset="0"/>
                          <a:ea typeface="+mn-ea"/>
                          <a:cs typeface="+mn-cs"/>
                          <a:sym typeface="OpenSans"/>
                        </a:rPr>
                        <a:t>Median time to onset, </a:t>
                      </a:r>
                      <a:br>
                        <a:rPr kumimoji="0" lang="en-US" sz="1600" b="0" i="0" u="none" strike="noStrike" kern="1200" cap="none" normalizeH="0" baseline="0" noProof="0" dirty="0">
                          <a:ln>
                            <a:noFill/>
                          </a:ln>
                          <a:solidFill>
                            <a:schemeClr val="bg2">
                              <a:lumMod val="10000"/>
                            </a:schemeClr>
                          </a:solidFill>
                          <a:effectLst/>
                          <a:latin typeface="Calibri" panose="020F0502020204030204" pitchFamily="34" charset="0"/>
                          <a:ea typeface="+mn-ea"/>
                          <a:cs typeface="+mn-cs"/>
                          <a:sym typeface="OpenSans"/>
                        </a:rPr>
                      </a:br>
                      <a:r>
                        <a:rPr kumimoji="0" lang="en-US" sz="1600" b="0" i="0" u="none" strike="noStrike" kern="1200" cap="none" normalizeH="0" baseline="0" noProof="0" dirty="0">
                          <a:ln>
                            <a:noFill/>
                          </a:ln>
                          <a:solidFill>
                            <a:schemeClr val="bg2">
                              <a:lumMod val="10000"/>
                            </a:schemeClr>
                          </a:solidFill>
                          <a:effectLst/>
                          <a:latin typeface="Calibri" panose="020F0502020204030204" pitchFamily="34" charset="0"/>
                          <a:ea typeface="+mn-ea"/>
                          <a:cs typeface="+mn-cs"/>
                          <a:sym typeface="OpenSans"/>
                        </a:rPr>
                        <a:t>days (range)</a:t>
                      </a:r>
                      <a:endPar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sym typeface="OpenSan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algn="ct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2 (1-6)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4"/>
                  </a:ext>
                </a:extLst>
              </a:tr>
              <a:tr h="256070">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1" indent="-1588" algn="l" defTabSz="914396" rtl="0" eaLnBrk="1" fontAlgn="auto" latinLnBrk="0" hangingPunct="1">
                        <a:lnSpc>
                          <a:spcPct val="95000"/>
                        </a:lnSpc>
                        <a:spcBef>
                          <a:spcPts val="1800"/>
                        </a:spcBef>
                        <a:spcAft>
                          <a:spcPts val="0"/>
                        </a:spcAft>
                        <a:buClr>
                          <a:schemeClr val="accent1"/>
                        </a:buClr>
                        <a:buSzTx/>
                        <a:buFont typeface="Arial" panose="020B0604020202020204" pitchFamily="34" charset="0"/>
                        <a:buNone/>
                        <a:tabLst/>
                        <a:defRPr/>
                      </a:pPr>
                      <a:r>
                        <a:rPr kumimoji="0" lang="en-US" sz="1600" b="0" i="0" u="none" strike="noStrike" kern="1200" cap="none" normalizeH="0" baseline="0" noProof="0" dirty="0">
                          <a:ln>
                            <a:noFill/>
                          </a:ln>
                          <a:solidFill>
                            <a:schemeClr val="bg2">
                              <a:lumMod val="10000"/>
                            </a:schemeClr>
                          </a:solidFill>
                          <a:effectLst/>
                          <a:latin typeface="Calibri" panose="020F0502020204030204" pitchFamily="34" charset="0"/>
                          <a:ea typeface="+mn-ea"/>
                          <a:cs typeface="+mn-cs"/>
                          <a:sym typeface="OpenSans"/>
                        </a:rPr>
                        <a:t>Median duration, days (range)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algn="ct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2 (1-9)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658419460"/>
                  </a:ext>
                </a:extLst>
              </a:tr>
              <a:tr h="1187236">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Supportive measures, n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Tocilizumab</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Low-flow oxygen by </a:t>
                      </a:r>
                      <a:br>
                        <a:rPr kumimoji="0" lang="en-US" sz="1600" b="0" i="0" u="none" strike="noStrike" cap="none" normalizeH="0" baseline="0" dirty="0">
                          <a:ln>
                            <a:noFill/>
                          </a:ln>
                          <a:solidFill>
                            <a:schemeClr val="bg2">
                              <a:lumMod val="10000"/>
                            </a:schemeClr>
                          </a:solidFill>
                          <a:effectLst/>
                          <a:latin typeface="Calibri" panose="020F0502020204030204" pitchFamily="34" charset="0"/>
                        </a:rPr>
                      </a:br>
                      <a:r>
                        <a:rPr kumimoji="0" lang="en-US" sz="1600" b="0" i="0" u="none" strike="noStrike" cap="none" normalizeH="0" baseline="0" dirty="0">
                          <a:ln>
                            <a:noFill/>
                          </a:ln>
                          <a:solidFill>
                            <a:schemeClr val="bg2">
                              <a:lumMod val="10000"/>
                            </a:schemeClr>
                          </a:solidFill>
                          <a:effectLst/>
                          <a:latin typeface="Calibri" panose="020F0502020204030204" pitchFamily="34" charset="0"/>
                        </a:rPr>
                        <a:t>nasal cannula</a:t>
                      </a:r>
                      <a:r>
                        <a:rPr kumimoji="0" lang="en-US" sz="1600" b="0" i="0" u="none" strike="noStrike" cap="none" normalizeH="0" baseline="30000" dirty="0">
                          <a:ln>
                            <a:noFill/>
                          </a:ln>
                          <a:solidFill>
                            <a:schemeClr val="bg2">
                              <a:lumMod val="10000"/>
                            </a:schemeClr>
                          </a:solidFill>
                          <a:effectLst/>
                          <a:latin typeface="Calibri" panose="020F0502020204030204" pitchFamily="34" charset="0"/>
                        </a:rPr>
                        <a:t>†</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Corticosteroids</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Single vasopressor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algn="ct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110 (66.7)</a:t>
                      </a:r>
                    </a:p>
                    <a:p>
                      <a:pPr algn="ct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60 (36.4)</a:t>
                      </a:r>
                    </a:p>
                    <a:p>
                      <a:pPr algn="ct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21 (12.7)</a:t>
                      </a:r>
                    </a:p>
                    <a:p>
                      <a:pPr algn="ctr"/>
                      <a:endPar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p>
                      <a:pPr algn="ct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14 (8.5)</a:t>
                      </a:r>
                    </a:p>
                    <a:p>
                      <a:pPr algn="ct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 (0.6)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102770555"/>
                  </a:ext>
                </a:extLst>
              </a:tr>
            </a:tbl>
          </a:graphicData>
        </a:graphic>
      </p:graphicFrame>
    </p:spTree>
    <p:extLst>
      <p:ext uri="{BB962C8B-B14F-4D97-AF65-F5344CB8AC3E}">
        <p14:creationId xmlns:p14="http://schemas.microsoft.com/office/powerpoint/2010/main" val="34639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92A8B-F973-9520-D764-CA9216BEC805}"/>
              </a:ext>
            </a:extLst>
          </p:cNvPr>
          <p:cNvSpPr>
            <a:spLocks noGrp="1"/>
          </p:cNvSpPr>
          <p:nvPr>
            <p:ph type="title"/>
          </p:nvPr>
        </p:nvSpPr>
        <p:spPr>
          <a:xfrm>
            <a:off x="974727" y="405948"/>
            <a:ext cx="9998921" cy="587375"/>
          </a:xfrm>
        </p:spPr>
        <p:txBody>
          <a:bodyPr/>
          <a:lstStyle/>
          <a:p>
            <a:r>
              <a:rPr lang="en-US" dirty="0"/>
              <a:t>M</a:t>
            </a:r>
            <a:r>
              <a:rPr lang="en-US" cap="none" dirty="0"/>
              <a:t>agnetisMM</a:t>
            </a:r>
            <a:r>
              <a:rPr lang="en-US" dirty="0"/>
              <a:t>-3 COHORT A: phase ii study of </a:t>
            </a:r>
            <a:r>
              <a:rPr lang="en-US" dirty="0" err="1"/>
              <a:t>ELRANAtamab</a:t>
            </a:r>
            <a:r>
              <a:rPr lang="en-US" dirty="0"/>
              <a:t> (BCMA-naïve RRMM)</a:t>
            </a:r>
          </a:p>
        </p:txBody>
      </p:sp>
      <p:sp>
        <p:nvSpPr>
          <p:cNvPr id="16" name="Text Box 15">
            <a:extLst>
              <a:ext uri="{FF2B5EF4-FFF2-40B4-BE49-F238E27FC236}">
                <a16:creationId xmlns:a16="http://schemas.microsoft.com/office/drawing/2014/main" id="{2FC48819-6529-BE19-D747-DA2D1791925F}"/>
              </a:ext>
            </a:extLst>
          </p:cNvPr>
          <p:cNvSpPr txBox="1">
            <a:spLocks noChangeArrowheads="1"/>
          </p:cNvSpPr>
          <p:nvPr/>
        </p:nvSpPr>
        <p:spPr bwMode="auto">
          <a:xfrm>
            <a:off x="2497263" y="6404960"/>
            <a:ext cx="9693150"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defTabSz="1218987">
              <a:defRPr/>
            </a:pPr>
            <a:r>
              <a:rPr lang="en-US" altLang="en-US" sz="1200" b="0" spc="-10" dirty="0" err="1">
                <a:solidFill>
                  <a:srgbClr val="00B0F0"/>
                </a:solidFill>
                <a:latin typeface="Calibri" panose="020F0502020204030204" pitchFamily="34" charset="0"/>
              </a:rPr>
              <a:t>Lesokhin</a:t>
            </a:r>
            <a:r>
              <a:rPr lang="en-US" altLang="en-US" sz="1200" b="0" spc="-10" dirty="0">
                <a:solidFill>
                  <a:srgbClr val="00B0F0"/>
                </a:solidFill>
                <a:latin typeface="Calibri" panose="020F0502020204030204" pitchFamily="34" charset="0"/>
              </a:rPr>
              <a:t>. Nat Med. 2023;[</a:t>
            </a:r>
            <a:r>
              <a:rPr lang="en-US" altLang="en-US" sz="1200" b="0" spc="-10" dirty="0" err="1">
                <a:solidFill>
                  <a:srgbClr val="00B0F0"/>
                </a:solidFill>
                <a:latin typeface="Calibri" panose="020F0502020204030204" pitchFamily="34" charset="0"/>
              </a:rPr>
              <a:t>epub</a:t>
            </a:r>
            <a:r>
              <a:rPr lang="en-US" altLang="en-US" sz="1200" b="0" spc="-10" dirty="0">
                <a:solidFill>
                  <a:srgbClr val="00B0F0"/>
                </a:solidFill>
                <a:latin typeface="Calibri" panose="020F0502020204030204" pitchFamily="34" charset="0"/>
              </a:rPr>
              <a:t>]</a:t>
            </a:r>
            <a:r>
              <a:rPr lang="en-US" altLang="en-US" sz="1200" b="0" dirty="0">
                <a:solidFill>
                  <a:srgbClr val="00B0F0"/>
                </a:solidFill>
                <a:latin typeface="Calibri" panose="020F0502020204030204" pitchFamily="34" charset="0"/>
              </a:rPr>
              <a:t>.</a:t>
            </a:r>
          </a:p>
        </p:txBody>
      </p:sp>
      <p:grpSp>
        <p:nvGrpSpPr>
          <p:cNvPr id="3" name="Group 2">
            <a:extLst>
              <a:ext uri="{FF2B5EF4-FFF2-40B4-BE49-F238E27FC236}">
                <a16:creationId xmlns:a16="http://schemas.microsoft.com/office/drawing/2014/main" id="{6D2D2A24-7DA2-818A-249B-2AB8237D6F24}"/>
              </a:ext>
            </a:extLst>
          </p:cNvPr>
          <p:cNvGrpSpPr/>
          <p:nvPr/>
        </p:nvGrpSpPr>
        <p:grpSpPr>
          <a:xfrm>
            <a:off x="422058" y="1463934"/>
            <a:ext cx="11628737" cy="4863684"/>
            <a:chOff x="420469" y="1363451"/>
            <a:chExt cx="11628737" cy="4863684"/>
          </a:xfrm>
        </p:grpSpPr>
        <p:graphicFrame>
          <p:nvGraphicFramePr>
            <p:cNvPr id="17" name="Chart 16">
              <a:extLst>
                <a:ext uri="{FF2B5EF4-FFF2-40B4-BE49-F238E27FC236}">
                  <a16:creationId xmlns:a16="http://schemas.microsoft.com/office/drawing/2014/main" id="{5DFF818E-BA7B-AC8B-320C-A296B2E94347}"/>
                </a:ext>
              </a:extLst>
            </p:cNvPr>
            <p:cNvGraphicFramePr/>
            <p:nvPr/>
          </p:nvGraphicFramePr>
          <p:xfrm>
            <a:off x="6589932" y="1392925"/>
            <a:ext cx="5181599" cy="4163618"/>
          </p:xfrm>
          <a:graphic>
            <a:graphicData uri="http://schemas.openxmlformats.org/drawingml/2006/chart">
              <c:chart xmlns:c="http://schemas.openxmlformats.org/drawingml/2006/chart" xmlns:r="http://schemas.openxmlformats.org/officeDocument/2006/relationships" r:id="rId2"/>
            </a:graphicData>
          </a:graphic>
        </p:graphicFrame>
        <p:sp>
          <p:nvSpPr>
            <p:cNvPr id="18" name="TextBox 17">
              <a:extLst>
                <a:ext uri="{FF2B5EF4-FFF2-40B4-BE49-F238E27FC236}">
                  <a16:creationId xmlns:a16="http://schemas.microsoft.com/office/drawing/2014/main" id="{8DCD8330-76EF-7F36-4668-DE578849FD27}"/>
                </a:ext>
              </a:extLst>
            </p:cNvPr>
            <p:cNvSpPr txBox="1"/>
            <p:nvPr/>
          </p:nvSpPr>
          <p:spPr>
            <a:xfrm>
              <a:off x="9736938" y="3429000"/>
              <a:ext cx="952774" cy="523220"/>
            </a:xfrm>
            <a:prstGeom prst="rect">
              <a:avLst/>
            </a:prstGeom>
            <a:noFill/>
            <a:ln>
              <a:noFill/>
            </a:ln>
          </p:spPr>
          <p:txBody>
            <a:bodyPr wrap="square">
              <a:spAutoFit/>
            </a:bodyPr>
            <a:lstStyle/>
            <a:p>
              <a:pPr algn="ctr" eaLnBrk="0" fontAlgn="base" hangingPunct="0">
                <a:spcBef>
                  <a:spcPct val="0"/>
                </a:spcBef>
                <a:spcAft>
                  <a:spcPct val="0"/>
                </a:spcAft>
                <a:defRPr/>
              </a:pPr>
              <a:r>
                <a:rPr lang="en-US" sz="1400" b="1" kern="0" dirty="0">
                  <a:solidFill>
                    <a:srgbClr val="000000"/>
                  </a:solidFill>
                  <a:latin typeface="Calibri"/>
                  <a:cs typeface="Arial" panose="020B0604020202020204" pitchFamily="34" charset="0"/>
                </a:rPr>
                <a:t>≥ VGPR </a:t>
              </a:r>
            </a:p>
            <a:p>
              <a:pPr algn="ctr" eaLnBrk="0" fontAlgn="base" hangingPunct="0">
                <a:spcBef>
                  <a:spcPct val="0"/>
                </a:spcBef>
                <a:spcAft>
                  <a:spcPct val="0"/>
                </a:spcAft>
                <a:defRPr/>
              </a:pPr>
              <a:r>
                <a:rPr lang="en-US" sz="1400" b="1" kern="0" dirty="0">
                  <a:solidFill>
                    <a:srgbClr val="000000"/>
                  </a:solidFill>
                  <a:latin typeface="Calibri"/>
                  <a:cs typeface="Arial" panose="020B0604020202020204" pitchFamily="34" charset="0"/>
                </a:rPr>
                <a:t>56.1%</a:t>
              </a:r>
            </a:p>
          </p:txBody>
        </p:sp>
        <p:sp>
          <p:nvSpPr>
            <p:cNvPr id="19" name="Right Brace 18">
              <a:extLst>
                <a:ext uri="{FF2B5EF4-FFF2-40B4-BE49-F238E27FC236}">
                  <a16:creationId xmlns:a16="http://schemas.microsoft.com/office/drawing/2014/main" id="{95AE75A6-0BC9-17B7-0E17-7F7C0225CEEA}"/>
                </a:ext>
              </a:extLst>
            </p:cNvPr>
            <p:cNvSpPr/>
            <p:nvPr/>
          </p:nvSpPr>
          <p:spPr>
            <a:xfrm>
              <a:off x="9736938" y="2403204"/>
              <a:ext cx="45719" cy="2580688"/>
            </a:xfrm>
            <a:prstGeom prst="rightBrace">
              <a:avLst>
                <a:gd name="adj1" fmla="val 0"/>
                <a:gd name="adj2" fmla="val 50000"/>
              </a:avLst>
            </a:prstGeom>
            <a:noFill/>
            <a:ln w="28575" cap="flat" cmpd="sng" algn="ctr">
              <a:solidFill>
                <a:srgbClr val="000000"/>
              </a:solidFill>
              <a:prstDash val="solid"/>
            </a:ln>
            <a:effectLst/>
          </p:spPr>
          <p:txBody>
            <a:bodyPr rtlCol="0" anchor="ctr"/>
            <a:lstStyle/>
            <a:p>
              <a:pPr algn="ctr">
                <a:defRPr/>
              </a:pPr>
              <a:endParaRPr lang="en-US" kern="0" dirty="0">
                <a:solidFill>
                  <a:srgbClr val="595959"/>
                </a:solidFill>
                <a:latin typeface="Calibri"/>
              </a:endParaRPr>
            </a:p>
          </p:txBody>
        </p:sp>
        <p:sp>
          <p:nvSpPr>
            <p:cNvPr id="20" name="TextBox 19">
              <a:extLst>
                <a:ext uri="{FF2B5EF4-FFF2-40B4-BE49-F238E27FC236}">
                  <a16:creationId xmlns:a16="http://schemas.microsoft.com/office/drawing/2014/main" id="{71D9ABE7-B884-CBB3-6677-B74964958A5C}"/>
                </a:ext>
              </a:extLst>
            </p:cNvPr>
            <p:cNvSpPr txBox="1"/>
            <p:nvPr/>
          </p:nvSpPr>
          <p:spPr>
            <a:xfrm>
              <a:off x="7653216" y="3167390"/>
              <a:ext cx="853904" cy="523220"/>
            </a:xfrm>
            <a:prstGeom prst="rect">
              <a:avLst/>
            </a:prstGeom>
            <a:noFill/>
          </p:spPr>
          <p:txBody>
            <a:bodyPr wrap="square">
              <a:spAutoFit/>
            </a:bodyPr>
            <a:lstStyle/>
            <a:p>
              <a:pPr algn="ctr" eaLnBrk="0" fontAlgn="base" hangingPunct="0">
                <a:spcBef>
                  <a:spcPct val="0"/>
                </a:spcBef>
                <a:spcAft>
                  <a:spcPct val="0"/>
                </a:spcAft>
                <a:defRPr/>
              </a:pPr>
              <a:r>
                <a:rPr lang="en-US" sz="1400" b="1" kern="0" dirty="0">
                  <a:solidFill>
                    <a:srgbClr val="000000"/>
                  </a:solidFill>
                  <a:latin typeface="Calibri"/>
                  <a:cs typeface="Calibri" panose="020F0502020204030204" pitchFamily="34" charset="0"/>
                </a:rPr>
                <a:t>≥ CR </a:t>
              </a:r>
            </a:p>
            <a:p>
              <a:pPr algn="ctr" eaLnBrk="0" fontAlgn="base" hangingPunct="0">
                <a:spcBef>
                  <a:spcPct val="0"/>
                </a:spcBef>
                <a:spcAft>
                  <a:spcPct val="0"/>
                </a:spcAft>
                <a:defRPr/>
              </a:pPr>
              <a:r>
                <a:rPr lang="en-US" sz="1400" b="1" kern="0" dirty="0">
                  <a:solidFill>
                    <a:srgbClr val="000000"/>
                  </a:solidFill>
                  <a:latin typeface="Calibri"/>
                  <a:cs typeface="Calibri" panose="020F0502020204030204" pitchFamily="34" charset="0"/>
                </a:rPr>
                <a:t>35%</a:t>
              </a:r>
            </a:p>
          </p:txBody>
        </p:sp>
        <p:sp>
          <p:nvSpPr>
            <p:cNvPr id="21" name="Right Brace 20">
              <a:extLst>
                <a:ext uri="{FF2B5EF4-FFF2-40B4-BE49-F238E27FC236}">
                  <a16:creationId xmlns:a16="http://schemas.microsoft.com/office/drawing/2014/main" id="{0D3E554F-7125-4E8D-7E75-4622541F4C5C}"/>
                </a:ext>
              </a:extLst>
            </p:cNvPr>
            <p:cNvSpPr/>
            <p:nvPr/>
          </p:nvSpPr>
          <p:spPr>
            <a:xfrm flipH="1">
              <a:off x="8354814" y="2403203"/>
              <a:ext cx="175015" cy="1637169"/>
            </a:xfrm>
            <a:prstGeom prst="rightBrace">
              <a:avLst>
                <a:gd name="adj1" fmla="val 0"/>
                <a:gd name="adj2" fmla="val 50000"/>
              </a:avLst>
            </a:prstGeom>
            <a:noFill/>
            <a:ln w="28575" cap="flat" cmpd="sng" algn="ctr">
              <a:solidFill>
                <a:srgbClr val="000000"/>
              </a:solidFill>
              <a:prstDash val="solid"/>
            </a:ln>
            <a:effectLst/>
          </p:spPr>
          <p:txBody>
            <a:bodyPr rtlCol="0" anchor="ctr"/>
            <a:lstStyle/>
            <a:p>
              <a:pPr algn="ctr">
                <a:defRPr/>
              </a:pPr>
              <a:endParaRPr lang="en-US" kern="0" dirty="0">
                <a:solidFill>
                  <a:srgbClr val="595959"/>
                </a:solidFill>
                <a:latin typeface="Calibri"/>
              </a:endParaRPr>
            </a:p>
          </p:txBody>
        </p:sp>
        <p:sp>
          <p:nvSpPr>
            <p:cNvPr id="22" name="TextBox 21">
              <a:extLst>
                <a:ext uri="{FF2B5EF4-FFF2-40B4-BE49-F238E27FC236}">
                  <a16:creationId xmlns:a16="http://schemas.microsoft.com/office/drawing/2014/main" id="{19B41575-4E48-A498-7453-C535303CC607}"/>
                </a:ext>
              </a:extLst>
            </p:cNvPr>
            <p:cNvSpPr txBox="1"/>
            <p:nvPr/>
          </p:nvSpPr>
          <p:spPr>
            <a:xfrm>
              <a:off x="7875946" y="5340660"/>
              <a:ext cx="2609574" cy="307777"/>
            </a:xfrm>
            <a:prstGeom prst="rect">
              <a:avLst/>
            </a:prstGeom>
            <a:noFill/>
          </p:spPr>
          <p:txBody>
            <a:bodyPr wrap="square">
              <a:spAutoFit/>
            </a:bodyPr>
            <a:lstStyle/>
            <a:p>
              <a:pPr marL="171450" lvl="1" algn="ctr" eaLnBrk="0" fontAlgn="base" hangingPunct="0">
                <a:spcBef>
                  <a:spcPct val="0"/>
                </a:spcBef>
                <a:spcAft>
                  <a:spcPct val="0"/>
                </a:spcAft>
                <a:defRPr/>
              </a:pPr>
              <a:r>
                <a:rPr lang="en-US" sz="1400" b="1" kern="0" dirty="0">
                  <a:solidFill>
                    <a:srgbClr val="000000"/>
                  </a:solidFill>
                  <a:latin typeface="Arial"/>
                  <a:cs typeface="Arial" panose="020B0604020202020204" pitchFamily="34" charset="0"/>
                  <a:sym typeface="OpenSans"/>
                </a:rPr>
                <a:t>All Patients (N = 123)</a:t>
              </a:r>
            </a:p>
          </p:txBody>
        </p:sp>
        <p:sp>
          <p:nvSpPr>
            <p:cNvPr id="23" name="TextBox 22">
              <a:extLst>
                <a:ext uri="{FF2B5EF4-FFF2-40B4-BE49-F238E27FC236}">
                  <a16:creationId xmlns:a16="http://schemas.microsoft.com/office/drawing/2014/main" id="{47146042-ED3F-8546-C1D7-D960ACFB0C7C}"/>
                </a:ext>
              </a:extLst>
            </p:cNvPr>
            <p:cNvSpPr txBox="1"/>
            <p:nvPr/>
          </p:nvSpPr>
          <p:spPr>
            <a:xfrm>
              <a:off x="8129477" y="1363451"/>
              <a:ext cx="2702984" cy="584775"/>
            </a:xfrm>
            <a:prstGeom prst="rect">
              <a:avLst/>
            </a:prstGeom>
            <a:noFill/>
          </p:spPr>
          <p:txBody>
            <a:bodyPr wrap="none" rtlCol="0">
              <a:spAutoFit/>
            </a:bodyPr>
            <a:lstStyle/>
            <a:p>
              <a:pPr algn="ctr" eaLnBrk="0" fontAlgn="base" hangingPunct="0">
                <a:spcBef>
                  <a:spcPct val="0"/>
                </a:spcBef>
                <a:spcAft>
                  <a:spcPct val="0"/>
                </a:spcAft>
                <a:defRPr/>
              </a:pPr>
              <a:r>
                <a:rPr lang="en-US" sz="1600" b="1" kern="0" dirty="0">
                  <a:solidFill>
                    <a:srgbClr val="000000"/>
                  </a:solidFill>
                  <a:latin typeface="Calibri" panose="020F0502020204030204" pitchFamily="34" charset="0"/>
                  <a:cs typeface="Calibri" panose="020F0502020204030204" pitchFamily="34" charset="0"/>
                </a:rPr>
                <a:t>75 of 123 patients</a:t>
              </a:r>
            </a:p>
            <a:p>
              <a:pPr algn="ctr" eaLnBrk="0" fontAlgn="base" hangingPunct="0">
                <a:spcBef>
                  <a:spcPct val="0"/>
                </a:spcBef>
                <a:spcAft>
                  <a:spcPct val="0"/>
                </a:spcAft>
                <a:defRPr/>
              </a:pPr>
              <a:r>
                <a:rPr lang="en-US" sz="1600" b="1" kern="0" dirty="0">
                  <a:solidFill>
                    <a:srgbClr val="000000"/>
                  </a:solidFill>
                  <a:latin typeface="Calibri" panose="020F0502020204030204" pitchFamily="34" charset="0"/>
                  <a:cs typeface="Calibri" panose="020F0502020204030204" pitchFamily="34" charset="0"/>
                </a:rPr>
                <a:t>ORR: 61% (95% CI: 51.8 -69.6)</a:t>
              </a:r>
            </a:p>
          </p:txBody>
        </p:sp>
        <p:sp>
          <p:nvSpPr>
            <p:cNvPr id="24" name="TextBox 23">
              <a:extLst>
                <a:ext uri="{FF2B5EF4-FFF2-40B4-BE49-F238E27FC236}">
                  <a16:creationId xmlns:a16="http://schemas.microsoft.com/office/drawing/2014/main" id="{C3642FA2-EC29-7E17-2022-4EE5D6D203E0}"/>
                </a:ext>
              </a:extLst>
            </p:cNvPr>
            <p:cNvSpPr txBox="1"/>
            <p:nvPr/>
          </p:nvSpPr>
          <p:spPr>
            <a:xfrm rot="16200000">
              <a:off x="5648010" y="3331889"/>
              <a:ext cx="2965449" cy="338554"/>
            </a:xfrm>
            <a:prstGeom prst="rect">
              <a:avLst/>
            </a:prstGeom>
            <a:noFill/>
          </p:spPr>
          <p:txBody>
            <a:bodyPr wrap="square" rtlCol="0">
              <a:spAutoFit/>
            </a:bodyPr>
            <a:lstStyle/>
            <a:p>
              <a:pPr algn="ctr" eaLnBrk="0" fontAlgn="base" hangingPunct="0">
                <a:spcBef>
                  <a:spcPct val="0"/>
                </a:spcBef>
                <a:spcAft>
                  <a:spcPct val="0"/>
                </a:spcAft>
                <a:defRPr/>
              </a:pPr>
              <a:r>
                <a:rPr lang="en-US" sz="1600" b="1" kern="0" dirty="0">
                  <a:solidFill>
                    <a:srgbClr val="000000"/>
                  </a:solidFill>
                  <a:latin typeface="Calibri"/>
                  <a:cs typeface="Arial" panose="020B0604020202020204" pitchFamily="34" charset="0"/>
                </a:rPr>
                <a:t>Patients (%)</a:t>
              </a:r>
            </a:p>
          </p:txBody>
        </p:sp>
        <p:cxnSp>
          <p:nvCxnSpPr>
            <p:cNvPr id="25" name="Straight Connector 24">
              <a:extLst>
                <a:ext uri="{FF2B5EF4-FFF2-40B4-BE49-F238E27FC236}">
                  <a16:creationId xmlns:a16="http://schemas.microsoft.com/office/drawing/2014/main" id="{0B0555AE-4720-7C5C-3535-07AB3703D096}"/>
                </a:ext>
              </a:extLst>
            </p:cNvPr>
            <p:cNvCxnSpPr/>
            <p:nvPr/>
          </p:nvCxnSpPr>
          <p:spPr bwMode="auto">
            <a:xfrm>
              <a:off x="7677512" y="5252485"/>
              <a:ext cx="3012200" cy="0"/>
            </a:xfrm>
            <a:prstGeom prst="line">
              <a:avLst/>
            </a:prstGeom>
            <a:noFill/>
            <a:ln w="28575" cap="flat" cmpd="sng" algn="ctr">
              <a:solidFill>
                <a:srgbClr val="000000"/>
              </a:solidFill>
              <a:prstDash val="solid"/>
              <a:round/>
              <a:headEnd type="none" w="med" len="med"/>
              <a:tailEnd type="none" w="med" len="med"/>
            </a:ln>
            <a:effectLst/>
          </p:spPr>
        </p:cxnSp>
        <p:sp>
          <p:nvSpPr>
            <p:cNvPr id="26" name="TextBox 25">
              <a:extLst>
                <a:ext uri="{FF2B5EF4-FFF2-40B4-BE49-F238E27FC236}">
                  <a16:creationId xmlns:a16="http://schemas.microsoft.com/office/drawing/2014/main" id="{31AC73A7-84C9-032B-4769-480CB23C67D9}"/>
                </a:ext>
              </a:extLst>
            </p:cNvPr>
            <p:cNvSpPr txBox="1"/>
            <p:nvPr/>
          </p:nvSpPr>
          <p:spPr bwMode="auto">
            <a:xfrm>
              <a:off x="5946118" y="5714086"/>
              <a:ext cx="6103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285750" indent="-285750" algn="ctr" eaLnBrk="0" fontAlgn="base" hangingPunct="0">
                <a:spcBef>
                  <a:spcPct val="0"/>
                </a:spcBef>
                <a:spcAft>
                  <a:spcPct val="0"/>
                </a:spcAft>
                <a:buFont typeface="Wingdings" panose="05000000000000000000" pitchFamily="2" charset="2"/>
                <a:buChar char="§"/>
                <a:defRPr/>
              </a:pPr>
              <a:r>
                <a:rPr lang="en-US" kern="0" dirty="0">
                  <a:solidFill>
                    <a:srgbClr val="000000"/>
                  </a:solidFill>
                  <a:latin typeface="Calibri"/>
                  <a:cs typeface="Arial" panose="020B0604020202020204" pitchFamily="34" charset="0"/>
                </a:rPr>
                <a:t>Median follow-up: 14.7 </a:t>
              </a:r>
              <a:r>
                <a:rPr lang="en-US" kern="0" dirty="0" err="1">
                  <a:solidFill>
                    <a:srgbClr val="000000"/>
                  </a:solidFill>
                  <a:latin typeface="Calibri"/>
                  <a:cs typeface="Arial" panose="020B0604020202020204" pitchFamily="34" charset="0"/>
                </a:rPr>
                <a:t>mo</a:t>
              </a:r>
              <a:r>
                <a:rPr lang="en-US" kern="0" dirty="0">
                  <a:solidFill>
                    <a:srgbClr val="000000"/>
                  </a:solidFill>
                  <a:latin typeface="Calibri"/>
                  <a:cs typeface="Arial" panose="020B0604020202020204" pitchFamily="34" charset="0"/>
                </a:rPr>
                <a:t> (range: 0.2-25.1)</a:t>
              </a:r>
            </a:p>
          </p:txBody>
        </p:sp>
        <p:sp>
          <p:nvSpPr>
            <p:cNvPr id="27" name="TextBox 26">
              <a:extLst>
                <a:ext uri="{FF2B5EF4-FFF2-40B4-BE49-F238E27FC236}">
                  <a16:creationId xmlns:a16="http://schemas.microsoft.com/office/drawing/2014/main" id="{7FE5DA06-81CE-A28D-37C1-CC845AB63F05}"/>
                </a:ext>
              </a:extLst>
            </p:cNvPr>
            <p:cNvSpPr txBox="1"/>
            <p:nvPr/>
          </p:nvSpPr>
          <p:spPr bwMode="auto">
            <a:xfrm>
              <a:off x="420469" y="1517964"/>
              <a:ext cx="6103088" cy="3298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342900" indent="-342900" fontAlgn="base">
                <a:lnSpc>
                  <a:spcPct val="90000"/>
                </a:lnSpc>
                <a:spcBef>
                  <a:spcPts val="1000"/>
                </a:spcBef>
                <a:buClr>
                  <a:srgbClr val="000000"/>
                </a:buClr>
                <a:buFont typeface="Wingdings" panose="05000000000000000000" pitchFamily="2" charset="2"/>
                <a:buChar char="§"/>
                <a:defRPr/>
              </a:pPr>
              <a:r>
                <a:rPr lang="en-US" sz="2200" kern="0" dirty="0">
                  <a:solidFill>
                    <a:srgbClr val="000000"/>
                  </a:solidFill>
                  <a:latin typeface="Calibri" panose="020F0502020204030204" pitchFamily="34" charset="0"/>
                  <a:cs typeface="Arial" panose="020B0604020202020204" pitchFamily="34" charset="0"/>
                </a:rPr>
                <a:t>Patients with MM refractory to ≥1 </a:t>
              </a:r>
              <a:r>
                <a:rPr lang="en-US" sz="2200" kern="0" dirty="0" err="1">
                  <a:solidFill>
                    <a:srgbClr val="000000"/>
                  </a:solidFill>
                  <a:latin typeface="Calibri" panose="020F0502020204030204" pitchFamily="34" charset="0"/>
                  <a:cs typeface="Arial" panose="020B0604020202020204" pitchFamily="34" charset="0"/>
                </a:rPr>
                <a:t>IMiD</a:t>
              </a:r>
              <a:r>
                <a:rPr lang="en-US" sz="2200" kern="0" dirty="0">
                  <a:solidFill>
                    <a:srgbClr val="000000"/>
                  </a:solidFill>
                  <a:latin typeface="Calibri" panose="020F0502020204030204" pitchFamily="34" charset="0"/>
                  <a:cs typeface="Arial" panose="020B0604020202020204" pitchFamily="34" charset="0"/>
                </a:rPr>
                <a:t>, PI, anti-CD38 </a:t>
              </a:r>
              <a:r>
                <a:rPr lang="en-US" sz="2200" kern="0" dirty="0" err="1">
                  <a:solidFill>
                    <a:srgbClr val="000000"/>
                  </a:solidFill>
                  <a:latin typeface="Calibri" panose="020F0502020204030204" pitchFamily="34" charset="0"/>
                  <a:cs typeface="Arial" panose="020B0604020202020204" pitchFamily="34" charset="0"/>
                </a:rPr>
                <a:t>mAb</a:t>
              </a:r>
              <a:r>
                <a:rPr lang="en-US" sz="2200" kern="0" dirty="0">
                  <a:solidFill>
                    <a:srgbClr val="000000"/>
                  </a:solidFill>
                  <a:latin typeface="Calibri" panose="020F0502020204030204" pitchFamily="34" charset="0"/>
                  <a:cs typeface="Arial" panose="020B0604020202020204" pitchFamily="34" charset="0"/>
                </a:rPr>
                <a:t> </a:t>
              </a:r>
            </a:p>
            <a:p>
              <a:pPr marL="742950" lvl="1" indent="-285750" fontAlgn="base">
                <a:lnSpc>
                  <a:spcPct val="90000"/>
                </a:lnSpc>
                <a:spcBef>
                  <a:spcPts val="1000"/>
                </a:spcBef>
                <a:buClr>
                  <a:srgbClr val="000000"/>
                </a:buClr>
                <a:buFont typeface="Arial" panose="020B0604020202020204" pitchFamily="34" charset="0"/>
                <a:buChar char="‒"/>
                <a:defRPr/>
              </a:pPr>
              <a:r>
                <a:rPr lang="en-US" sz="2000" kern="0" dirty="0">
                  <a:solidFill>
                    <a:srgbClr val="000000"/>
                  </a:solidFill>
                  <a:latin typeface="Calibri" panose="020F0502020204030204" pitchFamily="34" charset="0"/>
                  <a:cs typeface="Arial" panose="020B0604020202020204" pitchFamily="34" charset="0"/>
                </a:rPr>
                <a:t>96.7% triple-class refractory </a:t>
              </a:r>
            </a:p>
            <a:p>
              <a:pPr marL="742950" lvl="1" indent="-285750" fontAlgn="base">
                <a:lnSpc>
                  <a:spcPct val="90000"/>
                </a:lnSpc>
                <a:spcBef>
                  <a:spcPts val="1000"/>
                </a:spcBef>
                <a:buClr>
                  <a:srgbClr val="000000"/>
                </a:buClr>
                <a:buFont typeface="Arial" panose="020B0604020202020204" pitchFamily="34" charset="0"/>
                <a:buChar char="‒"/>
                <a:defRPr/>
              </a:pPr>
              <a:r>
                <a:rPr lang="en-US" sz="2000" kern="0" dirty="0">
                  <a:solidFill>
                    <a:srgbClr val="000000"/>
                  </a:solidFill>
                  <a:latin typeface="Calibri" panose="020F0502020204030204" pitchFamily="34" charset="0"/>
                  <a:cs typeface="Arial" panose="020B0604020202020204" pitchFamily="34" charset="0"/>
                </a:rPr>
                <a:t>25.2% with high-risk cytogenetics </a:t>
              </a:r>
            </a:p>
            <a:p>
              <a:pPr marL="342900" indent="-342900" fontAlgn="base">
                <a:lnSpc>
                  <a:spcPct val="90000"/>
                </a:lnSpc>
                <a:spcBef>
                  <a:spcPts val="1000"/>
                </a:spcBef>
                <a:spcAft>
                  <a:spcPts val="700"/>
                </a:spcAft>
                <a:buClr>
                  <a:srgbClr val="000000"/>
                </a:buClr>
                <a:buFont typeface="Wingdings" panose="05000000000000000000" pitchFamily="2" charset="2"/>
                <a:buChar char="§"/>
                <a:defRPr/>
              </a:pPr>
              <a:r>
                <a:rPr lang="en-US" sz="2200" b="1" kern="0" dirty="0" err="1">
                  <a:solidFill>
                    <a:srgbClr val="000000"/>
                  </a:solidFill>
                  <a:latin typeface="Calibri" panose="020F0502020204030204" pitchFamily="34" charset="0"/>
                  <a:cs typeface="Arial" panose="020B0604020202020204" pitchFamily="34" charset="0"/>
                </a:rPr>
                <a:t>Elranatamab</a:t>
              </a:r>
              <a:r>
                <a:rPr lang="en-US" sz="2200" kern="0" dirty="0">
                  <a:solidFill>
                    <a:srgbClr val="000000"/>
                  </a:solidFill>
                  <a:latin typeface="Calibri" panose="020F0502020204030204" pitchFamily="34" charset="0"/>
                  <a:cs typeface="Arial" panose="020B0604020202020204" pitchFamily="34" charset="0"/>
                </a:rPr>
                <a:t>: 76 mg SC weekly with priming and/or premedication to reduce CRS</a:t>
              </a:r>
            </a:p>
            <a:p>
              <a:pPr marL="742950" lvl="1" indent="-285750" fontAlgn="base">
                <a:lnSpc>
                  <a:spcPct val="90000"/>
                </a:lnSpc>
                <a:spcBef>
                  <a:spcPts val="1000"/>
                </a:spcBef>
                <a:spcAft>
                  <a:spcPts val="700"/>
                </a:spcAft>
                <a:buClr>
                  <a:srgbClr val="000000"/>
                </a:buClr>
                <a:buFont typeface="Arial" panose="020B0604020202020204" pitchFamily="34" charset="0"/>
                <a:buChar char="‒"/>
                <a:defRPr/>
              </a:pPr>
              <a:r>
                <a:rPr lang="en-US" sz="2000" kern="0" dirty="0">
                  <a:solidFill>
                    <a:srgbClr val="000000"/>
                  </a:solidFill>
                  <a:latin typeface="Calibri" panose="020F0502020204030204" pitchFamily="34" charset="0"/>
                  <a:cs typeface="Arial" panose="020B0604020202020204" pitchFamily="34" charset="0"/>
                </a:rPr>
                <a:t>If weekly dosing received for ≥6 cycles with achievement of ≥PR for ≥2 </a:t>
              </a:r>
              <a:r>
                <a:rPr lang="en-US" sz="2000" kern="0" dirty="0" err="1">
                  <a:solidFill>
                    <a:srgbClr val="000000"/>
                  </a:solidFill>
                  <a:latin typeface="Calibri" panose="020F0502020204030204" pitchFamily="34" charset="0"/>
                  <a:cs typeface="Arial" panose="020B0604020202020204" pitchFamily="34" charset="0"/>
                </a:rPr>
                <a:t>mo</a:t>
              </a:r>
              <a:r>
                <a:rPr lang="en-US" sz="2000" kern="0" dirty="0">
                  <a:solidFill>
                    <a:srgbClr val="000000"/>
                  </a:solidFill>
                  <a:latin typeface="Calibri" panose="020F0502020204030204" pitchFamily="34" charset="0"/>
                  <a:cs typeface="Arial" panose="020B0604020202020204" pitchFamily="34" charset="0"/>
                </a:rPr>
                <a:t>, then dosing interval changed to every 2 weeks</a:t>
              </a:r>
            </a:p>
          </p:txBody>
        </p:sp>
        <p:graphicFrame>
          <p:nvGraphicFramePr>
            <p:cNvPr id="28" name="Group 3">
              <a:extLst>
                <a:ext uri="{FF2B5EF4-FFF2-40B4-BE49-F238E27FC236}">
                  <a16:creationId xmlns:a16="http://schemas.microsoft.com/office/drawing/2014/main" id="{C4CBEBD0-31DF-1F5B-9CDD-791BE10CCAAE}"/>
                </a:ext>
              </a:extLst>
            </p:cNvPr>
            <p:cNvGraphicFramePr>
              <a:graphicFrameLocks/>
            </p:cNvGraphicFramePr>
            <p:nvPr/>
          </p:nvGraphicFramePr>
          <p:xfrm>
            <a:off x="533925" y="4885951"/>
            <a:ext cx="5823978" cy="1341184"/>
          </p:xfrm>
          <a:graphic>
            <a:graphicData uri="http://schemas.openxmlformats.org/drawingml/2006/table">
              <a:tbl>
                <a:tblPr/>
                <a:tblGrid>
                  <a:gridCol w="2911989">
                    <a:extLst>
                      <a:ext uri="{9D8B030D-6E8A-4147-A177-3AD203B41FA5}">
                        <a16:colId xmlns:a16="http://schemas.microsoft.com/office/drawing/2014/main" val="20000"/>
                      </a:ext>
                    </a:extLst>
                  </a:gridCol>
                  <a:gridCol w="2911989">
                    <a:extLst>
                      <a:ext uri="{9D8B030D-6E8A-4147-A177-3AD203B41FA5}">
                        <a16:colId xmlns:a16="http://schemas.microsoft.com/office/drawing/2014/main" val="20001"/>
                      </a:ext>
                    </a:extLst>
                  </a:gridCol>
                </a:tblGrid>
                <a:tr h="0">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600" b="1" i="0" u="none" strike="noStrike" cap="none" normalizeH="0" baseline="0" dirty="0">
                            <a:ln>
                              <a:noFill/>
                            </a:ln>
                            <a:solidFill>
                              <a:schemeClr val="bg1"/>
                            </a:solidFill>
                            <a:effectLst/>
                            <a:latin typeface="Calibri" panose="020F0502020204030204" pitchFamily="34" charset="0"/>
                          </a:rPr>
                          <a:t>Outcome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rgbClr val="00B0F0"/>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All Patients (N = 123)</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1"/>
                    </a:ext>
                  </a:extLst>
                </a:tr>
                <a:tr h="188816">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Median DoR, mo (95% CI)</a:t>
                        </a:r>
                      </a:p>
                    </a:txBody>
                    <a:tcPr marL="121699" marR="121699" marT="45728" marB="45728" anchor="ctr" horzOverflow="overflow">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NR (NE)</a:t>
                        </a:r>
                      </a:p>
                    </a:txBody>
                    <a:tcPr marL="121699" marR="121699" marT="45728" marB="45728" anchor="ctr" horzOverflow="overflow">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2"/>
                    </a:ext>
                  </a:extLst>
                </a:tr>
                <a:tr h="0">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Median PFS, mo (95% CI)</a:t>
                        </a:r>
                      </a:p>
                    </a:txBody>
                    <a:tcPr marL="121699" marR="121699" marT="45728" marB="45728" anchor="ctr" horzOverflow="overflow">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rgbClr val="F2F2F2"/>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NR (9.9-NE)</a:t>
                        </a:r>
                      </a:p>
                    </a:txBody>
                    <a:tcPr marL="121699" marR="121699" marT="45728" marB="45728" anchor="ctr" horzOverflow="overflow">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4"/>
                    </a:ext>
                  </a:extLst>
                </a:tr>
                <a:tr h="0">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Median OS, mo (95% CI)</a:t>
                        </a:r>
                      </a:p>
                    </a:txBody>
                    <a:tcPr marL="121699" marR="121699" marT="45728" marB="45728" anchor="ctr" horzOverflow="overflow">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NR (13.9-NE)</a:t>
                        </a:r>
                      </a:p>
                    </a:txBody>
                    <a:tcPr marL="121699" marR="121699" marT="45728" marB="45728" anchor="ctr" horzOverflow="overflow">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2337541726"/>
                    </a:ext>
                  </a:extLst>
                </a:tr>
              </a:tbl>
            </a:graphicData>
          </a:graphic>
        </p:graphicFrame>
      </p:grpSp>
    </p:spTree>
    <p:extLst>
      <p:ext uri="{BB962C8B-B14F-4D97-AF65-F5344CB8AC3E}">
        <p14:creationId xmlns:p14="http://schemas.microsoft.com/office/powerpoint/2010/main" val="323166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92A8B-F973-9520-D764-CA9216BEC805}"/>
              </a:ext>
            </a:extLst>
          </p:cNvPr>
          <p:cNvSpPr>
            <a:spLocks noGrp="1"/>
          </p:cNvSpPr>
          <p:nvPr>
            <p:ph type="title"/>
          </p:nvPr>
        </p:nvSpPr>
        <p:spPr>
          <a:xfrm>
            <a:off x="974727" y="405948"/>
            <a:ext cx="9998921" cy="587375"/>
          </a:xfrm>
        </p:spPr>
        <p:txBody>
          <a:bodyPr/>
          <a:lstStyle/>
          <a:p>
            <a:r>
              <a:rPr lang="en-US" dirty="0"/>
              <a:t>M</a:t>
            </a:r>
            <a:r>
              <a:rPr lang="en-US" cap="none" dirty="0"/>
              <a:t>agnetisMM</a:t>
            </a:r>
            <a:r>
              <a:rPr lang="en-US" dirty="0"/>
              <a:t>-3 COHORT A: longer follow up and biweekly dosing schedule</a:t>
            </a:r>
          </a:p>
        </p:txBody>
      </p:sp>
      <p:sp>
        <p:nvSpPr>
          <p:cNvPr id="16" name="Text Box 15">
            <a:extLst>
              <a:ext uri="{FF2B5EF4-FFF2-40B4-BE49-F238E27FC236}">
                <a16:creationId xmlns:a16="http://schemas.microsoft.com/office/drawing/2014/main" id="{2FC48819-6529-BE19-D747-DA2D1791925F}"/>
              </a:ext>
            </a:extLst>
          </p:cNvPr>
          <p:cNvSpPr txBox="1">
            <a:spLocks noChangeArrowheads="1"/>
          </p:cNvSpPr>
          <p:nvPr/>
        </p:nvSpPr>
        <p:spPr bwMode="auto">
          <a:xfrm>
            <a:off x="2497263" y="6404960"/>
            <a:ext cx="9693150"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defTabSz="1218987">
              <a:defRPr/>
            </a:pPr>
            <a:r>
              <a:rPr lang="en-US" altLang="en-US" sz="1200" b="0" spc="-10" dirty="0" err="1">
                <a:solidFill>
                  <a:srgbClr val="00B0F0"/>
                </a:solidFill>
                <a:latin typeface="Calibri" panose="020F0502020204030204" pitchFamily="34" charset="0"/>
              </a:rPr>
              <a:t>Mohty</a:t>
            </a:r>
            <a:r>
              <a:rPr lang="en-US" altLang="en-US" sz="1200" b="0" spc="-10" dirty="0">
                <a:solidFill>
                  <a:srgbClr val="00B0F0"/>
                </a:solidFill>
                <a:latin typeface="Calibri" panose="020F0502020204030204" pitchFamily="34" charset="0"/>
              </a:rPr>
              <a:t> M, et al. EHA 2023</a:t>
            </a:r>
            <a:r>
              <a:rPr lang="en-US" altLang="en-US" sz="1200" b="0" dirty="0">
                <a:solidFill>
                  <a:srgbClr val="00B0F0"/>
                </a:solidFill>
                <a:latin typeface="Calibri" panose="020F0502020204030204" pitchFamily="34" charset="0"/>
              </a:rPr>
              <a:t>.</a:t>
            </a:r>
          </a:p>
        </p:txBody>
      </p:sp>
      <p:pic>
        <p:nvPicPr>
          <p:cNvPr id="4" name="Picture 3">
            <a:extLst>
              <a:ext uri="{FF2B5EF4-FFF2-40B4-BE49-F238E27FC236}">
                <a16:creationId xmlns:a16="http://schemas.microsoft.com/office/drawing/2014/main" id="{8220C96E-BD9E-21D7-B873-543AD46279F9}"/>
              </a:ext>
            </a:extLst>
          </p:cNvPr>
          <p:cNvPicPr>
            <a:picLocks noChangeAspect="1"/>
          </p:cNvPicPr>
          <p:nvPr/>
        </p:nvPicPr>
        <p:blipFill rotWithShape="1">
          <a:blip r:embed="rId2"/>
          <a:srcRect l="4291" t="28349" r="7043" b="4901"/>
          <a:stretch/>
        </p:blipFill>
        <p:spPr>
          <a:xfrm>
            <a:off x="1747229" y="1848898"/>
            <a:ext cx="8697543" cy="3682171"/>
          </a:xfrm>
          <a:prstGeom prst="rect">
            <a:avLst/>
          </a:prstGeom>
        </p:spPr>
      </p:pic>
    </p:spTree>
    <p:extLst>
      <p:ext uri="{BB962C8B-B14F-4D97-AF65-F5344CB8AC3E}">
        <p14:creationId xmlns:p14="http://schemas.microsoft.com/office/powerpoint/2010/main" val="195790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92A8B-F973-9520-D764-CA9216BEC805}"/>
              </a:ext>
            </a:extLst>
          </p:cNvPr>
          <p:cNvSpPr>
            <a:spLocks noGrp="1"/>
          </p:cNvSpPr>
          <p:nvPr>
            <p:ph type="title"/>
          </p:nvPr>
        </p:nvSpPr>
        <p:spPr>
          <a:xfrm>
            <a:off x="974727" y="405948"/>
            <a:ext cx="9998921" cy="587375"/>
          </a:xfrm>
        </p:spPr>
        <p:txBody>
          <a:bodyPr/>
          <a:lstStyle/>
          <a:p>
            <a:r>
              <a:rPr lang="en-US" dirty="0"/>
              <a:t>M</a:t>
            </a:r>
            <a:r>
              <a:rPr lang="en-US" cap="none" dirty="0"/>
              <a:t>agnetisMM</a:t>
            </a:r>
            <a:r>
              <a:rPr lang="en-US" dirty="0"/>
              <a:t>-3 COHORT A: longer follow up and biweekly dosing schedule</a:t>
            </a:r>
          </a:p>
        </p:txBody>
      </p:sp>
      <p:sp>
        <p:nvSpPr>
          <p:cNvPr id="16" name="Text Box 15">
            <a:extLst>
              <a:ext uri="{FF2B5EF4-FFF2-40B4-BE49-F238E27FC236}">
                <a16:creationId xmlns:a16="http://schemas.microsoft.com/office/drawing/2014/main" id="{2FC48819-6529-BE19-D747-DA2D1791925F}"/>
              </a:ext>
            </a:extLst>
          </p:cNvPr>
          <p:cNvSpPr txBox="1">
            <a:spLocks noChangeArrowheads="1"/>
          </p:cNvSpPr>
          <p:nvPr/>
        </p:nvSpPr>
        <p:spPr bwMode="auto">
          <a:xfrm>
            <a:off x="2497263" y="6404960"/>
            <a:ext cx="9693150"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defTabSz="1218987">
              <a:defRPr/>
            </a:pPr>
            <a:r>
              <a:rPr lang="en-US" altLang="en-US" sz="1200" b="0" spc="-10" dirty="0" err="1">
                <a:solidFill>
                  <a:srgbClr val="00B0F0"/>
                </a:solidFill>
                <a:latin typeface="Calibri" panose="020F0502020204030204" pitchFamily="34" charset="0"/>
              </a:rPr>
              <a:t>Mohty</a:t>
            </a:r>
            <a:r>
              <a:rPr lang="en-US" altLang="en-US" sz="1200" b="0" spc="-10" dirty="0">
                <a:solidFill>
                  <a:srgbClr val="00B0F0"/>
                </a:solidFill>
                <a:latin typeface="Calibri" panose="020F0502020204030204" pitchFamily="34" charset="0"/>
              </a:rPr>
              <a:t> M, et al. EHA 2023</a:t>
            </a:r>
            <a:r>
              <a:rPr lang="en-US" altLang="en-US" sz="1200" b="0" dirty="0">
                <a:solidFill>
                  <a:srgbClr val="00B0F0"/>
                </a:solidFill>
                <a:latin typeface="Calibri" panose="020F0502020204030204" pitchFamily="34" charset="0"/>
              </a:rPr>
              <a:t>.</a:t>
            </a:r>
          </a:p>
        </p:txBody>
      </p:sp>
      <p:pic>
        <p:nvPicPr>
          <p:cNvPr id="3" name="Picture 2">
            <a:extLst>
              <a:ext uri="{FF2B5EF4-FFF2-40B4-BE49-F238E27FC236}">
                <a16:creationId xmlns:a16="http://schemas.microsoft.com/office/drawing/2014/main" id="{80FCBED3-7202-3A5F-F52F-311448BB1D70}"/>
              </a:ext>
            </a:extLst>
          </p:cNvPr>
          <p:cNvPicPr>
            <a:picLocks noChangeAspect="1"/>
          </p:cNvPicPr>
          <p:nvPr/>
        </p:nvPicPr>
        <p:blipFill rotWithShape="1">
          <a:blip r:embed="rId2"/>
          <a:srcRect l="2996" t="10224" r="3322" b="3462"/>
          <a:stretch/>
        </p:blipFill>
        <p:spPr>
          <a:xfrm>
            <a:off x="1926436" y="1567542"/>
            <a:ext cx="8339128" cy="4320793"/>
          </a:xfrm>
          <a:prstGeom prst="rect">
            <a:avLst/>
          </a:prstGeom>
        </p:spPr>
      </p:pic>
    </p:spTree>
    <p:extLst>
      <p:ext uri="{BB962C8B-B14F-4D97-AF65-F5344CB8AC3E}">
        <p14:creationId xmlns:p14="http://schemas.microsoft.com/office/powerpoint/2010/main" val="262954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08" y="176056"/>
            <a:ext cx="12180722" cy="926470"/>
          </a:xfrm>
        </p:spPr>
        <p:txBody>
          <a:bodyPr>
            <a:normAutofit/>
          </a:bodyPr>
          <a:lstStyle/>
          <a:p>
            <a:r>
              <a:rPr lang="en-US" b="1" dirty="0">
                <a:solidFill>
                  <a:srgbClr val="003767"/>
                </a:solidFill>
              </a:rPr>
              <a:t>Program Chair</a:t>
            </a:r>
            <a:endParaRPr lang="en-US" dirty="0"/>
          </a:p>
        </p:txBody>
      </p:sp>
      <p:sp>
        <p:nvSpPr>
          <p:cNvPr id="5" name="TextBox 4">
            <a:extLst>
              <a:ext uri="{FF2B5EF4-FFF2-40B4-BE49-F238E27FC236}">
                <a16:creationId xmlns:a16="http://schemas.microsoft.com/office/drawing/2014/main" id="{A49D37E7-3AC3-405B-ABC0-97E99955D42D}"/>
              </a:ext>
            </a:extLst>
          </p:cNvPr>
          <p:cNvSpPr txBox="1"/>
          <p:nvPr/>
        </p:nvSpPr>
        <p:spPr>
          <a:xfrm>
            <a:off x="11278" y="1960179"/>
            <a:ext cx="12180722" cy="3085460"/>
          </a:xfrm>
          <a:prstGeom prst="rect">
            <a:avLst/>
          </a:prstGeom>
          <a:noFill/>
        </p:spPr>
        <p:txBody>
          <a:bodyPr wrap="square" rtlCol="0">
            <a:spAutoFit/>
          </a:bodyPr>
          <a:lstStyle/>
          <a:p>
            <a:pPr marL="0" marR="0" lvl="0" indent="0" algn="ctr" defTabSz="2157461" rtl="0" eaLnBrk="1" fontAlgn="base" latinLnBrk="0" hangingPunct="1">
              <a:lnSpc>
                <a:spcPct val="100000"/>
              </a:lnSpc>
              <a:spcBef>
                <a:spcPts val="0"/>
              </a:spcBef>
              <a:spcAft>
                <a:spcPct val="0"/>
              </a:spcAft>
              <a:buClrTx/>
              <a:buSzTx/>
              <a:buFontTx/>
              <a:buNone/>
              <a:tabLst/>
              <a:defRPr/>
            </a:pPr>
            <a:endParaRPr kumimoji="0" lang="en-US" sz="2650" b="1"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endParaRPr>
          </a:p>
          <a:p>
            <a:pPr marL="0" marR="0" lvl="0" indent="0" algn="ctr" defTabSz="1218072"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a:ea typeface="Arial"/>
                <a:cs typeface="Arial"/>
                <a:sym typeface="Arial"/>
              </a:rPr>
              <a:t>Sikander Ailawadhi, M.D.</a:t>
            </a:r>
            <a:endParaRPr kumimoji="0" lang="en-US" sz="2800" b="0" i="0" u="none" strike="noStrike" kern="0" cap="none" spc="0" normalizeH="0" baseline="0" noProof="0" dirty="0">
              <a:ln>
                <a:noFill/>
              </a:ln>
              <a:solidFill>
                <a:srgbClr val="002060"/>
              </a:solidFill>
              <a:effectLst/>
              <a:uLnTx/>
              <a:uFillTx/>
              <a:latin typeface="Arial"/>
              <a:ea typeface="Arial"/>
              <a:cs typeface="Arial"/>
              <a:sym typeface="Arial"/>
            </a:endParaRPr>
          </a:p>
          <a:p>
            <a:pPr marL="0" marR="0" lvl="0" indent="0" algn="ctr" defTabSz="1218072"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Arial"/>
                <a:cs typeface="Arial"/>
                <a:sym typeface="Arial"/>
              </a:rPr>
              <a:t>Professor of Medicine</a:t>
            </a:r>
          </a:p>
          <a:p>
            <a:pPr marL="0" marR="0" lvl="0" indent="0" algn="ctr" defTabSz="1218072"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Arial"/>
                <a:cs typeface="Arial"/>
                <a:sym typeface="Arial"/>
              </a:rPr>
              <a:t>Mayo Clinic Cancer Center</a:t>
            </a:r>
          </a:p>
          <a:p>
            <a:pPr marL="0" marR="0" lvl="0" indent="0" algn="ctr" defTabSz="1218072"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Arial"/>
                <a:cs typeface="Arial"/>
                <a:sym typeface="Arial"/>
              </a:rPr>
              <a:t>Enterprise Deputy Director, Cancer International</a:t>
            </a:r>
          </a:p>
          <a:p>
            <a:pPr marL="0" marR="0" lvl="0" indent="0" algn="ctr" defTabSz="1218072" rtl="0" eaLnBrk="1" fontAlgn="auto" latinLnBrk="0" hangingPunct="1">
              <a:lnSpc>
                <a:spcPct val="100000"/>
              </a:lnSpc>
              <a:spcBef>
                <a:spcPts val="0"/>
              </a:spcBef>
              <a:spcAft>
                <a:spcPts val="0"/>
              </a:spcAft>
              <a:buClr>
                <a:srgbClr val="000000"/>
              </a:buClr>
              <a:buSzTx/>
              <a:buFontTx/>
              <a:buNone/>
              <a:tabLst/>
              <a:defRPr/>
            </a:pPr>
            <a:r>
              <a:rPr lang="en-US" sz="2800" kern="0" dirty="0">
                <a:solidFill>
                  <a:srgbClr val="002060"/>
                </a:solidFill>
                <a:latin typeface="Arial"/>
                <a:ea typeface="Arial"/>
                <a:cs typeface="Arial"/>
                <a:sym typeface="Arial"/>
              </a:rPr>
              <a:t>Jacksonville, FL</a:t>
            </a:r>
            <a:endParaRPr kumimoji="0" lang="en-US" sz="2800" b="0" i="0" u="none" strike="noStrike" kern="0" cap="none" spc="0" normalizeH="0" baseline="0" noProof="0" dirty="0">
              <a:ln>
                <a:noFill/>
              </a:ln>
              <a:solidFill>
                <a:srgbClr val="002060"/>
              </a:solidFill>
              <a:effectLst/>
              <a:uLnTx/>
              <a:uFillTx/>
              <a:latin typeface="Arial"/>
              <a:ea typeface="Arial"/>
              <a:cs typeface="Arial"/>
              <a:sym typeface="Arial"/>
            </a:endParaRPr>
          </a:p>
          <a:p>
            <a:pPr marL="0" marR="0" lvl="0" indent="0" algn="ctr" defTabSz="1218072"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002060"/>
              </a:solidFill>
              <a:effectLst/>
              <a:uLnTx/>
              <a:uFillTx/>
              <a:latin typeface="Arial"/>
              <a:ea typeface="Arial"/>
              <a:cs typeface="Arial"/>
              <a:sym typeface="Arial"/>
            </a:endParaRPr>
          </a:p>
        </p:txBody>
      </p:sp>
    </p:spTree>
    <p:extLst>
      <p:ext uri="{BB962C8B-B14F-4D97-AF65-F5344CB8AC3E}">
        <p14:creationId xmlns:p14="http://schemas.microsoft.com/office/powerpoint/2010/main" val="28304360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D1017-26C0-F361-9E25-EC1FD56BB0A3}"/>
              </a:ext>
            </a:extLst>
          </p:cNvPr>
          <p:cNvSpPr>
            <a:spLocks noGrp="1"/>
          </p:cNvSpPr>
          <p:nvPr>
            <p:ph type="title"/>
          </p:nvPr>
        </p:nvSpPr>
        <p:spPr>
          <a:xfrm>
            <a:off x="974727" y="536576"/>
            <a:ext cx="10421693" cy="587375"/>
          </a:xfrm>
        </p:spPr>
        <p:txBody>
          <a:bodyPr/>
          <a:lstStyle/>
          <a:p>
            <a:r>
              <a:rPr lang="en-US" dirty="0"/>
              <a:t>Summary efficacy of BCMA-targeted agents</a:t>
            </a:r>
          </a:p>
        </p:txBody>
      </p:sp>
      <p:graphicFrame>
        <p:nvGraphicFramePr>
          <p:cNvPr id="4" name="Table 8">
            <a:extLst>
              <a:ext uri="{FF2B5EF4-FFF2-40B4-BE49-F238E27FC236}">
                <a16:creationId xmlns:a16="http://schemas.microsoft.com/office/drawing/2014/main" id="{41ECB3CD-D67D-EFDE-D1EC-5B91A79CEF76}"/>
              </a:ext>
            </a:extLst>
          </p:cNvPr>
          <p:cNvGraphicFramePr>
            <a:graphicFrameLocks noGrp="1"/>
          </p:cNvGraphicFramePr>
          <p:nvPr>
            <p:ph idx="1"/>
          </p:nvPr>
        </p:nvGraphicFramePr>
        <p:xfrm>
          <a:off x="854870" y="1861982"/>
          <a:ext cx="10661404" cy="3391965"/>
        </p:xfrm>
        <a:graphic>
          <a:graphicData uri="http://schemas.openxmlformats.org/drawingml/2006/table">
            <a:tbl>
              <a:tblPr firstRow="1" bandRow="1">
                <a:tableStyleId>{5C22544A-7EE6-4342-B048-85BDC9FD1C3A}</a:tableStyleId>
              </a:tblPr>
              <a:tblGrid>
                <a:gridCol w="2723102">
                  <a:extLst>
                    <a:ext uri="{9D8B030D-6E8A-4147-A177-3AD203B41FA5}">
                      <a16:colId xmlns:a16="http://schemas.microsoft.com/office/drawing/2014/main" val="711712557"/>
                    </a:ext>
                  </a:extLst>
                </a:gridCol>
                <a:gridCol w="1053387">
                  <a:extLst>
                    <a:ext uri="{9D8B030D-6E8A-4147-A177-3AD203B41FA5}">
                      <a16:colId xmlns:a16="http://schemas.microsoft.com/office/drawing/2014/main" val="4097124455"/>
                    </a:ext>
                  </a:extLst>
                </a:gridCol>
                <a:gridCol w="1192071">
                  <a:extLst>
                    <a:ext uri="{9D8B030D-6E8A-4147-A177-3AD203B41FA5}">
                      <a16:colId xmlns:a16="http://schemas.microsoft.com/office/drawing/2014/main" val="2309795990"/>
                    </a:ext>
                  </a:extLst>
                </a:gridCol>
                <a:gridCol w="1409368">
                  <a:extLst>
                    <a:ext uri="{9D8B030D-6E8A-4147-A177-3AD203B41FA5}">
                      <a16:colId xmlns:a16="http://schemas.microsoft.com/office/drawing/2014/main" val="798477233"/>
                    </a:ext>
                  </a:extLst>
                </a:gridCol>
                <a:gridCol w="1409368">
                  <a:extLst>
                    <a:ext uri="{9D8B030D-6E8A-4147-A177-3AD203B41FA5}">
                      <a16:colId xmlns:a16="http://schemas.microsoft.com/office/drawing/2014/main" val="336753076"/>
                    </a:ext>
                  </a:extLst>
                </a:gridCol>
                <a:gridCol w="1279193">
                  <a:extLst>
                    <a:ext uri="{9D8B030D-6E8A-4147-A177-3AD203B41FA5}">
                      <a16:colId xmlns:a16="http://schemas.microsoft.com/office/drawing/2014/main" val="3332621293"/>
                    </a:ext>
                  </a:extLst>
                </a:gridCol>
                <a:gridCol w="1594915">
                  <a:extLst>
                    <a:ext uri="{9D8B030D-6E8A-4147-A177-3AD203B41FA5}">
                      <a16:colId xmlns:a16="http://schemas.microsoft.com/office/drawing/2014/main" val="1716340488"/>
                    </a:ext>
                  </a:extLst>
                </a:gridCol>
              </a:tblGrid>
              <a:tr h="337634">
                <a:tc>
                  <a:txBody>
                    <a:bodyPr/>
                    <a:lstStyle/>
                    <a:p>
                      <a:endParaRPr lang="en-US" sz="1600" dirty="0">
                        <a:solidFill>
                          <a:schemeClr val="bg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F0"/>
                    </a:solidFill>
                  </a:tcPr>
                </a:tc>
                <a:tc gridSpan="2">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Idecabtagene Vicleucel</a:t>
                      </a:r>
                    </a:p>
                  </a:txBody>
                  <a:tcPr marL="121881" marR="121881" marT="45728" marB="45728" horzOverflow="overflow">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B0F0"/>
                    </a:solidFill>
                  </a:tcPr>
                </a:tc>
                <a:tc hMerge="1">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800" b="1" i="0" u="none" strike="noStrike" cap="none" normalizeH="0" baseline="0" dirty="0">
                        <a:ln>
                          <a:noFill/>
                        </a:ln>
                        <a:solidFill>
                          <a:schemeClr val="tx1"/>
                        </a:solidFill>
                        <a:effectLst/>
                        <a:latin typeface="Calibri" panose="020F0502020204030204" pitchFamily="34" charset="0"/>
                      </a:endParaRPr>
                    </a:p>
                  </a:txBody>
                  <a:tcPr marL="121881" marR="121881" marT="45728" marB="45728" horzOverflow="overflow">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E1471D"/>
                    </a:solidFill>
                  </a:tcPr>
                </a:tc>
                <a:tc gridSpan="2">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Ciltacabtagene Autoleucel</a:t>
                      </a:r>
                    </a:p>
                  </a:txBody>
                  <a:tcPr marL="121881" marR="121881" marT="45728" marB="45728"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hMerge="1">
                  <a:txBody>
                    <a:bodyPr/>
                    <a:lstStyle/>
                    <a:p>
                      <a:pPr marL="0" marR="0" lvl="0" indent="0" algn="ctr" defTabSz="914400" rtl="0" eaLnBrk="1" fontAlgn="base" latinLnBrk="0" hangingPunct="1">
                        <a:lnSpc>
                          <a:spcPct val="100000"/>
                        </a:lnSpc>
                        <a:spcBef>
                          <a:spcPct val="0"/>
                        </a:spcBef>
                        <a:spcAft>
                          <a:spcPct val="25000"/>
                        </a:spcAft>
                        <a:buClrTx/>
                        <a:buSzTx/>
                        <a:buFontTx/>
                        <a:buNone/>
                        <a:tabLst/>
                      </a:pPr>
                      <a:endParaRPr kumimoji="0" lang="en-US" sz="1800" b="1" i="0" u="none" strike="noStrike" cap="none" normalizeH="0" baseline="0" dirty="0">
                        <a:ln>
                          <a:noFill/>
                        </a:ln>
                        <a:solidFill>
                          <a:schemeClr val="tx1"/>
                        </a:solidFill>
                        <a:effectLst/>
                        <a:latin typeface="Calibri" panose="020F0502020204030204" pitchFamily="34" charset="0"/>
                      </a:endParaRPr>
                    </a:p>
                  </a:txBody>
                  <a:tcPr marL="121881" marR="121881" marT="45728" marB="45728" horzOverflow="overflow">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E1471D"/>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600" b="1" i="0" u="none" strike="noStrike" cap="none" normalizeH="0" baseline="0" dirty="0">
                          <a:ln>
                            <a:noFill/>
                          </a:ln>
                          <a:solidFill>
                            <a:schemeClr val="bg1"/>
                          </a:solidFill>
                          <a:effectLst/>
                          <a:latin typeface="Calibri" panose="020F0502020204030204" pitchFamily="34" charset="0"/>
                        </a:rPr>
                        <a:t>Teclistamab</a:t>
                      </a:r>
                    </a:p>
                  </a:txBody>
                  <a:tcPr marL="121881" marR="121881" marT="45728" marB="45728" horzOverflow="overflow">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600" b="1" i="0" u="none" strike="noStrike" cap="none" normalizeH="0" baseline="0" dirty="0" err="1">
                          <a:ln>
                            <a:noFill/>
                          </a:ln>
                          <a:solidFill>
                            <a:schemeClr val="bg1"/>
                          </a:solidFill>
                          <a:effectLst/>
                          <a:latin typeface="Calibri" panose="020F0502020204030204" pitchFamily="34" charset="0"/>
                        </a:rPr>
                        <a:t>Elranatamab</a:t>
                      </a:r>
                      <a:endParaRPr kumimoji="0" lang="en-US" sz="1600" b="1" i="0" u="none" strike="noStrike" cap="none" normalizeH="0" baseline="0" dirty="0">
                        <a:ln>
                          <a:noFill/>
                        </a:ln>
                        <a:solidFill>
                          <a:schemeClr val="bg1"/>
                        </a:solidFill>
                        <a:effectLst/>
                        <a:latin typeface="Calibri" panose="020F0502020204030204" pitchFamily="34" charset="0"/>
                      </a:endParaRPr>
                    </a:p>
                  </a:txBody>
                  <a:tcPr marL="121881" marR="121881" marT="45728" marB="45728" horzOverflow="overflow">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501210746"/>
                  </a:ext>
                </a:extLst>
              </a:tr>
              <a:tr h="463431">
                <a:tc>
                  <a:txBody>
                    <a:bodyPr/>
                    <a:lstStyle/>
                    <a:p>
                      <a:endParaRPr lang="en-US" sz="1600" b="1" dirty="0">
                        <a:solidFill>
                          <a:schemeClr val="tx1"/>
                        </a:solidFill>
                      </a:endParaRPr>
                    </a:p>
                    <a:p>
                      <a:r>
                        <a:rPr lang="en-US" sz="1600" b="1" dirty="0">
                          <a:solidFill>
                            <a:schemeClr val="tx1"/>
                          </a:solidFill>
                        </a:rPr>
                        <a:t>Parameter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F0"/>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Calibri" panose="020F0502020204030204" pitchFamily="34" charset="0"/>
                        </a:rPr>
                        <a:t>KarMMa</a:t>
                      </a:r>
                      <a:br>
                        <a:rPr kumimoji="0" lang="en-US" sz="1600" b="1" i="0" u="none" strike="noStrike" cap="none" normalizeH="0" baseline="0" dirty="0">
                          <a:ln>
                            <a:noFill/>
                          </a:ln>
                          <a:solidFill>
                            <a:schemeClr val="tx1"/>
                          </a:solidFill>
                          <a:effectLst/>
                          <a:latin typeface="Calibri" panose="020F0502020204030204" pitchFamily="34" charset="0"/>
                        </a:rPr>
                      </a:br>
                      <a:r>
                        <a:rPr kumimoji="0" lang="en-US" sz="1600" b="1" i="0" u="none" strike="noStrike" cap="none" normalizeH="0" baseline="0" dirty="0">
                          <a:ln>
                            <a:noFill/>
                          </a:ln>
                          <a:solidFill>
                            <a:schemeClr val="tx1"/>
                          </a:solidFill>
                          <a:effectLst/>
                          <a:latin typeface="Calibri" panose="020F0502020204030204" pitchFamily="34" charset="0"/>
                        </a:rPr>
                        <a:t>(N = 128)</a:t>
                      </a:r>
                    </a:p>
                  </a:txBody>
                  <a:tcPr marL="121881" marR="121881" marT="45728" marB="45728" horzOverflow="overflow">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Calibri" panose="020F0502020204030204" pitchFamily="34" charset="0"/>
                        </a:rPr>
                        <a:t>KarMMa-3</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Calibri" panose="020F0502020204030204" pitchFamily="34" charset="0"/>
                        </a:rPr>
                        <a:t>(N = 254)</a:t>
                      </a:r>
                    </a:p>
                  </a:txBody>
                  <a:tcPr marL="121881" marR="121881" marT="45728" marB="45728" horzOverflow="overflow">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Calibri" panose="020F0502020204030204" pitchFamily="34" charset="0"/>
                        </a:rPr>
                        <a:t>CARTITUDE-1</a:t>
                      </a:r>
                      <a:br>
                        <a:rPr kumimoji="0" lang="en-US" sz="1600" b="1" i="0" u="none" strike="noStrike" cap="none" normalizeH="0" baseline="0" dirty="0">
                          <a:ln>
                            <a:noFill/>
                          </a:ln>
                          <a:solidFill>
                            <a:schemeClr val="tx1"/>
                          </a:solidFill>
                          <a:effectLst/>
                          <a:latin typeface="Calibri" panose="020F0502020204030204" pitchFamily="34" charset="0"/>
                        </a:rPr>
                      </a:br>
                      <a:r>
                        <a:rPr kumimoji="0" lang="en-US" sz="1600" b="1" i="0" u="none" strike="noStrike" cap="none" normalizeH="0" baseline="0" dirty="0">
                          <a:ln>
                            <a:noFill/>
                          </a:ln>
                          <a:solidFill>
                            <a:schemeClr val="tx1"/>
                          </a:solidFill>
                          <a:effectLst/>
                          <a:latin typeface="Calibri" panose="020F0502020204030204" pitchFamily="34" charset="0"/>
                        </a:rPr>
                        <a:t>(N = 97)</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600" b="1" i="0" u="none" strike="noStrike" cap="none" normalizeH="0" baseline="0" dirty="0">
                          <a:ln>
                            <a:noFill/>
                          </a:ln>
                          <a:solidFill>
                            <a:schemeClr val="tx1"/>
                          </a:solidFill>
                          <a:effectLst/>
                          <a:latin typeface="Calibri" panose="020F0502020204030204" pitchFamily="34" charset="0"/>
                        </a:rPr>
                        <a:t>CARTITUDE-4</a:t>
                      </a:r>
                      <a:br>
                        <a:rPr kumimoji="0" lang="en-US" sz="1600" b="1" i="0" u="none" strike="noStrike" cap="none" normalizeH="0" baseline="0" dirty="0">
                          <a:ln>
                            <a:noFill/>
                          </a:ln>
                          <a:solidFill>
                            <a:schemeClr val="tx1"/>
                          </a:solidFill>
                          <a:effectLst/>
                          <a:latin typeface="Calibri" panose="020F0502020204030204" pitchFamily="34" charset="0"/>
                        </a:rPr>
                      </a:br>
                      <a:r>
                        <a:rPr kumimoji="0" lang="en-US" sz="1600" b="1" i="0" u="none" strike="noStrike" cap="none" normalizeH="0" baseline="0" dirty="0">
                          <a:ln>
                            <a:noFill/>
                          </a:ln>
                          <a:solidFill>
                            <a:schemeClr val="tx1"/>
                          </a:solidFill>
                          <a:effectLst/>
                          <a:latin typeface="Calibri" panose="020F0502020204030204" pitchFamily="34" charset="0"/>
                        </a:rPr>
                        <a:t>(N = 208)</a:t>
                      </a:r>
                    </a:p>
                  </a:txBody>
                  <a:tcPr marL="121881" marR="121881" marT="45728" marB="45728" horzOverflow="overflow">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600" b="1" i="0" u="none" strike="noStrike" cap="none" normalizeH="0" baseline="0" dirty="0">
                          <a:ln>
                            <a:noFill/>
                          </a:ln>
                          <a:solidFill>
                            <a:schemeClr val="tx1"/>
                          </a:solidFill>
                          <a:effectLst/>
                          <a:latin typeface="Calibri" panose="020F0502020204030204" pitchFamily="34" charset="0"/>
                        </a:rPr>
                        <a:t>MajesTEC-1</a:t>
                      </a:r>
                      <a:br>
                        <a:rPr kumimoji="0" lang="en-US" sz="1600" b="1" i="0" u="none" strike="noStrike" cap="none" normalizeH="0" baseline="0" dirty="0">
                          <a:ln>
                            <a:noFill/>
                          </a:ln>
                          <a:solidFill>
                            <a:schemeClr val="tx1"/>
                          </a:solidFill>
                          <a:effectLst/>
                          <a:latin typeface="Calibri" panose="020F0502020204030204" pitchFamily="34" charset="0"/>
                        </a:rPr>
                      </a:br>
                      <a:r>
                        <a:rPr kumimoji="0" lang="en-US" sz="1600" b="1" i="0" u="none" strike="noStrike" cap="none" normalizeH="0" baseline="0" dirty="0">
                          <a:ln>
                            <a:noFill/>
                          </a:ln>
                          <a:solidFill>
                            <a:schemeClr val="tx1"/>
                          </a:solidFill>
                          <a:effectLst/>
                          <a:latin typeface="Calibri" panose="020F0502020204030204" pitchFamily="34" charset="0"/>
                        </a:rPr>
                        <a:t>(N = 165)</a:t>
                      </a:r>
                    </a:p>
                  </a:txBody>
                  <a:tcPr marL="121881" marR="121881" marT="45728" marB="45728" horzOverflow="overflow">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600" b="1" i="0" u="none" strike="noStrike" cap="none" normalizeH="0" baseline="0" dirty="0">
                          <a:ln>
                            <a:noFill/>
                          </a:ln>
                          <a:solidFill>
                            <a:schemeClr val="tx1"/>
                          </a:solidFill>
                          <a:effectLst/>
                          <a:latin typeface="Calibri" panose="020F0502020204030204" pitchFamily="34" charset="0"/>
                        </a:rPr>
                        <a:t>MagnetisMM-3</a:t>
                      </a:r>
                      <a:br>
                        <a:rPr kumimoji="0" lang="en-US" sz="1600" b="1" i="0" u="none" strike="noStrike" cap="none" normalizeH="0" baseline="0" dirty="0">
                          <a:ln>
                            <a:noFill/>
                          </a:ln>
                          <a:solidFill>
                            <a:schemeClr val="tx1"/>
                          </a:solidFill>
                          <a:effectLst/>
                          <a:latin typeface="Calibri" panose="020F0502020204030204" pitchFamily="34" charset="0"/>
                        </a:rPr>
                      </a:br>
                      <a:r>
                        <a:rPr kumimoji="0" lang="en-US" sz="1600" b="1" i="0" u="none" strike="noStrike" cap="none" normalizeH="0" baseline="0" dirty="0">
                          <a:ln>
                            <a:noFill/>
                          </a:ln>
                          <a:solidFill>
                            <a:schemeClr val="tx1"/>
                          </a:solidFill>
                          <a:effectLst/>
                          <a:latin typeface="Calibri" panose="020F0502020204030204" pitchFamily="34" charset="0"/>
                        </a:rPr>
                        <a:t>(N = 123)</a:t>
                      </a:r>
                    </a:p>
                  </a:txBody>
                  <a:tcPr marL="121881" marR="121881" marT="45728" marB="45728" horzOverflow="overflow">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589762341"/>
                  </a:ext>
                </a:extLst>
              </a:tr>
              <a:tr h="264823">
                <a:tc>
                  <a:txBody>
                    <a:bodyPr/>
                    <a:lstStyle/>
                    <a:p>
                      <a:r>
                        <a:rPr lang="en-US" sz="1600" baseline="0" dirty="0">
                          <a:solidFill>
                            <a:schemeClr val="tx1"/>
                          </a:solidFill>
                        </a:rPr>
                        <a:t>Trial phase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II</a:t>
                      </a:r>
                    </a:p>
                  </a:txBody>
                  <a:tcPr marL="121881" marR="121881" marT="45728" marB="45728"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III</a:t>
                      </a:r>
                    </a:p>
                  </a:txBody>
                  <a:tcPr marL="121881" marR="121881" marT="45728" marB="45728" anchor="ctr" horzOverflow="overflow">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Ib/II</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2713" marR="0" lvl="0" indent="0" algn="ctr" defTabSz="914400" rtl="0" eaLnBrk="1" fontAlgn="base" latinLnBrk="0" hangingPunct="1">
                        <a:lnSpc>
                          <a:spcPct val="100000"/>
                        </a:lnSpc>
                        <a:spcBef>
                          <a:spcPct val="0"/>
                        </a:spcBef>
                        <a:spcAft>
                          <a:spcPct val="0"/>
                        </a:spcAft>
                        <a:buClr>
                          <a:srgbClr val="000000"/>
                        </a:buClr>
                        <a:buSzTx/>
                        <a:buFont typeface="Wingdings" pitchFamily="2" charset="2"/>
                        <a:buNone/>
                        <a:tabLst/>
                      </a:pP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III</a:t>
                      </a:r>
                    </a:p>
                  </a:txBody>
                  <a:tcPr marL="121881" marR="121881" marT="45728" marB="45728" anchor="ctr" horzOverflow="overflow">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112713" marR="0" lvl="0" indent="0" algn="ctr" defTabSz="914400" rtl="0" eaLnBrk="1" fontAlgn="base" latinLnBrk="0" hangingPunct="1">
                        <a:lnSpc>
                          <a:spcPct val="100000"/>
                        </a:lnSpc>
                        <a:spcBef>
                          <a:spcPct val="0"/>
                        </a:spcBef>
                        <a:spcAft>
                          <a:spcPct val="0"/>
                        </a:spcAft>
                        <a:buClr>
                          <a:srgbClr val="000000"/>
                        </a:buClr>
                        <a:buSzTx/>
                        <a:buFont typeface="Wingdings" pitchFamily="2" charset="2"/>
                        <a:buNone/>
                        <a:tabLst/>
                      </a:pP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I/II</a:t>
                      </a:r>
                    </a:p>
                  </a:txBody>
                  <a:tcPr marL="121881" marR="121881" marT="45728" marB="45728"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112713" marR="0" lvl="0" indent="0" algn="ctr" defTabSz="914400" rtl="0" eaLnBrk="1" fontAlgn="base" latinLnBrk="0" hangingPunct="1">
                        <a:lnSpc>
                          <a:spcPct val="100000"/>
                        </a:lnSpc>
                        <a:spcBef>
                          <a:spcPct val="0"/>
                        </a:spcBef>
                        <a:spcAft>
                          <a:spcPct val="0"/>
                        </a:spcAft>
                        <a:buClr>
                          <a:srgbClr val="000000"/>
                        </a:buClr>
                        <a:buSzTx/>
                        <a:buFont typeface="Wingdings" pitchFamily="2" charset="2"/>
                        <a:buNone/>
                        <a:tabLst/>
                      </a:pP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II</a:t>
                      </a:r>
                    </a:p>
                  </a:txBody>
                  <a:tcPr marL="121881" marR="121881" marT="45728" marB="45728"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88518577"/>
                  </a:ext>
                </a:extLst>
              </a:tr>
              <a:tr h="264823">
                <a:tc>
                  <a:txBody>
                    <a:bodyPr/>
                    <a:lstStyle/>
                    <a:p>
                      <a:r>
                        <a:rPr lang="en-US" sz="1600" baseline="0" dirty="0">
                          <a:solidFill>
                            <a:schemeClr val="tx1"/>
                          </a:solidFill>
                        </a:rPr>
                        <a:t>ORR,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defRPr/>
                      </a:pP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73</a:t>
                      </a:r>
                    </a:p>
                  </a:txBody>
                  <a:tcPr marL="121881" marR="121881" marT="45728" marB="45728"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71</a:t>
                      </a:r>
                    </a:p>
                  </a:txBody>
                  <a:tcPr marL="121881" marR="121881" marT="45728" marB="45728" anchor="ctr" horzOverflow="overflow">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98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2713" marR="0" lvl="0" indent="0" algn="ctr" defTabSz="914400" rtl="0" eaLnBrk="1" fontAlgn="base" latinLnBrk="0" hangingPunct="1">
                        <a:lnSpc>
                          <a:spcPct val="100000"/>
                        </a:lnSpc>
                        <a:spcBef>
                          <a:spcPct val="0"/>
                        </a:spcBef>
                        <a:spcAft>
                          <a:spcPct val="0"/>
                        </a:spcAft>
                        <a:buClr>
                          <a:srgbClr val="000000"/>
                        </a:buClr>
                        <a:buSzTx/>
                        <a:buFont typeface="Wingdings" pitchFamily="2" charset="2"/>
                        <a:buNone/>
                        <a:tabLst/>
                      </a:pP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85</a:t>
                      </a:r>
                    </a:p>
                  </a:txBody>
                  <a:tcPr marL="121881" marR="121881" marT="45728" marB="45728" anchor="ctr" horzOverflow="overflow">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63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61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084894793"/>
                  </a:ext>
                </a:extLst>
              </a:tr>
              <a:tr h="264823">
                <a:tc>
                  <a:txBody>
                    <a:bodyPr/>
                    <a:lstStyle/>
                    <a:p>
                      <a:r>
                        <a:rPr lang="en-US" sz="1600" baseline="0" dirty="0">
                          <a:solidFill>
                            <a:schemeClr val="tx1"/>
                          </a:solidFill>
                        </a:rPr>
                        <a:t>Median PFS, mo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defRPr/>
                      </a:pP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8.8</a:t>
                      </a:r>
                    </a:p>
                  </a:txBody>
                  <a:tcPr marL="121881" marR="121881" marT="45728" marB="45728"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13.3</a:t>
                      </a:r>
                    </a:p>
                  </a:txBody>
                  <a:tcPr marL="121881" marR="121881" marT="45728" marB="45728" anchor="ctr" horzOverflow="overflow">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35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2713" marR="0" lvl="0" indent="0" algn="ctr" defTabSz="914400" rtl="0" eaLnBrk="1" fontAlgn="base" latinLnBrk="0" hangingPunct="1">
                        <a:lnSpc>
                          <a:spcPct val="100000"/>
                        </a:lnSpc>
                        <a:spcBef>
                          <a:spcPct val="0"/>
                        </a:spcBef>
                        <a:spcAft>
                          <a:spcPct val="0"/>
                        </a:spcAft>
                        <a:buClr>
                          <a:srgbClr val="000000"/>
                        </a:buClr>
                        <a:buSzTx/>
                        <a:buFont typeface="Wingdings" pitchFamily="2" charset="2"/>
                        <a:buNone/>
                        <a:tabLst/>
                      </a:pP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NR</a:t>
                      </a:r>
                    </a:p>
                  </a:txBody>
                  <a:tcPr marL="121881" marR="121881" marT="45728" marB="45728" anchor="ctr" horzOverflow="overflow">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11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NR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64564682"/>
                  </a:ext>
                </a:extLst>
              </a:tr>
              <a:tr h="264823">
                <a:tc>
                  <a:txBody>
                    <a:bodyPr/>
                    <a:lstStyle/>
                    <a:p>
                      <a:pPr lvl="0">
                        <a:buNone/>
                      </a:pPr>
                      <a:r>
                        <a:rPr lang="en-US" sz="1600" baseline="0" dirty="0">
                          <a:solidFill>
                            <a:schemeClr val="tx1"/>
                          </a:solidFill>
                        </a:rPr>
                        <a:t>Median OS, mo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defRPr/>
                      </a:pP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24.8</a:t>
                      </a:r>
                    </a:p>
                  </a:txBody>
                  <a:tcPr marL="121881" marR="121881" marT="45728" marB="45728"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NR</a:t>
                      </a:r>
                    </a:p>
                  </a:txBody>
                  <a:tcPr marL="121881" marR="121881" marT="45728" marB="45728" anchor="ctr" horzOverflow="overflow">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NR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2713" marR="0" lvl="0" indent="0" algn="ctr" defTabSz="914400" rtl="0" eaLnBrk="1" fontAlgn="base" latinLnBrk="0" hangingPunct="1">
                        <a:lnSpc>
                          <a:spcPct val="100000"/>
                        </a:lnSpc>
                        <a:spcBef>
                          <a:spcPct val="0"/>
                        </a:spcBef>
                        <a:spcAft>
                          <a:spcPct val="0"/>
                        </a:spcAft>
                        <a:buClr>
                          <a:srgbClr val="000000"/>
                        </a:buClr>
                        <a:buSzTx/>
                        <a:buFont typeface="Wingdings" pitchFamily="2" charset="2"/>
                        <a:buNone/>
                        <a:tabLst/>
                      </a:pP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NR</a:t>
                      </a:r>
                    </a:p>
                  </a:txBody>
                  <a:tcPr marL="121881" marR="121881" marT="45728" marB="45728" anchor="ctr" horzOverflow="overflow">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22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NR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221540950"/>
                  </a:ext>
                </a:extLst>
              </a:tr>
              <a:tr h="264823">
                <a:tc>
                  <a:txBody>
                    <a:bodyPr/>
                    <a:lstStyle/>
                    <a:p>
                      <a:pPr lvl="0">
                        <a:buNone/>
                      </a:pPr>
                      <a:r>
                        <a:rPr lang="en-US" sz="1600" baseline="0" dirty="0">
                          <a:solidFill>
                            <a:schemeClr val="tx1"/>
                          </a:solidFill>
                        </a:rPr>
                        <a:t>CRS, any (grade </a:t>
                      </a:r>
                      <a:r>
                        <a:rPr lang="en-US" sz="1600" baseline="0"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1600" baseline="0" dirty="0">
                          <a:solidFill>
                            <a:schemeClr val="tx1"/>
                          </a:solidFill>
                          <a:sym typeface="Symbol" panose="05050102010706020507" pitchFamily="18" charset="2"/>
                        </a:rPr>
                        <a:t>3), %</a:t>
                      </a:r>
                      <a:endParaRPr lang="en-US" sz="1600" baseline="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defRPr/>
                      </a:pP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84 (5)</a:t>
                      </a:r>
                    </a:p>
                  </a:txBody>
                  <a:tcPr marL="121881" marR="121881" marT="45728" marB="45728"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88 (4)</a:t>
                      </a:r>
                    </a:p>
                  </a:txBody>
                  <a:tcPr marL="121881" marR="121881" marT="45728" marB="45728" anchor="ctr" horzOverflow="overflow">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95 (5)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2713" marR="0" lvl="0" indent="0" algn="ctr" defTabSz="914400" rtl="0" eaLnBrk="1" fontAlgn="base" latinLnBrk="0" hangingPunct="1">
                        <a:lnSpc>
                          <a:spcPct val="100000"/>
                        </a:lnSpc>
                        <a:spcBef>
                          <a:spcPct val="0"/>
                        </a:spcBef>
                        <a:spcAft>
                          <a:spcPct val="0"/>
                        </a:spcAft>
                        <a:buClr>
                          <a:srgbClr val="000000"/>
                        </a:buClr>
                        <a:buSzTx/>
                        <a:buFont typeface="Wingdings" pitchFamily="2" charset="2"/>
                        <a:buNone/>
                        <a:tabLst/>
                      </a:pP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76 (1)</a:t>
                      </a:r>
                    </a:p>
                  </a:txBody>
                  <a:tcPr marL="121881" marR="121881" marT="45728" marB="45728" anchor="ctr" horzOverflow="overflow">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72 (&lt;1)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57.7 (0)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79988455"/>
                  </a:ext>
                </a:extLst>
              </a:tr>
              <a:tr h="264823">
                <a:tc>
                  <a:txBody>
                    <a:bodyPr/>
                    <a:lstStyle/>
                    <a:p>
                      <a:pPr lvl="0">
                        <a:buNone/>
                      </a:pPr>
                      <a:r>
                        <a:rPr lang="en-US" sz="1600" baseline="0" dirty="0">
                          <a:solidFill>
                            <a:schemeClr val="tx1"/>
                          </a:solidFill>
                        </a:rPr>
                        <a:t>NT, any (grade </a:t>
                      </a:r>
                      <a:r>
                        <a:rPr lang="en-US" sz="1600" baseline="0"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1600" baseline="0" dirty="0">
                          <a:solidFill>
                            <a:schemeClr val="tx1"/>
                          </a:solidFill>
                          <a:sym typeface="Symbol" panose="05050102010706020507" pitchFamily="18" charset="2"/>
                        </a:rPr>
                        <a:t>3), %</a:t>
                      </a:r>
                      <a:r>
                        <a:rPr lang="en-US" sz="1600" baseline="0" dirty="0">
                          <a:solidFill>
                            <a:schemeClr val="tx1"/>
                          </a:solidFill>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defRPr/>
                      </a:pP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18 (3)</a:t>
                      </a:r>
                    </a:p>
                  </a:txBody>
                  <a:tcPr marL="121881" marR="121881" marT="45728" marB="45728"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15 (3)</a:t>
                      </a:r>
                    </a:p>
                  </a:txBody>
                  <a:tcPr marL="121881" marR="121881" marT="45728" marB="45728" anchor="ctr" horzOverflow="overflow">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22 (9)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12713" marR="0" lvl="0" indent="0" algn="ctr" defTabSz="914400" rtl="0" eaLnBrk="1" fontAlgn="base" latinLnBrk="0" hangingPunct="1">
                        <a:lnSpc>
                          <a:spcPct val="100000"/>
                        </a:lnSpc>
                        <a:spcBef>
                          <a:spcPct val="0"/>
                        </a:spcBef>
                        <a:spcAft>
                          <a:spcPct val="0"/>
                        </a:spcAft>
                        <a:buClr>
                          <a:srgbClr val="000000"/>
                        </a:buClr>
                        <a:buSzTx/>
                        <a:buFont typeface="Wingdings" pitchFamily="2" charset="2"/>
                        <a:buNone/>
                        <a:tabLst/>
                      </a:pP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21 (3)</a:t>
                      </a:r>
                    </a:p>
                  </a:txBody>
                  <a:tcPr marL="121881" marR="121881" marT="45728" marB="45728" anchor="ctr" horzOverflow="overflow">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15 (&lt;1)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3.4 (0)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104733241"/>
                  </a:ext>
                </a:extLst>
              </a:tr>
              <a:tr h="463419">
                <a:tc>
                  <a:txBody>
                    <a:bodyPr/>
                    <a:lstStyle/>
                    <a:p>
                      <a:pPr lvl="0">
                        <a:buNone/>
                      </a:pPr>
                      <a:r>
                        <a:rPr lang="en-US" sz="1600" baseline="0" dirty="0">
                          <a:solidFill>
                            <a:schemeClr val="tx1"/>
                          </a:solidFill>
                        </a:rPr>
                        <a:t>Infection, any (grade </a:t>
                      </a:r>
                      <a:r>
                        <a:rPr lang="en-US" sz="1600" baseline="0" dirty="0">
                          <a:solidFill>
                            <a:schemeClr val="tx1"/>
                          </a:solidFill>
                          <a:latin typeface="Calibri" panose="020F0502020204030204" pitchFamily="34" charset="0"/>
                          <a:cs typeface="Calibri" panose="020F0502020204030204" pitchFamily="34" charset="0"/>
                          <a:sym typeface="Symbol" panose="05050102010706020507" pitchFamily="18" charset="2"/>
                        </a:rPr>
                        <a:t>≥</a:t>
                      </a:r>
                      <a:r>
                        <a:rPr lang="en-US" sz="1600" baseline="0" dirty="0">
                          <a:solidFill>
                            <a:schemeClr val="tx1"/>
                          </a:solidFill>
                          <a:sym typeface="Symbol" panose="05050102010706020507" pitchFamily="18" charset="2"/>
                        </a:rPr>
                        <a:t>3), %</a:t>
                      </a:r>
                      <a:endParaRPr lang="en-US" sz="1600" baseline="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defRPr/>
                      </a:pP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a:t>
                      </a:r>
                    </a:p>
                  </a:txBody>
                  <a:tcPr marL="121881" marR="121881" marT="45728" marB="45728"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Calibri" panose="020F0502020204030204" pitchFamily="34" charset="0"/>
                        </a:rPr>
                        <a:t>58 (28)</a:t>
                      </a:r>
                    </a:p>
                  </a:txBody>
                  <a:tcPr marL="121881" marR="121881" marT="45728" marB="45728" anchor="ctr" horzOverflow="overflow">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2713" marR="0" lvl="0" indent="0" algn="ctr" defTabSz="914400" rtl="0" eaLnBrk="1" fontAlgn="base" latinLnBrk="0" hangingPunct="1">
                        <a:lnSpc>
                          <a:spcPct val="100000"/>
                        </a:lnSpc>
                        <a:spcBef>
                          <a:spcPct val="0"/>
                        </a:spcBef>
                        <a:spcAft>
                          <a:spcPct val="0"/>
                        </a:spcAft>
                        <a:buClr>
                          <a:srgbClr val="000000"/>
                        </a:buClr>
                        <a:buSzTx/>
                        <a:buFont typeface="Wingdings" pitchFamily="2" charset="2"/>
                        <a:buNone/>
                        <a:tabLst/>
                      </a:pP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62 (27)</a:t>
                      </a:r>
                    </a:p>
                  </a:txBody>
                  <a:tcPr marL="121881" marR="121881" marT="45728" marB="45728" anchor="ctr" horzOverflow="overflow">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80 (55)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kumimoji="0" lang="en-US" sz="1600" b="0" i="0" u="none" strike="noStrike" kern="1200" cap="none" normalizeH="0" baseline="0" dirty="0">
                          <a:ln>
                            <a:noFill/>
                          </a:ln>
                          <a:solidFill>
                            <a:schemeClr val="tx1"/>
                          </a:solidFill>
                          <a:effectLst/>
                          <a:latin typeface="Calibri" panose="020F0502020204030204" pitchFamily="34" charset="0"/>
                          <a:ea typeface="+mn-ea"/>
                          <a:cs typeface="+mn-cs"/>
                        </a:rPr>
                        <a:t>69.9 (39.8)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02934193"/>
                  </a:ext>
                </a:extLst>
              </a:tr>
            </a:tbl>
          </a:graphicData>
        </a:graphic>
      </p:graphicFrame>
      <p:sp>
        <p:nvSpPr>
          <p:cNvPr id="5" name="TextBox 4">
            <a:extLst>
              <a:ext uri="{FF2B5EF4-FFF2-40B4-BE49-F238E27FC236}">
                <a16:creationId xmlns:a16="http://schemas.microsoft.com/office/drawing/2014/main" id="{0204B21A-B253-0242-F6FA-FE67F4FCFAB5}"/>
              </a:ext>
            </a:extLst>
          </p:cNvPr>
          <p:cNvSpPr txBox="1"/>
          <p:nvPr/>
        </p:nvSpPr>
        <p:spPr bwMode="auto">
          <a:xfrm>
            <a:off x="142265" y="6169082"/>
            <a:ext cx="120481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1218987"/>
            <a:r>
              <a:rPr lang="fr-FR" altLang="en-US" sz="1200" spc="-10" dirty="0">
                <a:solidFill>
                  <a:srgbClr val="00B0F0"/>
                </a:solidFill>
                <a:latin typeface="Calibri" panose="020F0502020204030204" pitchFamily="34" charset="0"/>
              </a:rPr>
              <a:t>Mailankody. NEJM. 2022;387:558. </a:t>
            </a:r>
            <a:r>
              <a:rPr lang="en-US" altLang="en-US" sz="1200" dirty="0">
                <a:solidFill>
                  <a:srgbClr val="00B0F0"/>
                </a:solidFill>
                <a:latin typeface="Calibri" panose="020F0502020204030204" pitchFamily="34" charset="0"/>
                <a:cs typeface="Arial" panose="020B0604020202020204" pitchFamily="34" charset="0"/>
              </a:rPr>
              <a:t>Rodriguez-Otero. NEJM. 2023;388:1002. </a:t>
            </a:r>
            <a:r>
              <a:rPr lang="en-US" altLang="en-US" sz="1200" spc="-10" dirty="0">
                <a:solidFill>
                  <a:srgbClr val="00B0F0"/>
                </a:solidFill>
                <a:latin typeface="Calibri" panose="020F0502020204030204" pitchFamily="34" charset="0"/>
                <a:cs typeface="Arial" panose="020B0604020202020204" pitchFamily="34" charset="0"/>
              </a:rPr>
              <a:t>Martin. JCO. 2023;41:1265. </a:t>
            </a:r>
            <a:r>
              <a:rPr lang="pt-BR" altLang="en-US" sz="1200" spc="-10" dirty="0">
                <a:solidFill>
                  <a:srgbClr val="00B0F0"/>
                </a:solidFill>
                <a:latin typeface="Calibri" panose="020F0502020204030204" pitchFamily="34" charset="0"/>
              </a:rPr>
              <a:t>Lin. ASCO 2023. Abstr 8009. </a:t>
            </a:r>
          </a:p>
          <a:p>
            <a:pPr algn="r" defTabSz="1218987"/>
            <a:r>
              <a:rPr lang="en-US" altLang="en-US" sz="1200" dirty="0">
                <a:solidFill>
                  <a:srgbClr val="00B0F0"/>
                </a:solidFill>
                <a:latin typeface="Calibri" panose="020F0502020204030204" pitchFamily="34" charset="0"/>
              </a:rPr>
              <a:t>Dhakal. ASCO 2023. Abstr LBA106. San-Miguel. NEJM. 2023;[Epub]. </a:t>
            </a:r>
            <a:r>
              <a:rPr lang="fr-FR" altLang="en-US" sz="1200" spc="-10" dirty="0">
                <a:solidFill>
                  <a:srgbClr val="00B0F0"/>
                </a:solidFill>
                <a:latin typeface="Calibri" panose="020F0502020204030204" pitchFamily="34" charset="0"/>
              </a:rPr>
              <a:t>Moreau. NEJM. 2022;387:495. </a:t>
            </a:r>
            <a:r>
              <a:rPr lang="en-US" altLang="en-US" sz="1200" dirty="0">
                <a:solidFill>
                  <a:srgbClr val="00B0F0"/>
                </a:solidFill>
                <a:latin typeface="Calibri" panose="020F0502020204030204" pitchFamily="34" charset="0"/>
              </a:rPr>
              <a:t>van de Donk. ASCO 2023. Abstr 8011. </a:t>
            </a:r>
            <a:r>
              <a:rPr lang="en-US" altLang="en-US" sz="1200" dirty="0" err="1">
                <a:solidFill>
                  <a:srgbClr val="00B0F0"/>
                </a:solidFill>
                <a:latin typeface="Calibri" panose="020F0502020204030204" pitchFamily="34" charset="0"/>
              </a:rPr>
              <a:t>Lesokhin</a:t>
            </a:r>
            <a:r>
              <a:rPr lang="en-US" altLang="en-US" sz="1200" dirty="0">
                <a:solidFill>
                  <a:srgbClr val="00B0F0"/>
                </a:solidFill>
                <a:latin typeface="Calibri" panose="020F0502020204030204" pitchFamily="34" charset="0"/>
              </a:rPr>
              <a:t>. Nat Med. 2023 [</a:t>
            </a:r>
            <a:r>
              <a:rPr lang="en-US" altLang="en-US" sz="1200" dirty="0" err="1">
                <a:solidFill>
                  <a:srgbClr val="00B0F0"/>
                </a:solidFill>
                <a:latin typeface="Calibri" panose="020F0502020204030204" pitchFamily="34" charset="0"/>
              </a:rPr>
              <a:t>Epub</a:t>
            </a:r>
            <a:r>
              <a:rPr lang="en-US" altLang="en-US" sz="1200" dirty="0">
                <a:solidFill>
                  <a:srgbClr val="00B0F0"/>
                </a:solidFill>
                <a:latin typeface="Calibri" panose="020F0502020204030204" pitchFamily="34" charset="0"/>
              </a:rPr>
              <a:t>] </a:t>
            </a:r>
            <a:endParaRPr lang="fr-FR" altLang="en-US" sz="1200" spc="-10" dirty="0">
              <a:solidFill>
                <a:srgbClr val="00B0F0"/>
              </a:solidFill>
              <a:latin typeface="Calibri" panose="020F0502020204030204" pitchFamily="34" charset="0"/>
            </a:endParaRPr>
          </a:p>
        </p:txBody>
      </p:sp>
    </p:spTree>
    <p:extLst>
      <p:ext uri="{BB962C8B-B14F-4D97-AF65-F5344CB8AC3E}">
        <p14:creationId xmlns:p14="http://schemas.microsoft.com/office/powerpoint/2010/main" val="248957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3595-22BF-3C71-0676-FFF20F435662}"/>
              </a:ext>
            </a:extLst>
          </p:cNvPr>
          <p:cNvSpPr>
            <a:spLocks noGrp="1"/>
          </p:cNvSpPr>
          <p:nvPr>
            <p:ph type="title"/>
          </p:nvPr>
        </p:nvSpPr>
        <p:spPr>
          <a:xfrm>
            <a:off x="974727" y="536576"/>
            <a:ext cx="10441789" cy="587375"/>
          </a:xfrm>
        </p:spPr>
        <p:txBody>
          <a:bodyPr/>
          <a:lstStyle/>
          <a:p>
            <a:r>
              <a:rPr lang="en-US" dirty="0"/>
              <a:t>M</a:t>
            </a:r>
            <a:r>
              <a:rPr lang="en-US" cap="none" dirty="0"/>
              <a:t>onumen</a:t>
            </a:r>
            <a:r>
              <a:rPr lang="en-US" dirty="0"/>
              <a:t>tal-1: phase </a:t>
            </a:r>
            <a:r>
              <a:rPr lang="en-US" dirty="0" err="1"/>
              <a:t>i</a:t>
            </a:r>
            <a:r>
              <a:rPr lang="en-US" dirty="0"/>
              <a:t>/ii </a:t>
            </a:r>
            <a:r>
              <a:rPr lang="en-US" dirty="0" err="1"/>
              <a:t>talquetamab</a:t>
            </a:r>
            <a:r>
              <a:rPr lang="en-US" dirty="0"/>
              <a:t> study</a:t>
            </a:r>
          </a:p>
        </p:txBody>
      </p:sp>
      <p:sp>
        <p:nvSpPr>
          <p:cNvPr id="4" name="Content Placeholder 2">
            <a:extLst>
              <a:ext uri="{FF2B5EF4-FFF2-40B4-BE49-F238E27FC236}">
                <a16:creationId xmlns:a16="http://schemas.microsoft.com/office/drawing/2014/main" id="{898869C3-999A-3320-32F9-8B27C603EF07}"/>
              </a:ext>
            </a:extLst>
          </p:cNvPr>
          <p:cNvSpPr txBox="1">
            <a:spLocks/>
          </p:cNvSpPr>
          <p:nvPr/>
        </p:nvSpPr>
        <p:spPr bwMode="auto">
          <a:xfrm>
            <a:off x="717362" y="1127397"/>
            <a:ext cx="10877529" cy="465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buClr>
                <a:srgbClr val="000000"/>
              </a:buClr>
              <a:defRPr/>
            </a:pPr>
            <a:r>
              <a:rPr lang="en-US" sz="2000" kern="0" dirty="0">
                <a:solidFill>
                  <a:srgbClr val="000000"/>
                </a:solidFill>
              </a:rPr>
              <a:t>Targeting GPRC5D</a:t>
            </a:r>
          </a:p>
          <a:p>
            <a:pPr>
              <a:buClr>
                <a:srgbClr val="000000"/>
              </a:buClr>
              <a:defRPr/>
            </a:pPr>
            <a:r>
              <a:rPr lang="en-US" sz="2000" kern="0" dirty="0">
                <a:solidFill>
                  <a:srgbClr val="000000"/>
                </a:solidFill>
              </a:rPr>
              <a:t>Multicenter, open-label phase I/II trial</a:t>
            </a:r>
          </a:p>
          <a:p>
            <a:pPr>
              <a:buClr>
                <a:srgbClr val="000000"/>
              </a:buClr>
              <a:defRPr/>
            </a:pPr>
            <a:endParaRPr lang="en-US" sz="2000" kern="0" dirty="0">
              <a:solidFill>
                <a:srgbClr val="000000"/>
              </a:solidFill>
            </a:endParaRPr>
          </a:p>
          <a:p>
            <a:pPr>
              <a:buClr>
                <a:srgbClr val="000000"/>
              </a:buClr>
              <a:defRPr/>
            </a:pPr>
            <a:endParaRPr lang="en-US" sz="2000" kern="0" dirty="0">
              <a:solidFill>
                <a:srgbClr val="000000"/>
              </a:solidFill>
            </a:endParaRPr>
          </a:p>
          <a:p>
            <a:pPr>
              <a:buClr>
                <a:srgbClr val="000000"/>
              </a:buClr>
              <a:defRPr/>
            </a:pPr>
            <a:endParaRPr lang="en-US" sz="2000" kern="0" dirty="0">
              <a:solidFill>
                <a:srgbClr val="000000"/>
              </a:solidFill>
            </a:endParaRPr>
          </a:p>
          <a:p>
            <a:pPr>
              <a:buClr>
                <a:srgbClr val="000000"/>
              </a:buClr>
              <a:defRPr/>
            </a:pPr>
            <a:endParaRPr lang="en-US" sz="2000" kern="0" dirty="0">
              <a:solidFill>
                <a:srgbClr val="000000"/>
              </a:solidFill>
            </a:endParaRPr>
          </a:p>
          <a:p>
            <a:pPr>
              <a:buClr>
                <a:srgbClr val="000000"/>
              </a:buClr>
              <a:defRPr/>
            </a:pPr>
            <a:endParaRPr lang="en-US" sz="2000" kern="0" dirty="0">
              <a:solidFill>
                <a:srgbClr val="000000"/>
              </a:solidFill>
            </a:endParaRPr>
          </a:p>
          <a:p>
            <a:pPr>
              <a:buClr>
                <a:srgbClr val="000000"/>
              </a:buClr>
              <a:defRPr/>
            </a:pPr>
            <a:endParaRPr lang="en-US" sz="2000" kern="0" dirty="0">
              <a:solidFill>
                <a:srgbClr val="000000"/>
              </a:solidFill>
            </a:endParaRPr>
          </a:p>
          <a:p>
            <a:pPr marL="0" indent="0">
              <a:buClr>
                <a:srgbClr val="000000"/>
              </a:buClr>
              <a:buNone/>
              <a:defRPr/>
            </a:pPr>
            <a:endParaRPr lang="en-US" sz="2000" kern="0" dirty="0">
              <a:solidFill>
                <a:srgbClr val="000000"/>
              </a:solidFill>
            </a:endParaRPr>
          </a:p>
          <a:p>
            <a:pPr>
              <a:spcBef>
                <a:spcPts val="0"/>
              </a:spcBef>
              <a:buClr>
                <a:srgbClr val="000000"/>
              </a:buClr>
              <a:defRPr/>
            </a:pPr>
            <a:r>
              <a:rPr lang="en-US" sz="2000" b="1" kern="0" dirty="0">
                <a:solidFill>
                  <a:srgbClr val="000000"/>
                </a:solidFill>
              </a:rPr>
              <a:t>Primary endpoint (phase II): </a:t>
            </a:r>
            <a:r>
              <a:rPr lang="en-US" sz="2000" kern="0" dirty="0">
                <a:solidFill>
                  <a:srgbClr val="000000"/>
                </a:solidFill>
              </a:rPr>
              <a:t>ORR</a:t>
            </a:r>
          </a:p>
          <a:p>
            <a:pPr>
              <a:buClr>
                <a:srgbClr val="000000"/>
              </a:buClr>
              <a:defRPr/>
            </a:pPr>
            <a:r>
              <a:rPr lang="en-US" sz="2000" b="1" kern="0" dirty="0">
                <a:solidFill>
                  <a:srgbClr val="000000"/>
                </a:solidFill>
              </a:rPr>
              <a:t>Secondary endpoints (phase II): </a:t>
            </a:r>
            <a:r>
              <a:rPr lang="en-US" sz="2000" kern="0" dirty="0" err="1">
                <a:solidFill>
                  <a:srgbClr val="000000"/>
                </a:solidFill>
              </a:rPr>
              <a:t>DoR</a:t>
            </a:r>
            <a:r>
              <a:rPr lang="en-US" sz="2000" kern="0" dirty="0">
                <a:solidFill>
                  <a:srgbClr val="000000"/>
                </a:solidFill>
              </a:rPr>
              <a:t>, ≥ VGPR rate, ≥ CR, </a:t>
            </a:r>
            <a:r>
              <a:rPr lang="en-US" sz="2000" kern="0" dirty="0" err="1">
                <a:solidFill>
                  <a:srgbClr val="000000"/>
                </a:solidFill>
              </a:rPr>
              <a:t>sCR</a:t>
            </a:r>
            <a:r>
              <a:rPr lang="en-US" sz="2000" kern="0" dirty="0">
                <a:solidFill>
                  <a:srgbClr val="000000"/>
                </a:solidFill>
              </a:rPr>
              <a:t> rate, TTR, PFS, OS, MRD, safety</a:t>
            </a:r>
          </a:p>
        </p:txBody>
      </p:sp>
      <p:sp>
        <p:nvSpPr>
          <p:cNvPr id="5" name="TextBox 23">
            <a:extLst>
              <a:ext uri="{FF2B5EF4-FFF2-40B4-BE49-F238E27FC236}">
                <a16:creationId xmlns:a16="http://schemas.microsoft.com/office/drawing/2014/main" id="{C35AD872-4862-BB8E-5FD3-8A8FCD4166A6}"/>
              </a:ext>
            </a:extLst>
          </p:cNvPr>
          <p:cNvSpPr txBox="1">
            <a:spLocks noChangeArrowheads="1"/>
          </p:cNvSpPr>
          <p:nvPr/>
        </p:nvSpPr>
        <p:spPr bwMode="auto">
          <a:xfrm>
            <a:off x="821209" y="2607091"/>
            <a:ext cx="3970050" cy="2086725"/>
          </a:xfrm>
          <a:prstGeom prst="rect">
            <a:avLst/>
          </a:prstGeom>
          <a:noFill/>
          <a:ln w="19050">
            <a:solidFill>
              <a:srgbClr val="682E74"/>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fontAlgn="base">
              <a:spcBef>
                <a:spcPts val="0"/>
              </a:spcBef>
              <a:spcAft>
                <a:spcPts val="0"/>
              </a:spcAft>
              <a:buNone/>
              <a:defRPr/>
            </a:pPr>
            <a:r>
              <a:rPr lang="en-US" altLang="en-US" sz="1800" kern="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Adults with measurable MM </a:t>
            </a:r>
          </a:p>
          <a:p>
            <a:pPr algn="ctr" fontAlgn="base">
              <a:spcBef>
                <a:spcPts val="0"/>
              </a:spcBef>
              <a:spcAft>
                <a:spcPts val="0"/>
              </a:spcAft>
              <a:buNone/>
              <a:defRPr/>
            </a:pPr>
            <a:endParaRPr lang="en-US" altLang="en-US" sz="1800" kern="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endParaRPr>
          </a:p>
          <a:p>
            <a:pPr algn="ctr" fontAlgn="base">
              <a:spcBef>
                <a:spcPts val="0"/>
              </a:spcBef>
              <a:spcAft>
                <a:spcPts val="0"/>
              </a:spcAft>
              <a:buNone/>
              <a:defRPr/>
            </a:pPr>
            <a:r>
              <a:rPr lang="en-US" altLang="en-US" sz="1800" b="1" kern="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Phase I: </a:t>
            </a:r>
            <a:r>
              <a:rPr lang="en-US" altLang="en-US" sz="1800" kern="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progression on or intolerance to all established therapies; ECOG PS 0-1</a:t>
            </a:r>
          </a:p>
          <a:p>
            <a:pPr algn="ctr" fontAlgn="base">
              <a:spcBef>
                <a:spcPts val="0"/>
              </a:spcBef>
              <a:spcAft>
                <a:spcPts val="0"/>
              </a:spcAft>
              <a:buNone/>
              <a:defRPr/>
            </a:pPr>
            <a:endParaRPr lang="en-US" altLang="en-US" sz="1800" kern="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endParaRPr>
          </a:p>
          <a:p>
            <a:pPr algn="ctr" fontAlgn="base">
              <a:spcBef>
                <a:spcPts val="0"/>
              </a:spcBef>
              <a:spcAft>
                <a:spcPts val="0"/>
              </a:spcAft>
              <a:buNone/>
              <a:defRPr/>
            </a:pPr>
            <a:r>
              <a:rPr lang="en-US" altLang="en-US" sz="1800" b="1" kern="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Phase II: </a:t>
            </a:r>
            <a:r>
              <a:rPr lang="en-US" altLang="en-US" sz="1800" kern="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≥3 prior lines of therapy that included a PI, an IMiD, and an anti-CD38 antibody; ECOG PS 0–2</a:t>
            </a:r>
          </a:p>
        </p:txBody>
      </p:sp>
      <p:sp>
        <p:nvSpPr>
          <p:cNvPr id="6" name="Rectangle 49">
            <a:extLst>
              <a:ext uri="{FF2B5EF4-FFF2-40B4-BE49-F238E27FC236}">
                <a16:creationId xmlns:a16="http://schemas.microsoft.com/office/drawing/2014/main" id="{121079FC-7C79-659E-2F49-FB6DE64D5144}"/>
              </a:ext>
            </a:extLst>
          </p:cNvPr>
          <p:cNvSpPr>
            <a:spLocks noChangeArrowheads="1"/>
          </p:cNvSpPr>
          <p:nvPr/>
        </p:nvSpPr>
        <p:spPr bwMode="auto">
          <a:xfrm>
            <a:off x="5841842" y="2081122"/>
            <a:ext cx="5019656" cy="914400"/>
          </a:xfrm>
          <a:prstGeom prst="rect">
            <a:avLst/>
          </a:prstGeom>
          <a:solidFill>
            <a:srgbClr val="015873"/>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eaLnBrk="0" fontAlgn="base" hangingPunct="0">
              <a:lnSpc>
                <a:spcPct val="100000"/>
              </a:lnSpc>
              <a:spcBef>
                <a:spcPct val="0"/>
              </a:spcBef>
              <a:spcAft>
                <a:spcPct val="0"/>
              </a:spcAft>
              <a:buClrTx/>
              <a:buNone/>
              <a:defRPr/>
            </a:pPr>
            <a:r>
              <a:rPr lang="en-US" altLang="en-US" sz="1800" b="1" kern="0" dirty="0">
                <a:solidFill>
                  <a:srgbClr val="FFFFFF"/>
                </a:solidFill>
                <a:latin typeface="Calibri" panose="020F0502020204030204" pitchFamily="34" charset="0"/>
                <a:cs typeface="Arial" panose="020B0604020202020204" pitchFamily="34" charset="0"/>
              </a:rPr>
              <a:t>Talquetamab </a:t>
            </a:r>
            <a:r>
              <a:rPr lang="en-US" altLang="en-US" sz="1800" kern="0" dirty="0">
                <a:solidFill>
                  <a:srgbClr val="FFFFFF"/>
                </a:solidFill>
                <a:latin typeface="Calibri" panose="020F0502020204030204" pitchFamily="34" charset="0"/>
                <a:cs typeface="Arial" panose="020B0604020202020204" pitchFamily="34" charset="0"/>
              </a:rPr>
              <a:t>0.4 mg/kg SC QW*</a:t>
            </a:r>
          </a:p>
          <a:p>
            <a:pPr algn="ctr" eaLnBrk="0" fontAlgn="base" hangingPunct="0">
              <a:lnSpc>
                <a:spcPct val="100000"/>
              </a:lnSpc>
              <a:spcBef>
                <a:spcPct val="0"/>
              </a:spcBef>
              <a:spcAft>
                <a:spcPct val="0"/>
              </a:spcAft>
              <a:buClrTx/>
              <a:buNone/>
              <a:defRPr/>
            </a:pPr>
            <a:r>
              <a:rPr lang="en-US" altLang="en-US" sz="1800" kern="0" dirty="0">
                <a:solidFill>
                  <a:srgbClr val="FFFFFF"/>
                </a:solidFill>
                <a:latin typeface="Calibri" panose="020F0502020204030204" pitchFamily="34" charset="0"/>
                <a:cs typeface="Arial" panose="020B0604020202020204" pitchFamily="34" charset="0"/>
              </a:rPr>
              <a:t>(n = 143)</a:t>
            </a:r>
          </a:p>
        </p:txBody>
      </p:sp>
      <p:sp>
        <p:nvSpPr>
          <p:cNvPr id="7" name="Rectangle 49">
            <a:extLst>
              <a:ext uri="{FF2B5EF4-FFF2-40B4-BE49-F238E27FC236}">
                <a16:creationId xmlns:a16="http://schemas.microsoft.com/office/drawing/2014/main" id="{A16856D4-3B43-1FC4-E4DE-3D1AE3D4F2CC}"/>
              </a:ext>
            </a:extLst>
          </p:cNvPr>
          <p:cNvSpPr>
            <a:spLocks noChangeArrowheads="1"/>
          </p:cNvSpPr>
          <p:nvPr/>
        </p:nvSpPr>
        <p:spPr bwMode="auto">
          <a:xfrm>
            <a:off x="5841843" y="3181051"/>
            <a:ext cx="5019656" cy="914400"/>
          </a:xfrm>
          <a:prstGeom prst="rect">
            <a:avLst/>
          </a:prstGeom>
          <a:solidFill>
            <a:srgbClr val="4DA1BB"/>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eaLnBrk="0" fontAlgn="base" hangingPunct="0">
              <a:lnSpc>
                <a:spcPct val="100000"/>
              </a:lnSpc>
              <a:spcBef>
                <a:spcPct val="0"/>
              </a:spcBef>
              <a:spcAft>
                <a:spcPct val="0"/>
              </a:spcAft>
              <a:buClrTx/>
              <a:buNone/>
              <a:defRPr/>
            </a:pPr>
            <a:r>
              <a:rPr lang="en-US" altLang="en-US" sz="1800" b="1" kern="0" dirty="0">
                <a:solidFill>
                  <a:srgbClr val="FFFFFF"/>
                </a:solidFill>
                <a:latin typeface="Calibri" panose="020F0502020204030204" pitchFamily="34" charset="0"/>
                <a:cs typeface="Arial" panose="020B0604020202020204" pitchFamily="34" charset="0"/>
              </a:rPr>
              <a:t>Talquetamab </a:t>
            </a:r>
            <a:r>
              <a:rPr lang="en-US" altLang="en-US" sz="1800" kern="0" dirty="0">
                <a:solidFill>
                  <a:srgbClr val="FFFFFF"/>
                </a:solidFill>
                <a:latin typeface="Calibri" panose="020F0502020204030204" pitchFamily="34" charset="0"/>
                <a:cs typeface="Arial" panose="020B0604020202020204" pitchFamily="34" charset="0"/>
              </a:rPr>
              <a:t>0.8 mg/kg SC Q2W*</a:t>
            </a:r>
            <a:endParaRPr lang="en-US" altLang="en-US" sz="1800" b="1" kern="0" dirty="0">
              <a:solidFill>
                <a:srgbClr val="FFFFFF"/>
              </a:solidFill>
              <a:latin typeface="Calibri" panose="020F0502020204030204" pitchFamily="34" charset="0"/>
              <a:cs typeface="Arial" panose="020B0604020202020204" pitchFamily="34" charset="0"/>
            </a:endParaRPr>
          </a:p>
          <a:p>
            <a:pPr algn="ctr" eaLnBrk="0" fontAlgn="base" hangingPunct="0">
              <a:lnSpc>
                <a:spcPct val="100000"/>
              </a:lnSpc>
              <a:spcBef>
                <a:spcPct val="0"/>
              </a:spcBef>
              <a:spcAft>
                <a:spcPct val="0"/>
              </a:spcAft>
              <a:buClrTx/>
              <a:buNone/>
              <a:defRPr/>
            </a:pPr>
            <a:r>
              <a:rPr lang="en-US" altLang="en-US" sz="1800" kern="0" dirty="0">
                <a:solidFill>
                  <a:srgbClr val="FFFFFF"/>
                </a:solidFill>
                <a:latin typeface="Calibri" panose="020F0502020204030204" pitchFamily="34" charset="0"/>
                <a:cs typeface="Arial" panose="020B0604020202020204" pitchFamily="34" charset="0"/>
              </a:rPr>
              <a:t>(n = 145)</a:t>
            </a:r>
          </a:p>
        </p:txBody>
      </p:sp>
      <p:sp>
        <p:nvSpPr>
          <p:cNvPr id="8" name="TextBox 7">
            <a:extLst>
              <a:ext uri="{FF2B5EF4-FFF2-40B4-BE49-F238E27FC236}">
                <a16:creationId xmlns:a16="http://schemas.microsoft.com/office/drawing/2014/main" id="{852604D1-704C-1EC9-B630-599B2E5470D5}"/>
              </a:ext>
            </a:extLst>
          </p:cNvPr>
          <p:cNvSpPr txBox="1"/>
          <p:nvPr/>
        </p:nvSpPr>
        <p:spPr bwMode="auto">
          <a:xfrm>
            <a:off x="5833761" y="5243591"/>
            <a:ext cx="53836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eaLnBrk="0" fontAlgn="base" hangingPunct="0">
              <a:spcBef>
                <a:spcPct val="50000"/>
              </a:spcBef>
              <a:spcAft>
                <a:spcPct val="0"/>
              </a:spcAft>
            </a:pPr>
            <a:r>
              <a:rPr lang="en-US" sz="1400" dirty="0">
                <a:solidFill>
                  <a:srgbClr val="000000"/>
                </a:solidFill>
                <a:latin typeface="Calibri" panose="020F0502020204030204" pitchFamily="34" charset="0"/>
                <a:cs typeface="Arial" panose="020B0604020202020204" pitchFamily="34" charset="0"/>
              </a:rPr>
              <a:t>*Previous anti-BCMA therapy allowed; T-cell redirection therapy naive. </a:t>
            </a:r>
            <a:endParaRPr lang="en-US" sz="1400" dirty="0">
              <a:solidFill>
                <a:srgbClr val="000000"/>
              </a:solidFill>
              <a:highlight>
                <a:srgbClr val="FFFF00"/>
              </a:highlight>
              <a:latin typeface="Calibri" panose="020F0502020204030204" pitchFamily="34" charset="0"/>
              <a:cs typeface="Arial" panose="020B0604020202020204" pitchFamily="34" charset="0"/>
            </a:endParaRPr>
          </a:p>
        </p:txBody>
      </p:sp>
      <p:sp>
        <p:nvSpPr>
          <p:cNvPr id="9" name="Rectangle 49">
            <a:extLst>
              <a:ext uri="{FF2B5EF4-FFF2-40B4-BE49-F238E27FC236}">
                <a16:creationId xmlns:a16="http://schemas.microsoft.com/office/drawing/2014/main" id="{B8FE27CF-64CF-2FDF-E8C6-82DBDF496495}"/>
              </a:ext>
            </a:extLst>
          </p:cNvPr>
          <p:cNvSpPr>
            <a:spLocks noChangeArrowheads="1"/>
          </p:cNvSpPr>
          <p:nvPr/>
        </p:nvSpPr>
        <p:spPr bwMode="auto">
          <a:xfrm>
            <a:off x="5833761" y="4329190"/>
            <a:ext cx="5027738" cy="914400"/>
          </a:xfrm>
          <a:prstGeom prst="rect">
            <a:avLst/>
          </a:prstGeom>
          <a:solidFill>
            <a:srgbClr val="00823B"/>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eaLnBrk="0" fontAlgn="base" hangingPunct="0">
              <a:lnSpc>
                <a:spcPct val="100000"/>
              </a:lnSpc>
              <a:spcBef>
                <a:spcPct val="0"/>
              </a:spcBef>
              <a:spcAft>
                <a:spcPct val="0"/>
              </a:spcAft>
              <a:buClrTx/>
              <a:buNone/>
              <a:defRPr/>
            </a:pPr>
            <a:r>
              <a:rPr lang="en-US" altLang="en-US" sz="1800" b="1" kern="0" dirty="0">
                <a:solidFill>
                  <a:srgbClr val="FFFFFF"/>
                </a:solidFill>
                <a:latin typeface="Calibri" panose="020F0502020204030204" pitchFamily="34" charset="0"/>
                <a:cs typeface="Arial" panose="020B0604020202020204" pitchFamily="34" charset="0"/>
              </a:rPr>
              <a:t>Prior T-Cell Redirection Group: Talquetamab </a:t>
            </a:r>
            <a:br>
              <a:rPr lang="en-US" altLang="en-US" sz="1800" b="1" kern="0" dirty="0">
                <a:solidFill>
                  <a:srgbClr val="FFFFFF"/>
                </a:solidFill>
                <a:latin typeface="Calibri" panose="020F0502020204030204" pitchFamily="34" charset="0"/>
                <a:cs typeface="Arial" panose="020B0604020202020204" pitchFamily="34" charset="0"/>
              </a:rPr>
            </a:br>
            <a:r>
              <a:rPr lang="en-US" altLang="en-US" sz="1800" kern="0" dirty="0">
                <a:solidFill>
                  <a:srgbClr val="FFFFFF"/>
                </a:solidFill>
                <a:latin typeface="Calibri" panose="020F0502020204030204" pitchFamily="34" charset="0"/>
                <a:cs typeface="Arial" panose="020B0604020202020204" pitchFamily="34" charset="0"/>
              </a:rPr>
              <a:t>Either 0.4 mg/kg SC QW or 0.8 mg/kg SC Q2W</a:t>
            </a:r>
            <a:endParaRPr lang="en-US" altLang="en-US" sz="1800" b="1" kern="0" dirty="0">
              <a:solidFill>
                <a:srgbClr val="FFFFFF"/>
              </a:solidFill>
              <a:latin typeface="Calibri" panose="020F0502020204030204" pitchFamily="34" charset="0"/>
              <a:cs typeface="Arial" panose="020B0604020202020204" pitchFamily="34" charset="0"/>
            </a:endParaRPr>
          </a:p>
          <a:p>
            <a:pPr algn="ctr" eaLnBrk="0" fontAlgn="base" hangingPunct="0">
              <a:lnSpc>
                <a:spcPct val="100000"/>
              </a:lnSpc>
              <a:spcBef>
                <a:spcPct val="0"/>
              </a:spcBef>
              <a:spcAft>
                <a:spcPct val="0"/>
              </a:spcAft>
              <a:buClrTx/>
              <a:buNone/>
              <a:defRPr/>
            </a:pPr>
            <a:r>
              <a:rPr lang="en-US" altLang="en-US" sz="1800" kern="0" dirty="0">
                <a:solidFill>
                  <a:srgbClr val="FFFFFF"/>
                </a:solidFill>
                <a:latin typeface="Calibri" panose="020F0502020204030204" pitchFamily="34" charset="0"/>
                <a:cs typeface="Arial" panose="020B0604020202020204" pitchFamily="34" charset="0"/>
              </a:rPr>
              <a:t>(n = 51)</a:t>
            </a:r>
          </a:p>
        </p:txBody>
      </p:sp>
      <p:cxnSp>
        <p:nvCxnSpPr>
          <p:cNvPr id="10" name="Straight Arrow Connector 9">
            <a:extLst>
              <a:ext uri="{FF2B5EF4-FFF2-40B4-BE49-F238E27FC236}">
                <a16:creationId xmlns:a16="http://schemas.microsoft.com/office/drawing/2014/main" id="{1561DBC9-4D2B-98EC-7836-EC80E37AE17F}"/>
              </a:ext>
            </a:extLst>
          </p:cNvPr>
          <p:cNvCxnSpPr>
            <a:cxnSpLocks/>
          </p:cNvCxnSpPr>
          <p:nvPr/>
        </p:nvCxnSpPr>
        <p:spPr bwMode="auto">
          <a:xfrm>
            <a:off x="4948616" y="2538322"/>
            <a:ext cx="727788" cy="0"/>
          </a:xfrm>
          <a:prstGeom prst="straightConnector1">
            <a:avLst/>
          </a:prstGeom>
          <a:noFill/>
          <a:ln w="28575" cap="flat" cmpd="sng" algn="ctr">
            <a:solidFill>
              <a:srgbClr val="000000"/>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49CDD13B-1A32-85F4-72F9-FB72E77AA162}"/>
              </a:ext>
            </a:extLst>
          </p:cNvPr>
          <p:cNvCxnSpPr>
            <a:cxnSpLocks/>
          </p:cNvCxnSpPr>
          <p:nvPr/>
        </p:nvCxnSpPr>
        <p:spPr bwMode="auto">
          <a:xfrm>
            <a:off x="4948616" y="3638251"/>
            <a:ext cx="727788" cy="0"/>
          </a:xfrm>
          <a:prstGeom prst="straightConnector1">
            <a:avLst/>
          </a:prstGeom>
          <a:noFill/>
          <a:ln w="28575" cap="flat" cmpd="sng" algn="ctr">
            <a:solidFill>
              <a:srgbClr val="000000"/>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6E246A27-87D8-5A82-27DC-EB8AD8B181D8}"/>
              </a:ext>
            </a:extLst>
          </p:cNvPr>
          <p:cNvCxnSpPr>
            <a:cxnSpLocks/>
          </p:cNvCxnSpPr>
          <p:nvPr/>
        </p:nvCxnSpPr>
        <p:spPr bwMode="auto">
          <a:xfrm>
            <a:off x="4948616" y="4786390"/>
            <a:ext cx="727788" cy="0"/>
          </a:xfrm>
          <a:prstGeom prst="straightConnector1">
            <a:avLst/>
          </a:prstGeom>
          <a:noFill/>
          <a:ln w="28575" cap="flat" cmpd="sng" algn="ctr">
            <a:solidFill>
              <a:srgbClr val="000000"/>
            </a:solidFill>
            <a:prstDash val="solid"/>
            <a:round/>
            <a:headEnd type="none" w="med" len="med"/>
            <a:tailEnd type="triangle"/>
          </a:ln>
          <a:effectLst/>
        </p:spPr>
      </p:cxnSp>
      <p:sp>
        <p:nvSpPr>
          <p:cNvPr id="13" name="Text Box 15">
            <a:extLst>
              <a:ext uri="{FF2B5EF4-FFF2-40B4-BE49-F238E27FC236}">
                <a16:creationId xmlns:a16="http://schemas.microsoft.com/office/drawing/2014/main" id="{9B923FEC-4941-F65C-4A0F-8A2A0BA66976}"/>
              </a:ext>
            </a:extLst>
          </p:cNvPr>
          <p:cNvSpPr txBox="1">
            <a:spLocks noChangeArrowheads="1"/>
          </p:cNvSpPr>
          <p:nvPr/>
        </p:nvSpPr>
        <p:spPr bwMode="auto">
          <a:xfrm>
            <a:off x="4264533" y="6376634"/>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defTabSz="1218987">
              <a:defRPr/>
            </a:pPr>
            <a:r>
              <a:rPr lang="en-US" altLang="en-US" sz="1200" b="0" spc="-10" dirty="0">
                <a:solidFill>
                  <a:srgbClr val="00B0F0"/>
                </a:solidFill>
                <a:latin typeface="Calibri" panose="020F0502020204030204" pitchFamily="34" charset="0"/>
              </a:rPr>
              <a:t>Chari. ASH 2022. Abstr 157. NCT03399799. NCT04634552.</a:t>
            </a:r>
            <a:endParaRPr lang="en-US" altLang="en-US" sz="1200" b="0" dirty="0">
              <a:solidFill>
                <a:srgbClr val="00B0F0"/>
              </a:solidFill>
              <a:latin typeface="Calibri" panose="020F0502020204030204" pitchFamily="34" charset="0"/>
            </a:endParaRPr>
          </a:p>
        </p:txBody>
      </p:sp>
    </p:spTree>
    <p:extLst>
      <p:ext uri="{BB962C8B-B14F-4D97-AF65-F5344CB8AC3E}">
        <p14:creationId xmlns:p14="http://schemas.microsoft.com/office/powerpoint/2010/main" val="49884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2D406-5DDE-C760-72B7-735639262678}"/>
              </a:ext>
            </a:extLst>
          </p:cNvPr>
          <p:cNvSpPr>
            <a:spLocks noGrp="1"/>
          </p:cNvSpPr>
          <p:nvPr>
            <p:ph type="title"/>
          </p:nvPr>
        </p:nvSpPr>
        <p:spPr>
          <a:xfrm>
            <a:off x="974727" y="405948"/>
            <a:ext cx="9998921" cy="587375"/>
          </a:xfrm>
        </p:spPr>
        <p:txBody>
          <a:bodyPr/>
          <a:lstStyle/>
          <a:p>
            <a:r>
              <a:rPr lang="en-US" dirty="0"/>
              <a:t>M</a:t>
            </a:r>
            <a:r>
              <a:rPr lang="en-US" cap="none" dirty="0"/>
              <a:t>onumen</a:t>
            </a:r>
            <a:r>
              <a:rPr lang="en-US" dirty="0"/>
              <a:t>tal-1: efficacy</a:t>
            </a:r>
          </a:p>
        </p:txBody>
      </p:sp>
      <p:grpSp>
        <p:nvGrpSpPr>
          <p:cNvPr id="4" name="Group 3">
            <a:extLst>
              <a:ext uri="{FF2B5EF4-FFF2-40B4-BE49-F238E27FC236}">
                <a16:creationId xmlns:a16="http://schemas.microsoft.com/office/drawing/2014/main" id="{194582E2-FF6D-C750-8491-C1ECAD74B61E}"/>
              </a:ext>
            </a:extLst>
          </p:cNvPr>
          <p:cNvGrpSpPr/>
          <p:nvPr/>
        </p:nvGrpSpPr>
        <p:grpSpPr>
          <a:xfrm>
            <a:off x="711463" y="1331652"/>
            <a:ext cx="5587092" cy="4648142"/>
            <a:chOff x="508908" y="1478177"/>
            <a:chExt cx="5587092" cy="4648142"/>
          </a:xfrm>
        </p:grpSpPr>
        <p:sp>
          <p:nvSpPr>
            <p:cNvPr id="5" name="TextBox 4">
              <a:extLst>
                <a:ext uri="{FF2B5EF4-FFF2-40B4-BE49-F238E27FC236}">
                  <a16:creationId xmlns:a16="http://schemas.microsoft.com/office/drawing/2014/main" id="{3FCC43A3-2D45-2F11-1DF8-8AF2563E0489}"/>
                </a:ext>
              </a:extLst>
            </p:cNvPr>
            <p:cNvSpPr txBox="1"/>
            <p:nvPr/>
          </p:nvSpPr>
          <p:spPr bwMode="auto">
            <a:xfrm>
              <a:off x="2915529" y="1478177"/>
              <a:ext cx="6463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eaLnBrk="0" fontAlgn="base" hangingPunct="0">
                <a:spcBef>
                  <a:spcPct val="50000"/>
                </a:spcBef>
                <a:spcAft>
                  <a:spcPct val="0"/>
                </a:spcAft>
                <a:defRPr/>
              </a:pPr>
              <a:r>
                <a:rPr lang="en-US" sz="2000" b="1" kern="0" dirty="0">
                  <a:solidFill>
                    <a:srgbClr val="000000"/>
                  </a:solidFill>
                  <a:latin typeface="Calibri" panose="020F0502020204030204" pitchFamily="34" charset="0"/>
                  <a:cs typeface="Arial" panose="020B0604020202020204" pitchFamily="34" charset="0"/>
                </a:rPr>
                <a:t>ORR</a:t>
              </a:r>
            </a:p>
          </p:txBody>
        </p:sp>
        <p:graphicFrame>
          <p:nvGraphicFramePr>
            <p:cNvPr id="6" name="Chart 5">
              <a:extLst>
                <a:ext uri="{FF2B5EF4-FFF2-40B4-BE49-F238E27FC236}">
                  <a16:creationId xmlns:a16="http://schemas.microsoft.com/office/drawing/2014/main" id="{263B2AA3-19DB-DAEC-B1F2-51808B733667}"/>
                </a:ext>
              </a:extLst>
            </p:cNvPr>
            <p:cNvGraphicFramePr/>
            <p:nvPr/>
          </p:nvGraphicFramePr>
          <p:xfrm>
            <a:off x="508908" y="1850852"/>
            <a:ext cx="5461726" cy="4275467"/>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6">
              <a:extLst>
                <a:ext uri="{FF2B5EF4-FFF2-40B4-BE49-F238E27FC236}">
                  <a16:creationId xmlns:a16="http://schemas.microsoft.com/office/drawing/2014/main" id="{C9D88A0D-0BA4-3E1A-581B-4B0A62CD28AC}"/>
                </a:ext>
              </a:extLst>
            </p:cNvPr>
            <p:cNvGrpSpPr/>
            <p:nvPr/>
          </p:nvGrpSpPr>
          <p:grpSpPr>
            <a:xfrm>
              <a:off x="5285638" y="1750538"/>
              <a:ext cx="810362" cy="1200329"/>
              <a:chOff x="10647557" y="1803506"/>
              <a:chExt cx="810362" cy="1200329"/>
            </a:xfrm>
          </p:grpSpPr>
          <p:sp>
            <p:nvSpPr>
              <p:cNvPr id="15" name="TextBox 14">
                <a:extLst>
                  <a:ext uri="{FF2B5EF4-FFF2-40B4-BE49-F238E27FC236}">
                    <a16:creationId xmlns:a16="http://schemas.microsoft.com/office/drawing/2014/main" id="{757BEE22-AF7A-577B-E472-15FA07CE19D9}"/>
                  </a:ext>
                </a:extLst>
              </p:cNvPr>
              <p:cNvSpPr txBox="1"/>
              <p:nvPr/>
            </p:nvSpPr>
            <p:spPr bwMode="auto">
              <a:xfrm>
                <a:off x="10755098" y="1803506"/>
                <a:ext cx="7028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eaLnBrk="0" fontAlgn="base" hangingPunct="0">
                  <a:spcAft>
                    <a:spcPct val="0"/>
                  </a:spcAft>
                  <a:defRPr/>
                </a:pPr>
                <a:r>
                  <a:rPr lang="en-US" kern="0" dirty="0">
                    <a:solidFill>
                      <a:srgbClr val="000000"/>
                    </a:solidFill>
                    <a:latin typeface="Calibri" panose="020F0502020204030204" pitchFamily="34" charset="0"/>
                    <a:cs typeface="Arial" panose="020B0604020202020204" pitchFamily="34" charset="0"/>
                  </a:rPr>
                  <a:t>PR</a:t>
                </a:r>
              </a:p>
              <a:p>
                <a:pPr eaLnBrk="0" fontAlgn="base" hangingPunct="0">
                  <a:spcAft>
                    <a:spcPct val="0"/>
                  </a:spcAft>
                  <a:defRPr/>
                </a:pPr>
                <a:r>
                  <a:rPr lang="en-US" kern="0" dirty="0">
                    <a:solidFill>
                      <a:srgbClr val="000000"/>
                    </a:solidFill>
                    <a:latin typeface="Calibri" panose="020F0502020204030204" pitchFamily="34" charset="0"/>
                    <a:cs typeface="Arial" panose="020B0604020202020204" pitchFamily="34" charset="0"/>
                  </a:rPr>
                  <a:t>VGPR</a:t>
                </a:r>
              </a:p>
              <a:p>
                <a:pPr eaLnBrk="0" fontAlgn="base" hangingPunct="0">
                  <a:spcAft>
                    <a:spcPct val="0"/>
                  </a:spcAft>
                  <a:defRPr/>
                </a:pPr>
                <a:r>
                  <a:rPr lang="en-US" kern="0" dirty="0">
                    <a:solidFill>
                      <a:srgbClr val="000000"/>
                    </a:solidFill>
                    <a:latin typeface="Calibri" panose="020F0502020204030204" pitchFamily="34" charset="0"/>
                    <a:cs typeface="Arial" panose="020B0604020202020204" pitchFamily="34" charset="0"/>
                  </a:rPr>
                  <a:t>CR</a:t>
                </a:r>
              </a:p>
              <a:p>
                <a:pPr eaLnBrk="0" fontAlgn="base" hangingPunct="0">
                  <a:spcAft>
                    <a:spcPct val="0"/>
                  </a:spcAft>
                  <a:defRPr/>
                </a:pPr>
                <a:r>
                  <a:rPr lang="en-US" kern="0" dirty="0" err="1">
                    <a:solidFill>
                      <a:srgbClr val="000000"/>
                    </a:solidFill>
                    <a:latin typeface="Calibri" panose="020F0502020204030204" pitchFamily="34" charset="0"/>
                    <a:cs typeface="Arial" panose="020B0604020202020204" pitchFamily="34" charset="0"/>
                  </a:rPr>
                  <a:t>sCR</a:t>
                </a:r>
                <a:endParaRPr lang="en-US" kern="0" dirty="0">
                  <a:solidFill>
                    <a:srgbClr val="000000"/>
                  </a:solidFill>
                  <a:latin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B27A039C-2B9F-552F-6D5B-DDA5F941DD88}"/>
                  </a:ext>
                </a:extLst>
              </p:cNvPr>
              <p:cNvGrpSpPr/>
              <p:nvPr/>
            </p:nvGrpSpPr>
            <p:grpSpPr>
              <a:xfrm>
                <a:off x="10647557" y="1927725"/>
                <a:ext cx="126354" cy="944068"/>
                <a:chOff x="10647557" y="1934759"/>
                <a:chExt cx="108518" cy="810805"/>
              </a:xfrm>
            </p:grpSpPr>
            <p:sp>
              <p:nvSpPr>
                <p:cNvPr id="17" name="Rectangle 16">
                  <a:extLst>
                    <a:ext uri="{FF2B5EF4-FFF2-40B4-BE49-F238E27FC236}">
                      <a16:creationId xmlns:a16="http://schemas.microsoft.com/office/drawing/2014/main" id="{28F8F533-DF2A-FCFD-DCC0-86063CCF1727}"/>
                    </a:ext>
                  </a:extLst>
                </p:cNvPr>
                <p:cNvSpPr/>
                <p:nvPr/>
              </p:nvSpPr>
              <p:spPr bwMode="auto">
                <a:xfrm>
                  <a:off x="10647557" y="1934759"/>
                  <a:ext cx="104841" cy="104841"/>
                </a:xfrm>
                <a:prstGeom prst="rect">
                  <a:avLst/>
                </a:prstGeom>
                <a:solidFill>
                  <a:srgbClr val="015873"/>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F854C834-7FCD-1228-4D03-50B2A83AD388}"/>
                    </a:ext>
                  </a:extLst>
                </p:cNvPr>
                <p:cNvSpPr/>
                <p:nvPr/>
              </p:nvSpPr>
              <p:spPr bwMode="auto">
                <a:xfrm>
                  <a:off x="10647557" y="2163339"/>
                  <a:ext cx="104841" cy="104841"/>
                </a:xfrm>
                <a:prstGeom prst="rect">
                  <a:avLst/>
                </a:prstGeom>
                <a:solidFill>
                  <a:srgbClr val="E1471D"/>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3088BBF1-B811-1276-A79E-EDD35AE7BCAD}"/>
                    </a:ext>
                  </a:extLst>
                </p:cNvPr>
                <p:cNvSpPr/>
                <p:nvPr/>
              </p:nvSpPr>
              <p:spPr bwMode="auto">
                <a:xfrm>
                  <a:off x="10647557" y="2407645"/>
                  <a:ext cx="104841" cy="104841"/>
                </a:xfrm>
                <a:prstGeom prst="rect">
                  <a:avLst/>
                </a:prstGeom>
                <a:solidFill>
                  <a:srgbClr val="00823B"/>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C4301827-DCD6-2E49-DD7C-00FBBEA65837}"/>
                    </a:ext>
                  </a:extLst>
                </p:cNvPr>
                <p:cNvSpPr/>
                <p:nvPr/>
              </p:nvSpPr>
              <p:spPr bwMode="auto">
                <a:xfrm>
                  <a:off x="10651234" y="2640723"/>
                  <a:ext cx="104841" cy="104841"/>
                </a:xfrm>
                <a:prstGeom prst="rect">
                  <a:avLst/>
                </a:prstGeom>
                <a:solidFill>
                  <a:srgbClr val="682E74"/>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grpSp>
        </p:grpSp>
        <p:grpSp>
          <p:nvGrpSpPr>
            <p:cNvPr id="8" name="Group 7">
              <a:extLst>
                <a:ext uri="{FF2B5EF4-FFF2-40B4-BE49-F238E27FC236}">
                  <a16:creationId xmlns:a16="http://schemas.microsoft.com/office/drawing/2014/main" id="{4AD36827-43C2-569B-F57C-FE62107F7026}"/>
                </a:ext>
              </a:extLst>
            </p:cNvPr>
            <p:cNvGrpSpPr/>
            <p:nvPr/>
          </p:nvGrpSpPr>
          <p:grpSpPr>
            <a:xfrm>
              <a:off x="663915" y="2053462"/>
              <a:ext cx="580846" cy="3397491"/>
              <a:chOff x="6505291" y="1688612"/>
              <a:chExt cx="654015" cy="4172839"/>
            </a:xfrm>
            <a:solidFill>
              <a:srgbClr val="FFFFFF"/>
            </a:solidFill>
          </p:grpSpPr>
          <p:sp>
            <p:nvSpPr>
              <p:cNvPr id="9" name="TextBox 8">
                <a:extLst>
                  <a:ext uri="{FF2B5EF4-FFF2-40B4-BE49-F238E27FC236}">
                    <a16:creationId xmlns:a16="http://schemas.microsoft.com/office/drawing/2014/main" id="{6677549A-7902-5DE1-A82F-6312CEAB7C24}"/>
                  </a:ext>
                </a:extLst>
              </p:cNvPr>
              <p:cNvSpPr txBox="1"/>
              <p:nvPr/>
            </p:nvSpPr>
            <p:spPr bwMode="auto">
              <a:xfrm>
                <a:off x="6665099" y="5407833"/>
                <a:ext cx="488773" cy="453618"/>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eaLnBrk="0" fontAlgn="base" hangingPunct="0">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0</a:t>
                </a:r>
              </a:p>
            </p:txBody>
          </p:sp>
          <p:sp>
            <p:nvSpPr>
              <p:cNvPr id="10" name="TextBox 9">
                <a:extLst>
                  <a:ext uri="{FF2B5EF4-FFF2-40B4-BE49-F238E27FC236}">
                    <a16:creationId xmlns:a16="http://schemas.microsoft.com/office/drawing/2014/main" id="{E1A56147-4463-E4DD-E4AA-0883CB19EB0B}"/>
                  </a:ext>
                </a:extLst>
              </p:cNvPr>
              <p:cNvSpPr txBox="1"/>
              <p:nvPr/>
            </p:nvSpPr>
            <p:spPr bwMode="auto">
              <a:xfrm>
                <a:off x="6667500" y="4661643"/>
                <a:ext cx="488773" cy="453618"/>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eaLnBrk="0" fontAlgn="base" hangingPunct="0">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20</a:t>
                </a:r>
              </a:p>
            </p:txBody>
          </p:sp>
          <p:sp>
            <p:nvSpPr>
              <p:cNvPr id="11" name="TextBox 10">
                <a:extLst>
                  <a:ext uri="{FF2B5EF4-FFF2-40B4-BE49-F238E27FC236}">
                    <a16:creationId xmlns:a16="http://schemas.microsoft.com/office/drawing/2014/main" id="{25B4574D-12FA-47C0-7AAB-DEFE225ABE91}"/>
                  </a:ext>
                </a:extLst>
              </p:cNvPr>
              <p:cNvSpPr txBox="1"/>
              <p:nvPr/>
            </p:nvSpPr>
            <p:spPr bwMode="auto">
              <a:xfrm>
                <a:off x="6665099" y="3923922"/>
                <a:ext cx="488773" cy="453618"/>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eaLnBrk="0" fontAlgn="base" hangingPunct="0">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40</a:t>
                </a:r>
              </a:p>
            </p:txBody>
          </p:sp>
          <p:sp>
            <p:nvSpPr>
              <p:cNvPr id="12" name="TextBox 11">
                <a:extLst>
                  <a:ext uri="{FF2B5EF4-FFF2-40B4-BE49-F238E27FC236}">
                    <a16:creationId xmlns:a16="http://schemas.microsoft.com/office/drawing/2014/main" id="{E52B75C8-E449-CCFA-E658-08AD05750D2A}"/>
                  </a:ext>
                </a:extLst>
              </p:cNvPr>
              <p:cNvSpPr txBox="1"/>
              <p:nvPr/>
            </p:nvSpPr>
            <p:spPr bwMode="auto">
              <a:xfrm>
                <a:off x="6668132" y="3164237"/>
                <a:ext cx="488773" cy="453618"/>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eaLnBrk="0" fontAlgn="base" hangingPunct="0">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60</a:t>
                </a:r>
              </a:p>
            </p:txBody>
          </p:sp>
          <p:sp>
            <p:nvSpPr>
              <p:cNvPr id="13" name="TextBox 12">
                <a:extLst>
                  <a:ext uri="{FF2B5EF4-FFF2-40B4-BE49-F238E27FC236}">
                    <a16:creationId xmlns:a16="http://schemas.microsoft.com/office/drawing/2014/main" id="{AF104DEE-2A63-D89D-643B-ECB5FD0498D5}"/>
                  </a:ext>
                </a:extLst>
              </p:cNvPr>
              <p:cNvSpPr txBox="1"/>
              <p:nvPr/>
            </p:nvSpPr>
            <p:spPr bwMode="auto">
              <a:xfrm>
                <a:off x="6670533" y="2421484"/>
                <a:ext cx="488773" cy="453618"/>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eaLnBrk="0" fontAlgn="base" hangingPunct="0">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80</a:t>
                </a:r>
              </a:p>
            </p:txBody>
          </p:sp>
          <p:sp>
            <p:nvSpPr>
              <p:cNvPr id="14" name="TextBox 13">
                <a:extLst>
                  <a:ext uri="{FF2B5EF4-FFF2-40B4-BE49-F238E27FC236}">
                    <a16:creationId xmlns:a16="http://schemas.microsoft.com/office/drawing/2014/main" id="{56F7005D-6F58-F716-3DE0-32A5786E8D44}"/>
                  </a:ext>
                </a:extLst>
              </p:cNvPr>
              <p:cNvSpPr txBox="1"/>
              <p:nvPr/>
            </p:nvSpPr>
            <p:spPr bwMode="auto">
              <a:xfrm>
                <a:off x="6505291" y="1688612"/>
                <a:ext cx="651616" cy="453618"/>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eaLnBrk="0" fontAlgn="base" hangingPunct="0">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100</a:t>
                </a:r>
              </a:p>
            </p:txBody>
          </p:sp>
        </p:grpSp>
      </p:grpSp>
      <p:graphicFrame>
        <p:nvGraphicFramePr>
          <p:cNvPr id="21" name="Group 3">
            <a:extLst>
              <a:ext uri="{FF2B5EF4-FFF2-40B4-BE49-F238E27FC236}">
                <a16:creationId xmlns:a16="http://schemas.microsoft.com/office/drawing/2014/main" id="{20EAE290-664B-F099-B8B7-A5145052C491}"/>
              </a:ext>
            </a:extLst>
          </p:cNvPr>
          <p:cNvGraphicFramePr>
            <a:graphicFrameLocks/>
          </p:cNvGraphicFramePr>
          <p:nvPr/>
        </p:nvGraphicFramePr>
        <p:xfrm>
          <a:off x="6699576" y="768322"/>
          <a:ext cx="5189729" cy="2286064"/>
        </p:xfrm>
        <a:graphic>
          <a:graphicData uri="http://schemas.openxmlformats.org/drawingml/2006/table">
            <a:tbl>
              <a:tblPr/>
              <a:tblGrid>
                <a:gridCol w="2747979">
                  <a:extLst>
                    <a:ext uri="{9D8B030D-6E8A-4147-A177-3AD203B41FA5}">
                      <a16:colId xmlns:a16="http://schemas.microsoft.com/office/drawing/2014/main" val="20000"/>
                    </a:ext>
                  </a:extLst>
                </a:gridCol>
                <a:gridCol w="1205803">
                  <a:extLst>
                    <a:ext uri="{9D8B030D-6E8A-4147-A177-3AD203B41FA5}">
                      <a16:colId xmlns:a16="http://schemas.microsoft.com/office/drawing/2014/main" val="20001"/>
                    </a:ext>
                  </a:extLst>
                </a:gridCol>
                <a:gridCol w="1235947">
                  <a:extLst>
                    <a:ext uri="{9D8B030D-6E8A-4147-A177-3AD203B41FA5}">
                      <a16:colId xmlns:a16="http://schemas.microsoft.com/office/drawing/2014/main" val="20002"/>
                    </a:ext>
                  </a:extLst>
                </a:gridCol>
              </a:tblGrid>
              <a:tr h="47650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400" b="1" i="0" u="none" strike="noStrike" cap="none" normalizeH="0" baseline="0" dirty="0">
                          <a:ln>
                            <a:noFill/>
                          </a:ln>
                          <a:solidFill>
                            <a:schemeClr val="bg1"/>
                          </a:solidFill>
                          <a:effectLst/>
                          <a:latin typeface="Calibri" panose="020F0502020204030204" pitchFamily="34" charset="0"/>
                        </a:rPr>
                        <a:t>Timing</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tc>
                  <a:txBody>
                    <a:bodyPr/>
                    <a:lstStyle/>
                    <a:p>
                      <a:pPr algn="ctr"/>
                      <a:r>
                        <a:rPr lang="en-GB" sz="1400" b="1" dirty="0">
                          <a:solidFill>
                            <a:schemeClr val="bg1"/>
                          </a:solidFill>
                          <a:effectLst/>
                          <a:latin typeface="Calibri" panose="020F0502020204030204" pitchFamily="34" charset="0"/>
                          <a:cs typeface="Calibri" panose="020F0502020204030204" pitchFamily="34" charset="0"/>
                        </a:rPr>
                        <a:t>0.4 mg/kg SC QW</a:t>
                      </a:r>
                      <a:endParaRPr lang="en-GB" sz="1400" dirty="0">
                        <a:solidFill>
                          <a:schemeClr val="bg1"/>
                        </a:solidFill>
                        <a:effectLst/>
                        <a:latin typeface="Calibri" panose="020F0502020204030204" pitchFamily="34" charset="0"/>
                        <a:cs typeface="Calibri" panose="020F0502020204030204" pitchFamily="34" charset="0"/>
                      </a:endParaRPr>
                    </a:p>
                    <a:p>
                      <a:pPr algn="ctr"/>
                      <a:r>
                        <a:rPr lang="en-GB" sz="1400" b="1" dirty="0">
                          <a:solidFill>
                            <a:schemeClr val="bg1"/>
                          </a:solidFill>
                          <a:effectLst/>
                          <a:latin typeface="Calibri" panose="020F0502020204030204" pitchFamily="34" charset="0"/>
                          <a:cs typeface="Calibri" panose="020F0502020204030204" pitchFamily="34" charset="0"/>
                        </a:rPr>
                        <a:t>(n = 143)</a:t>
                      </a:r>
                      <a:endParaRPr lang="en-GB" sz="1400" dirty="0">
                        <a:solidFill>
                          <a:schemeClr val="bg1"/>
                        </a:solidFill>
                        <a:effectLst/>
                        <a:latin typeface="Calibri" panose="020F0502020204030204" pitchFamily="34" charset="0"/>
                        <a:cs typeface="Calibri" panose="020F0502020204030204" pitchFamily="34" charset="0"/>
                      </a:endParaRPr>
                    </a:p>
                  </a:txBody>
                  <a:tcPr marL="47625" marR="476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400" b="1" i="0" u="none" strike="noStrike" cap="none" normalizeH="0" baseline="0" dirty="0">
                          <a:ln>
                            <a:noFill/>
                          </a:ln>
                          <a:solidFill>
                            <a:schemeClr val="bg1"/>
                          </a:solidFill>
                          <a:effectLst/>
                          <a:latin typeface="Calibri" panose="020F0502020204030204" pitchFamily="34" charset="0"/>
                        </a:rPr>
                        <a:t>0.8 m</a:t>
                      </a:r>
                      <a:r>
                        <a:rPr kumimoji="0" lang="en-US" sz="1400" b="1" i="0" u="none" strike="noStrike" cap="none" normalizeH="0" baseline="0" dirty="0">
                          <a:ln>
                            <a:noFill/>
                          </a:ln>
                          <a:solidFill>
                            <a:schemeClr val="bg1"/>
                          </a:solidFill>
                          <a:effectLst/>
                          <a:latin typeface="Calibri" panose="020F0502020204030204" pitchFamily="34" charset="0"/>
                        </a:rPr>
                        <a:t>g/kg SC Q2W</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1"/>
                          </a:solidFill>
                          <a:effectLst/>
                          <a:latin typeface="Calibri" panose="020F0502020204030204" pitchFamily="34" charset="0"/>
                        </a:rPr>
                        <a:t>(n = 145)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1"/>
                  </a:ext>
                </a:extLst>
              </a:tr>
              <a:tr h="33752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a:ln>
                            <a:noFill/>
                          </a:ln>
                          <a:solidFill>
                            <a:schemeClr val="bg2">
                              <a:lumMod val="10000"/>
                            </a:schemeClr>
                          </a:solidFill>
                          <a:effectLst/>
                          <a:latin typeface="Calibri" panose="020F0502020204030204" pitchFamily="34" charset="0"/>
                        </a:rPr>
                        <a:t>Median follow-up for efficacy, </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a:ln>
                            <a:noFill/>
                          </a:ln>
                          <a:solidFill>
                            <a:schemeClr val="bg2">
                              <a:lumMod val="10000"/>
                            </a:schemeClr>
                          </a:solidFill>
                          <a:effectLst/>
                          <a:latin typeface="Calibri" panose="020F0502020204030204" pitchFamily="34" charset="0"/>
                        </a:rPr>
                        <a:t>mo (range)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14.9</a:t>
                      </a:r>
                      <a:br>
                        <a:rPr kumimoji="0" lang="en-US" sz="1400" b="0" i="0" u="none" strike="noStrike" cap="none" normalizeH="0" baseline="0" dirty="0">
                          <a:ln>
                            <a:noFill/>
                          </a:ln>
                          <a:solidFill>
                            <a:schemeClr val="bg2">
                              <a:lumMod val="10000"/>
                            </a:schemeClr>
                          </a:solidFill>
                          <a:effectLst/>
                          <a:latin typeface="Calibri" panose="020F0502020204030204" pitchFamily="34" charset="0"/>
                        </a:rPr>
                      </a:br>
                      <a:r>
                        <a:rPr kumimoji="0" lang="en-US" sz="1400" b="0" i="0" u="none" strike="noStrike" cap="none" normalizeH="0" baseline="0" dirty="0">
                          <a:ln>
                            <a:noFill/>
                          </a:ln>
                          <a:solidFill>
                            <a:schemeClr val="bg2">
                              <a:lumMod val="10000"/>
                            </a:schemeClr>
                          </a:solidFill>
                          <a:effectLst/>
                          <a:latin typeface="Calibri" panose="020F0502020204030204" pitchFamily="34" charset="0"/>
                        </a:rPr>
                        <a:t>(0.5-29.0)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8.6 </a:t>
                      </a:r>
                      <a:br>
                        <a:rPr kumimoji="0" lang="en-US" sz="1400" b="0" i="0" u="none" strike="noStrike" cap="none" normalizeH="0" baseline="0" dirty="0">
                          <a:ln>
                            <a:noFill/>
                          </a:ln>
                          <a:solidFill>
                            <a:schemeClr val="bg2">
                              <a:lumMod val="10000"/>
                            </a:schemeClr>
                          </a:solidFill>
                          <a:effectLst/>
                          <a:latin typeface="Calibri" panose="020F0502020204030204" pitchFamily="34" charset="0"/>
                        </a:rPr>
                      </a:br>
                      <a:r>
                        <a:rPr kumimoji="0" lang="en-US" sz="1400" b="0" i="0" u="none" strike="noStrike" cap="none" normalizeH="0" baseline="0" dirty="0">
                          <a:ln>
                            <a:noFill/>
                          </a:ln>
                          <a:solidFill>
                            <a:schemeClr val="bg2">
                              <a:lumMod val="10000"/>
                            </a:schemeClr>
                          </a:solidFill>
                          <a:effectLst/>
                          <a:latin typeface="Calibri" panose="020F0502020204030204" pitchFamily="34" charset="0"/>
                        </a:rPr>
                        <a:t>(0.2-22.5)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33752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a:ln>
                            <a:noFill/>
                          </a:ln>
                          <a:solidFill>
                            <a:schemeClr val="bg2">
                              <a:lumMod val="10000"/>
                            </a:schemeClr>
                          </a:solidFill>
                          <a:effectLst/>
                          <a:latin typeface="Calibri" panose="020F0502020204030204" pitchFamily="34" charset="0"/>
                        </a:rPr>
                        <a:t>Median time to first response, </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a:ln>
                            <a:noFill/>
                          </a:ln>
                          <a:solidFill>
                            <a:schemeClr val="bg2">
                              <a:lumMod val="10000"/>
                            </a:schemeClr>
                          </a:solidFill>
                          <a:effectLst/>
                          <a:latin typeface="Calibri" panose="020F0502020204030204" pitchFamily="34" charset="0"/>
                        </a:rPr>
                        <a:t>mo (range) (n = 106 in each group)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1.2 </a:t>
                      </a:r>
                      <a:br>
                        <a:rPr kumimoji="0" lang="en-US" sz="1400" b="0" i="0" u="none" strike="noStrike" cap="none" normalizeH="0" baseline="0" dirty="0">
                          <a:ln>
                            <a:noFill/>
                          </a:ln>
                          <a:solidFill>
                            <a:schemeClr val="bg2">
                              <a:lumMod val="10000"/>
                            </a:schemeClr>
                          </a:solidFill>
                          <a:effectLst/>
                          <a:latin typeface="Calibri" panose="020F0502020204030204" pitchFamily="34" charset="0"/>
                        </a:rPr>
                      </a:br>
                      <a:r>
                        <a:rPr kumimoji="0" lang="en-US" sz="1400" b="0" i="0" u="none" strike="noStrike" cap="none" normalizeH="0" baseline="0" dirty="0">
                          <a:ln>
                            <a:noFill/>
                          </a:ln>
                          <a:solidFill>
                            <a:schemeClr val="bg2">
                              <a:lumMod val="10000"/>
                            </a:schemeClr>
                          </a:solidFill>
                          <a:effectLst/>
                          <a:latin typeface="Calibri" panose="020F0502020204030204" pitchFamily="34" charset="0"/>
                        </a:rPr>
                        <a:t>(0.2-10.9)</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1.3</a:t>
                      </a:r>
                      <a:br>
                        <a:rPr kumimoji="0" lang="en-US" sz="1400" b="0" i="0" u="none" strike="noStrike" cap="none" normalizeH="0" baseline="0" dirty="0">
                          <a:ln>
                            <a:noFill/>
                          </a:ln>
                          <a:solidFill>
                            <a:schemeClr val="bg2">
                              <a:lumMod val="10000"/>
                            </a:schemeClr>
                          </a:solidFill>
                          <a:effectLst/>
                          <a:latin typeface="Calibri" panose="020F0502020204030204" pitchFamily="34" charset="0"/>
                        </a:rPr>
                      </a:br>
                      <a:r>
                        <a:rPr kumimoji="0" lang="en-US" sz="1400" b="0" i="0" u="none" strike="noStrike" cap="none" normalizeH="0" baseline="0" dirty="0">
                          <a:ln>
                            <a:noFill/>
                          </a:ln>
                          <a:solidFill>
                            <a:schemeClr val="bg2">
                              <a:lumMod val="10000"/>
                            </a:schemeClr>
                          </a:solidFill>
                          <a:effectLst/>
                          <a:latin typeface="Calibri" panose="020F0502020204030204" pitchFamily="34" charset="0"/>
                        </a:rPr>
                        <a:t>(0.2-9.2)</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33752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a:ln>
                            <a:noFill/>
                          </a:ln>
                          <a:solidFill>
                            <a:schemeClr val="bg2">
                              <a:lumMod val="10000"/>
                            </a:schemeClr>
                          </a:solidFill>
                          <a:effectLst/>
                          <a:latin typeface="Calibri" panose="020F0502020204030204" pitchFamily="34" charset="0"/>
                        </a:rPr>
                        <a:t>Median time to best response, </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a:ln>
                            <a:noFill/>
                          </a:ln>
                          <a:solidFill>
                            <a:schemeClr val="bg2">
                              <a:lumMod val="10000"/>
                            </a:schemeClr>
                          </a:solidFill>
                          <a:effectLst/>
                          <a:latin typeface="Calibri" panose="020F0502020204030204" pitchFamily="34" charset="0"/>
                        </a:rPr>
                        <a:t>mo (range) (n = 106 in each group)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2.2</a:t>
                      </a:r>
                      <a:br>
                        <a:rPr kumimoji="0" lang="en-US" sz="1400" b="0" i="0" u="none" strike="noStrike" cap="none" normalizeH="0" baseline="0" dirty="0">
                          <a:ln>
                            <a:noFill/>
                          </a:ln>
                          <a:solidFill>
                            <a:schemeClr val="bg2">
                              <a:lumMod val="10000"/>
                            </a:schemeClr>
                          </a:solidFill>
                          <a:effectLst/>
                          <a:latin typeface="Calibri" panose="020F0502020204030204" pitchFamily="34" charset="0"/>
                        </a:rPr>
                      </a:br>
                      <a:r>
                        <a:rPr kumimoji="0" lang="en-US" sz="1400" b="0" i="0" u="none" strike="noStrike" cap="none" normalizeH="0" baseline="0" dirty="0">
                          <a:ln>
                            <a:noFill/>
                          </a:ln>
                          <a:solidFill>
                            <a:schemeClr val="bg2">
                              <a:lumMod val="10000"/>
                            </a:schemeClr>
                          </a:solidFill>
                          <a:effectLst/>
                          <a:latin typeface="Calibri" panose="020F0502020204030204" pitchFamily="34" charset="0"/>
                        </a:rPr>
                        <a:t>(0.8-12.7)</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2.7 </a:t>
                      </a:r>
                      <a:br>
                        <a:rPr kumimoji="0" lang="en-US" sz="1400" b="0" i="0" u="none" strike="noStrike" cap="none" normalizeH="0" baseline="0" dirty="0">
                          <a:ln>
                            <a:noFill/>
                          </a:ln>
                          <a:solidFill>
                            <a:schemeClr val="bg2">
                              <a:lumMod val="10000"/>
                            </a:schemeClr>
                          </a:solidFill>
                          <a:effectLst/>
                          <a:latin typeface="Calibri" panose="020F0502020204030204" pitchFamily="34" charset="0"/>
                        </a:rPr>
                      </a:br>
                      <a:r>
                        <a:rPr kumimoji="0" lang="en-US" sz="1400" b="0" i="0" u="none" strike="noStrike" cap="none" normalizeH="0" baseline="0" dirty="0">
                          <a:ln>
                            <a:noFill/>
                          </a:ln>
                          <a:solidFill>
                            <a:schemeClr val="bg2">
                              <a:lumMod val="10000"/>
                            </a:schemeClr>
                          </a:solidFill>
                          <a:effectLst/>
                          <a:latin typeface="Calibri" panose="020F0502020204030204" pitchFamily="34" charset="0"/>
                        </a:rPr>
                        <a:t>(0.3-12.5)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bl>
          </a:graphicData>
        </a:graphic>
      </p:graphicFrame>
      <p:pic>
        <p:nvPicPr>
          <p:cNvPr id="278" name="Picture 277" descr="A screen shot of a graph&#10;&#10;Description automatically generated">
            <a:extLst>
              <a:ext uri="{FF2B5EF4-FFF2-40B4-BE49-F238E27FC236}">
                <a16:creationId xmlns:a16="http://schemas.microsoft.com/office/drawing/2014/main" id="{57A17523-F7A5-86F7-6323-BAB17E4B2BE5}"/>
              </a:ext>
            </a:extLst>
          </p:cNvPr>
          <p:cNvPicPr>
            <a:picLocks noChangeAspect="1"/>
          </p:cNvPicPr>
          <p:nvPr/>
        </p:nvPicPr>
        <p:blipFill>
          <a:blip r:embed="rId3"/>
          <a:stretch>
            <a:fillRect/>
          </a:stretch>
        </p:blipFill>
        <p:spPr>
          <a:xfrm>
            <a:off x="7444328" y="3116292"/>
            <a:ext cx="3700227" cy="3352186"/>
          </a:xfrm>
          <a:prstGeom prst="rect">
            <a:avLst/>
          </a:prstGeom>
        </p:spPr>
      </p:pic>
      <p:sp>
        <p:nvSpPr>
          <p:cNvPr id="280" name="Text Box 15">
            <a:extLst>
              <a:ext uri="{FF2B5EF4-FFF2-40B4-BE49-F238E27FC236}">
                <a16:creationId xmlns:a16="http://schemas.microsoft.com/office/drawing/2014/main" id="{03B963CD-C08E-867F-7305-46C17DAC2890}"/>
              </a:ext>
            </a:extLst>
          </p:cNvPr>
          <p:cNvSpPr txBox="1">
            <a:spLocks noChangeArrowheads="1"/>
          </p:cNvSpPr>
          <p:nvPr/>
        </p:nvSpPr>
        <p:spPr bwMode="auto">
          <a:xfrm>
            <a:off x="4337051" y="6421672"/>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defTabSz="1218987">
              <a:defRPr/>
            </a:pPr>
            <a:r>
              <a:rPr lang="en-US" altLang="en-US" sz="1200" b="0" spc="-10" dirty="0">
                <a:solidFill>
                  <a:srgbClr val="00B0F0"/>
                </a:solidFill>
                <a:latin typeface="Calibri" panose="020F0502020204030204" pitchFamily="34" charset="0"/>
              </a:rPr>
              <a:t>Chari A, et al. N </a:t>
            </a:r>
            <a:r>
              <a:rPr lang="en-US" altLang="en-US" sz="1200" b="0" spc="-10" dirty="0" err="1">
                <a:solidFill>
                  <a:srgbClr val="00B0F0"/>
                </a:solidFill>
                <a:latin typeface="Calibri" panose="020F0502020204030204" pitchFamily="34" charset="0"/>
              </a:rPr>
              <a:t>Engl</a:t>
            </a:r>
            <a:r>
              <a:rPr lang="en-US" altLang="en-US" sz="1200" b="0" spc="-10" dirty="0">
                <a:solidFill>
                  <a:srgbClr val="00B0F0"/>
                </a:solidFill>
                <a:latin typeface="Calibri" panose="020F0502020204030204" pitchFamily="34" charset="0"/>
              </a:rPr>
              <a:t> J Med 2022;387:232-2244.</a:t>
            </a:r>
            <a:endParaRPr lang="en-US" altLang="en-US" sz="1200" b="0" dirty="0">
              <a:solidFill>
                <a:srgbClr val="00B0F0"/>
              </a:solidFill>
              <a:latin typeface="Calibri" panose="020F0502020204030204" pitchFamily="34" charset="0"/>
            </a:endParaRPr>
          </a:p>
        </p:txBody>
      </p:sp>
    </p:spTree>
    <p:extLst>
      <p:ext uri="{BB962C8B-B14F-4D97-AF65-F5344CB8AC3E}">
        <p14:creationId xmlns:p14="http://schemas.microsoft.com/office/powerpoint/2010/main" val="399217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29608-9574-E177-93DB-D36C30D523C3}"/>
              </a:ext>
            </a:extLst>
          </p:cNvPr>
          <p:cNvSpPr>
            <a:spLocks noGrp="1"/>
          </p:cNvSpPr>
          <p:nvPr>
            <p:ph type="title"/>
          </p:nvPr>
        </p:nvSpPr>
        <p:spPr>
          <a:xfrm>
            <a:off x="974726" y="375803"/>
            <a:ext cx="4773612" cy="587375"/>
          </a:xfrm>
        </p:spPr>
        <p:txBody>
          <a:bodyPr/>
          <a:lstStyle/>
          <a:p>
            <a:r>
              <a:rPr lang="en-US" dirty="0"/>
              <a:t>M</a:t>
            </a:r>
            <a:r>
              <a:rPr lang="en-US" cap="none" dirty="0"/>
              <a:t>onumen</a:t>
            </a:r>
            <a:r>
              <a:rPr lang="en-US" dirty="0"/>
              <a:t>tal-1: ORR in patients with prior t-cell redirection</a:t>
            </a:r>
          </a:p>
        </p:txBody>
      </p:sp>
      <p:grpSp>
        <p:nvGrpSpPr>
          <p:cNvPr id="5" name="Group 4">
            <a:extLst>
              <a:ext uri="{FF2B5EF4-FFF2-40B4-BE49-F238E27FC236}">
                <a16:creationId xmlns:a16="http://schemas.microsoft.com/office/drawing/2014/main" id="{B272508A-5B84-6CB1-8E87-15399BF7436E}"/>
              </a:ext>
            </a:extLst>
          </p:cNvPr>
          <p:cNvGrpSpPr/>
          <p:nvPr/>
        </p:nvGrpSpPr>
        <p:grpSpPr>
          <a:xfrm>
            <a:off x="6443665" y="770310"/>
            <a:ext cx="5205365" cy="5075351"/>
            <a:chOff x="6252554" y="1238152"/>
            <a:chExt cx="5205365" cy="5075351"/>
          </a:xfrm>
        </p:grpSpPr>
        <p:grpSp>
          <p:nvGrpSpPr>
            <p:cNvPr id="6" name="Group 5">
              <a:extLst>
                <a:ext uri="{FF2B5EF4-FFF2-40B4-BE49-F238E27FC236}">
                  <a16:creationId xmlns:a16="http://schemas.microsoft.com/office/drawing/2014/main" id="{A43F3A65-D66B-CB66-D057-8862DB400285}"/>
                </a:ext>
              </a:extLst>
            </p:cNvPr>
            <p:cNvGrpSpPr/>
            <p:nvPr/>
          </p:nvGrpSpPr>
          <p:grpSpPr>
            <a:xfrm>
              <a:off x="8391587" y="3249346"/>
              <a:ext cx="1758826" cy="2287341"/>
              <a:chOff x="8391587" y="3375806"/>
              <a:chExt cx="1758826" cy="2287341"/>
            </a:xfrm>
          </p:grpSpPr>
          <p:sp>
            <p:nvSpPr>
              <p:cNvPr id="42" name="Rectangle 41">
                <a:extLst>
                  <a:ext uri="{FF2B5EF4-FFF2-40B4-BE49-F238E27FC236}">
                    <a16:creationId xmlns:a16="http://schemas.microsoft.com/office/drawing/2014/main" id="{35F1048F-5F00-60C9-291F-04A9B81D097A}"/>
                  </a:ext>
                </a:extLst>
              </p:cNvPr>
              <p:cNvSpPr/>
              <p:nvPr/>
            </p:nvSpPr>
            <p:spPr bwMode="auto">
              <a:xfrm>
                <a:off x="8391587" y="3375806"/>
                <a:ext cx="1758826" cy="684359"/>
              </a:xfrm>
              <a:prstGeom prst="rect">
                <a:avLst/>
              </a:prstGeom>
              <a:solidFill>
                <a:srgbClr val="682E74"/>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BE860827-F4A7-9E34-842E-A4FA760F92FE}"/>
                  </a:ext>
                </a:extLst>
              </p:cNvPr>
              <p:cNvGrpSpPr/>
              <p:nvPr/>
            </p:nvGrpSpPr>
            <p:grpSpPr>
              <a:xfrm>
                <a:off x="8391587" y="4015062"/>
                <a:ext cx="1758826" cy="1648085"/>
                <a:chOff x="7963282" y="4317883"/>
                <a:chExt cx="954375" cy="262292"/>
              </a:xfrm>
            </p:grpSpPr>
            <p:sp>
              <p:nvSpPr>
                <p:cNvPr id="44" name="Rectangle 43">
                  <a:extLst>
                    <a:ext uri="{FF2B5EF4-FFF2-40B4-BE49-F238E27FC236}">
                      <a16:creationId xmlns:a16="http://schemas.microsoft.com/office/drawing/2014/main" id="{8562F9CF-7535-572A-74F0-6E60845EB50B}"/>
                    </a:ext>
                  </a:extLst>
                </p:cNvPr>
                <p:cNvSpPr/>
                <p:nvPr/>
              </p:nvSpPr>
              <p:spPr bwMode="auto">
                <a:xfrm>
                  <a:off x="7963282" y="4523420"/>
                  <a:ext cx="954375" cy="56755"/>
                </a:xfrm>
                <a:prstGeom prst="rect">
                  <a:avLst/>
                </a:prstGeom>
                <a:solidFill>
                  <a:srgbClr val="015873"/>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BFBB3E21-DCA1-212B-9A58-721F8A290771}"/>
                    </a:ext>
                  </a:extLst>
                </p:cNvPr>
                <p:cNvSpPr/>
                <p:nvPr/>
              </p:nvSpPr>
              <p:spPr bwMode="auto">
                <a:xfrm>
                  <a:off x="7963282" y="4351363"/>
                  <a:ext cx="954375" cy="172201"/>
                </a:xfrm>
                <a:prstGeom prst="rect">
                  <a:avLst/>
                </a:prstGeom>
                <a:solidFill>
                  <a:srgbClr val="E1471D"/>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5C040A8F-A1D5-679F-9EB9-22D79A0BBAA2}"/>
                    </a:ext>
                  </a:extLst>
                </p:cNvPr>
                <p:cNvSpPr/>
                <p:nvPr/>
              </p:nvSpPr>
              <p:spPr bwMode="auto">
                <a:xfrm>
                  <a:off x="7963282" y="4317883"/>
                  <a:ext cx="954375" cy="34287"/>
                </a:xfrm>
                <a:prstGeom prst="rect">
                  <a:avLst/>
                </a:prstGeom>
                <a:solidFill>
                  <a:srgbClr val="00823B"/>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grpSp>
        </p:grpSp>
        <p:sp>
          <p:nvSpPr>
            <p:cNvPr id="7" name="TextBox 6">
              <a:extLst>
                <a:ext uri="{FF2B5EF4-FFF2-40B4-BE49-F238E27FC236}">
                  <a16:creationId xmlns:a16="http://schemas.microsoft.com/office/drawing/2014/main" id="{010B6BA7-0E77-6BA3-8D28-1A6570944553}"/>
                </a:ext>
              </a:extLst>
            </p:cNvPr>
            <p:cNvSpPr txBox="1"/>
            <p:nvPr/>
          </p:nvSpPr>
          <p:spPr bwMode="auto">
            <a:xfrm>
              <a:off x="8827120" y="1238152"/>
              <a:ext cx="6463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eaLnBrk="0" fontAlgn="base" hangingPunct="0">
                <a:spcBef>
                  <a:spcPct val="50000"/>
                </a:spcBef>
                <a:spcAft>
                  <a:spcPct val="0"/>
                </a:spcAft>
                <a:defRPr/>
              </a:pPr>
              <a:r>
                <a:rPr lang="en-US" sz="2000" b="1" kern="0" dirty="0">
                  <a:solidFill>
                    <a:srgbClr val="000000"/>
                  </a:solidFill>
                  <a:latin typeface="Calibri" panose="020F0502020204030204" pitchFamily="34" charset="0"/>
                  <a:cs typeface="Arial" panose="020B0604020202020204" pitchFamily="34" charset="0"/>
                </a:rPr>
                <a:t>ORR</a:t>
              </a:r>
            </a:p>
          </p:txBody>
        </p:sp>
        <p:sp>
          <p:nvSpPr>
            <p:cNvPr id="8" name="TextBox 7">
              <a:extLst>
                <a:ext uri="{FF2B5EF4-FFF2-40B4-BE49-F238E27FC236}">
                  <a16:creationId xmlns:a16="http://schemas.microsoft.com/office/drawing/2014/main" id="{BAF34CA7-0A88-0EDF-5ABA-FD7FCB7C62D4}"/>
                </a:ext>
              </a:extLst>
            </p:cNvPr>
            <p:cNvSpPr txBox="1"/>
            <p:nvPr/>
          </p:nvSpPr>
          <p:spPr bwMode="auto">
            <a:xfrm>
              <a:off x="7038384" y="5974949"/>
              <a:ext cx="41223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eaLnBrk="0" fontAlgn="base" hangingPunct="0">
                <a:spcBef>
                  <a:spcPct val="0"/>
                </a:spcBef>
                <a:spcAft>
                  <a:spcPct val="0"/>
                </a:spcAft>
                <a:defRPr/>
              </a:pPr>
              <a:r>
                <a:rPr lang="en-US" sz="1600" kern="0" dirty="0">
                  <a:solidFill>
                    <a:srgbClr val="000000"/>
                  </a:solidFill>
                  <a:latin typeface="Calibri"/>
                  <a:cs typeface="Arial" panose="020B0604020202020204" pitchFamily="34" charset="0"/>
                </a:rPr>
                <a:t>Median follow-up (range): 11.8 mo (1.0-25.4).</a:t>
              </a:r>
            </a:p>
          </p:txBody>
        </p:sp>
        <p:sp>
          <p:nvSpPr>
            <p:cNvPr id="9" name="TextBox 8">
              <a:extLst>
                <a:ext uri="{FF2B5EF4-FFF2-40B4-BE49-F238E27FC236}">
                  <a16:creationId xmlns:a16="http://schemas.microsoft.com/office/drawing/2014/main" id="{4FACCC98-CD78-0CED-8461-B4A10337B806}"/>
                </a:ext>
              </a:extLst>
            </p:cNvPr>
            <p:cNvSpPr txBox="1"/>
            <p:nvPr/>
          </p:nvSpPr>
          <p:spPr bwMode="auto">
            <a:xfrm rot="16200000">
              <a:off x="5774570" y="3522374"/>
              <a:ext cx="13252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eaLnBrk="0" fontAlgn="base" hangingPunct="0">
                <a:spcBef>
                  <a:spcPct val="50000"/>
                </a:spcBef>
                <a:spcAft>
                  <a:spcPct val="0"/>
                </a:spcAft>
                <a:defRPr/>
              </a:pPr>
              <a:r>
                <a:rPr lang="en-US" b="1" kern="0" dirty="0">
                  <a:solidFill>
                    <a:srgbClr val="000000"/>
                  </a:solidFill>
                  <a:latin typeface="Calibri" panose="020F0502020204030204" pitchFamily="34" charset="0"/>
                  <a:cs typeface="Arial" panose="020B0604020202020204" pitchFamily="34" charset="0"/>
                </a:rPr>
                <a:t>Patients (%)</a:t>
              </a:r>
            </a:p>
          </p:txBody>
        </p:sp>
        <p:grpSp>
          <p:nvGrpSpPr>
            <p:cNvPr id="10" name="Group 9">
              <a:extLst>
                <a:ext uri="{FF2B5EF4-FFF2-40B4-BE49-F238E27FC236}">
                  <a16:creationId xmlns:a16="http://schemas.microsoft.com/office/drawing/2014/main" id="{85AD73DD-60E0-DAC5-C27D-D495078BA814}"/>
                </a:ext>
              </a:extLst>
            </p:cNvPr>
            <p:cNvGrpSpPr/>
            <p:nvPr/>
          </p:nvGrpSpPr>
          <p:grpSpPr>
            <a:xfrm>
              <a:off x="7102949" y="1885706"/>
              <a:ext cx="100905" cy="3651000"/>
              <a:chOff x="7423374" y="2020796"/>
              <a:chExt cx="107790" cy="2552792"/>
            </a:xfrm>
          </p:grpSpPr>
          <p:cxnSp>
            <p:nvCxnSpPr>
              <p:cNvPr id="36" name="Straight Connector 35">
                <a:extLst>
                  <a:ext uri="{FF2B5EF4-FFF2-40B4-BE49-F238E27FC236}">
                    <a16:creationId xmlns:a16="http://schemas.microsoft.com/office/drawing/2014/main" id="{D42D42F6-A380-FABF-CE40-C7B3B54CEA1F}"/>
                  </a:ext>
                </a:extLst>
              </p:cNvPr>
              <p:cNvCxnSpPr/>
              <p:nvPr/>
            </p:nvCxnSpPr>
            <p:spPr bwMode="auto">
              <a:xfrm>
                <a:off x="7423374" y="2020796"/>
                <a:ext cx="107790" cy="0"/>
              </a:xfrm>
              <a:prstGeom prst="line">
                <a:avLst/>
              </a:prstGeom>
              <a:noFill/>
              <a:ln w="28575" cap="flat" cmpd="sng" algn="ctr">
                <a:solidFill>
                  <a:srgbClr val="000000"/>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ACF1D12C-C7C5-7242-3873-4FF63342709B}"/>
                  </a:ext>
                </a:extLst>
              </p:cNvPr>
              <p:cNvCxnSpPr/>
              <p:nvPr/>
            </p:nvCxnSpPr>
            <p:spPr bwMode="auto">
              <a:xfrm>
                <a:off x="7423374" y="2530208"/>
                <a:ext cx="107790" cy="0"/>
              </a:xfrm>
              <a:prstGeom prst="line">
                <a:avLst/>
              </a:prstGeom>
              <a:noFill/>
              <a:ln w="28575" cap="flat" cmpd="sng" algn="ctr">
                <a:solidFill>
                  <a:srgbClr val="000000"/>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2DB5DB5B-B12A-42A9-A5E4-638F9F30DD47}"/>
                  </a:ext>
                </a:extLst>
              </p:cNvPr>
              <p:cNvCxnSpPr/>
              <p:nvPr/>
            </p:nvCxnSpPr>
            <p:spPr bwMode="auto">
              <a:xfrm>
                <a:off x="7423374" y="3042486"/>
                <a:ext cx="107790" cy="0"/>
              </a:xfrm>
              <a:prstGeom prst="line">
                <a:avLst/>
              </a:prstGeom>
              <a:noFill/>
              <a:ln w="28575" cap="flat" cmpd="sng" algn="ctr">
                <a:solidFill>
                  <a:srgbClr val="000000"/>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3CCF47E5-DB96-9B71-EF63-D9636388E7FF}"/>
                  </a:ext>
                </a:extLst>
              </p:cNvPr>
              <p:cNvCxnSpPr/>
              <p:nvPr/>
            </p:nvCxnSpPr>
            <p:spPr bwMode="auto">
              <a:xfrm>
                <a:off x="7423374" y="3551898"/>
                <a:ext cx="107790" cy="0"/>
              </a:xfrm>
              <a:prstGeom prst="line">
                <a:avLst/>
              </a:prstGeom>
              <a:noFill/>
              <a:ln w="28575" cap="flat" cmpd="sng" algn="ctr">
                <a:solidFill>
                  <a:srgbClr val="000000"/>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D6D217FB-52BB-2A38-0995-61BB80DB3D16}"/>
                  </a:ext>
                </a:extLst>
              </p:cNvPr>
              <p:cNvCxnSpPr/>
              <p:nvPr/>
            </p:nvCxnSpPr>
            <p:spPr bwMode="auto">
              <a:xfrm>
                <a:off x="7423374" y="4064176"/>
                <a:ext cx="107790" cy="0"/>
              </a:xfrm>
              <a:prstGeom prst="line">
                <a:avLst/>
              </a:prstGeom>
              <a:noFill/>
              <a:ln w="28575" cap="flat" cmpd="sng" algn="ctr">
                <a:solidFill>
                  <a:srgbClr val="000000"/>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3E6A620B-B493-9992-466C-09BCA8880CAC}"/>
                  </a:ext>
                </a:extLst>
              </p:cNvPr>
              <p:cNvCxnSpPr/>
              <p:nvPr/>
            </p:nvCxnSpPr>
            <p:spPr bwMode="auto">
              <a:xfrm>
                <a:off x="7423374" y="4573588"/>
                <a:ext cx="107790" cy="0"/>
              </a:xfrm>
              <a:prstGeom prst="line">
                <a:avLst/>
              </a:prstGeom>
              <a:noFill/>
              <a:ln w="28575" cap="flat" cmpd="sng" algn="ctr">
                <a:solidFill>
                  <a:srgbClr val="000000"/>
                </a:solidFill>
                <a:prstDash val="solid"/>
                <a:round/>
                <a:headEnd type="none" w="med" len="med"/>
                <a:tailEnd type="none" w="med" len="med"/>
              </a:ln>
              <a:effectLst/>
            </p:spPr>
          </p:cxnSp>
        </p:grpSp>
        <p:sp>
          <p:nvSpPr>
            <p:cNvPr id="11" name="TextBox 10">
              <a:extLst>
                <a:ext uri="{FF2B5EF4-FFF2-40B4-BE49-F238E27FC236}">
                  <a16:creationId xmlns:a16="http://schemas.microsoft.com/office/drawing/2014/main" id="{D1E01747-4666-F571-A4DD-7820FB058C8C}"/>
                </a:ext>
              </a:extLst>
            </p:cNvPr>
            <p:cNvSpPr txBox="1"/>
            <p:nvPr/>
          </p:nvSpPr>
          <p:spPr bwMode="auto">
            <a:xfrm>
              <a:off x="6665099" y="5358386"/>
              <a:ext cx="488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eaLnBrk="0" fontAlgn="base" hangingPunct="0">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0</a:t>
              </a:r>
            </a:p>
          </p:txBody>
        </p:sp>
        <p:sp>
          <p:nvSpPr>
            <p:cNvPr id="12" name="TextBox 11">
              <a:extLst>
                <a:ext uri="{FF2B5EF4-FFF2-40B4-BE49-F238E27FC236}">
                  <a16:creationId xmlns:a16="http://schemas.microsoft.com/office/drawing/2014/main" id="{0E35192D-989A-3C89-3CB0-BB79879D5B78}"/>
                </a:ext>
              </a:extLst>
            </p:cNvPr>
            <p:cNvSpPr txBox="1"/>
            <p:nvPr/>
          </p:nvSpPr>
          <p:spPr bwMode="auto">
            <a:xfrm>
              <a:off x="6667500" y="4626326"/>
              <a:ext cx="488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eaLnBrk="0" fontAlgn="base" hangingPunct="0">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20</a:t>
              </a:r>
            </a:p>
          </p:txBody>
        </p:sp>
        <p:sp>
          <p:nvSpPr>
            <p:cNvPr id="13" name="TextBox 12">
              <a:extLst>
                <a:ext uri="{FF2B5EF4-FFF2-40B4-BE49-F238E27FC236}">
                  <a16:creationId xmlns:a16="http://schemas.microsoft.com/office/drawing/2014/main" id="{C6307C6A-4A63-E4C5-1D04-141B49A81824}"/>
                </a:ext>
              </a:extLst>
            </p:cNvPr>
            <p:cNvSpPr txBox="1"/>
            <p:nvPr/>
          </p:nvSpPr>
          <p:spPr bwMode="auto">
            <a:xfrm>
              <a:off x="6665099" y="3888605"/>
              <a:ext cx="488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eaLnBrk="0" fontAlgn="base" hangingPunct="0">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40</a:t>
              </a:r>
            </a:p>
          </p:txBody>
        </p:sp>
        <p:sp>
          <p:nvSpPr>
            <p:cNvPr id="14" name="TextBox 13">
              <a:extLst>
                <a:ext uri="{FF2B5EF4-FFF2-40B4-BE49-F238E27FC236}">
                  <a16:creationId xmlns:a16="http://schemas.microsoft.com/office/drawing/2014/main" id="{DD2E2B69-2B79-EE5A-5A92-3789052A3C60}"/>
                </a:ext>
              </a:extLst>
            </p:cNvPr>
            <p:cNvSpPr txBox="1"/>
            <p:nvPr/>
          </p:nvSpPr>
          <p:spPr bwMode="auto">
            <a:xfrm>
              <a:off x="6668132" y="3164237"/>
              <a:ext cx="488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eaLnBrk="0" fontAlgn="base" hangingPunct="0">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60</a:t>
              </a:r>
            </a:p>
          </p:txBody>
        </p:sp>
        <p:sp>
          <p:nvSpPr>
            <p:cNvPr id="15" name="TextBox 14">
              <a:extLst>
                <a:ext uri="{FF2B5EF4-FFF2-40B4-BE49-F238E27FC236}">
                  <a16:creationId xmlns:a16="http://schemas.microsoft.com/office/drawing/2014/main" id="{4203C0D6-2F55-EF49-CCAF-25A24E633B50}"/>
                </a:ext>
              </a:extLst>
            </p:cNvPr>
            <p:cNvSpPr txBox="1"/>
            <p:nvPr/>
          </p:nvSpPr>
          <p:spPr bwMode="auto">
            <a:xfrm>
              <a:off x="6670533" y="2435610"/>
              <a:ext cx="488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eaLnBrk="0" fontAlgn="base" hangingPunct="0">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80</a:t>
              </a:r>
            </a:p>
          </p:txBody>
        </p:sp>
        <p:sp>
          <p:nvSpPr>
            <p:cNvPr id="16" name="TextBox 15">
              <a:extLst>
                <a:ext uri="{FF2B5EF4-FFF2-40B4-BE49-F238E27FC236}">
                  <a16:creationId xmlns:a16="http://schemas.microsoft.com/office/drawing/2014/main" id="{1AADE9D7-FC28-1AA4-790E-465371391733}"/>
                </a:ext>
              </a:extLst>
            </p:cNvPr>
            <p:cNvSpPr txBox="1"/>
            <p:nvPr/>
          </p:nvSpPr>
          <p:spPr bwMode="auto">
            <a:xfrm>
              <a:off x="6573894" y="1702738"/>
              <a:ext cx="5830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eaLnBrk="0" fontAlgn="base" hangingPunct="0">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100</a:t>
              </a:r>
            </a:p>
          </p:txBody>
        </p:sp>
        <p:grpSp>
          <p:nvGrpSpPr>
            <p:cNvPr id="17" name="Group 16">
              <a:extLst>
                <a:ext uri="{FF2B5EF4-FFF2-40B4-BE49-F238E27FC236}">
                  <a16:creationId xmlns:a16="http://schemas.microsoft.com/office/drawing/2014/main" id="{0949F748-9049-D845-E4AC-15865E054BEE}"/>
                </a:ext>
              </a:extLst>
            </p:cNvPr>
            <p:cNvGrpSpPr/>
            <p:nvPr/>
          </p:nvGrpSpPr>
          <p:grpSpPr>
            <a:xfrm rot="5400000">
              <a:off x="9230785" y="3487163"/>
              <a:ext cx="94728" cy="4169748"/>
              <a:chOff x="7423374" y="2530208"/>
              <a:chExt cx="107790" cy="2043380"/>
            </a:xfrm>
          </p:grpSpPr>
          <p:cxnSp>
            <p:nvCxnSpPr>
              <p:cNvPr id="34" name="Straight Connector 33">
                <a:extLst>
                  <a:ext uri="{FF2B5EF4-FFF2-40B4-BE49-F238E27FC236}">
                    <a16:creationId xmlns:a16="http://schemas.microsoft.com/office/drawing/2014/main" id="{A14EE9F4-9771-DB11-407A-D6D78A473C00}"/>
                  </a:ext>
                </a:extLst>
              </p:cNvPr>
              <p:cNvCxnSpPr/>
              <p:nvPr/>
            </p:nvCxnSpPr>
            <p:spPr bwMode="auto">
              <a:xfrm>
                <a:off x="7423374" y="2530208"/>
                <a:ext cx="107790" cy="0"/>
              </a:xfrm>
              <a:prstGeom prst="line">
                <a:avLst/>
              </a:prstGeom>
              <a:noFill/>
              <a:ln w="28575" cap="flat" cmpd="sng" algn="ctr">
                <a:solidFill>
                  <a:srgbClr val="000000"/>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5FE0B5CE-EDF5-D0ED-2C1A-16B6C52F9D89}"/>
                  </a:ext>
                </a:extLst>
              </p:cNvPr>
              <p:cNvCxnSpPr/>
              <p:nvPr/>
            </p:nvCxnSpPr>
            <p:spPr bwMode="auto">
              <a:xfrm>
                <a:off x="7423374" y="4573588"/>
                <a:ext cx="107790" cy="0"/>
              </a:xfrm>
              <a:prstGeom prst="line">
                <a:avLst/>
              </a:prstGeom>
              <a:noFill/>
              <a:ln w="28575" cap="flat" cmpd="sng" algn="ctr">
                <a:solidFill>
                  <a:srgbClr val="000000"/>
                </a:solidFill>
                <a:prstDash val="solid"/>
                <a:round/>
                <a:headEnd type="none" w="med" len="med"/>
                <a:tailEnd type="none" w="med" len="med"/>
              </a:ln>
              <a:effectLst/>
            </p:spPr>
          </p:cxnSp>
        </p:grpSp>
        <p:sp>
          <p:nvSpPr>
            <p:cNvPr id="18" name="TextBox 17">
              <a:extLst>
                <a:ext uri="{FF2B5EF4-FFF2-40B4-BE49-F238E27FC236}">
                  <a16:creationId xmlns:a16="http://schemas.microsoft.com/office/drawing/2014/main" id="{7A088E1F-C50C-CD49-DFFA-D2CB24458B5C}"/>
                </a:ext>
              </a:extLst>
            </p:cNvPr>
            <p:cNvSpPr txBox="1"/>
            <p:nvPr/>
          </p:nvSpPr>
          <p:spPr bwMode="auto">
            <a:xfrm>
              <a:off x="8131587" y="5557863"/>
              <a:ext cx="2320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eaLnBrk="0" fontAlgn="base" hangingPunct="0">
                <a:spcAft>
                  <a:spcPct val="0"/>
                </a:spcAft>
                <a:defRPr/>
              </a:pPr>
              <a:r>
                <a:rPr lang="en-US" kern="0" dirty="0">
                  <a:solidFill>
                    <a:srgbClr val="000000"/>
                  </a:solidFill>
                  <a:latin typeface="Calibri" panose="020F0502020204030204" pitchFamily="34" charset="0"/>
                  <a:cs typeface="Arial" panose="020B0604020202020204" pitchFamily="34" charset="0"/>
                </a:rPr>
                <a:t>Prior T-cell Redirection</a:t>
              </a:r>
            </a:p>
          </p:txBody>
        </p:sp>
        <p:sp>
          <p:nvSpPr>
            <p:cNvPr id="19" name="Freeform: Shape 48">
              <a:extLst>
                <a:ext uri="{FF2B5EF4-FFF2-40B4-BE49-F238E27FC236}">
                  <a16:creationId xmlns:a16="http://schemas.microsoft.com/office/drawing/2014/main" id="{75970EA6-A3E4-E9D4-30C3-9E22993BBDD1}"/>
                </a:ext>
              </a:extLst>
            </p:cNvPr>
            <p:cNvSpPr/>
            <p:nvPr/>
          </p:nvSpPr>
          <p:spPr bwMode="auto">
            <a:xfrm>
              <a:off x="7194115" y="1885706"/>
              <a:ext cx="4169747" cy="3655163"/>
            </a:xfrm>
            <a:custGeom>
              <a:avLst/>
              <a:gdLst>
                <a:gd name="connsiteX0" fmla="*/ 0 w 3685170"/>
                <a:gd name="connsiteY0" fmla="*/ 0 h 2559401"/>
                <a:gd name="connsiteX1" fmla="*/ 0 w 3685170"/>
                <a:gd name="connsiteY1" fmla="*/ 2559401 h 2559401"/>
                <a:gd name="connsiteX2" fmla="*/ 3685170 w 3685170"/>
                <a:gd name="connsiteY2" fmla="*/ 2559401 h 2559401"/>
              </a:gdLst>
              <a:ahLst/>
              <a:cxnLst>
                <a:cxn ang="0">
                  <a:pos x="connsiteX0" y="connsiteY0"/>
                </a:cxn>
                <a:cxn ang="0">
                  <a:pos x="connsiteX1" y="connsiteY1"/>
                </a:cxn>
                <a:cxn ang="0">
                  <a:pos x="connsiteX2" y="connsiteY2"/>
                </a:cxn>
              </a:cxnLst>
              <a:rect l="l" t="t" r="r" b="b"/>
              <a:pathLst>
                <a:path w="3685170" h="2559401">
                  <a:moveTo>
                    <a:pt x="0" y="0"/>
                  </a:moveTo>
                  <a:lnTo>
                    <a:pt x="0" y="2559401"/>
                  </a:lnTo>
                  <a:lnTo>
                    <a:pt x="3685170" y="2559401"/>
                  </a:lnTo>
                </a:path>
              </a:pathLst>
            </a:custGeom>
            <a:noFill/>
            <a:ln w="28575">
              <a:solidFill>
                <a:srgbClr val="000000"/>
              </a:solidFill>
              <a:miter lim="800000"/>
              <a:headEnd/>
              <a:tailEnd/>
            </a:ln>
          </p:spPr>
          <p:txBody>
            <a:bodyPr rtlCol="0" anchor="ctr"/>
            <a:lstStyle/>
            <a:p>
              <a:pPr algn="ctr" eaLnBrk="0" fontAlgn="base" hangingPunct="0">
                <a:spcBef>
                  <a:spcPct val="0"/>
                </a:spcBef>
                <a:spcAft>
                  <a:spcPct val="0"/>
                </a:spcAft>
                <a:defRPr/>
              </a:pPr>
              <a:endParaRPr lang="en-US" b="1" kern="0">
                <a:solidFill>
                  <a:srgbClr val="FFFFFF"/>
                </a:solidFill>
                <a:latin typeface="Arial"/>
                <a:cs typeface="Arial" panose="020B0604020202020204" pitchFamily="34" charset="0"/>
              </a:endParaRPr>
            </a:p>
          </p:txBody>
        </p:sp>
        <p:sp>
          <p:nvSpPr>
            <p:cNvPr id="20" name="TextBox 19">
              <a:extLst>
                <a:ext uri="{FF2B5EF4-FFF2-40B4-BE49-F238E27FC236}">
                  <a16:creationId xmlns:a16="http://schemas.microsoft.com/office/drawing/2014/main" id="{A2A25AC1-4A1F-9529-D32B-ADF432059DFB}"/>
                </a:ext>
              </a:extLst>
            </p:cNvPr>
            <p:cNvSpPr txBox="1"/>
            <p:nvPr/>
          </p:nvSpPr>
          <p:spPr bwMode="auto">
            <a:xfrm>
              <a:off x="8827120" y="2666948"/>
              <a:ext cx="9333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eaLnBrk="0" fontAlgn="base" hangingPunct="0">
                <a:spcAft>
                  <a:spcPct val="0"/>
                </a:spcAft>
                <a:defRPr/>
              </a:pPr>
              <a:r>
                <a:rPr lang="en-US" b="1" kern="0" dirty="0">
                  <a:solidFill>
                    <a:srgbClr val="000000"/>
                  </a:solidFill>
                  <a:latin typeface="Calibri" panose="020F0502020204030204" pitchFamily="34" charset="0"/>
                  <a:cs typeface="Arial" panose="020B0604020202020204" pitchFamily="34" charset="0"/>
                </a:rPr>
                <a:t>62.7% </a:t>
              </a:r>
              <a:r>
                <a:rPr lang="en-US" kern="0" dirty="0">
                  <a:solidFill>
                    <a:srgbClr val="000000"/>
                  </a:solidFill>
                  <a:latin typeface="Calibri" panose="020F0502020204030204" pitchFamily="34" charset="0"/>
                  <a:cs typeface="Arial" panose="020B0604020202020204" pitchFamily="34" charset="0"/>
                </a:rPr>
                <a:t>(32/51)</a:t>
              </a:r>
            </a:p>
          </p:txBody>
        </p:sp>
        <p:sp>
          <p:nvSpPr>
            <p:cNvPr id="21" name="TextBox 20">
              <a:extLst>
                <a:ext uri="{FF2B5EF4-FFF2-40B4-BE49-F238E27FC236}">
                  <a16:creationId xmlns:a16="http://schemas.microsoft.com/office/drawing/2014/main" id="{9810B045-B01E-CB05-5751-790461AF9584}"/>
                </a:ext>
              </a:extLst>
            </p:cNvPr>
            <p:cNvSpPr txBox="1"/>
            <p:nvPr/>
          </p:nvSpPr>
          <p:spPr bwMode="auto">
            <a:xfrm>
              <a:off x="10361511" y="3906958"/>
              <a:ext cx="10145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eaLnBrk="0" fontAlgn="base" hangingPunct="0">
                <a:spcAft>
                  <a:spcPct val="0"/>
                </a:spcAft>
                <a:defRPr/>
              </a:pPr>
              <a:r>
                <a:rPr lang="en-US" b="1" kern="0" dirty="0">
                  <a:solidFill>
                    <a:srgbClr val="000000"/>
                  </a:solidFill>
                  <a:latin typeface="Calibri" panose="020F0502020204030204" pitchFamily="34" charset="0"/>
                  <a:cs typeface="Arial" panose="020B0604020202020204" pitchFamily="34" charset="0"/>
                </a:rPr>
                <a:t>≥VGPR:</a:t>
              </a:r>
            </a:p>
            <a:p>
              <a:pPr algn="ctr" eaLnBrk="0" fontAlgn="base" hangingPunct="0">
                <a:spcAft>
                  <a:spcPct val="0"/>
                </a:spcAft>
                <a:defRPr/>
              </a:pPr>
              <a:r>
                <a:rPr lang="en-US" b="1" kern="0" dirty="0">
                  <a:solidFill>
                    <a:srgbClr val="000000"/>
                  </a:solidFill>
                  <a:latin typeface="Calibri" panose="020F0502020204030204" pitchFamily="34" charset="0"/>
                  <a:cs typeface="Arial" panose="020B0604020202020204" pitchFamily="34" charset="0"/>
                </a:rPr>
                <a:t>52.9%</a:t>
              </a:r>
            </a:p>
          </p:txBody>
        </p:sp>
        <p:grpSp>
          <p:nvGrpSpPr>
            <p:cNvPr id="22" name="Group 21">
              <a:extLst>
                <a:ext uri="{FF2B5EF4-FFF2-40B4-BE49-F238E27FC236}">
                  <a16:creationId xmlns:a16="http://schemas.microsoft.com/office/drawing/2014/main" id="{93AE45FB-2D86-ACF4-26F6-4EE2C9F51FF6}"/>
                </a:ext>
              </a:extLst>
            </p:cNvPr>
            <p:cNvGrpSpPr/>
            <p:nvPr/>
          </p:nvGrpSpPr>
          <p:grpSpPr>
            <a:xfrm>
              <a:off x="10647557" y="1677046"/>
              <a:ext cx="810362" cy="1200329"/>
              <a:chOff x="10647557" y="1803506"/>
              <a:chExt cx="810362" cy="1200329"/>
            </a:xfrm>
          </p:grpSpPr>
          <p:sp>
            <p:nvSpPr>
              <p:cNvPr id="28" name="TextBox 27">
                <a:extLst>
                  <a:ext uri="{FF2B5EF4-FFF2-40B4-BE49-F238E27FC236}">
                    <a16:creationId xmlns:a16="http://schemas.microsoft.com/office/drawing/2014/main" id="{C05EE2C6-C1AF-85DA-2DAA-A3F2762617AC}"/>
                  </a:ext>
                </a:extLst>
              </p:cNvPr>
              <p:cNvSpPr txBox="1"/>
              <p:nvPr/>
            </p:nvSpPr>
            <p:spPr bwMode="auto">
              <a:xfrm>
                <a:off x="10755098" y="1803506"/>
                <a:ext cx="7028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eaLnBrk="0" fontAlgn="base" hangingPunct="0">
                  <a:spcAft>
                    <a:spcPct val="0"/>
                  </a:spcAft>
                  <a:defRPr/>
                </a:pPr>
                <a:r>
                  <a:rPr lang="en-US" kern="0" dirty="0">
                    <a:solidFill>
                      <a:srgbClr val="000000"/>
                    </a:solidFill>
                    <a:latin typeface="Calibri" panose="020F0502020204030204" pitchFamily="34" charset="0"/>
                    <a:cs typeface="Arial" panose="020B0604020202020204" pitchFamily="34" charset="0"/>
                  </a:rPr>
                  <a:t>PR</a:t>
                </a:r>
              </a:p>
              <a:p>
                <a:pPr eaLnBrk="0" fontAlgn="base" hangingPunct="0">
                  <a:spcAft>
                    <a:spcPct val="0"/>
                  </a:spcAft>
                  <a:defRPr/>
                </a:pPr>
                <a:r>
                  <a:rPr lang="en-US" kern="0" dirty="0">
                    <a:solidFill>
                      <a:srgbClr val="000000"/>
                    </a:solidFill>
                    <a:latin typeface="Calibri" panose="020F0502020204030204" pitchFamily="34" charset="0"/>
                    <a:cs typeface="Arial" panose="020B0604020202020204" pitchFamily="34" charset="0"/>
                  </a:rPr>
                  <a:t>VGPR</a:t>
                </a:r>
              </a:p>
              <a:p>
                <a:pPr eaLnBrk="0" fontAlgn="base" hangingPunct="0">
                  <a:spcAft>
                    <a:spcPct val="0"/>
                  </a:spcAft>
                  <a:defRPr/>
                </a:pPr>
                <a:r>
                  <a:rPr lang="en-US" kern="0" dirty="0">
                    <a:solidFill>
                      <a:srgbClr val="000000"/>
                    </a:solidFill>
                    <a:latin typeface="Calibri" panose="020F0502020204030204" pitchFamily="34" charset="0"/>
                    <a:cs typeface="Arial" panose="020B0604020202020204" pitchFamily="34" charset="0"/>
                  </a:rPr>
                  <a:t>CR</a:t>
                </a:r>
              </a:p>
              <a:p>
                <a:pPr eaLnBrk="0" fontAlgn="base" hangingPunct="0">
                  <a:spcAft>
                    <a:spcPct val="0"/>
                  </a:spcAft>
                  <a:defRPr/>
                </a:pPr>
                <a:r>
                  <a:rPr lang="en-US" kern="0" dirty="0" err="1">
                    <a:solidFill>
                      <a:srgbClr val="000000"/>
                    </a:solidFill>
                    <a:latin typeface="Calibri" panose="020F0502020204030204" pitchFamily="34" charset="0"/>
                    <a:cs typeface="Arial" panose="020B0604020202020204" pitchFamily="34" charset="0"/>
                  </a:rPr>
                  <a:t>sCR</a:t>
                </a:r>
                <a:endParaRPr lang="en-US" kern="0" dirty="0">
                  <a:solidFill>
                    <a:srgbClr val="000000"/>
                  </a:solidFill>
                  <a:latin typeface="Calibri" panose="020F050202020403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2A8E49D7-C9CB-F0BF-660C-FABEAFD45F87}"/>
                  </a:ext>
                </a:extLst>
              </p:cNvPr>
              <p:cNvGrpSpPr/>
              <p:nvPr/>
            </p:nvGrpSpPr>
            <p:grpSpPr>
              <a:xfrm>
                <a:off x="10647557" y="1927725"/>
                <a:ext cx="126354" cy="944068"/>
                <a:chOff x="10647557" y="1934759"/>
                <a:chExt cx="108518" cy="810805"/>
              </a:xfrm>
            </p:grpSpPr>
            <p:sp>
              <p:nvSpPr>
                <p:cNvPr id="30" name="Rectangle 29">
                  <a:extLst>
                    <a:ext uri="{FF2B5EF4-FFF2-40B4-BE49-F238E27FC236}">
                      <a16:creationId xmlns:a16="http://schemas.microsoft.com/office/drawing/2014/main" id="{5A42CF0C-D542-4F5B-581F-DFDDFDF203F0}"/>
                    </a:ext>
                  </a:extLst>
                </p:cNvPr>
                <p:cNvSpPr/>
                <p:nvPr/>
              </p:nvSpPr>
              <p:spPr bwMode="auto">
                <a:xfrm>
                  <a:off x="10647557" y="1934759"/>
                  <a:ext cx="104841" cy="104841"/>
                </a:xfrm>
                <a:prstGeom prst="rect">
                  <a:avLst/>
                </a:prstGeom>
                <a:solidFill>
                  <a:srgbClr val="015873"/>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611120F1-1A31-4C7E-EF98-297D948F8C5D}"/>
                    </a:ext>
                  </a:extLst>
                </p:cNvPr>
                <p:cNvSpPr/>
                <p:nvPr/>
              </p:nvSpPr>
              <p:spPr bwMode="auto">
                <a:xfrm>
                  <a:off x="10647557" y="2163339"/>
                  <a:ext cx="104841" cy="104841"/>
                </a:xfrm>
                <a:prstGeom prst="rect">
                  <a:avLst/>
                </a:prstGeom>
                <a:solidFill>
                  <a:srgbClr val="E1471D"/>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D8306065-3C46-27E2-C104-BA4E27EBA15E}"/>
                    </a:ext>
                  </a:extLst>
                </p:cNvPr>
                <p:cNvSpPr/>
                <p:nvPr/>
              </p:nvSpPr>
              <p:spPr bwMode="auto">
                <a:xfrm>
                  <a:off x="10647557" y="2407645"/>
                  <a:ext cx="104841" cy="104841"/>
                </a:xfrm>
                <a:prstGeom prst="rect">
                  <a:avLst/>
                </a:prstGeom>
                <a:solidFill>
                  <a:srgbClr val="00823B"/>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D996D012-0576-9A80-FDD2-31B06719D673}"/>
                    </a:ext>
                  </a:extLst>
                </p:cNvPr>
                <p:cNvSpPr/>
                <p:nvPr/>
              </p:nvSpPr>
              <p:spPr bwMode="auto">
                <a:xfrm>
                  <a:off x="10651234" y="2640723"/>
                  <a:ext cx="104841" cy="104841"/>
                </a:xfrm>
                <a:prstGeom prst="rect">
                  <a:avLst/>
                </a:prstGeom>
                <a:solidFill>
                  <a:srgbClr val="682E74"/>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grpSp>
        </p:grpSp>
        <p:sp>
          <p:nvSpPr>
            <p:cNvPr id="23" name="Right Brace 22">
              <a:extLst>
                <a:ext uri="{FF2B5EF4-FFF2-40B4-BE49-F238E27FC236}">
                  <a16:creationId xmlns:a16="http://schemas.microsoft.com/office/drawing/2014/main" id="{87E86235-BAA5-363E-AF0E-47BB215FED78}"/>
                </a:ext>
              </a:extLst>
            </p:cNvPr>
            <p:cNvSpPr/>
            <p:nvPr/>
          </p:nvSpPr>
          <p:spPr bwMode="auto">
            <a:xfrm>
              <a:off x="10185222" y="3280874"/>
              <a:ext cx="246989" cy="1899199"/>
            </a:xfrm>
            <a:prstGeom prst="rightBrace">
              <a:avLst>
                <a:gd name="adj1" fmla="val 47916"/>
                <a:gd name="adj2" fmla="val 50000"/>
              </a:avLst>
            </a:prstGeom>
            <a:noFill/>
            <a:ln w="28575" cap="flat" cmpd="sng" algn="ctr">
              <a:solidFill>
                <a:srgbClr val="000000"/>
              </a:solidFill>
              <a:prstDash val="solid"/>
              <a:round/>
              <a:headEnd type="none" w="med" len="med"/>
              <a:tailEnd type="none" w="med" len="med"/>
            </a:ln>
            <a:effectLst/>
          </p:spPr>
          <p:txBody>
            <a:bodyPr rtlCol="0" anchor="ctr"/>
            <a:lstStyle/>
            <a:p>
              <a:pPr algn="ctr" eaLnBrk="0" fontAlgn="base" hangingPunct="0">
                <a:spcBef>
                  <a:spcPct val="0"/>
                </a:spcBef>
                <a:spcAft>
                  <a:spcPct val="0"/>
                </a:spcAft>
                <a:defRPr/>
              </a:pPr>
              <a:endParaRPr lang="en-US" b="1" kern="0">
                <a:solidFill>
                  <a:srgbClr val="FFFFFF"/>
                </a:solidFill>
                <a:latin typeface="Arial"/>
                <a:cs typeface="Arial" panose="020B0604020202020204" pitchFamily="34" charset="0"/>
              </a:endParaRPr>
            </a:p>
          </p:txBody>
        </p:sp>
        <p:sp>
          <p:nvSpPr>
            <p:cNvPr id="24" name="TextBox 23">
              <a:extLst>
                <a:ext uri="{FF2B5EF4-FFF2-40B4-BE49-F238E27FC236}">
                  <a16:creationId xmlns:a16="http://schemas.microsoft.com/office/drawing/2014/main" id="{15F51C23-A1A2-E0D4-94D7-057314849FE8}"/>
                </a:ext>
              </a:extLst>
            </p:cNvPr>
            <p:cNvSpPr txBox="1"/>
            <p:nvPr/>
          </p:nvSpPr>
          <p:spPr bwMode="auto">
            <a:xfrm>
              <a:off x="8815734" y="3424492"/>
              <a:ext cx="9333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eaLnBrk="0" fontAlgn="base" hangingPunct="0">
                <a:spcAft>
                  <a:spcPct val="0"/>
                </a:spcAft>
                <a:defRPr/>
              </a:pPr>
              <a:r>
                <a:rPr lang="en-US" b="1" kern="0" dirty="0">
                  <a:solidFill>
                    <a:srgbClr val="FFFFFF"/>
                  </a:solidFill>
                  <a:latin typeface="Calibri" panose="020F0502020204030204" pitchFamily="34" charset="0"/>
                  <a:cs typeface="Arial" panose="020B0604020202020204" pitchFamily="34" charset="0"/>
                </a:rPr>
                <a:t>17.6%</a:t>
              </a:r>
              <a:endParaRPr lang="en-US" kern="0" dirty="0">
                <a:solidFill>
                  <a:srgbClr val="FFFFFF"/>
                </a:solidFill>
                <a:latin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8C2FF460-943F-BA73-4DA7-BE0E9AB21613}"/>
                </a:ext>
              </a:extLst>
            </p:cNvPr>
            <p:cNvSpPr txBox="1"/>
            <p:nvPr/>
          </p:nvSpPr>
          <p:spPr bwMode="auto">
            <a:xfrm>
              <a:off x="8815734" y="3814970"/>
              <a:ext cx="9333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eaLnBrk="0" fontAlgn="base" hangingPunct="0">
                <a:spcAft>
                  <a:spcPct val="0"/>
                </a:spcAft>
                <a:defRPr/>
              </a:pPr>
              <a:r>
                <a:rPr lang="en-US" b="1" kern="0" dirty="0">
                  <a:solidFill>
                    <a:srgbClr val="FFFFFF"/>
                  </a:solidFill>
                  <a:latin typeface="Calibri" panose="020F0502020204030204" pitchFamily="34" charset="0"/>
                  <a:cs typeface="Arial" panose="020B0604020202020204" pitchFamily="34" charset="0"/>
                </a:rPr>
                <a:t>5.9%</a:t>
              </a:r>
              <a:endParaRPr lang="en-US" kern="0" dirty="0">
                <a:solidFill>
                  <a:srgbClr val="FFFFFF"/>
                </a:solidFill>
                <a:latin typeface="Calibri" panose="020F050202020403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6BBE4031-E966-CF88-3713-73C1FC578C03}"/>
                </a:ext>
              </a:extLst>
            </p:cNvPr>
            <p:cNvSpPr txBox="1"/>
            <p:nvPr/>
          </p:nvSpPr>
          <p:spPr bwMode="auto">
            <a:xfrm>
              <a:off x="8815734" y="4474698"/>
              <a:ext cx="9333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eaLnBrk="0" fontAlgn="base" hangingPunct="0">
                <a:spcAft>
                  <a:spcPct val="0"/>
                </a:spcAft>
                <a:defRPr/>
              </a:pPr>
              <a:r>
                <a:rPr lang="en-US" b="1" kern="0" dirty="0">
                  <a:solidFill>
                    <a:srgbClr val="FFFFFF"/>
                  </a:solidFill>
                  <a:latin typeface="Calibri" panose="020F0502020204030204" pitchFamily="34" charset="0"/>
                  <a:cs typeface="Arial" panose="020B0604020202020204" pitchFamily="34" charset="0"/>
                </a:rPr>
                <a:t>29.4%</a:t>
              </a:r>
              <a:endParaRPr lang="en-US" kern="0" dirty="0">
                <a:solidFill>
                  <a:srgbClr val="FFFFFF"/>
                </a:solidFill>
                <a:latin typeface="Calibri" panose="020F050202020403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5434F46-89A4-DD99-A66B-23A8B17C1726}"/>
                </a:ext>
              </a:extLst>
            </p:cNvPr>
            <p:cNvSpPr txBox="1"/>
            <p:nvPr/>
          </p:nvSpPr>
          <p:spPr bwMode="auto">
            <a:xfrm>
              <a:off x="8815734" y="5201847"/>
              <a:ext cx="9333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eaLnBrk="0" fontAlgn="base" hangingPunct="0">
                <a:spcAft>
                  <a:spcPct val="0"/>
                </a:spcAft>
                <a:defRPr/>
              </a:pPr>
              <a:r>
                <a:rPr lang="en-US" b="1" kern="0" dirty="0">
                  <a:solidFill>
                    <a:srgbClr val="FFFFFF"/>
                  </a:solidFill>
                  <a:latin typeface="Calibri" panose="020F0502020204030204" pitchFamily="34" charset="0"/>
                  <a:cs typeface="Arial" panose="020B0604020202020204" pitchFamily="34" charset="0"/>
                </a:rPr>
                <a:t>9.8%</a:t>
              </a:r>
              <a:endParaRPr lang="en-US" kern="0" dirty="0">
                <a:solidFill>
                  <a:srgbClr val="FFFFFF"/>
                </a:solidFill>
                <a:latin typeface="Calibri" panose="020F0502020204030204" pitchFamily="34" charset="0"/>
                <a:cs typeface="Arial" panose="020B0604020202020204" pitchFamily="34" charset="0"/>
              </a:endParaRPr>
            </a:p>
          </p:txBody>
        </p:sp>
      </p:grpSp>
      <p:sp>
        <p:nvSpPr>
          <p:cNvPr id="47" name="Text Box 15">
            <a:extLst>
              <a:ext uri="{FF2B5EF4-FFF2-40B4-BE49-F238E27FC236}">
                <a16:creationId xmlns:a16="http://schemas.microsoft.com/office/drawing/2014/main" id="{ABE79890-C9A5-8AA9-900D-850E67BD930B}"/>
              </a:ext>
            </a:extLst>
          </p:cNvPr>
          <p:cNvSpPr txBox="1">
            <a:spLocks noChangeArrowheads="1"/>
          </p:cNvSpPr>
          <p:nvPr/>
        </p:nvSpPr>
        <p:spPr bwMode="auto">
          <a:xfrm>
            <a:off x="4337051" y="6421672"/>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defTabSz="1218987">
              <a:defRPr/>
            </a:pPr>
            <a:r>
              <a:rPr lang="en-US" altLang="en-US" sz="1200" b="0" spc="-10" dirty="0">
                <a:solidFill>
                  <a:srgbClr val="00B0F0"/>
                </a:solidFill>
                <a:latin typeface="Calibri" panose="020F0502020204030204" pitchFamily="34" charset="0"/>
              </a:rPr>
              <a:t>Chari A, et al. N </a:t>
            </a:r>
            <a:r>
              <a:rPr lang="en-US" altLang="en-US" sz="1200" b="0" spc="-10" dirty="0" err="1">
                <a:solidFill>
                  <a:srgbClr val="00B0F0"/>
                </a:solidFill>
                <a:latin typeface="Calibri" panose="020F0502020204030204" pitchFamily="34" charset="0"/>
              </a:rPr>
              <a:t>Engl</a:t>
            </a:r>
            <a:r>
              <a:rPr lang="en-US" altLang="en-US" sz="1200" b="0" spc="-10" dirty="0">
                <a:solidFill>
                  <a:srgbClr val="00B0F0"/>
                </a:solidFill>
                <a:latin typeface="Calibri" panose="020F0502020204030204" pitchFamily="34" charset="0"/>
              </a:rPr>
              <a:t> J Med 2022;387:232-2244.</a:t>
            </a:r>
            <a:endParaRPr lang="en-US" altLang="en-US" sz="1200" b="0" dirty="0">
              <a:solidFill>
                <a:srgbClr val="00B0F0"/>
              </a:solidFill>
              <a:latin typeface="Calibri" panose="020F0502020204030204" pitchFamily="34" charset="0"/>
            </a:endParaRPr>
          </a:p>
        </p:txBody>
      </p:sp>
      <p:sp>
        <p:nvSpPr>
          <p:cNvPr id="48" name="Rectangle 3">
            <a:extLst>
              <a:ext uri="{FF2B5EF4-FFF2-40B4-BE49-F238E27FC236}">
                <a16:creationId xmlns:a16="http://schemas.microsoft.com/office/drawing/2014/main" id="{10C3BD9C-1077-97A4-DD86-D48740005011}"/>
              </a:ext>
            </a:extLst>
          </p:cNvPr>
          <p:cNvSpPr txBox="1">
            <a:spLocks noChangeArrowheads="1"/>
          </p:cNvSpPr>
          <p:nvPr/>
        </p:nvSpPr>
        <p:spPr bwMode="auto">
          <a:xfrm>
            <a:off x="418669" y="5770438"/>
            <a:ext cx="6024995" cy="9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spcBef>
                <a:spcPts val="0"/>
              </a:spcBef>
              <a:buClr>
                <a:srgbClr val="000000"/>
              </a:buClr>
              <a:defRPr/>
            </a:pPr>
            <a:r>
              <a:rPr lang="en-US" sz="1600" kern="0" dirty="0">
                <a:solidFill>
                  <a:srgbClr val="000000"/>
                </a:solidFill>
              </a:rPr>
              <a:t>Patients in cohort with prior T-cell redirection therapy were younger and had increased prevalence of high-risk cytogenetics </a:t>
            </a:r>
          </a:p>
          <a:p>
            <a:pPr>
              <a:spcBef>
                <a:spcPts val="0"/>
              </a:spcBef>
              <a:buClr>
                <a:srgbClr val="000000"/>
              </a:buClr>
              <a:defRPr/>
            </a:pPr>
            <a:r>
              <a:rPr lang="en-US" sz="1600" kern="0" dirty="0">
                <a:solidFill>
                  <a:srgbClr val="000000"/>
                </a:solidFill>
              </a:rPr>
              <a:t>Safety profile comparable to overall population</a:t>
            </a:r>
          </a:p>
        </p:txBody>
      </p:sp>
      <p:graphicFrame>
        <p:nvGraphicFramePr>
          <p:cNvPr id="49" name="Group 3">
            <a:extLst>
              <a:ext uri="{FF2B5EF4-FFF2-40B4-BE49-F238E27FC236}">
                <a16:creationId xmlns:a16="http://schemas.microsoft.com/office/drawing/2014/main" id="{F09EE66A-78F8-800D-DC81-64C0C9E3D25B}"/>
              </a:ext>
            </a:extLst>
          </p:cNvPr>
          <p:cNvGraphicFramePr>
            <a:graphicFrameLocks/>
          </p:cNvGraphicFramePr>
          <p:nvPr/>
        </p:nvGraphicFramePr>
        <p:xfrm>
          <a:off x="535403" y="1945407"/>
          <a:ext cx="5394960" cy="3627232"/>
        </p:xfrm>
        <a:graphic>
          <a:graphicData uri="http://schemas.openxmlformats.org/drawingml/2006/table">
            <a:tbl>
              <a:tblPr/>
              <a:tblGrid>
                <a:gridCol w="374904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tblGrid>
              <a:tr h="259991">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400" b="1" i="0" u="none" strike="noStrike" cap="none" normalizeH="0" baseline="0" dirty="0">
                          <a:ln>
                            <a:noFill/>
                          </a:ln>
                          <a:solidFill>
                            <a:schemeClr val="bg1"/>
                          </a:solidFill>
                          <a:effectLst/>
                          <a:latin typeface="Calibri" panose="020F0502020204030204" pitchFamily="34" charset="0"/>
                        </a:rPr>
                        <a:t>Characteristic</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algn="ctr"/>
                      <a:r>
                        <a:rPr lang="en-GB" sz="1400" b="1" dirty="0">
                          <a:solidFill>
                            <a:schemeClr val="bg1"/>
                          </a:solidFill>
                          <a:effectLst/>
                          <a:latin typeface="Calibri" panose="020F0502020204030204" pitchFamily="34" charset="0"/>
                          <a:cs typeface="Calibri" panose="020F0502020204030204" pitchFamily="34" charset="0"/>
                        </a:rPr>
                        <a:t>Patients (n = 51)</a:t>
                      </a:r>
                    </a:p>
                  </a:txBody>
                  <a:tcPr marL="47625" marR="476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1"/>
                  </a:ext>
                </a:extLst>
              </a:tr>
              <a:tr h="259991">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a:ln>
                            <a:noFill/>
                          </a:ln>
                          <a:solidFill>
                            <a:schemeClr val="tx1"/>
                          </a:solidFill>
                          <a:effectLst/>
                          <a:latin typeface="Calibri" panose="020F0502020204030204" pitchFamily="34" charset="0"/>
                        </a:rPr>
                        <a:t>Median prior lines of therapy, n (range)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tx1"/>
                          </a:solidFill>
                          <a:effectLst/>
                          <a:latin typeface="Calibri" panose="020F0502020204030204" pitchFamily="34" charset="0"/>
                        </a:rPr>
                        <a:t>6 (3-15)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2"/>
                  </a:ext>
                </a:extLst>
              </a:tr>
              <a:tr h="728882">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tx1"/>
                          </a:solidFill>
                          <a:effectLst/>
                          <a:latin typeface="Calibri" panose="020F0502020204030204" pitchFamily="34" charset="0"/>
                        </a:rPr>
                        <a:t>Exposure status, n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400" b="0" i="0" u="none" strike="noStrike" cap="none" normalizeH="0" baseline="0" dirty="0">
                          <a:ln>
                            <a:noFill/>
                          </a:ln>
                          <a:solidFill>
                            <a:schemeClr val="tx1"/>
                          </a:solidFill>
                          <a:effectLst/>
                          <a:latin typeface="Calibri" panose="020F0502020204030204" pitchFamily="34" charset="0"/>
                        </a:rPr>
                        <a:t>CAR T-cell</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400" b="0" i="0" u="none" strike="noStrike" cap="none" normalizeH="0" baseline="0" dirty="0">
                          <a:ln>
                            <a:noFill/>
                          </a:ln>
                          <a:solidFill>
                            <a:schemeClr val="tx1"/>
                          </a:solidFill>
                          <a:effectLst/>
                          <a:latin typeface="Calibri" panose="020F0502020204030204" pitchFamily="34" charset="0"/>
                        </a:rPr>
                        <a:t>Bispecific antibody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tx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tx1"/>
                          </a:solidFill>
                          <a:effectLst/>
                          <a:latin typeface="Calibri" panose="020F0502020204030204" pitchFamily="34" charset="0"/>
                        </a:rPr>
                        <a:t>36 (70.6)*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tx1"/>
                          </a:solidFill>
                          <a:effectLst/>
                          <a:latin typeface="Calibri" panose="020F0502020204030204" pitchFamily="34" charset="0"/>
                        </a:rPr>
                        <a:t>18 (35.3)*</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4"/>
                  </a:ext>
                </a:extLst>
              </a:tr>
              <a:tr h="441975">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pPr>
                      <a:r>
                        <a:rPr kumimoji="0" lang="en-US" sz="1400" b="0" i="0" u="none" strike="noStrike" cap="none" normalizeH="0" baseline="0" dirty="0">
                          <a:ln>
                            <a:noFill/>
                          </a:ln>
                          <a:solidFill>
                            <a:schemeClr val="tx1"/>
                          </a:solidFill>
                          <a:effectLst/>
                          <a:latin typeface="Calibri" panose="020F0502020204030204" pitchFamily="34" charset="0"/>
                        </a:rPr>
                        <a:t>Refractory status, n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400" b="0" i="0" u="none" strike="noStrike" cap="none" normalizeH="0" baseline="0" dirty="0">
                          <a:ln>
                            <a:noFill/>
                          </a:ln>
                          <a:solidFill>
                            <a:schemeClr val="tx1"/>
                          </a:solidFill>
                          <a:effectLst/>
                          <a:latin typeface="Calibri" panose="020F0502020204030204" pitchFamily="34" charset="0"/>
                        </a:rPr>
                        <a:t>Belantamab</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tx1"/>
                          </a:solidFill>
                          <a:effectLst/>
                          <a:latin typeface="Calibri" panose="020F0502020204030204" pitchFamily="34" charset="0"/>
                        </a:rPr>
                        <a:t>4 (7.8)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2983848869"/>
                  </a:ext>
                </a:extLst>
              </a:tr>
              <a:tr h="623959">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pPr>
                      <a:r>
                        <a:rPr kumimoji="0" lang="en-US" sz="1400" b="0" i="0" u="none" strike="noStrike" cap="none" normalizeH="0" baseline="0" dirty="0">
                          <a:ln>
                            <a:noFill/>
                          </a:ln>
                          <a:solidFill>
                            <a:schemeClr val="tx1"/>
                          </a:solidFill>
                          <a:effectLst/>
                          <a:latin typeface="Calibri" panose="020F0502020204030204" pitchFamily="34" charset="0"/>
                        </a:rPr>
                        <a:t>Talquetamab dosing schedule, n</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400" b="0" i="0" u="none" strike="noStrike" cap="none" normalizeH="0" baseline="0" dirty="0">
                          <a:ln>
                            <a:noFill/>
                          </a:ln>
                          <a:solidFill>
                            <a:schemeClr val="tx1"/>
                          </a:solidFill>
                          <a:effectLst/>
                          <a:latin typeface="Calibri" panose="020F0502020204030204" pitchFamily="34" charset="0"/>
                        </a:rPr>
                        <a:t>QW</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400" b="0" i="0" u="none" strike="noStrike" cap="none" normalizeH="0" baseline="0" dirty="0">
                          <a:ln>
                            <a:noFill/>
                          </a:ln>
                          <a:solidFill>
                            <a:schemeClr val="tx1"/>
                          </a:solidFill>
                          <a:effectLst/>
                          <a:latin typeface="Calibri" panose="020F0502020204030204" pitchFamily="34" charset="0"/>
                        </a:rPr>
                        <a:t>Q2W</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tx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tx1"/>
                          </a:solidFill>
                          <a:effectLst/>
                          <a:latin typeface="Calibri" panose="020F0502020204030204" pitchFamily="34" charset="0"/>
                        </a:rPr>
                        <a:t>43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tx1"/>
                          </a:solidFill>
                          <a:effectLst/>
                          <a:latin typeface="Calibri" panose="020F0502020204030204" pitchFamily="34" charset="0"/>
                        </a:rPr>
                        <a:t>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949175974"/>
                  </a:ext>
                </a:extLst>
              </a:tr>
              <a:tr h="259991">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tx1"/>
                          </a:solidFill>
                          <a:effectLst/>
                          <a:latin typeface="Calibri" panose="020F0502020204030204" pitchFamily="34" charset="0"/>
                        </a:rPr>
                        <a:t>Median DoR, mo (range)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tx1"/>
                          </a:solidFill>
                          <a:effectLst/>
                          <a:latin typeface="Calibri" panose="020F0502020204030204" pitchFamily="34" charset="0"/>
                        </a:rPr>
                        <a:t>12.7 (3.7-NE)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2278996934"/>
                  </a:ext>
                </a:extLst>
              </a:tr>
              <a:tr h="623959">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tx1"/>
                          </a:solidFill>
                          <a:effectLst/>
                          <a:latin typeface="Calibri" panose="020F0502020204030204" pitchFamily="34" charset="0"/>
                        </a:rPr>
                        <a:t>ORR by prior therapy, % (95% CI)</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400" b="0" i="0" u="none" strike="noStrike" cap="none" normalizeH="0" baseline="0" dirty="0">
                          <a:ln>
                            <a:noFill/>
                          </a:ln>
                          <a:solidFill>
                            <a:schemeClr val="tx1"/>
                          </a:solidFill>
                          <a:effectLst/>
                          <a:latin typeface="Calibri" panose="020F0502020204030204" pitchFamily="34" charset="0"/>
                        </a:rPr>
                        <a:t>CAR T-cell</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400" b="0" i="0" u="none" strike="noStrike" cap="none" normalizeH="0" baseline="0" dirty="0">
                          <a:ln>
                            <a:noFill/>
                          </a:ln>
                          <a:solidFill>
                            <a:schemeClr val="tx1"/>
                          </a:solidFill>
                          <a:effectLst/>
                          <a:latin typeface="Calibri" panose="020F0502020204030204" pitchFamily="34" charset="0"/>
                        </a:rPr>
                        <a:t>Bispecific antibody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lvl1pPr marL="0" algn="l" defTabSz="914484" rtl="0" eaLnBrk="1" latinLnBrk="0" hangingPunct="1">
                        <a:defRPr sz="1900" kern="1200">
                          <a:solidFill>
                            <a:schemeClr val="tx1"/>
                          </a:solidFill>
                          <a:latin typeface="Calibri"/>
                        </a:defRPr>
                      </a:lvl1pPr>
                      <a:lvl2pPr marL="457241" algn="l" defTabSz="914484" rtl="0" eaLnBrk="1" latinLnBrk="0" hangingPunct="1">
                        <a:defRPr sz="1900" kern="1200">
                          <a:solidFill>
                            <a:schemeClr val="tx1"/>
                          </a:solidFill>
                          <a:latin typeface="Calibri"/>
                        </a:defRPr>
                      </a:lvl2pPr>
                      <a:lvl3pPr marL="914484" algn="l" defTabSz="914484" rtl="0" eaLnBrk="1" latinLnBrk="0" hangingPunct="1">
                        <a:defRPr sz="1900" kern="1200">
                          <a:solidFill>
                            <a:schemeClr val="tx1"/>
                          </a:solidFill>
                          <a:latin typeface="Calibri"/>
                        </a:defRPr>
                      </a:lvl3pPr>
                      <a:lvl4pPr marL="1371725" algn="l" defTabSz="914484" rtl="0" eaLnBrk="1" latinLnBrk="0" hangingPunct="1">
                        <a:defRPr sz="1900" kern="1200">
                          <a:solidFill>
                            <a:schemeClr val="tx1"/>
                          </a:solidFill>
                          <a:latin typeface="Calibri"/>
                        </a:defRPr>
                      </a:lvl4pPr>
                      <a:lvl5pPr marL="1828968" algn="l" defTabSz="914484" rtl="0" eaLnBrk="1" latinLnBrk="0" hangingPunct="1">
                        <a:defRPr sz="1900" kern="1200">
                          <a:solidFill>
                            <a:schemeClr val="tx1"/>
                          </a:solidFill>
                          <a:latin typeface="Calibri"/>
                        </a:defRPr>
                      </a:lvl5pPr>
                      <a:lvl6pPr marL="2286209" algn="l" defTabSz="914484" rtl="0" eaLnBrk="1" latinLnBrk="0" hangingPunct="1">
                        <a:defRPr sz="1900" kern="1200">
                          <a:solidFill>
                            <a:schemeClr val="tx1"/>
                          </a:solidFill>
                          <a:latin typeface="Calibri"/>
                        </a:defRPr>
                      </a:lvl6pPr>
                      <a:lvl7pPr marL="2743452" algn="l" defTabSz="914484" rtl="0" eaLnBrk="1" latinLnBrk="0" hangingPunct="1">
                        <a:defRPr sz="1900" kern="1200">
                          <a:solidFill>
                            <a:schemeClr val="tx1"/>
                          </a:solidFill>
                          <a:latin typeface="Calibri"/>
                        </a:defRPr>
                      </a:lvl7pPr>
                      <a:lvl8pPr marL="3200693" algn="l" defTabSz="914484" rtl="0" eaLnBrk="1" latinLnBrk="0" hangingPunct="1">
                        <a:defRPr sz="1900" kern="1200">
                          <a:solidFill>
                            <a:schemeClr val="tx1"/>
                          </a:solidFill>
                          <a:latin typeface="Calibri"/>
                        </a:defRPr>
                      </a:lvl8pPr>
                      <a:lvl9pPr marL="3657936" algn="l" defTabSz="91448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tx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tx1"/>
                          </a:solidFill>
                          <a:effectLst/>
                          <a:latin typeface="Calibri" panose="020F0502020204030204" pitchFamily="34" charset="0"/>
                        </a:rPr>
                        <a:t>72.2 (54.8-85.8)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tx1"/>
                          </a:solidFill>
                          <a:effectLst/>
                          <a:latin typeface="Calibri" panose="020F0502020204030204" pitchFamily="34" charset="0"/>
                        </a:rPr>
                        <a:t>44.4 (21.5-69.2)</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701306320"/>
                  </a:ext>
                </a:extLst>
              </a:tr>
            </a:tbl>
          </a:graphicData>
        </a:graphic>
      </p:graphicFrame>
      <p:sp>
        <p:nvSpPr>
          <p:cNvPr id="50" name="TextBox 49">
            <a:extLst>
              <a:ext uri="{FF2B5EF4-FFF2-40B4-BE49-F238E27FC236}">
                <a16:creationId xmlns:a16="http://schemas.microsoft.com/office/drawing/2014/main" id="{7673C8A5-AD79-649D-B50D-2039B9A2F18F}"/>
              </a:ext>
            </a:extLst>
          </p:cNvPr>
          <p:cNvSpPr txBox="1"/>
          <p:nvPr/>
        </p:nvSpPr>
        <p:spPr bwMode="auto">
          <a:xfrm>
            <a:off x="479015" y="5528181"/>
            <a:ext cx="53949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eaLnBrk="0" fontAlgn="base" hangingPunct="0">
              <a:spcBef>
                <a:spcPct val="0"/>
              </a:spcBef>
              <a:spcAft>
                <a:spcPct val="0"/>
              </a:spcAft>
            </a:pPr>
            <a:r>
              <a:rPr lang="en-US" sz="1400" kern="0" dirty="0">
                <a:solidFill>
                  <a:srgbClr val="000000"/>
                </a:solidFill>
                <a:latin typeface="Calibri"/>
                <a:cs typeface="Arial" panose="020B0604020202020204" pitchFamily="34" charset="0"/>
              </a:rPr>
              <a:t>*3 patients received both CAR T-cell and bispecific antibody therapy.</a:t>
            </a:r>
          </a:p>
        </p:txBody>
      </p:sp>
    </p:spTree>
    <p:extLst>
      <p:ext uri="{BB962C8B-B14F-4D97-AF65-F5344CB8AC3E}">
        <p14:creationId xmlns:p14="http://schemas.microsoft.com/office/powerpoint/2010/main" val="178608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593EB-9899-CA3E-D75A-DEA6BD70E8DD}"/>
              </a:ext>
            </a:extLst>
          </p:cNvPr>
          <p:cNvSpPr>
            <a:spLocks noGrp="1"/>
          </p:cNvSpPr>
          <p:nvPr>
            <p:ph type="title"/>
          </p:nvPr>
        </p:nvSpPr>
        <p:spPr>
          <a:xfrm>
            <a:off x="974727" y="2366170"/>
            <a:ext cx="3065462" cy="2125663"/>
          </a:xfrm>
        </p:spPr>
        <p:txBody>
          <a:bodyPr anchor="ctr">
            <a:normAutofit/>
          </a:bodyPr>
          <a:lstStyle/>
          <a:p>
            <a:r>
              <a:rPr lang="en-US" dirty="0"/>
              <a:t>Can we do Double Take on the same target?</a:t>
            </a:r>
          </a:p>
        </p:txBody>
      </p:sp>
      <p:pic>
        <p:nvPicPr>
          <p:cNvPr id="6" name="Picture Placeholder 5" descr="Two orange sports cars parked next to each other&#10;&#10;Description automatically generated with medium confidence">
            <a:extLst>
              <a:ext uri="{FF2B5EF4-FFF2-40B4-BE49-F238E27FC236}">
                <a16:creationId xmlns:a16="http://schemas.microsoft.com/office/drawing/2014/main" id="{DEDEA257-C001-F110-0E03-87C096C9E44B}"/>
              </a:ext>
            </a:extLst>
          </p:cNvPr>
          <p:cNvPicPr>
            <a:picLocks noGrp="1" noChangeAspect="1"/>
          </p:cNvPicPr>
          <p:nvPr>
            <p:ph sz="half" idx="13"/>
          </p:nvPr>
        </p:nvPicPr>
        <p:blipFill rotWithShape="1">
          <a:blip r:embed="rId3">
            <a:extLst>
              <a:ext uri="{28A0092B-C50C-407E-A947-70E740481C1C}">
                <a14:useLocalDpi xmlns:a14="http://schemas.microsoft.com/office/drawing/2010/main" val="0"/>
              </a:ext>
            </a:extLst>
          </a:blip>
          <a:srcRect t="5574" r="3" b="6299"/>
          <a:stretch/>
        </p:blipFill>
        <p:spPr>
          <a:xfrm>
            <a:off x="4992689" y="1597026"/>
            <a:ext cx="6678613" cy="3663950"/>
          </a:xfrm>
          <a:noFill/>
        </p:spPr>
      </p:pic>
    </p:spTree>
    <p:extLst>
      <p:ext uri="{BB962C8B-B14F-4D97-AF65-F5344CB8AC3E}">
        <p14:creationId xmlns:p14="http://schemas.microsoft.com/office/powerpoint/2010/main" val="423736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61AE8-DF4F-67B0-D9E2-0D6EA357410E}"/>
              </a:ext>
            </a:extLst>
          </p:cNvPr>
          <p:cNvSpPr>
            <a:spLocks noGrp="1"/>
          </p:cNvSpPr>
          <p:nvPr>
            <p:ph type="title"/>
          </p:nvPr>
        </p:nvSpPr>
        <p:spPr>
          <a:xfrm>
            <a:off x="974726" y="536576"/>
            <a:ext cx="10451838" cy="587375"/>
          </a:xfrm>
        </p:spPr>
        <p:txBody>
          <a:bodyPr/>
          <a:lstStyle/>
          <a:p>
            <a:r>
              <a:rPr lang="en-US" dirty="0"/>
              <a:t>Can we sequence </a:t>
            </a:r>
            <a:r>
              <a:rPr lang="en-US" dirty="0" err="1"/>
              <a:t>bcma</a:t>
            </a:r>
            <a:r>
              <a:rPr lang="en-US" dirty="0"/>
              <a:t>-directed therapies?</a:t>
            </a:r>
          </a:p>
        </p:txBody>
      </p:sp>
      <p:sp>
        <p:nvSpPr>
          <p:cNvPr id="3" name="Text Placeholder 2">
            <a:extLst>
              <a:ext uri="{FF2B5EF4-FFF2-40B4-BE49-F238E27FC236}">
                <a16:creationId xmlns:a16="http://schemas.microsoft.com/office/drawing/2014/main" id="{17FF46D8-AE89-720E-BF9F-66E009098052}"/>
              </a:ext>
            </a:extLst>
          </p:cNvPr>
          <p:cNvSpPr>
            <a:spLocks noGrp="1"/>
          </p:cNvSpPr>
          <p:nvPr>
            <p:ph type="body" idx="1"/>
          </p:nvPr>
        </p:nvSpPr>
        <p:spPr>
          <a:xfrm>
            <a:off x="970319" y="1270945"/>
            <a:ext cx="4773168" cy="295275"/>
          </a:xfrm>
        </p:spPr>
        <p:txBody>
          <a:bodyPr/>
          <a:lstStyle/>
          <a:p>
            <a:r>
              <a:rPr lang="en-US" sz="2000" dirty="0">
                <a:latin typeface="Calibri" panose="020F0502020204030204" pitchFamily="34" charset="0"/>
                <a:cs typeface="Calibri" panose="020F0502020204030204" pitchFamily="34" charset="0"/>
              </a:rPr>
              <a:t>CARTITUDE-2 cohort C: </a:t>
            </a:r>
            <a:r>
              <a:rPr lang="en-US" sz="2000" dirty="0" err="1">
                <a:latin typeface="Calibri" panose="020F0502020204030204" pitchFamily="34" charset="0"/>
                <a:cs typeface="Calibri" panose="020F0502020204030204" pitchFamily="34" charset="0"/>
              </a:rPr>
              <a:t>Cilta-cel</a:t>
            </a:r>
            <a:r>
              <a:rPr lang="en-US" sz="2000" dirty="0">
                <a:latin typeface="Calibri" panose="020F0502020204030204" pitchFamily="34" charset="0"/>
                <a:cs typeface="Calibri" panose="020F0502020204030204" pitchFamily="34" charset="0"/>
              </a:rPr>
              <a:t> after PI, </a:t>
            </a:r>
            <a:r>
              <a:rPr lang="en-US" sz="2000" dirty="0" err="1">
                <a:latin typeface="Calibri" panose="020F0502020204030204" pitchFamily="34" charset="0"/>
                <a:cs typeface="Calibri" panose="020F0502020204030204" pitchFamily="34" charset="0"/>
              </a:rPr>
              <a:t>IMiD</a:t>
            </a:r>
            <a:r>
              <a:rPr lang="en-US" sz="2000" dirty="0">
                <a:latin typeface="Calibri" panose="020F0502020204030204" pitchFamily="34" charset="0"/>
                <a:cs typeface="Calibri" panose="020F0502020204030204" pitchFamily="34" charset="0"/>
              </a:rPr>
              <a:t>, CD38 </a:t>
            </a:r>
            <a:r>
              <a:rPr lang="en-US" sz="2000" dirty="0" err="1">
                <a:latin typeface="Calibri" panose="020F0502020204030204" pitchFamily="34" charset="0"/>
                <a:cs typeface="Calibri" panose="020F0502020204030204" pitchFamily="34" charset="0"/>
              </a:rPr>
              <a:t>mAb</a:t>
            </a:r>
            <a:r>
              <a:rPr lang="en-US" sz="2000" dirty="0">
                <a:latin typeface="Calibri" panose="020F0502020204030204" pitchFamily="34" charset="0"/>
                <a:cs typeface="Calibri" panose="020F0502020204030204" pitchFamily="34" charset="0"/>
              </a:rPr>
              <a:t>, BCMA-targeted </a:t>
            </a:r>
            <a:r>
              <a:rPr lang="en-US" sz="2000" dirty="0" err="1">
                <a:latin typeface="Calibri" panose="020F0502020204030204" pitchFamily="34" charset="0"/>
                <a:cs typeface="Calibri" panose="020F0502020204030204" pitchFamily="34" charset="0"/>
              </a:rPr>
              <a:t>tx</a:t>
            </a:r>
            <a:endParaRPr lang="en-US" sz="2000" baseline="30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5B2AA81A-2621-6C4D-98DD-944131F3848F}"/>
              </a:ext>
            </a:extLst>
          </p:cNvPr>
          <p:cNvSpPr>
            <a:spLocks noGrp="1"/>
          </p:cNvSpPr>
          <p:nvPr>
            <p:ph type="body" sz="quarter" idx="3"/>
          </p:nvPr>
        </p:nvSpPr>
        <p:spPr>
          <a:xfrm>
            <a:off x="6442076" y="1270945"/>
            <a:ext cx="4773168" cy="295275"/>
          </a:xfrm>
        </p:spPr>
        <p:txBody>
          <a:bodyPr/>
          <a:lstStyle/>
          <a:p>
            <a:r>
              <a:rPr lang="en-US" sz="2000" dirty="0">
                <a:latin typeface="Calibri" panose="020F0502020204030204" pitchFamily="34" charset="0"/>
                <a:cs typeface="Calibri" panose="020F0502020204030204" pitchFamily="34" charset="0"/>
              </a:rPr>
              <a:t>Ide-</a:t>
            </a:r>
            <a:r>
              <a:rPr lang="en-US" sz="2000" dirty="0" err="1">
                <a:latin typeface="Calibri" panose="020F0502020204030204" pitchFamily="34" charset="0"/>
                <a:cs typeface="Calibri" panose="020F0502020204030204" pitchFamily="34" charset="0"/>
              </a:rPr>
              <a:t>cel</a:t>
            </a:r>
            <a:r>
              <a:rPr lang="en-US" sz="2000" dirty="0">
                <a:latin typeface="Calibri" panose="020F0502020204030204" pitchFamily="34" charset="0"/>
                <a:cs typeface="Calibri" panose="020F0502020204030204" pitchFamily="34" charset="0"/>
              </a:rPr>
              <a:t> retrospective study: 75% of patients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met </a:t>
            </a:r>
            <a:r>
              <a:rPr lang="en-US" sz="2000" dirty="0" err="1">
                <a:latin typeface="Calibri" panose="020F0502020204030204" pitchFamily="34" charset="0"/>
                <a:cs typeface="Calibri" panose="020F0502020204030204" pitchFamily="34" charset="0"/>
              </a:rPr>
              <a:t>KarMMa</a:t>
            </a:r>
            <a:r>
              <a:rPr lang="en-US" sz="2000" dirty="0">
                <a:latin typeface="Calibri" panose="020F0502020204030204" pitchFamily="34" charset="0"/>
                <a:cs typeface="Calibri" panose="020F0502020204030204" pitchFamily="34" charset="0"/>
              </a:rPr>
              <a:t> exclusion criteria</a:t>
            </a:r>
            <a:endParaRPr lang="en-US" sz="2000" baseline="30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36BE1233-DE08-B9E7-FD4B-B289E52E9EF3}"/>
              </a:ext>
            </a:extLst>
          </p:cNvPr>
          <p:cNvGrpSpPr/>
          <p:nvPr/>
        </p:nvGrpSpPr>
        <p:grpSpPr>
          <a:xfrm>
            <a:off x="522682" y="1978899"/>
            <a:ext cx="11513164" cy="4257923"/>
            <a:chOff x="531142" y="2250204"/>
            <a:chExt cx="11513164" cy="4257923"/>
          </a:xfrm>
        </p:grpSpPr>
        <p:graphicFrame>
          <p:nvGraphicFramePr>
            <p:cNvPr id="8" name="Content Placeholder 7">
              <a:extLst>
                <a:ext uri="{FF2B5EF4-FFF2-40B4-BE49-F238E27FC236}">
                  <a16:creationId xmlns:a16="http://schemas.microsoft.com/office/drawing/2014/main" id="{558158F6-D6D9-DA40-3AFE-DED8FD06F91E}"/>
                </a:ext>
              </a:extLst>
            </p:cNvPr>
            <p:cNvGraphicFramePr>
              <a:graphicFrameLocks/>
            </p:cNvGraphicFramePr>
            <p:nvPr/>
          </p:nvGraphicFramePr>
          <p:xfrm>
            <a:off x="609759" y="2250204"/>
            <a:ext cx="5892670" cy="4108554"/>
          </p:xfrm>
          <a:graphic>
            <a:graphicData uri="http://schemas.openxmlformats.org/drawingml/2006/chart">
              <c:chart xmlns:c="http://schemas.openxmlformats.org/drawingml/2006/chart" xmlns:r="http://schemas.openxmlformats.org/officeDocument/2006/relationships" r:id="rId2"/>
            </a:graphicData>
          </a:graphic>
        </p:graphicFrame>
        <p:sp>
          <p:nvSpPr>
            <p:cNvPr id="9" name="Right Brace 8">
              <a:extLst>
                <a:ext uri="{FF2B5EF4-FFF2-40B4-BE49-F238E27FC236}">
                  <a16:creationId xmlns:a16="http://schemas.microsoft.com/office/drawing/2014/main" id="{DB87C7FE-420E-92F4-6D4E-FEDD70D760CA}"/>
                </a:ext>
              </a:extLst>
            </p:cNvPr>
            <p:cNvSpPr/>
            <p:nvPr/>
          </p:nvSpPr>
          <p:spPr bwMode="auto">
            <a:xfrm>
              <a:off x="2346062" y="2623121"/>
              <a:ext cx="137160" cy="1645920"/>
            </a:xfrm>
            <a:prstGeom prst="rightBrace">
              <a:avLst/>
            </a:prstGeom>
            <a:noFill/>
            <a:ln w="28575" cap="flat" cmpd="sng" algn="ctr">
              <a:solidFill>
                <a:srgbClr val="000000"/>
              </a:solidFill>
              <a:prstDash val="solid"/>
              <a:round/>
              <a:headEnd type="none" w="med" len="med"/>
              <a:tailEnd type="none" w="med" len="med"/>
            </a:ln>
            <a:effectLst/>
          </p:spPr>
          <p:txBody>
            <a:bodyPr rtlCol="0" anchor="ctr"/>
            <a:lstStyle/>
            <a:p>
              <a:pPr algn="ctr" eaLnBrk="0" fontAlgn="base" hangingPunct="0">
                <a:spcBef>
                  <a:spcPct val="0"/>
                </a:spcBef>
                <a:spcAft>
                  <a:spcPct val="0"/>
                </a:spcAft>
                <a:defRPr/>
              </a:pPr>
              <a:endParaRPr lang="en-US" b="1" kern="0" dirty="0">
                <a:solidFill>
                  <a:srgbClr val="FFFFFF"/>
                </a:solidFill>
                <a:latin typeface="Arial"/>
                <a:cs typeface="Arial" panose="020B0604020202020204" pitchFamily="34" charset="0"/>
              </a:endParaRPr>
            </a:p>
          </p:txBody>
        </p:sp>
        <p:sp>
          <p:nvSpPr>
            <p:cNvPr id="10" name="TextBox 9">
              <a:extLst>
                <a:ext uri="{FF2B5EF4-FFF2-40B4-BE49-F238E27FC236}">
                  <a16:creationId xmlns:a16="http://schemas.microsoft.com/office/drawing/2014/main" id="{0719828D-9FD4-6B40-D6C3-513F54A71E3B}"/>
                </a:ext>
              </a:extLst>
            </p:cNvPr>
            <p:cNvSpPr txBox="1"/>
            <p:nvPr/>
          </p:nvSpPr>
          <p:spPr bwMode="auto">
            <a:xfrm>
              <a:off x="2429191" y="3131230"/>
              <a:ext cx="6527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eaLnBrk="0" fontAlgn="base" hangingPunct="0">
                <a:spcBef>
                  <a:spcPct val="0"/>
                </a:spcBef>
                <a:spcAft>
                  <a:spcPct val="0"/>
                </a:spcAft>
                <a:defRPr/>
              </a:pPr>
              <a:r>
                <a:rPr lang="en-US" b="1" kern="0" dirty="0">
                  <a:solidFill>
                    <a:srgbClr val="000000"/>
                  </a:solidFill>
                  <a:latin typeface="Calibri" panose="020F0502020204030204" pitchFamily="34" charset="0"/>
                  <a:cs typeface="Arial" panose="020B0604020202020204" pitchFamily="34" charset="0"/>
                </a:rPr>
                <a:t>ORR </a:t>
              </a:r>
            </a:p>
            <a:p>
              <a:pPr eaLnBrk="0" fontAlgn="base" hangingPunct="0">
                <a:spcBef>
                  <a:spcPct val="0"/>
                </a:spcBef>
                <a:spcAft>
                  <a:spcPct val="0"/>
                </a:spcAft>
                <a:defRPr/>
              </a:pPr>
              <a:r>
                <a:rPr lang="en-US" b="1" kern="0" dirty="0">
                  <a:solidFill>
                    <a:srgbClr val="000000"/>
                  </a:solidFill>
                  <a:latin typeface="Calibri" panose="020F0502020204030204" pitchFamily="34" charset="0"/>
                  <a:cs typeface="Arial" panose="020B0604020202020204" pitchFamily="34" charset="0"/>
                </a:rPr>
                <a:t>60%</a:t>
              </a:r>
            </a:p>
          </p:txBody>
        </p:sp>
        <p:sp>
          <p:nvSpPr>
            <p:cNvPr id="11" name="Right Brace 10">
              <a:extLst>
                <a:ext uri="{FF2B5EF4-FFF2-40B4-BE49-F238E27FC236}">
                  <a16:creationId xmlns:a16="http://schemas.microsoft.com/office/drawing/2014/main" id="{1A86AB2A-D955-C798-FFC6-18D8E756A0C2}"/>
                </a:ext>
              </a:extLst>
            </p:cNvPr>
            <p:cNvSpPr/>
            <p:nvPr/>
          </p:nvSpPr>
          <p:spPr bwMode="auto">
            <a:xfrm>
              <a:off x="3583737" y="2475346"/>
              <a:ext cx="137160" cy="1645920"/>
            </a:xfrm>
            <a:prstGeom prst="rightBrace">
              <a:avLst/>
            </a:prstGeom>
            <a:noFill/>
            <a:ln w="28575" cap="flat" cmpd="sng" algn="ctr">
              <a:solidFill>
                <a:srgbClr val="000000"/>
              </a:solidFill>
              <a:prstDash val="solid"/>
              <a:round/>
              <a:headEnd type="none" w="med" len="med"/>
              <a:tailEnd type="none" w="med" len="med"/>
            </a:ln>
            <a:effectLst/>
          </p:spPr>
          <p:txBody>
            <a:bodyPr rtlCol="0" anchor="ctr"/>
            <a:lstStyle/>
            <a:p>
              <a:pPr algn="ctr" eaLnBrk="0" fontAlgn="base" hangingPunct="0">
                <a:spcBef>
                  <a:spcPct val="0"/>
                </a:spcBef>
                <a:spcAft>
                  <a:spcPct val="0"/>
                </a:spcAft>
                <a:defRPr/>
              </a:pPr>
              <a:endParaRPr lang="en-US" b="1" kern="0" dirty="0">
                <a:solidFill>
                  <a:srgbClr val="FFFFFF"/>
                </a:solidFill>
                <a:latin typeface="Arial"/>
                <a:cs typeface="Arial" panose="020B0604020202020204" pitchFamily="34" charset="0"/>
              </a:endParaRPr>
            </a:p>
          </p:txBody>
        </p:sp>
        <p:sp>
          <p:nvSpPr>
            <p:cNvPr id="12" name="TextBox 11">
              <a:extLst>
                <a:ext uri="{FF2B5EF4-FFF2-40B4-BE49-F238E27FC236}">
                  <a16:creationId xmlns:a16="http://schemas.microsoft.com/office/drawing/2014/main" id="{97768CFC-774C-0617-7CAD-C3B7A8AF6E45}"/>
                </a:ext>
              </a:extLst>
            </p:cNvPr>
            <p:cNvSpPr txBox="1"/>
            <p:nvPr/>
          </p:nvSpPr>
          <p:spPr bwMode="auto">
            <a:xfrm>
              <a:off x="3639158" y="2983455"/>
              <a:ext cx="7585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eaLnBrk="0" fontAlgn="base" hangingPunct="0">
                <a:spcBef>
                  <a:spcPct val="0"/>
                </a:spcBef>
                <a:spcAft>
                  <a:spcPct val="0"/>
                </a:spcAft>
                <a:defRPr/>
              </a:pPr>
              <a:r>
                <a:rPr lang="en-US" b="1" kern="0" dirty="0">
                  <a:solidFill>
                    <a:srgbClr val="000000"/>
                  </a:solidFill>
                  <a:latin typeface="Calibri" panose="020F0502020204030204" pitchFamily="34" charset="0"/>
                  <a:cs typeface="Arial" panose="020B0604020202020204" pitchFamily="34" charset="0"/>
                </a:rPr>
                <a:t>ORR </a:t>
              </a:r>
            </a:p>
            <a:p>
              <a:pPr eaLnBrk="0" fontAlgn="base" hangingPunct="0">
                <a:spcBef>
                  <a:spcPct val="0"/>
                </a:spcBef>
                <a:spcAft>
                  <a:spcPct val="0"/>
                </a:spcAft>
                <a:defRPr/>
              </a:pPr>
              <a:r>
                <a:rPr lang="en-US" b="1" kern="0" dirty="0">
                  <a:solidFill>
                    <a:srgbClr val="000000"/>
                  </a:solidFill>
                  <a:latin typeface="Calibri" panose="020F0502020204030204" pitchFamily="34" charset="0"/>
                  <a:cs typeface="Arial" panose="020B0604020202020204" pitchFamily="34" charset="0"/>
                </a:rPr>
                <a:t>61.5%</a:t>
              </a:r>
            </a:p>
          </p:txBody>
        </p:sp>
        <p:sp>
          <p:nvSpPr>
            <p:cNvPr id="13" name="Right Brace 12">
              <a:extLst>
                <a:ext uri="{FF2B5EF4-FFF2-40B4-BE49-F238E27FC236}">
                  <a16:creationId xmlns:a16="http://schemas.microsoft.com/office/drawing/2014/main" id="{962F260B-5FFB-D27E-75B4-DE935179D341}"/>
                </a:ext>
              </a:extLst>
            </p:cNvPr>
            <p:cNvSpPr/>
            <p:nvPr/>
          </p:nvSpPr>
          <p:spPr bwMode="auto">
            <a:xfrm>
              <a:off x="4838552" y="2881742"/>
              <a:ext cx="137160" cy="1554480"/>
            </a:xfrm>
            <a:prstGeom prst="rightBrace">
              <a:avLst/>
            </a:prstGeom>
            <a:noFill/>
            <a:ln w="28575" cap="flat" cmpd="sng" algn="ctr">
              <a:solidFill>
                <a:srgbClr val="000000"/>
              </a:solidFill>
              <a:prstDash val="solid"/>
              <a:round/>
              <a:headEnd type="none" w="med" len="med"/>
              <a:tailEnd type="none" w="med" len="med"/>
            </a:ln>
            <a:effectLst/>
          </p:spPr>
          <p:txBody>
            <a:bodyPr rtlCol="0" anchor="ctr"/>
            <a:lstStyle/>
            <a:p>
              <a:pPr algn="ctr" eaLnBrk="0" fontAlgn="base" hangingPunct="0">
                <a:spcBef>
                  <a:spcPct val="0"/>
                </a:spcBef>
                <a:spcAft>
                  <a:spcPct val="0"/>
                </a:spcAft>
                <a:defRPr/>
              </a:pPr>
              <a:endParaRPr lang="en-US" b="1" kern="0" dirty="0">
                <a:solidFill>
                  <a:srgbClr val="FFFFFF"/>
                </a:solidFill>
                <a:latin typeface="Arial"/>
                <a:cs typeface="Arial" panose="020B0604020202020204" pitchFamily="34" charset="0"/>
              </a:endParaRPr>
            </a:p>
          </p:txBody>
        </p:sp>
        <p:sp>
          <p:nvSpPr>
            <p:cNvPr id="14" name="TextBox 13">
              <a:extLst>
                <a:ext uri="{FF2B5EF4-FFF2-40B4-BE49-F238E27FC236}">
                  <a16:creationId xmlns:a16="http://schemas.microsoft.com/office/drawing/2014/main" id="{4644E3F5-AD92-491C-8B33-B58289CDA3B7}"/>
                </a:ext>
              </a:extLst>
            </p:cNvPr>
            <p:cNvSpPr txBox="1"/>
            <p:nvPr/>
          </p:nvSpPr>
          <p:spPr bwMode="auto">
            <a:xfrm>
              <a:off x="4912445" y="3352904"/>
              <a:ext cx="7585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eaLnBrk="0" fontAlgn="base" hangingPunct="0">
                <a:spcBef>
                  <a:spcPct val="0"/>
                </a:spcBef>
                <a:spcAft>
                  <a:spcPct val="0"/>
                </a:spcAft>
                <a:defRPr/>
              </a:pPr>
              <a:r>
                <a:rPr lang="en-US" b="1" kern="0" dirty="0">
                  <a:solidFill>
                    <a:srgbClr val="000000"/>
                  </a:solidFill>
                  <a:latin typeface="Calibri" panose="020F0502020204030204" pitchFamily="34" charset="0"/>
                  <a:cs typeface="Arial" panose="020B0604020202020204" pitchFamily="34" charset="0"/>
                </a:rPr>
                <a:t>ORR </a:t>
              </a:r>
            </a:p>
            <a:p>
              <a:pPr eaLnBrk="0" fontAlgn="base" hangingPunct="0">
                <a:spcBef>
                  <a:spcPct val="0"/>
                </a:spcBef>
                <a:spcAft>
                  <a:spcPct val="0"/>
                </a:spcAft>
                <a:defRPr/>
              </a:pPr>
              <a:r>
                <a:rPr lang="en-US" b="1" kern="0" dirty="0">
                  <a:solidFill>
                    <a:srgbClr val="000000"/>
                  </a:solidFill>
                  <a:latin typeface="Calibri" panose="020F0502020204030204" pitchFamily="34" charset="0"/>
                  <a:cs typeface="Arial" panose="020B0604020202020204" pitchFamily="34" charset="0"/>
                </a:rPr>
                <a:t>57.1%</a:t>
              </a:r>
            </a:p>
          </p:txBody>
        </p:sp>
        <p:sp>
          <p:nvSpPr>
            <p:cNvPr id="15" name="TextBox 14">
              <a:extLst>
                <a:ext uri="{FF2B5EF4-FFF2-40B4-BE49-F238E27FC236}">
                  <a16:creationId xmlns:a16="http://schemas.microsoft.com/office/drawing/2014/main" id="{4AE4A901-23DE-D5C1-C965-B56FB01AD882}"/>
                </a:ext>
              </a:extLst>
            </p:cNvPr>
            <p:cNvSpPr txBox="1"/>
            <p:nvPr/>
          </p:nvSpPr>
          <p:spPr bwMode="auto">
            <a:xfrm>
              <a:off x="531142" y="5921322"/>
              <a:ext cx="17235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eaLnBrk="0" fontAlgn="base" hangingPunct="0">
                <a:spcBef>
                  <a:spcPct val="0"/>
                </a:spcBef>
                <a:spcAft>
                  <a:spcPct val="0"/>
                </a:spcAft>
                <a:defRPr/>
              </a:pPr>
              <a:r>
                <a:rPr lang="en-US" b="1" kern="0" dirty="0">
                  <a:solidFill>
                    <a:srgbClr val="000000"/>
                  </a:solidFill>
                  <a:latin typeface="Calibri" panose="020F0502020204030204" pitchFamily="34" charset="0"/>
                  <a:cs typeface="Arial" panose="020B0604020202020204" pitchFamily="34" charset="0"/>
                </a:rPr>
                <a:t>mDoR, mo: 11.5</a:t>
              </a:r>
            </a:p>
          </p:txBody>
        </p:sp>
        <p:sp>
          <p:nvSpPr>
            <p:cNvPr id="16" name="TextBox 15">
              <a:extLst>
                <a:ext uri="{FF2B5EF4-FFF2-40B4-BE49-F238E27FC236}">
                  <a16:creationId xmlns:a16="http://schemas.microsoft.com/office/drawing/2014/main" id="{4B70B272-E50A-A85A-3B6C-47D86FFF4633}"/>
                </a:ext>
              </a:extLst>
            </p:cNvPr>
            <p:cNvSpPr txBox="1"/>
            <p:nvPr/>
          </p:nvSpPr>
          <p:spPr bwMode="auto">
            <a:xfrm>
              <a:off x="2983911" y="5921322"/>
              <a:ext cx="596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eaLnBrk="0" fontAlgn="base" hangingPunct="0">
                <a:spcBef>
                  <a:spcPct val="0"/>
                </a:spcBef>
                <a:spcAft>
                  <a:spcPct val="0"/>
                </a:spcAft>
                <a:defRPr/>
              </a:pPr>
              <a:r>
                <a:rPr lang="en-US" b="1" kern="0" dirty="0">
                  <a:solidFill>
                    <a:srgbClr val="000000"/>
                  </a:solidFill>
                  <a:latin typeface="Calibri" panose="020F0502020204030204" pitchFamily="34" charset="0"/>
                  <a:cs typeface="Arial" panose="020B0604020202020204" pitchFamily="34" charset="0"/>
                </a:rPr>
                <a:t>11.5</a:t>
              </a:r>
            </a:p>
          </p:txBody>
        </p:sp>
        <p:sp>
          <p:nvSpPr>
            <p:cNvPr id="17" name="TextBox 16">
              <a:extLst>
                <a:ext uri="{FF2B5EF4-FFF2-40B4-BE49-F238E27FC236}">
                  <a16:creationId xmlns:a16="http://schemas.microsoft.com/office/drawing/2014/main" id="{BC5586C3-BAAE-B487-4D10-F2A5E7C304DC}"/>
                </a:ext>
              </a:extLst>
            </p:cNvPr>
            <p:cNvSpPr txBox="1"/>
            <p:nvPr/>
          </p:nvSpPr>
          <p:spPr bwMode="auto">
            <a:xfrm>
              <a:off x="4322602" y="5921322"/>
              <a:ext cx="479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eaLnBrk="0" fontAlgn="base" hangingPunct="0">
                <a:spcBef>
                  <a:spcPct val="0"/>
                </a:spcBef>
                <a:spcAft>
                  <a:spcPct val="0"/>
                </a:spcAft>
                <a:defRPr/>
              </a:pPr>
              <a:r>
                <a:rPr lang="en-US" b="1" kern="0" dirty="0">
                  <a:solidFill>
                    <a:srgbClr val="000000"/>
                  </a:solidFill>
                  <a:latin typeface="Calibri" panose="020F0502020204030204" pitchFamily="34" charset="0"/>
                  <a:cs typeface="Arial" panose="020B0604020202020204" pitchFamily="34" charset="0"/>
                </a:rPr>
                <a:t>8.2</a:t>
              </a:r>
            </a:p>
          </p:txBody>
        </p:sp>
        <p:sp>
          <p:nvSpPr>
            <p:cNvPr id="18" name="TextBox 17">
              <a:extLst>
                <a:ext uri="{FF2B5EF4-FFF2-40B4-BE49-F238E27FC236}">
                  <a16:creationId xmlns:a16="http://schemas.microsoft.com/office/drawing/2014/main" id="{778429CA-2695-9F62-F344-C8BF7609A0FA}"/>
                </a:ext>
              </a:extLst>
            </p:cNvPr>
            <p:cNvSpPr txBox="1"/>
            <p:nvPr/>
          </p:nvSpPr>
          <p:spPr bwMode="auto">
            <a:xfrm rot="16200000">
              <a:off x="6188449" y="3670567"/>
              <a:ext cx="14695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eaLnBrk="0" fontAlgn="base" hangingPunct="0">
                <a:spcBef>
                  <a:spcPct val="50000"/>
                </a:spcBef>
                <a:spcAft>
                  <a:spcPct val="0"/>
                </a:spcAft>
                <a:defRPr/>
              </a:pPr>
              <a:r>
                <a:rPr lang="en-US" b="1" kern="0" dirty="0">
                  <a:solidFill>
                    <a:srgbClr val="000000"/>
                  </a:solidFill>
                  <a:latin typeface="Calibri" panose="020F0502020204030204" pitchFamily="34" charset="0"/>
                  <a:cs typeface="Arial" panose="020B0604020202020204" pitchFamily="34" charset="0"/>
                </a:rPr>
                <a:t>Percent</a:t>
              </a:r>
            </a:p>
          </p:txBody>
        </p:sp>
        <p:grpSp>
          <p:nvGrpSpPr>
            <p:cNvPr id="19" name="Group 18">
              <a:extLst>
                <a:ext uri="{FF2B5EF4-FFF2-40B4-BE49-F238E27FC236}">
                  <a16:creationId xmlns:a16="http://schemas.microsoft.com/office/drawing/2014/main" id="{0BC19DEE-380B-266E-5E54-B5B94270D7BF}"/>
                </a:ext>
              </a:extLst>
            </p:cNvPr>
            <p:cNvGrpSpPr/>
            <p:nvPr/>
          </p:nvGrpSpPr>
          <p:grpSpPr>
            <a:xfrm>
              <a:off x="7538861" y="2531158"/>
              <a:ext cx="100822" cy="3000777"/>
              <a:chOff x="7826062" y="2531158"/>
              <a:chExt cx="153167" cy="3000777"/>
            </a:xfrm>
          </p:grpSpPr>
          <p:cxnSp>
            <p:nvCxnSpPr>
              <p:cNvPr id="56" name="Straight Connector 55">
                <a:extLst>
                  <a:ext uri="{FF2B5EF4-FFF2-40B4-BE49-F238E27FC236}">
                    <a16:creationId xmlns:a16="http://schemas.microsoft.com/office/drawing/2014/main" id="{D0114E92-CC4B-302C-B605-B6FB907A034C}"/>
                  </a:ext>
                </a:extLst>
              </p:cNvPr>
              <p:cNvCxnSpPr>
                <a:cxnSpLocks/>
              </p:cNvCxnSpPr>
              <p:nvPr/>
            </p:nvCxnSpPr>
            <p:spPr bwMode="auto">
              <a:xfrm>
                <a:off x="7826062" y="2531158"/>
                <a:ext cx="153167" cy="0"/>
              </a:xfrm>
              <a:prstGeom prst="line">
                <a:avLst/>
              </a:prstGeom>
              <a:noFill/>
              <a:ln w="28575" cap="flat" cmpd="sng" algn="ctr">
                <a:solidFill>
                  <a:srgbClr val="000000"/>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4263B8B8-F1BD-BDC5-047F-47CDACFDB788}"/>
                  </a:ext>
                </a:extLst>
              </p:cNvPr>
              <p:cNvCxnSpPr>
                <a:cxnSpLocks/>
              </p:cNvCxnSpPr>
              <p:nvPr/>
            </p:nvCxnSpPr>
            <p:spPr bwMode="auto">
              <a:xfrm>
                <a:off x="7826062" y="3281352"/>
                <a:ext cx="153167" cy="0"/>
              </a:xfrm>
              <a:prstGeom prst="line">
                <a:avLst/>
              </a:prstGeom>
              <a:noFill/>
              <a:ln w="28575" cap="flat" cmpd="sng" algn="ctr">
                <a:solidFill>
                  <a:srgbClr val="000000"/>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E582B8AE-25AB-8B03-C8A1-BFC9786D3BDC}"/>
                  </a:ext>
                </a:extLst>
              </p:cNvPr>
              <p:cNvCxnSpPr>
                <a:cxnSpLocks/>
              </p:cNvCxnSpPr>
              <p:nvPr/>
            </p:nvCxnSpPr>
            <p:spPr bwMode="auto">
              <a:xfrm>
                <a:off x="7826062" y="4031546"/>
                <a:ext cx="153167" cy="0"/>
              </a:xfrm>
              <a:prstGeom prst="line">
                <a:avLst/>
              </a:prstGeom>
              <a:noFill/>
              <a:ln w="28575" cap="flat" cmpd="sng" algn="ctr">
                <a:solidFill>
                  <a:srgbClr val="000000"/>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43E05528-A26B-5856-B19D-6341A6DA64EF}"/>
                  </a:ext>
                </a:extLst>
              </p:cNvPr>
              <p:cNvCxnSpPr>
                <a:cxnSpLocks/>
              </p:cNvCxnSpPr>
              <p:nvPr/>
            </p:nvCxnSpPr>
            <p:spPr bwMode="auto">
              <a:xfrm>
                <a:off x="7826062" y="4781740"/>
                <a:ext cx="153167" cy="0"/>
              </a:xfrm>
              <a:prstGeom prst="line">
                <a:avLst/>
              </a:prstGeom>
              <a:noFill/>
              <a:ln w="28575" cap="flat" cmpd="sng" algn="ctr">
                <a:solidFill>
                  <a:srgbClr val="000000"/>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FF66D442-4B1A-1F8B-0698-04A7969C7A5E}"/>
                  </a:ext>
                </a:extLst>
              </p:cNvPr>
              <p:cNvCxnSpPr>
                <a:cxnSpLocks/>
              </p:cNvCxnSpPr>
              <p:nvPr/>
            </p:nvCxnSpPr>
            <p:spPr bwMode="auto">
              <a:xfrm>
                <a:off x="7826062" y="5531935"/>
                <a:ext cx="153167" cy="0"/>
              </a:xfrm>
              <a:prstGeom prst="line">
                <a:avLst/>
              </a:prstGeom>
              <a:noFill/>
              <a:ln w="28575" cap="flat" cmpd="sng" algn="ctr">
                <a:solidFill>
                  <a:srgbClr val="000000"/>
                </a:solidFill>
                <a:prstDash val="solid"/>
                <a:round/>
                <a:headEnd type="none" w="med" len="med"/>
                <a:tailEnd type="none" w="med" len="med"/>
              </a:ln>
              <a:effectLst/>
            </p:spPr>
          </p:cxnSp>
        </p:grpSp>
        <p:grpSp>
          <p:nvGrpSpPr>
            <p:cNvPr id="20" name="Group 19">
              <a:extLst>
                <a:ext uri="{FF2B5EF4-FFF2-40B4-BE49-F238E27FC236}">
                  <a16:creationId xmlns:a16="http://schemas.microsoft.com/office/drawing/2014/main" id="{0BA71E6E-0F0C-A019-93B9-498311DBCE70}"/>
                </a:ext>
              </a:extLst>
            </p:cNvPr>
            <p:cNvGrpSpPr/>
            <p:nvPr/>
          </p:nvGrpSpPr>
          <p:grpSpPr>
            <a:xfrm>
              <a:off x="8293591" y="5543550"/>
              <a:ext cx="998835" cy="84986"/>
              <a:chOff x="8633138" y="5531927"/>
              <a:chExt cx="841420" cy="201769"/>
            </a:xfrm>
          </p:grpSpPr>
          <p:cxnSp>
            <p:nvCxnSpPr>
              <p:cNvPr id="54" name="Straight Connector 53">
                <a:extLst>
                  <a:ext uri="{FF2B5EF4-FFF2-40B4-BE49-F238E27FC236}">
                    <a16:creationId xmlns:a16="http://schemas.microsoft.com/office/drawing/2014/main" id="{8301A8A5-6CDE-AC56-03E5-163C7628EC63}"/>
                  </a:ext>
                </a:extLst>
              </p:cNvPr>
              <p:cNvCxnSpPr/>
              <p:nvPr/>
            </p:nvCxnSpPr>
            <p:spPr bwMode="auto">
              <a:xfrm>
                <a:off x="8633138" y="5531927"/>
                <a:ext cx="0" cy="201769"/>
              </a:xfrm>
              <a:prstGeom prst="line">
                <a:avLst/>
              </a:prstGeom>
              <a:noFill/>
              <a:ln w="28575" cap="flat" cmpd="sng" algn="ctr">
                <a:solidFill>
                  <a:srgbClr val="000000"/>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585A7D2C-63E9-1D46-3860-D77BB1A9D63B}"/>
                  </a:ext>
                </a:extLst>
              </p:cNvPr>
              <p:cNvCxnSpPr/>
              <p:nvPr/>
            </p:nvCxnSpPr>
            <p:spPr bwMode="auto">
              <a:xfrm>
                <a:off x="9474558" y="5531927"/>
                <a:ext cx="0" cy="201769"/>
              </a:xfrm>
              <a:prstGeom prst="line">
                <a:avLst/>
              </a:prstGeom>
              <a:noFill/>
              <a:ln w="28575" cap="flat" cmpd="sng" algn="ctr">
                <a:solidFill>
                  <a:srgbClr val="000000"/>
                </a:solidFill>
                <a:prstDash val="solid"/>
                <a:round/>
                <a:headEnd type="none" w="med" len="med"/>
                <a:tailEnd type="none" w="med" len="med"/>
              </a:ln>
              <a:effectLst/>
            </p:spPr>
          </p:cxnSp>
        </p:grpSp>
        <p:sp>
          <p:nvSpPr>
            <p:cNvPr id="21" name="TextBox 20">
              <a:extLst>
                <a:ext uri="{FF2B5EF4-FFF2-40B4-BE49-F238E27FC236}">
                  <a16:creationId xmlns:a16="http://schemas.microsoft.com/office/drawing/2014/main" id="{723700C6-8CBD-A190-DEAD-81A3910E8FF8}"/>
                </a:ext>
              </a:extLst>
            </p:cNvPr>
            <p:cNvSpPr txBox="1"/>
            <p:nvPr/>
          </p:nvSpPr>
          <p:spPr bwMode="auto">
            <a:xfrm>
              <a:off x="7043948" y="2336446"/>
              <a:ext cx="551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eaLnBrk="0" fontAlgn="base" hangingPunct="0">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100</a:t>
              </a:r>
            </a:p>
          </p:txBody>
        </p:sp>
        <p:sp>
          <p:nvSpPr>
            <p:cNvPr id="22" name="TextBox 21">
              <a:extLst>
                <a:ext uri="{FF2B5EF4-FFF2-40B4-BE49-F238E27FC236}">
                  <a16:creationId xmlns:a16="http://schemas.microsoft.com/office/drawing/2014/main" id="{62DF9B98-CE99-0569-7E38-04D3F50B367E}"/>
                </a:ext>
              </a:extLst>
            </p:cNvPr>
            <p:cNvSpPr txBox="1"/>
            <p:nvPr/>
          </p:nvSpPr>
          <p:spPr bwMode="auto">
            <a:xfrm>
              <a:off x="7168022" y="3089483"/>
              <a:ext cx="551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eaLnBrk="0" fontAlgn="base" hangingPunct="0">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75</a:t>
              </a:r>
            </a:p>
          </p:txBody>
        </p:sp>
        <p:sp>
          <p:nvSpPr>
            <p:cNvPr id="23" name="TextBox 22">
              <a:extLst>
                <a:ext uri="{FF2B5EF4-FFF2-40B4-BE49-F238E27FC236}">
                  <a16:creationId xmlns:a16="http://schemas.microsoft.com/office/drawing/2014/main" id="{2F1FFBD4-16D6-7774-DC78-18872D7E6EF1}"/>
                </a:ext>
              </a:extLst>
            </p:cNvPr>
            <p:cNvSpPr txBox="1"/>
            <p:nvPr/>
          </p:nvSpPr>
          <p:spPr bwMode="auto">
            <a:xfrm>
              <a:off x="7168022" y="3842518"/>
              <a:ext cx="551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eaLnBrk="0" fontAlgn="base" hangingPunct="0">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50</a:t>
              </a:r>
            </a:p>
          </p:txBody>
        </p:sp>
        <p:sp>
          <p:nvSpPr>
            <p:cNvPr id="24" name="TextBox 23">
              <a:extLst>
                <a:ext uri="{FF2B5EF4-FFF2-40B4-BE49-F238E27FC236}">
                  <a16:creationId xmlns:a16="http://schemas.microsoft.com/office/drawing/2014/main" id="{07F6B8F8-E683-EAFE-D5D6-3D97B38CE805}"/>
                </a:ext>
              </a:extLst>
            </p:cNvPr>
            <p:cNvSpPr txBox="1"/>
            <p:nvPr/>
          </p:nvSpPr>
          <p:spPr bwMode="auto">
            <a:xfrm>
              <a:off x="7168022" y="4590019"/>
              <a:ext cx="551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eaLnBrk="0" fontAlgn="base" hangingPunct="0">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25</a:t>
              </a:r>
            </a:p>
          </p:txBody>
        </p:sp>
        <p:sp>
          <p:nvSpPr>
            <p:cNvPr id="25" name="TextBox 24">
              <a:extLst>
                <a:ext uri="{FF2B5EF4-FFF2-40B4-BE49-F238E27FC236}">
                  <a16:creationId xmlns:a16="http://schemas.microsoft.com/office/drawing/2014/main" id="{298ED572-94C7-3FA6-E4FC-45772C452842}"/>
                </a:ext>
              </a:extLst>
            </p:cNvPr>
            <p:cNvSpPr txBox="1"/>
            <p:nvPr/>
          </p:nvSpPr>
          <p:spPr bwMode="auto">
            <a:xfrm>
              <a:off x="7282938" y="5336751"/>
              <a:ext cx="551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eaLnBrk="0" fontAlgn="base" hangingPunct="0">
                <a:spcBef>
                  <a:spcPct val="50000"/>
                </a:spcBef>
                <a:spcAft>
                  <a:spcPct val="0"/>
                </a:spcAft>
                <a:defRPr/>
              </a:pPr>
              <a:r>
                <a:rPr lang="en-US" kern="0" dirty="0">
                  <a:solidFill>
                    <a:srgbClr val="000000"/>
                  </a:solidFill>
                  <a:latin typeface="Calibri" panose="020F0502020204030204" pitchFamily="34" charset="0"/>
                  <a:cs typeface="Arial" panose="020B0604020202020204" pitchFamily="34" charset="0"/>
                </a:rPr>
                <a:t>0</a:t>
              </a:r>
            </a:p>
          </p:txBody>
        </p:sp>
        <p:sp>
          <p:nvSpPr>
            <p:cNvPr id="26" name="TextBox 25">
              <a:extLst>
                <a:ext uri="{FF2B5EF4-FFF2-40B4-BE49-F238E27FC236}">
                  <a16:creationId xmlns:a16="http://schemas.microsoft.com/office/drawing/2014/main" id="{BCB3BE6F-B20B-7D83-2432-D2E34523F2F4}"/>
                </a:ext>
              </a:extLst>
            </p:cNvPr>
            <p:cNvSpPr txBox="1"/>
            <p:nvPr/>
          </p:nvSpPr>
          <p:spPr bwMode="auto">
            <a:xfrm>
              <a:off x="8075716" y="5580231"/>
              <a:ext cx="551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eaLnBrk="0" fontAlgn="base" hangingPunct="0">
                <a:spcBef>
                  <a:spcPct val="50000"/>
                </a:spcBef>
                <a:spcAft>
                  <a:spcPct val="0"/>
                </a:spcAft>
                <a:defRPr/>
              </a:pPr>
              <a:r>
                <a:rPr lang="en-US" b="1" kern="0" dirty="0">
                  <a:solidFill>
                    <a:srgbClr val="000000"/>
                  </a:solidFill>
                  <a:latin typeface="Calibri" panose="020F0502020204030204" pitchFamily="34" charset="0"/>
                  <a:cs typeface="Arial" panose="020B0604020202020204" pitchFamily="34" charset="0"/>
                </a:rPr>
                <a:t>No</a:t>
              </a:r>
            </a:p>
          </p:txBody>
        </p:sp>
        <p:sp>
          <p:nvSpPr>
            <p:cNvPr id="27" name="TextBox 26">
              <a:extLst>
                <a:ext uri="{FF2B5EF4-FFF2-40B4-BE49-F238E27FC236}">
                  <a16:creationId xmlns:a16="http://schemas.microsoft.com/office/drawing/2014/main" id="{61107A21-565A-6591-9A8A-56C6F745FC2B}"/>
                </a:ext>
              </a:extLst>
            </p:cNvPr>
            <p:cNvSpPr txBox="1"/>
            <p:nvPr/>
          </p:nvSpPr>
          <p:spPr bwMode="auto">
            <a:xfrm>
              <a:off x="9063304" y="5580231"/>
              <a:ext cx="551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eaLnBrk="0" fontAlgn="base" hangingPunct="0">
                <a:spcBef>
                  <a:spcPct val="50000"/>
                </a:spcBef>
                <a:spcAft>
                  <a:spcPct val="0"/>
                </a:spcAft>
                <a:defRPr/>
              </a:pPr>
              <a:r>
                <a:rPr lang="en-US" b="1" kern="0" dirty="0">
                  <a:solidFill>
                    <a:srgbClr val="000000"/>
                  </a:solidFill>
                  <a:latin typeface="Calibri" panose="020F0502020204030204" pitchFamily="34" charset="0"/>
                  <a:cs typeface="Arial" panose="020B0604020202020204" pitchFamily="34" charset="0"/>
                </a:rPr>
                <a:t>Yes</a:t>
              </a:r>
            </a:p>
          </p:txBody>
        </p:sp>
        <p:sp>
          <p:nvSpPr>
            <p:cNvPr id="28" name="TextBox 27">
              <a:extLst>
                <a:ext uri="{FF2B5EF4-FFF2-40B4-BE49-F238E27FC236}">
                  <a16:creationId xmlns:a16="http://schemas.microsoft.com/office/drawing/2014/main" id="{DC874D93-3CB3-74E8-65BC-C246B5C1A8B9}"/>
                </a:ext>
              </a:extLst>
            </p:cNvPr>
            <p:cNvSpPr txBox="1"/>
            <p:nvPr/>
          </p:nvSpPr>
          <p:spPr bwMode="auto">
            <a:xfrm>
              <a:off x="7947936" y="6138795"/>
              <a:ext cx="1923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eaLnBrk="0" fontAlgn="base" hangingPunct="0">
                <a:spcBef>
                  <a:spcPct val="50000"/>
                </a:spcBef>
                <a:spcAft>
                  <a:spcPct val="0"/>
                </a:spcAft>
                <a:defRPr/>
              </a:pPr>
              <a:r>
                <a:rPr lang="en-US" b="1" kern="0" dirty="0">
                  <a:solidFill>
                    <a:srgbClr val="000000"/>
                  </a:solidFill>
                  <a:latin typeface="Calibri" panose="020F0502020204030204" pitchFamily="34" charset="0"/>
                  <a:cs typeface="Arial" panose="020B0604020202020204" pitchFamily="34" charset="0"/>
                </a:rPr>
                <a:t>Best ORR (n=159)</a:t>
              </a:r>
            </a:p>
          </p:txBody>
        </p:sp>
        <p:sp>
          <p:nvSpPr>
            <p:cNvPr id="29" name="TextBox 28">
              <a:extLst>
                <a:ext uri="{FF2B5EF4-FFF2-40B4-BE49-F238E27FC236}">
                  <a16:creationId xmlns:a16="http://schemas.microsoft.com/office/drawing/2014/main" id="{322DEF7B-67FF-20C0-9602-2C5BE19A910A}"/>
                </a:ext>
              </a:extLst>
            </p:cNvPr>
            <p:cNvSpPr txBox="1"/>
            <p:nvPr/>
          </p:nvSpPr>
          <p:spPr bwMode="auto">
            <a:xfrm>
              <a:off x="6424818" y="5638715"/>
              <a:ext cx="149519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eaLnBrk="0" fontAlgn="base" hangingPunct="0">
                <a:spcBef>
                  <a:spcPct val="50000"/>
                </a:spcBef>
                <a:spcAft>
                  <a:spcPct val="0"/>
                </a:spcAft>
                <a:defRPr/>
              </a:pPr>
              <a:r>
                <a:rPr lang="en-US" sz="1400" b="1" kern="0" dirty="0">
                  <a:solidFill>
                    <a:srgbClr val="000000"/>
                  </a:solidFill>
                  <a:latin typeface="Calibri" panose="020F0502020204030204" pitchFamily="34" charset="0"/>
                  <a:cs typeface="Arial" panose="020B0604020202020204" pitchFamily="34" charset="0"/>
                </a:rPr>
                <a:t>Any Prior </a:t>
              </a:r>
              <a:br>
                <a:rPr lang="en-US" sz="1400" b="1" kern="0" dirty="0">
                  <a:solidFill>
                    <a:srgbClr val="000000"/>
                  </a:solidFill>
                  <a:latin typeface="Calibri" panose="020F0502020204030204" pitchFamily="34" charset="0"/>
                  <a:cs typeface="Arial" panose="020B0604020202020204" pitchFamily="34" charset="0"/>
                </a:rPr>
              </a:br>
              <a:r>
                <a:rPr lang="en-US" sz="1400" b="1" kern="0" dirty="0">
                  <a:solidFill>
                    <a:srgbClr val="000000"/>
                  </a:solidFill>
                  <a:latin typeface="Calibri" panose="020F0502020204030204" pitchFamily="34" charset="0"/>
                  <a:cs typeface="Arial" panose="020B0604020202020204" pitchFamily="34" charset="0"/>
                </a:rPr>
                <a:t>BCMA-Targeted Therapy</a:t>
              </a:r>
            </a:p>
          </p:txBody>
        </p:sp>
        <p:sp>
          <p:nvSpPr>
            <p:cNvPr id="30" name="Rectangle 29">
              <a:extLst>
                <a:ext uri="{FF2B5EF4-FFF2-40B4-BE49-F238E27FC236}">
                  <a16:creationId xmlns:a16="http://schemas.microsoft.com/office/drawing/2014/main" id="{C5038E41-C8B7-1847-4ADA-22B296660D4E}"/>
                </a:ext>
              </a:extLst>
            </p:cNvPr>
            <p:cNvSpPr/>
            <p:nvPr/>
          </p:nvSpPr>
          <p:spPr bwMode="auto">
            <a:xfrm>
              <a:off x="8111344" y="2910254"/>
              <a:ext cx="350210" cy="1002323"/>
            </a:xfrm>
            <a:prstGeom prst="rect">
              <a:avLst/>
            </a:prstGeom>
            <a:solidFill>
              <a:srgbClr val="015873"/>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DAE35786-FB03-512D-793A-69578C032E88}"/>
                </a:ext>
              </a:extLst>
            </p:cNvPr>
            <p:cNvSpPr/>
            <p:nvPr/>
          </p:nvSpPr>
          <p:spPr bwMode="auto">
            <a:xfrm>
              <a:off x="8111344" y="3912577"/>
              <a:ext cx="350210" cy="123092"/>
            </a:xfrm>
            <a:prstGeom prst="rect">
              <a:avLst/>
            </a:prstGeom>
            <a:solidFill>
              <a:srgbClr val="E1471D"/>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7C6C5631-6193-26B7-9409-B56418072FB8}"/>
                </a:ext>
              </a:extLst>
            </p:cNvPr>
            <p:cNvSpPr/>
            <p:nvPr/>
          </p:nvSpPr>
          <p:spPr bwMode="auto">
            <a:xfrm>
              <a:off x="8111344" y="4035669"/>
              <a:ext cx="350210" cy="215412"/>
            </a:xfrm>
            <a:prstGeom prst="rect">
              <a:avLst/>
            </a:prstGeom>
            <a:solidFill>
              <a:srgbClr val="682E74"/>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24C3C956-61DB-B450-4E29-AF087D1E33B8}"/>
                </a:ext>
              </a:extLst>
            </p:cNvPr>
            <p:cNvSpPr/>
            <p:nvPr/>
          </p:nvSpPr>
          <p:spPr bwMode="auto">
            <a:xfrm>
              <a:off x="8111344" y="4251081"/>
              <a:ext cx="350210" cy="637442"/>
            </a:xfrm>
            <a:prstGeom prst="rect">
              <a:avLst/>
            </a:prstGeom>
            <a:solidFill>
              <a:srgbClr val="00823B"/>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CDCB2825-DE2E-F959-119B-FCE5E775A4EB}"/>
                </a:ext>
              </a:extLst>
            </p:cNvPr>
            <p:cNvSpPr/>
            <p:nvPr/>
          </p:nvSpPr>
          <p:spPr bwMode="auto">
            <a:xfrm>
              <a:off x="8111344" y="4888523"/>
              <a:ext cx="350210" cy="641839"/>
            </a:xfrm>
            <a:prstGeom prst="rect">
              <a:avLst/>
            </a:prstGeom>
            <a:solidFill>
              <a:srgbClr val="4DA1BB"/>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0AC20146-4D11-D603-2D64-1F0E153BC038}"/>
                </a:ext>
              </a:extLst>
            </p:cNvPr>
            <p:cNvSpPr/>
            <p:nvPr/>
          </p:nvSpPr>
          <p:spPr bwMode="auto">
            <a:xfrm>
              <a:off x="9097765" y="3349869"/>
              <a:ext cx="350210" cy="536331"/>
            </a:xfrm>
            <a:prstGeom prst="rect">
              <a:avLst/>
            </a:prstGeom>
            <a:solidFill>
              <a:srgbClr val="015873"/>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D4381460-5F30-9937-8E92-85D4E2EEFB9B}"/>
                </a:ext>
              </a:extLst>
            </p:cNvPr>
            <p:cNvSpPr/>
            <p:nvPr/>
          </p:nvSpPr>
          <p:spPr bwMode="auto">
            <a:xfrm>
              <a:off x="9097765" y="3884635"/>
              <a:ext cx="350210" cy="461596"/>
            </a:xfrm>
            <a:prstGeom prst="rect">
              <a:avLst/>
            </a:prstGeom>
            <a:solidFill>
              <a:srgbClr val="682E74"/>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1A01700B-FF90-40DF-45F2-2C984B33C3CC}"/>
                </a:ext>
              </a:extLst>
            </p:cNvPr>
            <p:cNvSpPr/>
            <p:nvPr/>
          </p:nvSpPr>
          <p:spPr bwMode="auto">
            <a:xfrm>
              <a:off x="9097765" y="4347796"/>
              <a:ext cx="350210" cy="461596"/>
            </a:xfrm>
            <a:prstGeom prst="rect">
              <a:avLst/>
            </a:prstGeom>
            <a:solidFill>
              <a:srgbClr val="00823B"/>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F2B96B89-F26F-8D1A-05A8-99F1C4DD683B}"/>
                </a:ext>
              </a:extLst>
            </p:cNvPr>
            <p:cNvSpPr/>
            <p:nvPr/>
          </p:nvSpPr>
          <p:spPr bwMode="auto">
            <a:xfrm>
              <a:off x="9097765" y="4809392"/>
              <a:ext cx="350210" cy="720970"/>
            </a:xfrm>
            <a:prstGeom prst="rect">
              <a:avLst/>
            </a:prstGeom>
            <a:solidFill>
              <a:srgbClr val="4DA1BB"/>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0BE43698-490C-DFB5-DDBD-F8EB8F00E89C}"/>
                </a:ext>
              </a:extLst>
            </p:cNvPr>
            <p:cNvSpPr txBox="1"/>
            <p:nvPr/>
          </p:nvSpPr>
          <p:spPr bwMode="auto">
            <a:xfrm>
              <a:off x="7899186" y="2403133"/>
              <a:ext cx="822228" cy="55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eaLnBrk="0" fontAlgn="base" hangingPunct="0">
                <a:lnSpc>
                  <a:spcPts val="1760"/>
                </a:lnSpc>
                <a:spcAft>
                  <a:spcPct val="0"/>
                </a:spcAft>
                <a:defRPr/>
              </a:pPr>
              <a:r>
                <a:rPr lang="en-US" b="1" kern="0" dirty="0">
                  <a:solidFill>
                    <a:srgbClr val="000000"/>
                  </a:solidFill>
                  <a:latin typeface="Calibri" panose="020F0502020204030204" pitchFamily="34" charset="0"/>
                  <a:cs typeface="Arial" panose="020B0604020202020204" pitchFamily="34" charset="0"/>
                </a:rPr>
                <a:t>ORR: 87%</a:t>
              </a:r>
            </a:p>
          </p:txBody>
        </p:sp>
        <p:sp>
          <p:nvSpPr>
            <p:cNvPr id="40" name="TextBox 39">
              <a:extLst>
                <a:ext uri="{FF2B5EF4-FFF2-40B4-BE49-F238E27FC236}">
                  <a16:creationId xmlns:a16="http://schemas.microsoft.com/office/drawing/2014/main" id="{883E87AF-64FF-9B09-D012-FAA073BB9766}"/>
                </a:ext>
              </a:extLst>
            </p:cNvPr>
            <p:cNvSpPr txBox="1"/>
            <p:nvPr/>
          </p:nvSpPr>
          <p:spPr bwMode="auto">
            <a:xfrm>
              <a:off x="8873969" y="2841845"/>
              <a:ext cx="822228" cy="55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eaLnBrk="0" fontAlgn="base" hangingPunct="0">
                <a:lnSpc>
                  <a:spcPts val="1760"/>
                </a:lnSpc>
                <a:spcAft>
                  <a:spcPct val="0"/>
                </a:spcAft>
                <a:defRPr/>
              </a:pPr>
              <a:r>
                <a:rPr lang="en-US" b="1" kern="0" dirty="0">
                  <a:solidFill>
                    <a:srgbClr val="000000"/>
                  </a:solidFill>
                  <a:latin typeface="Calibri" panose="020F0502020204030204" pitchFamily="34" charset="0"/>
                  <a:cs typeface="Arial" panose="020B0604020202020204" pitchFamily="34" charset="0"/>
                </a:rPr>
                <a:t>ORR: 73%</a:t>
              </a:r>
            </a:p>
          </p:txBody>
        </p:sp>
        <p:sp>
          <p:nvSpPr>
            <p:cNvPr id="41" name="Freeform 40">
              <a:extLst>
                <a:ext uri="{FF2B5EF4-FFF2-40B4-BE49-F238E27FC236}">
                  <a16:creationId xmlns:a16="http://schemas.microsoft.com/office/drawing/2014/main" id="{0CED9B49-A757-C131-90F3-A31C1EB48DF5}"/>
                </a:ext>
              </a:extLst>
            </p:cNvPr>
            <p:cNvSpPr/>
            <p:nvPr/>
          </p:nvSpPr>
          <p:spPr bwMode="auto">
            <a:xfrm>
              <a:off x="7639683" y="2383971"/>
              <a:ext cx="2013857" cy="3147956"/>
            </a:xfrm>
            <a:custGeom>
              <a:avLst/>
              <a:gdLst>
                <a:gd name="connsiteX0" fmla="*/ 0 w 2013857"/>
                <a:gd name="connsiteY0" fmla="*/ 0 h 3298372"/>
                <a:gd name="connsiteX1" fmla="*/ 0 w 2013857"/>
                <a:gd name="connsiteY1" fmla="*/ 3298372 h 3298372"/>
                <a:gd name="connsiteX2" fmla="*/ 2013857 w 2013857"/>
                <a:gd name="connsiteY2" fmla="*/ 3298372 h 3298372"/>
              </a:gdLst>
              <a:ahLst/>
              <a:cxnLst>
                <a:cxn ang="0">
                  <a:pos x="connsiteX0" y="connsiteY0"/>
                </a:cxn>
                <a:cxn ang="0">
                  <a:pos x="connsiteX1" y="connsiteY1"/>
                </a:cxn>
                <a:cxn ang="0">
                  <a:pos x="connsiteX2" y="connsiteY2"/>
                </a:cxn>
              </a:cxnLst>
              <a:rect l="l" t="t" r="r" b="b"/>
              <a:pathLst>
                <a:path w="2013857" h="3298372">
                  <a:moveTo>
                    <a:pt x="0" y="0"/>
                  </a:moveTo>
                  <a:lnTo>
                    <a:pt x="0" y="3298372"/>
                  </a:lnTo>
                  <a:lnTo>
                    <a:pt x="2013857" y="3298372"/>
                  </a:lnTo>
                </a:path>
              </a:pathLst>
            </a:custGeom>
            <a:noFill/>
            <a:ln w="28575">
              <a:solidFill>
                <a:srgbClr val="000000"/>
              </a:solidFill>
              <a:miter lim="800000"/>
              <a:headEnd/>
              <a:tailEnd/>
            </a:ln>
          </p:spPr>
          <p:txBody>
            <a:bodyPr rtlCol="0" anchor="ctr"/>
            <a:lstStyle/>
            <a:p>
              <a:pPr algn="ctr" eaLnBrk="0" fontAlgn="base" hangingPunct="0">
                <a:spcBef>
                  <a:spcPct val="0"/>
                </a:spcBef>
                <a:spcAft>
                  <a:spcPct val="0"/>
                </a:spcAft>
                <a:defRPr/>
              </a:pPr>
              <a:endParaRPr lang="en-US" b="1" kern="0" dirty="0">
                <a:solidFill>
                  <a:srgbClr val="FFFFFF"/>
                </a:solidFill>
                <a:latin typeface="Arial"/>
                <a:cs typeface="Arial" panose="020B0604020202020204" pitchFamily="34" charset="0"/>
              </a:endParaRPr>
            </a:p>
          </p:txBody>
        </p:sp>
        <p:sp>
          <p:nvSpPr>
            <p:cNvPr id="42" name="Right Bracket 41">
              <a:extLst>
                <a:ext uri="{FF2B5EF4-FFF2-40B4-BE49-F238E27FC236}">
                  <a16:creationId xmlns:a16="http://schemas.microsoft.com/office/drawing/2014/main" id="{A340895B-61C0-2FD3-36AA-CB7C77E6E439}"/>
                </a:ext>
              </a:extLst>
            </p:cNvPr>
            <p:cNvSpPr/>
            <p:nvPr/>
          </p:nvSpPr>
          <p:spPr bwMode="auto">
            <a:xfrm>
              <a:off x="8467404" y="2915662"/>
              <a:ext cx="94972" cy="1313042"/>
            </a:xfrm>
            <a:prstGeom prst="rightBracket">
              <a:avLst>
                <a:gd name="adj" fmla="val 0"/>
              </a:avLst>
            </a:prstGeom>
            <a:noFill/>
            <a:ln w="28575" cap="flat" cmpd="sng" algn="ctr">
              <a:solidFill>
                <a:srgbClr val="000000"/>
              </a:solidFill>
              <a:prstDash val="solid"/>
              <a:round/>
              <a:headEnd type="none" w="med" len="med"/>
              <a:tailEnd type="none" w="med" len="med"/>
            </a:ln>
            <a:effectLst/>
          </p:spPr>
          <p:txBody>
            <a:bodyPr rtlCol="0" anchor="ctr"/>
            <a:lstStyle/>
            <a:p>
              <a:pPr algn="ctr" eaLnBrk="0" fontAlgn="base" hangingPunct="0">
                <a:spcBef>
                  <a:spcPct val="0"/>
                </a:spcBef>
                <a:spcAft>
                  <a:spcPct val="0"/>
                </a:spcAft>
                <a:defRPr/>
              </a:pPr>
              <a:endParaRPr lang="en-US" b="1" kern="0" dirty="0">
                <a:solidFill>
                  <a:srgbClr val="FFFFFF"/>
                </a:solidFill>
                <a:latin typeface="Arial"/>
                <a:cs typeface="Arial" panose="020B0604020202020204" pitchFamily="34" charset="0"/>
              </a:endParaRPr>
            </a:p>
          </p:txBody>
        </p:sp>
        <p:sp>
          <p:nvSpPr>
            <p:cNvPr id="43" name="Right Bracket 42">
              <a:extLst>
                <a:ext uri="{FF2B5EF4-FFF2-40B4-BE49-F238E27FC236}">
                  <a16:creationId xmlns:a16="http://schemas.microsoft.com/office/drawing/2014/main" id="{BCC1835D-55DF-52ED-859E-7D94D6472CAD}"/>
                </a:ext>
              </a:extLst>
            </p:cNvPr>
            <p:cNvSpPr/>
            <p:nvPr/>
          </p:nvSpPr>
          <p:spPr bwMode="auto">
            <a:xfrm>
              <a:off x="9449429" y="3358661"/>
              <a:ext cx="82073" cy="1010719"/>
            </a:xfrm>
            <a:prstGeom prst="rightBracket">
              <a:avLst>
                <a:gd name="adj" fmla="val 0"/>
              </a:avLst>
            </a:prstGeom>
            <a:noFill/>
            <a:ln w="28575" cap="flat" cmpd="sng" algn="ctr">
              <a:solidFill>
                <a:srgbClr val="000000"/>
              </a:solidFill>
              <a:prstDash val="solid"/>
              <a:round/>
              <a:headEnd type="none" w="med" len="med"/>
              <a:tailEnd type="none" w="med" len="med"/>
            </a:ln>
            <a:effectLst/>
          </p:spPr>
          <p:txBody>
            <a:bodyPr rtlCol="0" anchor="ctr"/>
            <a:lstStyle/>
            <a:p>
              <a:pPr algn="ctr" eaLnBrk="0" fontAlgn="base" hangingPunct="0">
                <a:spcBef>
                  <a:spcPct val="0"/>
                </a:spcBef>
                <a:spcAft>
                  <a:spcPct val="0"/>
                </a:spcAft>
                <a:defRPr/>
              </a:pPr>
              <a:endParaRPr lang="en-US" b="1" kern="0" dirty="0">
                <a:solidFill>
                  <a:srgbClr val="FFFFFF"/>
                </a:solidFill>
                <a:latin typeface="Arial"/>
                <a:cs typeface="Arial" panose="020B0604020202020204" pitchFamily="34" charset="0"/>
              </a:endParaRPr>
            </a:p>
          </p:txBody>
        </p:sp>
        <p:sp>
          <p:nvSpPr>
            <p:cNvPr id="44" name="TextBox 43">
              <a:extLst>
                <a:ext uri="{FF2B5EF4-FFF2-40B4-BE49-F238E27FC236}">
                  <a16:creationId xmlns:a16="http://schemas.microsoft.com/office/drawing/2014/main" id="{71612B9F-964A-7C3A-49CC-F43DBDF5A6E5}"/>
                </a:ext>
              </a:extLst>
            </p:cNvPr>
            <p:cNvSpPr txBox="1"/>
            <p:nvPr/>
          </p:nvSpPr>
          <p:spPr bwMode="auto">
            <a:xfrm>
              <a:off x="8519008" y="3181599"/>
              <a:ext cx="623515" cy="1018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eaLnBrk="0" fontAlgn="base" hangingPunct="0">
                <a:lnSpc>
                  <a:spcPts val="1760"/>
                </a:lnSpc>
                <a:spcAft>
                  <a:spcPct val="0"/>
                </a:spcAft>
                <a:defRPr/>
              </a:pPr>
              <a:r>
                <a:rPr lang="en-US" kern="0" dirty="0">
                  <a:solidFill>
                    <a:srgbClr val="000000"/>
                  </a:solidFill>
                  <a:latin typeface="Calibri" panose="020F0502020204030204" pitchFamily="34" charset="0"/>
                  <a:cs typeface="Arial" panose="020B0604020202020204" pitchFamily="34" charset="0"/>
                </a:rPr>
                <a:t>CR or sCR: 44%</a:t>
              </a:r>
            </a:p>
          </p:txBody>
        </p:sp>
        <p:sp>
          <p:nvSpPr>
            <p:cNvPr id="45" name="TextBox 44">
              <a:extLst>
                <a:ext uri="{FF2B5EF4-FFF2-40B4-BE49-F238E27FC236}">
                  <a16:creationId xmlns:a16="http://schemas.microsoft.com/office/drawing/2014/main" id="{C761C5FB-A6EF-2CAD-668B-66EFB6E4D615}"/>
                </a:ext>
              </a:extLst>
            </p:cNvPr>
            <p:cNvSpPr txBox="1"/>
            <p:nvPr/>
          </p:nvSpPr>
          <p:spPr bwMode="auto">
            <a:xfrm>
              <a:off x="9489486" y="3344382"/>
              <a:ext cx="623515" cy="1018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eaLnBrk="0" fontAlgn="base" hangingPunct="0">
                <a:lnSpc>
                  <a:spcPts val="1760"/>
                </a:lnSpc>
                <a:spcAft>
                  <a:spcPct val="0"/>
                </a:spcAft>
                <a:defRPr/>
              </a:pPr>
              <a:r>
                <a:rPr lang="en-US" kern="0" dirty="0">
                  <a:solidFill>
                    <a:srgbClr val="000000"/>
                  </a:solidFill>
                  <a:latin typeface="Calibri" panose="020F0502020204030204" pitchFamily="34" charset="0"/>
                  <a:cs typeface="Arial" panose="020B0604020202020204" pitchFamily="34" charset="0"/>
                </a:rPr>
                <a:t>CR or sCR: 33%</a:t>
              </a:r>
            </a:p>
          </p:txBody>
        </p:sp>
        <p:sp>
          <p:nvSpPr>
            <p:cNvPr id="46" name="Rectangle 45">
              <a:extLst>
                <a:ext uri="{FF2B5EF4-FFF2-40B4-BE49-F238E27FC236}">
                  <a16:creationId xmlns:a16="http://schemas.microsoft.com/office/drawing/2014/main" id="{04615413-007F-E71D-83DB-7FC8B3517DE7}"/>
                </a:ext>
              </a:extLst>
            </p:cNvPr>
            <p:cNvSpPr/>
            <p:nvPr/>
          </p:nvSpPr>
          <p:spPr bwMode="auto">
            <a:xfrm>
              <a:off x="10152031" y="3288458"/>
              <a:ext cx="125643" cy="125643"/>
            </a:xfrm>
            <a:prstGeom prst="rect">
              <a:avLst/>
            </a:prstGeom>
            <a:solidFill>
              <a:srgbClr val="015873"/>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2B391CEE-13DF-88B5-39AF-238B82A88F42}"/>
                </a:ext>
              </a:extLst>
            </p:cNvPr>
            <p:cNvSpPr/>
            <p:nvPr/>
          </p:nvSpPr>
          <p:spPr bwMode="auto">
            <a:xfrm>
              <a:off x="10152031" y="3648723"/>
              <a:ext cx="125643" cy="125643"/>
            </a:xfrm>
            <a:prstGeom prst="rect">
              <a:avLst/>
            </a:prstGeom>
            <a:solidFill>
              <a:srgbClr val="E1471D"/>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F1F10238-F1D0-BCE7-D71F-05AAFA1AA679}"/>
                </a:ext>
              </a:extLst>
            </p:cNvPr>
            <p:cNvSpPr/>
            <p:nvPr/>
          </p:nvSpPr>
          <p:spPr bwMode="auto">
            <a:xfrm>
              <a:off x="10152031" y="4007325"/>
              <a:ext cx="125643" cy="125643"/>
            </a:xfrm>
            <a:prstGeom prst="rect">
              <a:avLst/>
            </a:prstGeom>
            <a:solidFill>
              <a:srgbClr val="682E74"/>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57629747-5FCC-E086-1022-76357A378051}"/>
                </a:ext>
              </a:extLst>
            </p:cNvPr>
            <p:cNvSpPr/>
            <p:nvPr/>
          </p:nvSpPr>
          <p:spPr bwMode="auto">
            <a:xfrm>
              <a:off x="10152031" y="4622318"/>
              <a:ext cx="125643" cy="125643"/>
            </a:xfrm>
            <a:prstGeom prst="rect">
              <a:avLst/>
            </a:prstGeom>
            <a:solidFill>
              <a:srgbClr val="00823B"/>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3CFC4DE0-5669-C5A3-A0A1-0CD02ACA331B}"/>
                </a:ext>
              </a:extLst>
            </p:cNvPr>
            <p:cNvSpPr/>
            <p:nvPr/>
          </p:nvSpPr>
          <p:spPr bwMode="auto">
            <a:xfrm>
              <a:off x="10152031" y="4993152"/>
              <a:ext cx="125643" cy="125643"/>
            </a:xfrm>
            <a:prstGeom prst="rect">
              <a:avLst/>
            </a:prstGeom>
            <a:solidFill>
              <a:srgbClr val="4DA1BB"/>
            </a:solidFill>
            <a:ln w="0">
              <a:solidFill>
                <a:srgbClr val="000000"/>
              </a:solidFill>
              <a:miter lim="800000"/>
              <a:headEnd/>
              <a:tailEnd/>
            </a:ln>
          </p:spPr>
          <p:txBody>
            <a:bodyPr rtlCol="0" anchor="b"/>
            <a:lstStyle/>
            <a:p>
              <a:pPr algn="ctr" fontAlgn="base">
                <a:spcBef>
                  <a:spcPct val="35000"/>
                </a:spcBef>
                <a:spcAft>
                  <a:spcPct val="25000"/>
                </a:spcAft>
                <a:buClr>
                  <a:srgbClr val="015873"/>
                </a:buClr>
                <a:defRPr/>
              </a:pPr>
              <a:endParaRPr lang="en-US" kern="0" dirty="0">
                <a:solidFill>
                  <a:srgbClr val="FFFFFF"/>
                </a:solidFill>
                <a:latin typeface="Calibri" panose="020F050202020403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8C7E32DE-B925-EC3B-3D30-83B90670AB07}"/>
                </a:ext>
              </a:extLst>
            </p:cNvPr>
            <p:cNvSpPr txBox="1"/>
            <p:nvPr/>
          </p:nvSpPr>
          <p:spPr bwMode="auto">
            <a:xfrm>
              <a:off x="10241252" y="3184805"/>
              <a:ext cx="180305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eaLnBrk="0" fontAlgn="base" hangingPunct="0">
                <a:spcBef>
                  <a:spcPts val="600"/>
                </a:spcBef>
                <a:spcAft>
                  <a:spcPct val="0"/>
                </a:spcAft>
                <a:defRPr/>
              </a:pPr>
              <a:r>
                <a:rPr lang="en-US" kern="0" dirty="0">
                  <a:solidFill>
                    <a:srgbClr val="000000"/>
                  </a:solidFill>
                  <a:latin typeface="Calibri" panose="020F0502020204030204" pitchFamily="34" charset="0"/>
                  <a:cs typeface="Arial" panose="020B0604020202020204" pitchFamily="34" charset="0"/>
                </a:rPr>
                <a:t>CR or sCR, MRD-</a:t>
              </a:r>
            </a:p>
            <a:p>
              <a:pPr eaLnBrk="0" fontAlgn="base" hangingPunct="0">
                <a:spcBef>
                  <a:spcPts val="600"/>
                </a:spcBef>
                <a:spcAft>
                  <a:spcPct val="0"/>
                </a:spcAft>
                <a:defRPr/>
              </a:pPr>
              <a:r>
                <a:rPr lang="en-US" kern="0" dirty="0">
                  <a:solidFill>
                    <a:srgbClr val="000000"/>
                  </a:solidFill>
                  <a:latin typeface="Calibri" panose="020F0502020204030204" pitchFamily="34" charset="0"/>
                  <a:cs typeface="Arial" panose="020B0604020202020204" pitchFamily="34" charset="0"/>
                </a:rPr>
                <a:t>CR or sCR, MRD+</a:t>
              </a:r>
            </a:p>
            <a:p>
              <a:pPr eaLnBrk="0" fontAlgn="base" hangingPunct="0">
                <a:spcBef>
                  <a:spcPts val="600"/>
                </a:spcBef>
                <a:spcAft>
                  <a:spcPct val="0"/>
                </a:spcAft>
                <a:defRPr/>
              </a:pPr>
              <a:r>
                <a:rPr lang="en-US" kern="0" dirty="0">
                  <a:solidFill>
                    <a:srgbClr val="000000"/>
                  </a:solidFill>
                  <a:latin typeface="Calibri" panose="020F0502020204030204" pitchFamily="34" charset="0"/>
                  <a:cs typeface="Arial" panose="020B0604020202020204" pitchFamily="34" charset="0"/>
                </a:rPr>
                <a:t>CR or sCR, MRD unknown</a:t>
              </a:r>
            </a:p>
            <a:p>
              <a:pPr eaLnBrk="0" fontAlgn="base" hangingPunct="0">
                <a:spcBef>
                  <a:spcPts val="600"/>
                </a:spcBef>
                <a:spcAft>
                  <a:spcPct val="0"/>
                </a:spcAft>
                <a:defRPr/>
              </a:pPr>
              <a:r>
                <a:rPr lang="en-US" kern="0" dirty="0">
                  <a:solidFill>
                    <a:srgbClr val="000000"/>
                  </a:solidFill>
                  <a:latin typeface="Calibri" panose="020F0502020204030204" pitchFamily="34" charset="0"/>
                  <a:cs typeface="Arial" panose="020B0604020202020204" pitchFamily="34" charset="0"/>
                </a:rPr>
                <a:t>VGPR</a:t>
              </a:r>
            </a:p>
            <a:p>
              <a:pPr eaLnBrk="0" fontAlgn="base" hangingPunct="0">
                <a:spcBef>
                  <a:spcPts val="600"/>
                </a:spcBef>
                <a:spcAft>
                  <a:spcPct val="0"/>
                </a:spcAft>
                <a:defRPr/>
              </a:pPr>
              <a:r>
                <a:rPr lang="en-US" kern="0" dirty="0">
                  <a:solidFill>
                    <a:srgbClr val="000000"/>
                  </a:solidFill>
                  <a:latin typeface="Calibri" panose="020F0502020204030204" pitchFamily="34" charset="0"/>
                  <a:cs typeface="Arial" panose="020B0604020202020204" pitchFamily="34" charset="0"/>
                </a:rPr>
                <a:t>PR</a:t>
              </a:r>
            </a:p>
          </p:txBody>
        </p:sp>
        <p:sp>
          <p:nvSpPr>
            <p:cNvPr id="52" name="TextBox 51">
              <a:extLst>
                <a:ext uri="{FF2B5EF4-FFF2-40B4-BE49-F238E27FC236}">
                  <a16:creationId xmlns:a16="http://schemas.microsoft.com/office/drawing/2014/main" id="{5A831D65-28C4-E99C-9051-0E10D9E09C89}"/>
                </a:ext>
              </a:extLst>
            </p:cNvPr>
            <p:cNvSpPr txBox="1"/>
            <p:nvPr/>
          </p:nvSpPr>
          <p:spPr bwMode="auto">
            <a:xfrm>
              <a:off x="8921173" y="5801578"/>
              <a:ext cx="9502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eaLnBrk="0" fontAlgn="base" hangingPunct="0">
                <a:spcBef>
                  <a:spcPct val="50000"/>
                </a:spcBef>
                <a:spcAft>
                  <a:spcPct val="0"/>
                </a:spcAft>
                <a:defRPr/>
              </a:pPr>
              <a:r>
                <a:rPr lang="en-US" b="1" kern="0" dirty="0">
                  <a:solidFill>
                    <a:srgbClr val="000000"/>
                  </a:solidFill>
                  <a:latin typeface="Calibri" panose="020F0502020204030204" pitchFamily="34" charset="0"/>
                  <a:cs typeface="Arial" panose="020B0604020202020204" pitchFamily="34" charset="0"/>
                </a:rPr>
                <a:t>(n = 33)</a:t>
              </a:r>
            </a:p>
          </p:txBody>
        </p:sp>
        <p:sp>
          <p:nvSpPr>
            <p:cNvPr id="53" name="TextBox 52">
              <a:extLst>
                <a:ext uri="{FF2B5EF4-FFF2-40B4-BE49-F238E27FC236}">
                  <a16:creationId xmlns:a16="http://schemas.microsoft.com/office/drawing/2014/main" id="{2C2DB041-96EC-1FAA-4247-0456E5388251}"/>
                </a:ext>
              </a:extLst>
            </p:cNvPr>
            <p:cNvSpPr txBox="1"/>
            <p:nvPr/>
          </p:nvSpPr>
          <p:spPr bwMode="auto">
            <a:xfrm>
              <a:off x="7759147" y="5817768"/>
              <a:ext cx="11023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eaLnBrk="0" fontAlgn="base" hangingPunct="0">
                <a:spcBef>
                  <a:spcPct val="50000"/>
                </a:spcBef>
                <a:spcAft>
                  <a:spcPct val="0"/>
                </a:spcAft>
                <a:defRPr/>
              </a:pPr>
              <a:r>
                <a:rPr lang="en-US" b="1" kern="0" dirty="0">
                  <a:solidFill>
                    <a:srgbClr val="000000"/>
                  </a:solidFill>
                  <a:latin typeface="Calibri" panose="020F0502020204030204" pitchFamily="34" charset="0"/>
                  <a:cs typeface="Arial" panose="020B0604020202020204" pitchFamily="34" charset="0"/>
                </a:rPr>
                <a:t>(n = 126)</a:t>
              </a:r>
            </a:p>
          </p:txBody>
        </p:sp>
      </p:grpSp>
      <p:sp>
        <p:nvSpPr>
          <p:cNvPr id="61" name="Text Box 15">
            <a:extLst>
              <a:ext uri="{FF2B5EF4-FFF2-40B4-BE49-F238E27FC236}">
                <a16:creationId xmlns:a16="http://schemas.microsoft.com/office/drawing/2014/main" id="{B1D24CCA-89D8-9ED5-8680-3498668F432C}"/>
              </a:ext>
            </a:extLst>
          </p:cNvPr>
          <p:cNvSpPr txBox="1">
            <a:spLocks noChangeArrowheads="1"/>
          </p:cNvSpPr>
          <p:nvPr/>
        </p:nvSpPr>
        <p:spPr bwMode="auto">
          <a:xfrm>
            <a:off x="4441837" y="6434556"/>
            <a:ext cx="7686588"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defTabSz="457200">
              <a:defRPr/>
            </a:pPr>
            <a:r>
              <a:rPr lang="en-US" altLang="en-US" sz="1200" b="0" spc="-10" dirty="0">
                <a:solidFill>
                  <a:srgbClr val="00B0F0"/>
                </a:solidFill>
                <a:latin typeface="Calibri" panose="020F0502020204030204" pitchFamily="34" charset="0"/>
                <a:cs typeface="Calibri" panose="020F0502020204030204" pitchFamily="34" charset="0"/>
              </a:rPr>
              <a:t>Cohen. Blood. 2023;</a:t>
            </a:r>
            <a:r>
              <a:rPr lang="en-IN" altLang="en-US" sz="1200" b="0" spc="-10" dirty="0">
                <a:solidFill>
                  <a:srgbClr val="00B0F0"/>
                </a:solidFill>
                <a:latin typeface="Calibri" panose="020F0502020204030204" pitchFamily="34" charset="0"/>
                <a:cs typeface="Calibri" panose="020F0502020204030204" pitchFamily="34" charset="0"/>
              </a:rPr>
              <a:t>141:219.</a:t>
            </a:r>
            <a:r>
              <a:rPr lang="en-US" altLang="en-US" sz="1200" b="0" spc="-10" dirty="0">
                <a:solidFill>
                  <a:srgbClr val="00B0F0"/>
                </a:solidFill>
                <a:latin typeface="Calibri" panose="020F0502020204030204" pitchFamily="34" charset="0"/>
                <a:cs typeface="Calibri" panose="020F0502020204030204" pitchFamily="34" charset="0"/>
              </a:rPr>
              <a:t> </a:t>
            </a:r>
            <a:r>
              <a:rPr lang="en-US" sz="1200" b="0" dirty="0">
                <a:solidFill>
                  <a:srgbClr val="00B0F0"/>
                </a:solidFill>
                <a:latin typeface="Calibri" panose="020F0502020204030204" pitchFamily="34" charset="0"/>
                <a:cs typeface="Calibri" panose="020F0502020204030204" pitchFamily="34" charset="0"/>
              </a:rPr>
              <a:t>Hansen. JCO. 2023;41:2087.</a:t>
            </a:r>
            <a:endParaRPr lang="da-DK" altLang="en-US" sz="1200" b="0" spc="-10" dirty="0">
              <a:solidFill>
                <a:srgbClr val="00B0F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618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61AE8-DF4F-67B0-D9E2-0D6EA357410E}"/>
              </a:ext>
            </a:extLst>
          </p:cNvPr>
          <p:cNvSpPr>
            <a:spLocks noGrp="1"/>
          </p:cNvSpPr>
          <p:nvPr>
            <p:ph type="title"/>
          </p:nvPr>
        </p:nvSpPr>
        <p:spPr>
          <a:xfrm>
            <a:off x="974726" y="536576"/>
            <a:ext cx="10451838" cy="587375"/>
          </a:xfrm>
        </p:spPr>
        <p:txBody>
          <a:bodyPr/>
          <a:lstStyle/>
          <a:p>
            <a:r>
              <a:rPr lang="en-US" dirty="0"/>
              <a:t>Can we sequence </a:t>
            </a:r>
            <a:r>
              <a:rPr lang="en-US" dirty="0" err="1"/>
              <a:t>bcma</a:t>
            </a:r>
            <a:r>
              <a:rPr lang="en-US" dirty="0"/>
              <a:t>-directed therapies?</a:t>
            </a:r>
          </a:p>
        </p:txBody>
      </p:sp>
      <p:sp>
        <p:nvSpPr>
          <p:cNvPr id="61" name="Text Box 15">
            <a:extLst>
              <a:ext uri="{FF2B5EF4-FFF2-40B4-BE49-F238E27FC236}">
                <a16:creationId xmlns:a16="http://schemas.microsoft.com/office/drawing/2014/main" id="{B1D24CCA-89D8-9ED5-8680-3498668F432C}"/>
              </a:ext>
            </a:extLst>
          </p:cNvPr>
          <p:cNvSpPr txBox="1">
            <a:spLocks noChangeArrowheads="1"/>
          </p:cNvSpPr>
          <p:nvPr/>
        </p:nvSpPr>
        <p:spPr bwMode="auto">
          <a:xfrm>
            <a:off x="4441837" y="6434556"/>
            <a:ext cx="7686588"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defTabSz="457200">
              <a:defRPr/>
            </a:pPr>
            <a:r>
              <a:rPr lang="en-US" altLang="en-US" sz="1200" b="0" spc="-10" dirty="0" err="1">
                <a:solidFill>
                  <a:srgbClr val="00B0F0"/>
                </a:solidFill>
                <a:latin typeface="Calibri" panose="020F0502020204030204" pitchFamily="34" charset="0"/>
                <a:cs typeface="Calibri" panose="020F0502020204030204" pitchFamily="34" charset="0"/>
              </a:rPr>
              <a:t>Ferreri</a:t>
            </a:r>
            <a:r>
              <a:rPr lang="en-US" altLang="en-US" sz="1200" b="0" spc="-10" dirty="0">
                <a:solidFill>
                  <a:srgbClr val="00B0F0"/>
                </a:solidFill>
                <a:latin typeface="Calibri" panose="020F0502020204030204" pitchFamily="34" charset="0"/>
                <a:cs typeface="Calibri" panose="020F0502020204030204" pitchFamily="34" charset="0"/>
              </a:rPr>
              <a:t> CJ, et al. Blood 2022; </a:t>
            </a:r>
            <a:r>
              <a:rPr lang="en-IN" altLang="en-US" sz="1200" b="0" spc="-10" dirty="0">
                <a:solidFill>
                  <a:srgbClr val="00B0F0"/>
                </a:solidFill>
                <a:latin typeface="Calibri" panose="020F0502020204030204" pitchFamily="34" charset="0"/>
                <a:cs typeface="Calibri" panose="020F0502020204030204" pitchFamily="34" charset="0"/>
              </a:rPr>
              <a:t>140 (</a:t>
            </a:r>
            <a:r>
              <a:rPr lang="en-IN" altLang="en-US" sz="1200" b="0" spc="-10" dirty="0" err="1">
                <a:solidFill>
                  <a:srgbClr val="00B0F0"/>
                </a:solidFill>
                <a:latin typeface="Calibri" panose="020F0502020204030204" pitchFamily="34" charset="0"/>
                <a:cs typeface="Calibri" panose="020F0502020204030204" pitchFamily="34" charset="0"/>
              </a:rPr>
              <a:t>Suppl</a:t>
            </a:r>
            <a:r>
              <a:rPr lang="en-IN" altLang="en-US" sz="1200" b="0" spc="-10" dirty="0">
                <a:solidFill>
                  <a:srgbClr val="00B0F0"/>
                </a:solidFill>
                <a:latin typeface="Calibri" panose="020F0502020204030204" pitchFamily="34" charset="0"/>
                <a:cs typeface="Calibri" panose="020F0502020204030204" pitchFamily="34" charset="0"/>
              </a:rPr>
              <a:t> 1): 1856-1858.</a:t>
            </a:r>
            <a:endParaRPr lang="da-DK" altLang="en-US" sz="1200" b="0" spc="-10" dirty="0">
              <a:solidFill>
                <a:srgbClr val="00B0F0"/>
              </a:solidFill>
              <a:latin typeface="Calibri" panose="020F0502020204030204" pitchFamily="34" charset="0"/>
              <a:cs typeface="Calibri" panose="020F0502020204030204" pitchFamily="34" charset="0"/>
            </a:endParaRPr>
          </a:p>
        </p:txBody>
      </p:sp>
      <p:graphicFrame>
        <p:nvGraphicFramePr>
          <p:cNvPr id="62" name="Content Placeholder 3">
            <a:extLst>
              <a:ext uri="{FF2B5EF4-FFF2-40B4-BE49-F238E27FC236}">
                <a16:creationId xmlns:a16="http://schemas.microsoft.com/office/drawing/2014/main" id="{4246285F-B460-FD76-D451-260C139B16C3}"/>
              </a:ext>
            </a:extLst>
          </p:cNvPr>
          <p:cNvGraphicFramePr>
            <a:graphicFrameLocks/>
          </p:cNvGraphicFramePr>
          <p:nvPr/>
        </p:nvGraphicFramePr>
        <p:xfrm>
          <a:off x="1933053" y="1819480"/>
          <a:ext cx="8082266" cy="3058268"/>
        </p:xfrm>
        <a:graphic>
          <a:graphicData uri="http://schemas.openxmlformats.org/drawingml/2006/chart">
            <c:chart xmlns:c="http://schemas.openxmlformats.org/drawingml/2006/chart" xmlns:r="http://schemas.openxmlformats.org/officeDocument/2006/relationships" r:id="rId2"/>
          </a:graphicData>
        </a:graphic>
      </p:graphicFrame>
      <p:sp>
        <p:nvSpPr>
          <p:cNvPr id="63" name="TextBox 62">
            <a:extLst>
              <a:ext uri="{FF2B5EF4-FFF2-40B4-BE49-F238E27FC236}">
                <a16:creationId xmlns:a16="http://schemas.microsoft.com/office/drawing/2014/main" id="{8FE83032-2472-F544-2DF1-DE164E19C773}"/>
              </a:ext>
            </a:extLst>
          </p:cNvPr>
          <p:cNvSpPr txBox="1"/>
          <p:nvPr/>
        </p:nvSpPr>
        <p:spPr>
          <a:xfrm>
            <a:off x="2513508" y="4913788"/>
            <a:ext cx="7203233" cy="184666"/>
          </a:xfrm>
          <a:prstGeom prst="rect">
            <a:avLst/>
          </a:prstGeom>
          <a:noFill/>
        </p:spPr>
        <p:txBody>
          <a:bodyPr wrap="square" tIns="0" bIns="0" rtlCol="0">
            <a:spAutoFit/>
          </a:bodyPr>
          <a:lstStyle/>
          <a:p>
            <a:pPr algn="ctr" defTabSz="1218987"/>
            <a:r>
              <a:rPr lang="en-US" sz="1200" dirty="0">
                <a:solidFill>
                  <a:srgbClr val="000000"/>
                </a:solidFill>
                <a:latin typeface="Arial"/>
              </a:rPr>
              <a:t>Analysis time</a:t>
            </a:r>
          </a:p>
        </p:txBody>
      </p:sp>
      <p:sp>
        <p:nvSpPr>
          <p:cNvPr id="64" name="TextBox 63">
            <a:extLst>
              <a:ext uri="{FF2B5EF4-FFF2-40B4-BE49-F238E27FC236}">
                <a16:creationId xmlns:a16="http://schemas.microsoft.com/office/drawing/2014/main" id="{BE41A705-8EEC-A1B4-F5F3-42968DB5FE36}"/>
              </a:ext>
            </a:extLst>
          </p:cNvPr>
          <p:cNvSpPr txBox="1"/>
          <p:nvPr/>
        </p:nvSpPr>
        <p:spPr>
          <a:xfrm>
            <a:off x="2513508" y="1830720"/>
            <a:ext cx="7144552" cy="215444"/>
          </a:xfrm>
          <a:prstGeom prst="rect">
            <a:avLst/>
          </a:prstGeom>
          <a:noFill/>
        </p:spPr>
        <p:txBody>
          <a:bodyPr wrap="square" lIns="0" tIns="0" rIns="0" bIns="0" rtlCol="0">
            <a:spAutoFit/>
          </a:bodyPr>
          <a:lstStyle/>
          <a:p>
            <a:pPr marL="7938" lvl="2" algn="ctr" defTabSz="1218987"/>
            <a:r>
              <a:rPr lang="en-US" sz="1400" b="1" dirty="0">
                <a:solidFill>
                  <a:srgbClr val="000000"/>
                </a:solidFill>
                <a:latin typeface="Arial"/>
              </a:rPr>
              <a:t>Kaplan-Meier Curves of PFS by Type of Prior BCMA-TT</a:t>
            </a:r>
            <a:endParaRPr lang="en-US" sz="1400" dirty="0">
              <a:solidFill>
                <a:srgbClr val="000000"/>
              </a:solidFill>
              <a:latin typeface="Arial"/>
            </a:endParaRPr>
          </a:p>
        </p:txBody>
      </p:sp>
      <p:grpSp>
        <p:nvGrpSpPr>
          <p:cNvPr id="65" name="Group 64">
            <a:extLst>
              <a:ext uri="{FF2B5EF4-FFF2-40B4-BE49-F238E27FC236}">
                <a16:creationId xmlns:a16="http://schemas.microsoft.com/office/drawing/2014/main" id="{B43D0154-38AD-84EA-9481-4031E0180CDF}"/>
              </a:ext>
            </a:extLst>
          </p:cNvPr>
          <p:cNvGrpSpPr/>
          <p:nvPr/>
        </p:nvGrpSpPr>
        <p:grpSpPr>
          <a:xfrm>
            <a:off x="7546937" y="2116654"/>
            <a:ext cx="2934814" cy="1107996"/>
            <a:chOff x="7875037" y="2141940"/>
            <a:chExt cx="2934814" cy="1107996"/>
          </a:xfrm>
        </p:grpSpPr>
        <p:sp>
          <p:nvSpPr>
            <p:cNvPr id="66" name="TextBox 65">
              <a:extLst>
                <a:ext uri="{FF2B5EF4-FFF2-40B4-BE49-F238E27FC236}">
                  <a16:creationId xmlns:a16="http://schemas.microsoft.com/office/drawing/2014/main" id="{656EB476-8A4C-B1E6-3ADF-3E409D4E8CFA}"/>
                </a:ext>
              </a:extLst>
            </p:cNvPr>
            <p:cNvSpPr txBox="1"/>
            <p:nvPr/>
          </p:nvSpPr>
          <p:spPr>
            <a:xfrm>
              <a:off x="8298696" y="2141940"/>
              <a:ext cx="2511155" cy="1107996"/>
            </a:xfrm>
            <a:prstGeom prst="rect">
              <a:avLst/>
            </a:prstGeom>
            <a:noFill/>
          </p:spPr>
          <p:txBody>
            <a:bodyPr wrap="square" lIns="0" tIns="0" rIns="0" bIns="0" rtlCol="0">
              <a:spAutoFit/>
            </a:bodyPr>
            <a:lstStyle/>
            <a:p>
              <a:pPr defTabSz="1218987">
                <a:tabLst>
                  <a:tab pos="1992313" algn="ctr"/>
                </a:tabLst>
              </a:pPr>
              <a:r>
                <a:rPr lang="en-US" sz="1200" dirty="0">
                  <a:solidFill>
                    <a:srgbClr val="000000"/>
                  </a:solidFill>
                  <a:latin typeface="Arial"/>
                </a:rPr>
                <a:t>	</a:t>
              </a:r>
              <a:r>
                <a:rPr lang="en-US" sz="1200" b="1" dirty="0">
                  <a:solidFill>
                    <a:srgbClr val="000000"/>
                  </a:solidFill>
                  <a:latin typeface="Arial"/>
                </a:rPr>
                <a:t>Median PFS</a:t>
              </a:r>
            </a:p>
            <a:p>
              <a:pPr defTabSz="1218987">
                <a:tabLst>
                  <a:tab pos="1992313" algn="ctr"/>
                </a:tabLst>
              </a:pPr>
              <a:r>
                <a:rPr lang="en-US" sz="1200" dirty="0">
                  <a:solidFill>
                    <a:srgbClr val="000000"/>
                  </a:solidFill>
                  <a:latin typeface="Arial"/>
                </a:rPr>
                <a:t>No prior BCMA-TT	9.03 months</a:t>
              </a:r>
            </a:p>
            <a:p>
              <a:pPr defTabSz="1218987">
                <a:tabLst>
                  <a:tab pos="1992313" algn="ctr"/>
                </a:tabLst>
              </a:pPr>
              <a:r>
                <a:rPr lang="en-US" sz="1200" dirty="0">
                  <a:solidFill>
                    <a:srgbClr val="000000"/>
                  </a:solidFill>
                  <a:latin typeface="Arial"/>
                </a:rPr>
                <a:t>Prior Bispecific	2.83 months</a:t>
              </a:r>
            </a:p>
            <a:p>
              <a:pPr defTabSz="1218987">
                <a:tabLst>
                  <a:tab pos="1992313" algn="ctr"/>
                </a:tabLst>
              </a:pPr>
              <a:r>
                <a:rPr lang="en-US" sz="1200" dirty="0">
                  <a:solidFill>
                    <a:srgbClr val="000000"/>
                  </a:solidFill>
                  <a:latin typeface="Arial"/>
                </a:rPr>
                <a:t>Prior ADC	3.19 months</a:t>
              </a:r>
            </a:p>
            <a:p>
              <a:pPr defTabSz="1218987">
                <a:tabLst>
                  <a:tab pos="1992313" algn="ctr"/>
                </a:tabLst>
              </a:pPr>
              <a:r>
                <a:rPr lang="en-US" sz="1200" dirty="0">
                  <a:solidFill>
                    <a:srgbClr val="000000"/>
                  </a:solidFill>
                  <a:latin typeface="Arial"/>
                </a:rPr>
                <a:t>Prior CAR-T	NR</a:t>
              </a:r>
            </a:p>
            <a:p>
              <a:pPr defTabSz="1218987">
                <a:tabLst>
                  <a:tab pos="1992313" algn="ctr"/>
                </a:tabLst>
              </a:pPr>
              <a:r>
                <a:rPr lang="en-US" sz="1200" dirty="0">
                  <a:solidFill>
                    <a:srgbClr val="000000"/>
                  </a:solidFill>
                  <a:latin typeface="Arial"/>
                </a:rPr>
                <a:t>Log-rank p=0.0004</a:t>
              </a:r>
            </a:p>
          </p:txBody>
        </p:sp>
        <p:sp>
          <p:nvSpPr>
            <p:cNvPr id="67" name="Freeform 66">
              <a:extLst>
                <a:ext uri="{FF2B5EF4-FFF2-40B4-BE49-F238E27FC236}">
                  <a16:creationId xmlns:a16="http://schemas.microsoft.com/office/drawing/2014/main" id="{60108CDC-10DF-67D8-FCC1-845C26F354BA}"/>
                </a:ext>
              </a:extLst>
            </p:cNvPr>
            <p:cNvSpPr/>
            <p:nvPr/>
          </p:nvSpPr>
          <p:spPr>
            <a:xfrm>
              <a:off x="7875037" y="2397968"/>
              <a:ext cx="354563" cy="0"/>
            </a:xfrm>
            <a:custGeom>
              <a:avLst/>
              <a:gdLst>
                <a:gd name="connsiteX0" fmla="*/ 354563 w 354563"/>
                <a:gd name="connsiteY0" fmla="*/ 0 h 0"/>
                <a:gd name="connsiteX1" fmla="*/ 0 w 354563"/>
                <a:gd name="connsiteY1" fmla="*/ 0 h 0"/>
              </a:gdLst>
              <a:ahLst/>
              <a:cxnLst>
                <a:cxn ang="0">
                  <a:pos x="connsiteX0" y="connsiteY0"/>
                </a:cxn>
                <a:cxn ang="0">
                  <a:pos x="connsiteX1" y="connsiteY1"/>
                </a:cxn>
              </a:cxnLst>
              <a:rect l="l" t="t" r="r" b="b"/>
              <a:pathLst>
                <a:path w="354563">
                  <a:moveTo>
                    <a:pt x="354563" y="0"/>
                  </a:moveTo>
                  <a:lnTo>
                    <a:pt x="0" y="0"/>
                  </a:lnTo>
                </a:path>
              </a:pathLst>
            </a:cu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srgbClr val="000000"/>
                </a:solidFill>
                <a:latin typeface="Arial"/>
              </a:endParaRPr>
            </a:p>
          </p:txBody>
        </p:sp>
        <p:sp>
          <p:nvSpPr>
            <p:cNvPr id="68" name="Freeform 67">
              <a:extLst>
                <a:ext uri="{FF2B5EF4-FFF2-40B4-BE49-F238E27FC236}">
                  <a16:creationId xmlns:a16="http://schemas.microsoft.com/office/drawing/2014/main" id="{06E17400-CC82-5F67-4D16-152E601648F1}"/>
                </a:ext>
              </a:extLst>
            </p:cNvPr>
            <p:cNvSpPr/>
            <p:nvPr/>
          </p:nvSpPr>
          <p:spPr>
            <a:xfrm>
              <a:off x="7875037" y="2593911"/>
              <a:ext cx="354563" cy="0"/>
            </a:xfrm>
            <a:custGeom>
              <a:avLst/>
              <a:gdLst>
                <a:gd name="connsiteX0" fmla="*/ 354563 w 354563"/>
                <a:gd name="connsiteY0" fmla="*/ 0 h 0"/>
                <a:gd name="connsiteX1" fmla="*/ 0 w 354563"/>
                <a:gd name="connsiteY1" fmla="*/ 0 h 0"/>
              </a:gdLst>
              <a:ahLst/>
              <a:cxnLst>
                <a:cxn ang="0">
                  <a:pos x="connsiteX0" y="connsiteY0"/>
                </a:cxn>
                <a:cxn ang="0">
                  <a:pos x="connsiteX1" y="connsiteY1"/>
                </a:cxn>
              </a:cxnLst>
              <a:rect l="l" t="t" r="r" b="b"/>
              <a:pathLst>
                <a:path w="354563">
                  <a:moveTo>
                    <a:pt x="354563" y="0"/>
                  </a:moveTo>
                  <a:lnTo>
                    <a:pt x="0" y="0"/>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srgbClr val="000000"/>
                </a:solidFill>
                <a:latin typeface="Arial"/>
              </a:endParaRPr>
            </a:p>
          </p:txBody>
        </p:sp>
        <p:sp>
          <p:nvSpPr>
            <p:cNvPr id="69" name="Freeform 68">
              <a:extLst>
                <a:ext uri="{FF2B5EF4-FFF2-40B4-BE49-F238E27FC236}">
                  <a16:creationId xmlns:a16="http://schemas.microsoft.com/office/drawing/2014/main" id="{44CEF74C-4099-1A94-45D4-3DE4E0B1E49A}"/>
                </a:ext>
              </a:extLst>
            </p:cNvPr>
            <p:cNvSpPr/>
            <p:nvPr/>
          </p:nvSpPr>
          <p:spPr>
            <a:xfrm>
              <a:off x="7875037" y="2771192"/>
              <a:ext cx="354563" cy="0"/>
            </a:xfrm>
            <a:custGeom>
              <a:avLst/>
              <a:gdLst>
                <a:gd name="connsiteX0" fmla="*/ 354563 w 354563"/>
                <a:gd name="connsiteY0" fmla="*/ 0 h 0"/>
                <a:gd name="connsiteX1" fmla="*/ 0 w 354563"/>
                <a:gd name="connsiteY1" fmla="*/ 0 h 0"/>
              </a:gdLst>
              <a:ahLst/>
              <a:cxnLst>
                <a:cxn ang="0">
                  <a:pos x="connsiteX0" y="connsiteY0"/>
                </a:cxn>
                <a:cxn ang="0">
                  <a:pos x="connsiteX1" y="connsiteY1"/>
                </a:cxn>
              </a:cxnLst>
              <a:rect l="l" t="t" r="r" b="b"/>
              <a:pathLst>
                <a:path w="354563">
                  <a:moveTo>
                    <a:pt x="354563" y="0"/>
                  </a:moveTo>
                  <a:lnTo>
                    <a:pt x="0" y="0"/>
                  </a:lnTo>
                </a:path>
              </a:pathLst>
            </a:cu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srgbClr val="000000"/>
                </a:solidFill>
                <a:latin typeface="Arial"/>
              </a:endParaRPr>
            </a:p>
          </p:txBody>
        </p:sp>
        <p:sp>
          <p:nvSpPr>
            <p:cNvPr id="70" name="Freeform 69">
              <a:extLst>
                <a:ext uri="{FF2B5EF4-FFF2-40B4-BE49-F238E27FC236}">
                  <a16:creationId xmlns:a16="http://schemas.microsoft.com/office/drawing/2014/main" id="{5732DCD4-F16A-0093-86E6-9E57164E33FD}"/>
                </a:ext>
              </a:extLst>
            </p:cNvPr>
            <p:cNvSpPr/>
            <p:nvPr/>
          </p:nvSpPr>
          <p:spPr>
            <a:xfrm>
              <a:off x="7875037" y="2967135"/>
              <a:ext cx="354563" cy="0"/>
            </a:xfrm>
            <a:custGeom>
              <a:avLst/>
              <a:gdLst>
                <a:gd name="connsiteX0" fmla="*/ 354563 w 354563"/>
                <a:gd name="connsiteY0" fmla="*/ 0 h 0"/>
                <a:gd name="connsiteX1" fmla="*/ 0 w 354563"/>
                <a:gd name="connsiteY1" fmla="*/ 0 h 0"/>
              </a:gdLst>
              <a:ahLst/>
              <a:cxnLst>
                <a:cxn ang="0">
                  <a:pos x="connsiteX0" y="connsiteY0"/>
                </a:cxn>
                <a:cxn ang="0">
                  <a:pos x="connsiteX1" y="connsiteY1"/>
                </a:cxn>
              </a:cxnLst>
              <a:rect l="l" t="t" r="r" b="b"/>
              <a:pathLst>
                <a:path w="354563">
                  <a:moveTo>
                    <a:pt x="354563" y="0"/>
                  </a:moveTo>
                  <a:lnTo>
                    <a:pt x="0" y="0"/>
                  </a:lnTo>
                </a:path>
              </a:pathLst>
            </a:custGeom>
            <a:no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srgbClr val="000000"/>
                </a:solidFill>
                <a:latin typeface="Arial"/>
              </a:endParaRPr>
            </a:p>
          </p:txBody>
        </p:sp>
      </p:grpSp>
      <p:sp>
        <p:nvSpPr>
          <p:cNvPr id="71" name="TextBox 70">
            <a:extLst>
              <a:ext uri="{FF2B5EF4-FFF2-40B4-BE49-F238E27FC236}">
                <a16:creationId xmlns:a16="http://schemas.microsoft.com/office/drawing/2014/main" id="{E614AFB5-AF2B-785B-9EF9-74E4FB239CE6}"/>
              </a:ext>
            </a:extLst>
          </p:cNvPr>
          <p:cNvSpPr txBox="1"/>
          <p:nvPr/>
        </p:nvSpPr>
        <p:spPr>
          <a:xfrm>
            <a:off x="2454828" y="5249008"/>
            <a:ext cx="7203233" cy="323165"/>
          </a:xfrm>
          <a:prstGeom prst="rect">
            <a:avLst/>
          </a:prstGeom>
          <a:noFill/>
        </p:spPr>
        <p:txBody>
          <a:bodyPr wrap="square" lIns="0" tIns="0" rIns="0" bIns="0" rtlCol="0">
            <a:spAutoFit/>
          </a:bodyPr>
          <a:lstStyle/>
          <a:p>
            <a:pPr defTabSz="1218987"/>
            <a:r>
              <a:rPr lang="en-US" sz="1050" dirty="0">
                <a:solidFill>
                  <a:srgbClr val="000000"/>
                </a:solidFill>
                <a:latin typeface="Arial"/>
              </a:rPr>
              <a:t>PFS, progression-free survival; BCMA-TT, B-cell maturation antigen targeted therapy; ADC, antibody-drug conjugate; CAR T, chimeric antigen receptor T-cell therapy; NR, not reached</a:t>
            </a:r>
          </a:p>
        </p:txBody>
      </p:sp>
      <p:grpSp>
        <p:nvGrpSpPr>
          <p:cNvPr id="72" name="Group 71">
            <a:extLst>
              <a:ext uri="{FF2B5EF4-FFF2-40B4-BE49-F238E27FC236}">
                <a16:creationId xmlns:a16="http://schemas.microsoft.com/office/drawing/2014/main" id="{4AA0A102-6B2C-D4E4-4038-992F1A09A097}"/>
              </a:ext>
            </a:extLst>
          </p:cNvPr>
          <p:cNvGrpSpPr/>
          <p:nvPr/>
        </p:nvGrpSpPr>
        <p:grpSpPr>
          <a:xfrm>
            <a:off x="2504177" y="2188952"/>
            <a:ext cx="5673013" cy="2395969"/>
            <a:chOff x="2502588" y="2278668"/>
            <a:chExt cx="5673013" cy="2395969"/>
          </a:xfrm>
        </p:grpSpPr>
        <p:sp>
          <p:nvSpPr>
            <p:cNvPr id="73" name="Freeform 72">
              <a:extLst>
                <a:ext uri="{FF2B5EF4-FFF2-40B4-BE49-F238E27FC236}">
                  <a16:creationId xmlns:a16="http://schemas.microsoft.com/office/drawing/2014/main" id="{3E635536-52BE-029A-66E3-8856DD70C226}"/>
                </a:ext>
              </a:extLst>
            </p:cNvPr>
            <p:cNvSpPr/>
            <p:nvPr/>
          </p:nvSpPr>
          <p:spPr>
            <a:xfrm>
              <a:off x="2502588" y="2278668"/>
              <a:ext cx="5673013" cy="1348582"/>
            </a:xfrm>
            <a:custGeom>
              <a:avLst/>
              <a:gdLst>
                <a:gd name="connsiteX0" fmla="*/ 0 w 4253191"/>
                <a:gd name="connsiteY0" fmla="*/ 0 h 1011064"/>
                <a:gd name="connsiteX1" fmla="*/ 80787 w 4253191"/>
                <a:gd name="connsiteY1" fmla="*/ 0 h 1011064"/>
                <a:gd name="connsiteX2" fmla="*/ 80787 w 4253191"/>
                <a:gd name="connsiteY2" fmla="*/ 11392 h 1011064"/>
                <a:gd name="connsiteX3" fmla="*/ 98845 w 4253191"/>
                <a:gd name="connsiteY3" fmla="*/ 11392 h 1011064"/>
                <a:gd name="connsiteX4" fmla="*/ 98845 w 4253191"/>
                <a:gd name="connsiteY4" fmla="*/ 22785 h 1011064"/>
                <a:gd name="connsiteX5" fmla="*/ 169177 w 4253191"/>
                <a:gd name="connsiteY5" fmla="*/ 22785 h 1011064"/>
                <a:gd name="connsiteX6" fmla="*/ 169177 w 4253191"/>
                <a:gd name="connsiteY6" fmla="*/ 49367 h 1011064"/>
                <a:gd name="connsiteX7" fmla="*/ 299387 w 4253191"/>
                <a:gd name="connsiteY7" fmla="*/ 49367 h 1011064"/>
                <a:gd name="connsiteX8" fmla="*/ 299387 w 4253191"/>
                <a:gd name="connsiteY8" fmla="*/ 72151 h 1011064"/>
                <a:gd name="connsiteX9" fmla="*/ 345007 w 4253191"/>
                <a:gd name="connsiteY9" fmla="*/ 72151 h 1011064"/>
                <a:gd name="connsiteX10" fmla="*/ 345007 w 4253191"/>
                <a:gd name="connsiteY10" fmla="*/ 87341 h 1011064"/>
                <a:gd name="connsiteX11" fmla="*/ 458109 w 4253191"/>
                <a:gd name="connsiteY11" fmla="*/ 87341 h 1011064"/>
                <a:gd name="connsiteX12" fmla="*/ 458109 w 4253191"/>
                <a:gd name="connsiteY12" fmla="*/ 101581 h 1011064"/>
                <a:gd name="connsiteX13" fmla="*/ 651047 w 4253191"/>
                <a:gd name="connsiteY13" fmla="*/ 101581 h 1011064"/>
                <a:gd name="connsiteX14" fmla="*/ 651047 w 4253191"/>
                <a:gd name="connsiteY14" fmla="*/ 116771 h 1011064"/>
                <a:gd name="connsiteX15" fmla="*/ 668155 w 4253191"/>
                <a:gd name="connsiteY15" fmla="*/ 116771 h 1011064"/>
                <a:gd name="connsiteX16" fmla="*/ 668155 w 4253191"/>
                <a:gd name="connsiteY16" fmla="*/ 126264 h 1011064"/>
                <a:gd name="connsiteX17" fmla="*/ 693817 w 4253191"/>
                <a:gd name="connsiteY17" fmla="*/ 126264 h 1011064"/>
                <a:gd name="connsiteX18" fmla="*/ 693817 w 4253191"/>
                <a:gd name="connsiteY18" fmla="*/ 141454 h 1011064"/>
                <a:gd name="connsiteX19" fmla="*/ 786009 w 4253191"/>
                <a:gd name="connsiteY19" fmla="*/ 141454 h 1011064"/>
                <a:gd name="connsiteX20" fmla="*/ 786009 w 4253191"/>
                <a:gd name="connsiteY20" fmla="*/ 152846 h 1011064"/>
                <a:gd name="connsiteX21" fmla="*/ 861093 w 4253191"/>
                <a:gd name="connsiteY21" fmla="*/ 152846 h 1011064"/>
                <a:gd name="connsiteX22" fmla="*/ 861093 w 4253191"/>
                <a:gd name="connsiteY22" fmla="*/ 167087 h 1011064"/>
                <a:gd name="connsiteX23" fmla="*/ 960889 w 4253191"/>
                <a:gd name="connsiteY23" fmla="*/ 167087 h 1011064"/>
                <a:gd name="connsiteX24" fmla="*/ 960889 w 4253191"/>
                <a:gd name="connsiteY24" fmla="*/ 181327 h 1011064"/>
                <a:gd name="connsiteX25" fmla="*/ 998906 w 4253191"/>
                <a:gd name="connsiteY25" fmla="*/ 181327 h 1011064"/>
                <a:gd name="connsiteX26" fmla="*/ 998906 w 4253191"/>
                <a:gd name="connsiteY26" fmla="*/ 197466 h 1011064"/>
                <a:gd name="connsiteX27" fmla="*/ 1023617 w 4253191"/>
                <a:gd name="connsiteY27" fmla="*/ 197466 h 1011064"/>
                <a:gd name="connsiteX28" fmla="*/ 1023617 w 4253191"/>
                <a:gd name="connsiteY28" fmla="*/ 224048 h 1011064"/>
                <a:gd name="connsiteX29" fmla="*/ 1054031 w 4253191"/>
                <a:gd name="connsiteY29" fmla="*/ 224048 h 1011064"/>
                <a:gd name="connsiteX30" fmla="*/ 1054031 w 4253191"/>
                <a:gd name="connsiteY30" fmla="*/ 239238 h 1011064"/>
                <a:gd name="connsiteX31" fmla="*/ 1071139 w 4253191"/>
                <a:gd name="connsiteY31" fmla="*/ 239238 h 1011064"/>
                <a:gd name="connsiteX32" fmla="*/ 1071139 w 4253191"/>
                <a:gd name="connsiteY32" fmla="*/ 276263 h 1011064"/>
                <a:gd name="connsiteX33" fmla="*/ 1089197 w 4253191"/>
                <a:gd name="connsiteY33" fmla="*/ 276263 h 1011064"/>
                <a:gd name="connsiteX34" fmla="*/ 1089197 w 4253191"/>
                <a:gd name="connsiteY34" fmla="*/ 288604 h 1011064"/>
                <a:gd name="connsiteX35" fmla="*/ 1128165 w 4253191"/>
                <a:gd name="connsiteY35" fmla="*/ 288604 h 1011064"/>
                <a:gd name="connsiteX36" fmla="*/ 1128165 w 4253191"/>
                <a:gd name="connsiteY36" fmla="*/ 303794 h 1011064"/>
                <a:gd name="connsiteX37" fmla="*/ 1179488 w 4253191"/>
                <a:gd name="connsiteY37" fmla="*/ 303794 h 1011064"/>
                <a:gd name="connsiteX38" fmla="*/ 1179488 w 4253191"/>
                <a:gd name="connsiteY38" fmla="*/ 318984 h 1011064"/>
                <a:gd name="connsiteX39" fmla="*/ 1486479 w 4253191"/>
                <a:gd name="connsiteY39" fmla="*/ 318984 h 1011064"/>
                <a:gd name="connsiteX40" fmla="*/ 1486479 w 4253191"/>
                <a:gd name="connsiteY40" fmla="*/ 352211 h 1011064"/>
                <a:gd name="connsiteX41" fmla="*/ 1499785 w 4253191"/>
                <a:gd name="connsiteY41" fmla="*/ 352211 h 1011064"/>
                <a:gd name="connsiteX42" fmla="*/ 1499785 w 4253191"/>
                <a:gd name="connsiteY42" fmla="*/ 370249 h 1011064"/>
                <a:gd name="connsiteX43" fmla="*/ 1511190 w 4253191"/>
                <a:gd name="connsiteY43" fmla="*/ 370249 h 1011064"/>
                <a:gd name="connsiteX44" fmla="*/ 1511190 w 4253191"/>
                <a:gd name="connsiteY44" fmla="*/ 386388 h 1011064"/>
                <a:gd name="connsiteX45" fmla="*/ 1583423 w 4253191"/>
                <a:gd name="connsiteY45" fmla="*/ 386388 h 1011064"/>
                <a:gd name="connsiteX46" fmla="*/ 1583423 w 4253191"/>
                <a:gd name="connsiteY46" fmla="*/ 400628 h 1011064"/>
                <a:gd name="connsiteX47" fmla="*/ 1642350 w 4253191"/>
                <a:gd name="connsiteY47" fmla="*/ 400628 h 1011064"/>
                <a:gd name="connsiteX48" fmla="*/ 1642350 w 4253191"/>
                <a:gd name="connsiteY48" fmla="*/ 422464 h 1011064"/>
                <a:gd name="connsiteX49" fmla="*/ 1656606 w 4253191"/>
                <a:gd name="connsiteY49" fmla="*/ 422464 h 1011064"/>
                <a:gd name="connsiteX50" fmla="*/ 1656606 w 4253191"/>
                <a:gd name="connsiteY50" fmla="*/ 440501 h 1011064"/>
                <a:gd name="connsiteX51" fmla="*/ 1714583 w 4253191"/>
                <a:gd name="connsiteY51" fmla="*/ 440501 h 1011064"/>
                <a:gd name="connsiteX52" fmla="*/ 1714583 w 4253191"/>
                <a:gd name="connsiteY52" fmla="*/ 455691 h 1011064"/>
                <a:gd name="connsiteX53" fmla="*/ 1747848 w 4253191"/>
                <a:gd name="connsiteY53" fmla="*/ 455691 h 1011064"/>
                <a:gd name="connsiteX54" fmla="*/ 1747848 w 4253191"/>
                <a:gd name="connsiteY54" fmla="*/ 474678 h 1011064"/>
                <a:gd name="connsiteX55" fmla="*/ 1796320 w 4253191"/>
                <a:gd name="connsiteY55" fmla="*/ 474678 h 1011064"/>
                <a:gd name="connsiteX56" fmla="*/ 1796320 w 4253191"/>
                <a:gd name="connsiteY56" fmla="*/ 493665 h 1011064"/>
                <a:gd name="connsiteX57" fmla="*/ 1887562 w 4253191"/>
                <a:gd name="connsiteY57" fmla="*/ 493665 h 1011064"/>
                <a:gd name="connsiteX58" fmla="*/ 1887562 w 4253191"/>
                <a:gd name="connsiteY58" fmla="*/ 510754 h 1011064"/>
                <a:gd name="connsiteX59" fmla="*/ 2003515 w 4253191"/>
                <a:gd name="connsiteY59" fmla="*/ 510754 h 1011064"/>
                <a:gd name="connsiteX60" fmla="*/ 2003515 w 4253191"/>
                <a:gd name="connsiteY60" fmla="*/ 528792 h 1011064"/>
                <a:gd name="connsiteX61" fmla="*/ 2082401 w 4253191"/>
                <a:gd name="connsiteY61" fmla="*/ 528792 h 1011064"/>
                <a:gd name="connsiteX62" fmla="*/ 2082401 w 4253191"/>
                <a:gd name="connsiteY62" fmla="*/ 546829 h 1011064"/>
                <a:gd name="connsiteX63" fmla="*/ 2109013 w 4253191"/>
                <a:gd name="connsiteY63" fmla="*/ 546829 h 1011064"/>
                <a:gd name="connsiteX64" fmla="*/ 2109013 w 4253191"/>
                <a:gd name="connsiteY64" fmla="*/ 586702 h 1011064"/>
                <a:gd name="connsiteX65" fmla="*/ 2284843 w 4253191"/>
                <a:gd name="connsiteY65" fmla="*/ 586702 h 1011064"/>
                <a:gd name="connsiteX66" fmla="*/ 2284843 w 4253191"/>
                <a:gd name="connsiteY66" fmla="*/ 610436 h 1011064"/>
                <a:gd name="connsiteX67" fmla="*/ 2304802 w 4253191"/>
                <a:gd name="connsiteY67" fmla="*/ 610436 h 1011064"/>
                <a:gd name="connsiteX68" fmla="*/ 2304802 w 4253191"/>
                <a:gd name="connsiteY68" fmla="*/ 632271 h 1011064"/>
                <a:gd name="connsiteX69" fmla="*/ 2318108 w 4253191"/>
                <a:gd name="connsiteY69" fmla="*/ 632271 h 1011064"/>
                <a:gd name="connsiteX70" fmla="*/ 2318108 w 4253191"/>
                <a:gd name="connsiteY70" fmla="*/ 659803 h 1011064"/>
                <a:gd name="connsiteX71" fmla="*/ 2331414 w 4253191"/>
                <a:gd name="connsiteY71" fmla="*/ 659803 h 1011064"/>
                <a:gd name="connsiteX72" fmla="*/ 2331414 w 4253191"/>
                <a:gd name="connsiteY72" fmla="*/ 684486 h 1011064"/>
                <a:gd name="connsiteX73" fmla="*/ 2423606 w 4253191"/>
                <a:gd name="connsiteY73" fmla="*/ 684486 h 1011064"/>
                <a:gd name="connsiteX74" fmla="*/ 2423606 w 4253191"/>
                <a:gd name="connsiteY74" fmla="*/ 713916 h 1011064"/>
                <a:gd name="connsiteX75" fmla="*/ 2483484 w 4253191"/>
                <a:gd name="connsiteY75" fmla="*/ 713916 h 1011064"/>
                <a:gd name="connsiteX76" fmla="*/ 2483484 w 4253191"/>
                <a:gd name="connsiteY76" fmla="*/ 740498 h 1011064"/>
                <a:gd name="connsiteX77" fmla="*/ 2718241 w 4253191"/>
                <a:gd name="connsiteY77" fmla="*/ 740498 h 1011064"/>
                <a:gd name="connsiteX78" fmla="*/ 2718241 w 4253191"/>
                <a:gd name="connsiteY78" fmla="*/ 771827 h 1011064"/>
                <a:gd name="connsiteX79" fmla="*/ 2901675 w 4253191"/>
                <a:gd name="connsiteY79" fmla="*/ 771827 h 1011064"/>
                <a:gd name="connsiteX80" fmla="*/ 2901675 w 4253191"/>
                <a:gd name="connsiteY80" fmla="*/ 804105 h 1011064"/>
                <a:gd name="connsiteX81" fmla="*/ 3020479 w 4253191"/>
                <a:gd name="connsiteY81" fmla="*/ 804105 h 1011064"/>
                <a:gd name="connsiteX82" fmla="*/ 3020479 w 4253191"/>
                <a:gd name="connsiteY82" fmla="*/ 843978 h 1011064"/>
                <a:gd name="connsiteX83" fmla="*/ 3189656 w 4253191"/>
                <a:gd name="connsiteY83" fmla="*/ 843978 h 1011064"/>
                <a:gd name="connsiteX84" fmla="*/ 3189656 w 4253191"/>
                <a:gd name="connsiteY84" fmla="*/ 883851 h 1011064"/>
                <a:gd name="connsiteX85" fmla="*/ 3213417 w 4253191"/>
                <a:gd name="connsiteY85" fmla="*/ 883851 h 1011064"/>
                <a:gd name="connsiteX86" fmla="*/ 3213417 w 4253191"/>
                <a:gd name="connsiteY86" fmla="*/ 933217 h 1011064"/>
                <a:gd name="connsiteX87" fmla="*/ 3429165 w 4253191"/>
                <a:gd name="connsiteY87" fmla="*/ 933217 h 1011064"/>
                <a:gd name="connsiteX88" fmla="*/ 3429165 w 4253191"/>
                <a:gd name="connsiteY88" fmla="*/ 1011065 h 1011064"/>
                <a:gd name="connsiteX89" fmla="*/ 4253192 w 4253191"/>
                <a:gd name="connsiteY89" fmla="*/ 1011065 h 101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253191" h="1011064">
                  <a:moveTo>
                    <a:pt x="0" y="0"/>
                  </a:moveTo>
                  <a:lnTo>
                    <a:pt x="80787" y="0"/>
                  </a:lnTo>
                  <a:lnTo>
                    <a:pt x="80787" y="11392"/>
                  </a:lnTo>
                  <a:lnTo>
                    <a:pt x="98845" y="11392"/>
                  </a:lnTo>
                  <a:lnTo>
                    <a:pt x="98845" y="22785"/>
                  </a:lnTo>
                  <a:lnTo>
                    <a:pt x="169177" y="22785"/>
                  </a:lnTo>
                  <a:lnTo>
                    <a:pt x="169177" y="49367"/>
                  </a:lnTo>
                  <a:lnTo>
                    <a:pt x="299387" y="49367"/>
                  </a:lnTo>
                  <a:lnTo>
                    <a:pt x="299387" y="72151"/>
                  </a:lnTo>
                  <a:lnTo>
                    <a:pt x="345007" y="72151"/>
                  </a:lnTo>
                  <a:lnTo>
                    <a:pt x="345007" y="87341"/>
                  </a:lnTo>
                  <a:lnTo>
                    <a:pt x="458109" y="87341"/>
                  </a:lnTo>
                  <a:lnTo>
                    <a:pt x="458109" y="101581"/>
                  </a:lnTo>
                  <a:lnTo>
                    <a:pt x="651047" y="101581"/>
                  </a:lnTo>
                  <a:lnTo>
                    <a:pt x="651047" y="116771"/>
                  </a:lnTo>
                  <a:lnTo>
                    <a:pt x="668155" y="116771"/>
                  </a:lnTo>
                  <a:lnTo>
                    <a:pt x="668155" y="126264"/>
                  </a:lnTo>
                  <a:lnTo>
                    <a:pt x="693817" y="126264"/>
                  </a:lnTo>
                  <a:lnTo>
                    <a:pt x="693817" y="141454"/>
                  </a:lnTo>
                  <a:lnTo>
                    <a:pt x="786009" y="141454"/>
                  </a:lnTo>
                  <a:lnTo>
                    <a:pt x="786009" y="152846"/>
                  </a:lnTo>
                  <a:lnTo>
                    <a:pt x="861093" y="152846"/>
                  </a:lnTo>
                  <a:lnTo>
                    <a:pt x="861093" y="167087"/>
                  </a:lnTo>
                  <a:lnTo>
                    <a:pt x="960889" y="167087"/>
                  </a:lnTo>
                  <a:lnTo>
                    <a:pt x="960889" y="181327"/>
                  </a:lnTo>
                  <a:lnTo>
                    <a:pt x="998906" y="181327"/>
                  </a:lnTo>
                  <a:lnTo>
                    <a:pt x="998906" y="197466"/>
                  </a:lnTo>
                  <a:lnTo>
                    <a:pt x="1023617" y="197466"/>
                  </a:lnTo>
                  <a:lnTo>
                    <a:pt x="1023617" y="224048"/>
                  </a:lnTo>
                  <a:lnTo>
                    <a:pt x="1054031" y="224048"/>
                  </a:lnTo>
                  <a:lnTo>
                    <a:pt x="1054031" y="239238"/>
                  </a:lnTo>
                  <a:lnTo>
                    <a:pt x="1071139" y="239238"/>
                  </a:lnTo>
                  <a:lnTo>
                    <a:pt x="1071139" y="276263"/>
                  </a:lnTo>
                  <a:lnTo>
                    <a:pt x="1089197" y="276263"/>
                  </a:lnTo>
                  <a:lnTo>
                    <a:pt x="1089197" y="288604"/>
                  </a:lnTo>
                  <a:lnTo>
                    <a:pt x="1128165" y="288604"/>
                  </a:lnTo>
                  <a:lnTo>
                    <a:pt x="1128165" y="303794"/>
                  </a:lnTo>
                  <a:lnTo>
                    <a:pt x="1179488" y="303794"/>
                  </a:lnTo>
                  <a:lnTo>
                    <a:pt x="1179488" y="318984"/>
                  </a:lnTo>
                  <a:lnTo>
                    <a:pt x="1486479" y="318984"/>
                  </a:lnTo>
                  <a:lnTo>
                    <a:pt x="1486479" y="352211"/>
                  </a:lnTo>
                  <a:lnTo>
                    <a:pt x="1499785" y="352211"/>
                  </a:lnTo>
                  <a:lnTo>
                    <a:pt x="1499785" y="370249"/>
                  </a:lnTo>
                  <a:lnTo>
                    <a:pt x="1511190" y="370249"/>
                  </a:lnTo>
                  <a:lnTo>
                    <a:pt x="1511190" y="386388"/>
                  </a:lnTo>
                  <a:lnTo>
                    <a:pt x="1583423" y="386388"/>
                  </a:lnTo>
                  <a:lnTo>
                    <a:pt x="1583423" y="400628"/>
                  </a:lnTo>
                  <a:lnTo>
                    <a:pt x="1642350" y="400628"/>
                  </a:lnTo>
                  <a:lnTo>
                    <a:pt x="1642350" y="422464"/>
                  </a:lnTo>
                  <a:lnTo>
                    <a:pt x="1656606" y="422464"/>
                  </a:lnTo>
                  <a:lnTo>
                    <a:pt x="1656606" y="440501"/>
                  </a:lnTo>
                  <a:lnTo>
                    <a:pt x="1714583" y="440501"/>
                  </a:lnTo>
                  <a:lnTo>
                    <a:pt x="1714583" y="455691"/>
                  </a:lnTo>
                  <a:lnTo>
                    <a:pt x="1747848" y="455691"/>
                  </a:lnTo>
                  <a:lnTo>
                    <a:pt x="1747848" y="474678"/>
                  </a:lnTo>
                  <a:lnTo>
                    <a:pt x="1796320" y="474678"/>
                  </a:lnTo>
                  <a:lnTo>
                    <a:pt x="1796320" y="493665"/>
                  </a:lnTo>
                  <a:lnTo>
                    <a:pt x="1887562" y="493665"/>
                  </a:lnTo>
                  <a:lnTo>
                    <a:pt x="1887562" y="510754"/>
                  </a:lnTo>
                  <a:lnTo>
                    <a:pt x="2003515" y="510754"/>
                  </a:lnTo>
                  <a:lnTo>
                    <a:pt x="2003515" y="528792"/>
                  </a:lnTo>
                  <a:lnTo>
                    <a:pt x="2082401" y="528792"/>
                  </a:lnTo>
                  <a:lnTo>
                    <a:pt x="2082401" y="546829"/>
                  </a:lnTo>
                  <a:lnTo>
                    <a:pt x="2109013" y="546829"/>
                  </a:lnTo>
                  <a:lnTo>
                    <a:pt x="2109013" y="586702"/>
                  </a:lnTo>
                  <a:lnTo>
                    <a:pt x="2284843" y="586702"/>
                  </a:lnTo>
                  <a:lnTo>
                    <a:pt x="2284843" y="610436"/>
                  </a:lnTo>
                  <a:lnTo>
                    <a:pt x="2304802" y="610436"/>
                  </a:lnTo>
                  <a:lnTo>
                    <a:pt x="2304802" y="632271"/>
                  </a:lnTo>
                  <a:lnTo>
                    <a:pt x="2318108" y="632271"/>
                  </a:lnTo>
                  <a:lnTo>
                    <a:pt x="2318108" y="659803"/>
                  </a:lnTo>
                  <a:lnTo>
                    <a:pt x="2331414" y="659803"/>
                  </a:lnTo>
                  <a:lnTo>
                    <a:pt x="2331414" y="684486"/>
                  </a:lnTo>
                  <a:lnTo>
                    <a:pt x="2423606" y="684486"/>
                  </a:lnTo>
                  <a:lnTo>
                    <a:pt x="2423606" y="713916"/>
                  </a:lnTo>
                  <a:lnTo>
                    <a:pt x="2483484" y="713916"/>
                  </a:lnTo>
                  <a:lnTo>
                    <a:pt x="2483484" y="740498"/>
                  </a:lnTo>
                  <a:lnTo>
                    <a:pt x="2718241" y="740498"/>
                  </a:lnTo>
                  <a:lnTo>
                    <a:pt x="2718241" y="771827"/>
                  </a:lnTo>
                  <a:lnTo>
                    <a:pt x="2901675" y="771827"/>
                  </a:lnTo>
                  <a:lnTo>
                    <a:pt x="2901675" y="804105"/>
                  </a:lnTo>
                  <a:lnTo>
                    <a:pt x="3020479" y="804105"/>
                  </a:lnTo>
                  <a:lnTo>
                    <a:pt x="3020479" y="843978"/>
                  </a:lnTo>
                  <a:lnTo>
                    <a:pt x="3189656" y="843978"/>
                  </a:lnTo>
                  <a:lnTo>
                    <a:pt x="3189656" y="883851"/>
                  </a:lnTo>
                  <a:lnTo>
                    <a:pt x="3213417" y="883851"/>
                  </a:lnTo>
                  <a:lnTo>
                    <a:pt x="3213417" y="933217"/>
                  </a:lnTo>
                  <a:lnTo>
                    <a:pt x="3429165" y="933217"/>
                  </a:lnTo>
                  <a:lnTo>
                    <a:pt x="3429165" y="1011065"/>
                  </a:lnTo>
                  <a:lnTo>
                    <a:pt x="4253192" y="1011065"/>
                  </a:lnTo>
                </a:path>
              </a:pathLst>
            </a:custGeom>
            <a:noFill/>
            <a:ln w="19050" cap="flat">
              <a:solidFill>
                <a:schemeClr val="tx2"/>
              </a:solidFill>
              <a:prstDash val="solid"/>
              <a:miter/>
            </a:ln>
          </p:spPr>
          <p:txBody>
            <a:bodyPr rtlCol="0" anchor="ctr"/>
            <a:lstStyle/>
            <a:p>
              <a:pPr defTabSz="1218987"/>
              <a:endParaRPr lang="en-US" sz="2400">
                <a:solidFill>
                  <a:srgbClr val="000000"/>
                </a:solidFill>
                <a:latin typeface="Arial"/>
              </a:endParaRPr>
            </a:p>
          </p:txBody>
        </p:sp>
        <p:sp>
          <p:nvSpPr>
            <p:cNvPr id="74" name="Freeform 73">
              <a:extLst>
                <a:ext uri="{FF2B5EF4-FFF2-40B4-BE49-F238E27FC236}">
                  <a16:creationId xmlns:a16="http://schemas.microsoft.com/office/drawing/2014/main" id="{5C35524C-C02E-67BC-C632-A5101FB687C0}"/>
                </a:ext>
              </a:extLst>
            </p:cNvPr>
            <p:cNvSpPr/>
            <p:nvPr/>
          </p:nvSpPr>
          <p:spPr>
            <a:xfrm>
              <a:off x="2502588" y="2278668"/>
              <a:ext cx="4937739" cy="1877885"/>
            </a:xfrm>
            <a:custGeom>
              <a:avLst/>
              <a:gdLst>
                <a:gd name="connsiteX0" fmla="*/ 3701940 w 3701939"/>
                <a:gd name="connsiteY0" fmla="*/ 1407896 h 1407895"/>
                <a:gd name="connsiteX1" fmla="*/ 3179201 w 3701939"/>
                <a:gd name="connsiteY1" fmla="*/ 1407896 h 1407895"/>
                <a:gd name="connsiteX2" fmla="*/ 3179201 w 3701939"/>
                <a:gd name="connsiteY2" fmla="*/ 1222771 h 1407895"/>
                <a:gd name="connsiteX3" fmla="*/ 2619396 w 3701939"/>
                <a:gd name="connsiteY3" fmla="*/ 1222771 h 1407895"/>
                <a:gd name="connsiteX4" fmla="*/ 2619396 w 3701939"/>
                <a:gd name="connsiteY4" fmla="*/ 1133532 h 1407895"/>
                <a:gd name="connsiteX5" fmla="*/ 2061491 w 3701939"/>
                <a:gd name="connsiteY5" fmla="*/ 1133532 h 1407895"/>
                <a:gd name="connsiteX6" fmla="*/ 2061491 w 3701939"/>
                <a:gd name="connsiteY6" fmla="*/ 1059482 h 1407895"/>
                <a:gd name="connsiteX7" fmla="*/ 1887562 w 3701939"/>
                <a:gd name="connsiteY7" fmla="*/ 1059482 h 1407895"/>
                <a:gd name="connsiteX8" fmla="*/ 1887562 w 3701939"/>
                <a:gd name="connsiteY8" fmla="*/ 998723 h 1407895"/>
                <a:gd name="connsiteX9" fmla="*/ 1666111 w 3701939"/>
                <a:gd name="connsiteY9" fmla="*/ 998723 h 1407895"/>
                <a:gd name="connsiteX10" fmla="*/ 1666111 w 3701939"/>
                <a:gd name="connsiteY10" fmla="*/ 938914 h 1407895"/>
                <a:gd name="connsiteX11" fmla="*/ 1137669 w 3701939"/>
                <a:gd name="connsiteY11" fmla="*/ 938914 h 1407895"/>
                <a:gd name="connsiteX12" fmla="*/ 1137669 w 3701939"/>
                <a:gd name="connsiteY12" fmla="*/ 881003 h 1407895"/>
                <a:gd name="connsiteX13" fmla="*/ 1113909 w 3701939"/>
                <a:gd name="connsiteY13" fmla="*/ 881003 h 1407895"/>
                <a:gd name="connsiteX14" fmla="*/ 1113909 w 3701939"/>
                <a:gd name="connsiteY14" fmla="*/ 818345 h 1407895"/>
                <a:gd name="connsiteX15" fmla="*/ 1102503 w 3701939"/>
                <a:gd name="connsiteY15" fmla="*/ 818345 h 1407895"/>
                <a:gd name="connsiteX16" fmla="*/ 1102503 w 3701939"/>
                <a:gd name="connsiteY16" fmla="*/ 768029 h 1407895"/>
                <a:gd name="connsiteX17" fmla="*/ 1069238 w 3701939"/>
                <a:gd name="connsiteY17" fmla="*/ 768029 h 1407895"/>
                <a:gd name="connsiteX18" fmla="*/ 1069238 w 3701939"/>
                <a:gd name="connsiteY18" fmla="*/ 656005 h 1407895"/>
                <a:gd name="connsiteX19" fmla="*/ 976096 w 3701939"/>
                <a:gd name="connsiteY19" fmla="*/ 656005 h 1407895"/>
                <a:gd name="connsiteX20" fmla="*/ 976096 w 3701939"/>
                <a:gd name="connsiteY20" fmla="*/ 604740 h 1407895"/>
                <a:gd name="connsiteX21" fmla="*/ 958988 w 3701939"/>
                <a:gd name="connsiteY21" fmla="*/ 604740 h 1407895"/>
                <a:gd name="connsiteX22" fmla="*/ 958988 w 3701939"/>
                <a:gd name="connsiteY22" fmla="*/ 493665 h 1407895"/>
                <a:gd name="connsiteX23" fmla="*/ 851589 w 3701939"/>
                <a:gd name="connsiteY23" fmla="*/ 493665 h 1407895"/>
                <a:gd name="connsiteX24" fmla="*/ 851589 w 3701939"/>
                <a:gd name="connsiteY24" fmla="*/ 444299 h 1407895"/>
                <a:gd name="connsiteX25" fmla="*/ 837332 w 3701939"/>
                <a:gd name="connsiteY25" fmla="*/ 444299 h 1407895"/>
                <a:gd name="connsiteX26" fmla="*/ 837332 w 3701939"/>
                <a:gd name="connsiteY26" fmla="*/ 387337 h 1407895"/>
                <a:gd name="connsiteX27" fmla="*/ 825927 w 3701939"/>
                <a:gd name="connsiteY27" fmla="*/ 387337 h 1407895"/>
                <a:gd name="connsiteX28" fmla="*/ 825927 w 3701939"/>
                <a:gd name="connsiteY28" fmla="*/ 334173 h 1407895"/>
                <a:gd name="connsiteX29" fmla="*/ 594972 w 3701939"/>
                <a:gd name="connsiteY29" fmla="*/ 334173 h 1407895"/>
                <a:gd name="connsiteX30" fmla="*/ 594972 w 3701939"/>
                <a:gd name="connsiteY30" fmla="*/ 283858 h 1407895"/>
                <a:gd name="connsiteX31" fmla="*/ 502780 w 3701939"/>
                <a:gd name="connsiteY31" fmla="*/ 283858 h 1407895"/>
                <a:gd name="connsiteX32" fmla="*/ 502780 w 3701939"/>
                <a:gd name="connsiteY32" fmla="*/ 237339 h 1407895"/>
                <a:gd name="connsiteX33" fmla="*/ 374471 w 3701939"/>
                <a:gd name="connsiteY33" fmla="*/ 237339 h 1407895"/>
                <a:gd name="connsiteX34" fmla="*/ 374471 w 3701939"/>
                <a:gd name="connsiteY34" fmla="*/ 187973 h 1407895"/>
                <a:gd name="connsiteX35" fmla="*/ 359264 w 3701939"/>
                <a:gd name="connsiteY35" fmla="*/ 187973 h 1407895"/>
                <a:gd name="connsiteX36" fmla="*/ 359264 w 3701939"/>
                <a:gd name="connsiteY36" fmla="*/ 132910 h 1407895"/>
                <a:gd name="connsiteX37" fmla="*/ 332652 w 3701939"/>
                <a:gd name="connsiteY37" fmla="*/ 132910 h 1407895"/>
                <a:gd name="connsiteX38" fmla="*/ 332652 w 3701939"/>
                <a:gd name="connsiteY38" fmla="*/ 44620 h 1407895"/>
                <a:gd name="connsiteX39" fmla="*/ 206244 w 3701939"/>
                <a:gd name="connsiteY39" fmla="*/ 44620 h 1407895"/>
                <a:gd name="connsiteX40" fmla="*/ 206244 w 3701939"/>
                <a:gd name="connsiteY40" fmla="*/ 0 h 1407895"/>
                <a:gd name="connsiteX41" fmla="*/ 0 w 3701939"/>
                <a:gd name="connsiteY41" fmla="*/ 0 h 140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701939" h="1407895">
                  <a:moveTo>
                    <a:pt x="3701940" y="1407896"/>
                  </a:moveTo>
                  <a:lnTo>
                    <a:pt x="3179201" y="1407896"/>
                  </a:lnTo>
                  <a:lnTo>
                    <a:pt x="3179201" y="1222771"/>
                  </a:lnTo>
                  <a:lnTo>
                    <a:pt x="2619396" y="1222771"/>
                  </a:lnTo>
                  <a:lnTo>
                    <a:pt x="2619396" y="1133532"/>
                  </a:lnTo>
                  <a:lnTo>
                    <a:pt x="2061491" y="1133532"/>
                  </a:lnTo>
                  <a:lnTo>
                    <a:pt x="2061491" y="1059482"/>
                  </a:lnTo>
                  <a:lnTo>
                    <a:pt x="1887562" y="1059482"/>
                  </a:lnTo>
                  <a:lnTo>
                    <a:pt x="1887562" y="998723"/>
                  </a:lnTo>
                  <a:lnTo>
                    <a:pt x="1666111" y="998723"/>
                  </a:lnTo>
                  <a:lnTo>
                    <a:pt x="1666111" y="938914"/>
                  </a:lnTo>
                  <a:lnTo>
                    <a:pt x="1137669" y="938914"/>
                  </a:lnTo>
                  <a:lnTo>
                    <a:pt x="1137669" y="881003"/>
                  </a:lnTo>
                  <a:lnTo>
                    <a:pt x="1113909" y="881003"/>
                  </a:lnTo>
                  <a:lnTo>
                    <a:pt x="1113909" y="818345"/>
                  </a:lnTo>
                  <a:lnTo>
                    <a:pt x="1102503" y="818345"/>
                  </a:lnTo>
                  <a:lnTo>
                    <a:pt x="1102503" y="768029"/>
                  </a:lnTo>
                  <a:lnTo>
                    <a:pt x="1069238" y="768029"/>
                  </a:lnTo>
                  <a:lnTo>
                    <a:pt x="1069238" y="656005"/>
                  </a:lnTo>
                  <a:lnTo>
                    <a:pt x="976096" y="656005"/>
                  </a:lnTo>
                  <a:lnTo>
                    <a:pt x="976096" y="604740"/>
                  </a:lnTo>
                  <a:lnTo>
                    <a:pt x="958988" y="604740"/>
                  </a:lnTo>
                  <a:lnTo>
                    <a:pt x="958988" y="493665"/>
                  </a:lnTo>
                  <a:lnTo>
                    <a:pt x="851589" y="493665"/>
                  </a:lnTo>
                  <a:lnTo>
                    <a:pt x="851589" y="444299"/>
                  </a:lnTo>
                  <a:lnTo>
                    <a:pt x="837332" y="444299"/>
                  </a:lnTo>
                  <a:lnTo>
                    <a:pt x="837332" y="387337"/>
                  </a:lnTo>
                  <a:lnTo>
                    <a:pt x="825927" y="387337"/>
                  </a:lnTo>
                  <a:lnTo>
                    <a:pt x="825927" y="334173"/>
                  </a:lnTo>
                  <a:lnTo>
                    <a:pt x="594972" y="334173"/>
                  </a:lnTo>
                  <a:lnTo>
                    <a:pt x="594972" y="283858"/>
                  </a:lnTo>
                  <a:lnTo>
                    <a:pt x="502780" y="283858"/>
                  </a:lnTo>
                  <a:lnTo>
                    <a:pt x="502780" y="237339"/>
                  </a:lnTo>
                  <a:lnTo>
                    <a:pt x="374471" y="237339"/>
                  </a:lnTo>
                  <a:lnTo>
                    <a:pt x="374471" y="187973"/>
                  </a:lnTo>
                  <a:lnTo>
                    <a:pt x="359264" y="187973"/>
                  </a:lnTo>
                  <a:lnTo>
                    <a:pt x="359264" y="132910"/>
                  </a:lnTo>
                  <a:lnTo>
                    <a:pt x="332652" y="132910"/>
                  </a:lnTo>
                  <a:lnTo>
                    <a:pt x="332652" y="44620"/>
                  </a:lnTo>
                  <a:lnTo>
                    <a:pt x="206244" y="44620"/>
                  </a:lnTo>
                  <a:lnTo>
                    <a:pt x="206244" y="0"/>
                  </a:lnTo>
                  <a:lnTo>
                    <a:pt x="0" y="0"/>
                  </a:lnTo>
                </a:path>
              </a:pathLst>
            </a:custGeom>
            <a:noFill/>
            <a:ln w="19050" cap="flat">
              <a:solidFill>
                <a:schemeClr val="accent4"/>
              </a:solidFill>
              <a:prstDash val="solid"/>
              <a:miter/>
            </a:ln>
          </p:spPr>
          <p:txBody>
            <a:bodyPr rtlCol="0" anchor="ctr"/>
            <a:lstStyle/>
            <a:p>
              <a:pPr defTabSz="1218987"/>
              <a:endParaRPr lang="en-US" sz="2400">
                <a:solidFill>
                  <a:srgbClr val="000000"/>
                </a:solidFill>
                <a:latin typeface="Arial"/>
              </a:endParaRPr>
            </a:p>
          </p:txBody>
        </p:sp>
        <p:sp>
          <p:nvSpPr>
            <p:cNvPr id="75" name="Freeform 74">
              <a:extLst>
                <a:ext uri="{FF2B5EF4-FFF2-40B4-BE49-F238E27FC236}">
                  <a16:creationId xmlns:a16="http://schemas.microsoft.com/office/drawing/2014/main" id="{52A9B386-1BC1-F0D3-F878-AE7AC69820CB}"/>
                </a:ext>
              </a:extLst>
            </p:cNvPr>
            <p:cNvSpPr/>
            <p:nvPr/>
          </p:nvSpPr>
          <p:spPr>
            <a:xfrm>
              <a:off x="2502588" y="2278668"/>
              <a:ext cx="3902019" cy="602746"/>
            </a:xfrm>
            <a:custGeom>
              <a:avLst/>
              <a:gdLst>
                <a:gd name="connsiteX0" fmla="*/ 0 w 2925435"/>
                <a:gd name="connsiteY0" fmla="*/ 0 h 451893"/>
                <a:gd name="connsiteX1" fmla="*/ 501829 w 2925435"/>
                <a:gd name="connsiteY1" fmla="*/ 0 h 451893"/>
                <a:gd name="connsiteX2" fmla="*/ 501829 w 2925435"/>
                <a:gd name="connsiteY2" fmla="*/ 451894 h 451893"/>
                <a:gd name="connsiteX3" fmla="*/ 2925436 w 2925435"/>
                <a:gd name="connsiteY3" fmla="*/ 451894 h 451893"/>
              </a:gdLst>
              <a:ahLst/>
              <a:cxnLst>
                <a:cxn ang="0">
                  <a:pos x="connsiteX0" y="connsiteY0"/>
                </a:cxn>
                <a:cxn ang="0">
                  <a:pos x="connsiteX1" y="connsiteY1"/>
                </a:cxn>
                <a:cxn ang="0">
                  <a:pos x="connsiteX2" y="connsiteY2"/>
                </a:cxn>
                <a:cxn ang="0">
                  <a:pos x="connsiteX3" y="connsiteY3"/>
                </a:cxn>
              </a:cxnLst>
              <a:rect l="l" t="t" r="r" b="b"/>
              <a:pathLst>
                <a:path w="2925435" h="451893">
                  <a:moveTo>
                    <a:pt x="0" y="0"/>
                  </a:moveTo>
                  <a:lnTo>
                    <a:pt x="501829" y="0"/>
                  </a:lnTo>
                  <a:lnTo>
                    <a:pt x="501829" y="451894"/>
                  </a:lnTo>
                  <a:lnTo>
                    <a:pt x="2925436" y="451894"/>
                  </a:lnTo>
                </a:path>
              </a:pathLst>
            </a:custGeom>
            <a:noFill/>
            <a:ln w="19050" cap="flat">
              <a:solidFill>
                <a:schemeClr val="tx1">
                  <a:lumMod val="50000"/>
                  <a:lumOff val="50000"/>
                </a:schemeClr>
              </a:solidFill>
              <a:prstDash val="solid"/>
              <a:miter/>
            </a:ln>
          </p:spPr>
          <p:txBody>
            <a:bodyPr rtlCol="0" anchor="ctr"/>
            <a:lstStyle/>
            <a:p>
              <a:pPr defTabSz="1218987"/>
              <a:endParaRPr lang="en-US" sz="2400">
                <a:solidFill>
                  <a:srgbClr val="000000"/>
                </a:solidFill>
                <a:latin typeface="Arial"/>
              </a:endParaRPr>
            </a:p>
          </p:txBody>
        </p:sp>
        <p:sp>
          <p:nvSpPr>
            <p:cNvPr id="76" name="Freeform 75">
              <a:extLst>
                <a:ext uri="{FF2B5EF4-FFF2-40B4-BE49-F238E27FC236}">
                  <a16:creationId xmlns:a16="http://schemas.microsoft.com/office/drawing/2014/main" id="{8C67A42E-41E9-768E-037E-83E400C7CE9C}"/>
                </a:ext>
              </a:extLst>
            </p:cNvPr>
            <p:cNvSpPr/>
            <p:nvPr/>
          </p:nvSpPr>
          <p:spPr>
            <a:xfrm>
              <a:off x="2502588" y="2278668"/>
              <a:ext cx="1352648" cy="2395969"/>
            </a:xfrm>
            <a:custGeom>
              <a:avLst/>
              <a:gdLst>
                <a:gd name="connsiteX0" fmla="*/ 0 w 1014112"/>
                <a:gd name="connsiteY0" fmla="*/ 0 h 1773397"/>
                <a:gd name="connsiteX1" fmla="*/ 426745 w 1014112"/>
                <a:gd name="connsiteY1" fmla="*/ 0 h 1773397"/>
                <a:gd name="connsiteX2" fmla="*/ 426745 w 1014112"/>
                <a:gd name="connsiteY2" fmla="*/ 259174 h 1773397"/>
                <a:gd name="connsiteX3" fmla="*/ 694767 w 1014112"/>
                <a:gd name="connsiteY3" fmla="*/ 259174 h 1773397"/>
                <a:gd name="connsiteX4" fmla="*/ 694767 w 1014112"/>
                <a:gd name="connsiteY4" fmla="*/ 560120 h 1773397"/>
                <a:gd name="connsiteX5" fmla="*/ 1014113 w 1014112"/>
                <a:gd name="connsiteY5" fmla="*/ 560120 h 1773397"/>
                <a:gd name="connsiteX6" fmla="*/ 1014113 w 1014112"/>
                <a:gd name="connsiteY6" fmla="*/ 1773398 h 177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12" h="1773397">
                  <a:moveTo>
                    <a:pt x="0" y="0"/>
                  </a:moveTo>
                  <a:lnTo>
                    <a:pt x="426745" y="0"/>
                  </a:lnTo>
                  <a:lnTo>
                    <a:pt x="426745" y="259174"/>
                  </a:lnTo>
                  <a:lnTo>
                    <a:pt x="694767" y="259174"/>
                  </a:lnTo>
                  <a:lnTo>
                    <a:pt x="694767" y="560120"/>
                  </a:lnTo>
                  <a:lnTo>
                    <a:pt x="1014113" y="560120"/>
                  </a:lnTo>
                  <a:lnTo>
                    <a:pt x="1014113" y="1773398"/>
                  </a:lnTo>
                </a:path>
              </a:pathLst>
            </a:custGeom>
            <a:noFill/>
            <a:ln w="19050" cap="flat">
              <a:solidFill>
                <a:schemeClr val="accent1"/>
              </a:solidFill>
              <a:prstDash val="solid"/>
              <a:miter/>
            </a:ln>
          </p:spPr>
          <p:txBody>
            <a:bodyPr rtlCol="0" anchor="ctr"/>
            <a:lstStyle/>
            <a:p>
              <a:pPr defTabSz="1218987"/>
              <a:endParaRPr lang="en-US" sz="2400">
                <a:solidFill>
                  <a:srgbClr val="000000"/>
                </a:solidFill>
                <a:latin typeface="Arial"/>
              </a:endParaRPr>
            </a:p>
          </p:txBody>
        </p:sp>
      </p:grpSp>
      <p:sp>
        <p:nvSpPr>
          <p:cNvPr id="77" name="Text Placeholder 2">
            <a:extLst>
              <a:ext uri="{FF2B5EF4-FFF2-40B4-BE49-F238E27FC236}">
                <a16:creationId xmlns:a16="http://schemas.microsoft.com/office/drawing/2014/main" id="{43FDF621-D6A6-8F60-8B1F-CBF393A6ED18}"/>
              </a:ext>
            </a:extLst>
          </p:cNvPr>
          <p:cNvSpPr>
            <a:spLocks noGrp="1"/>
          </p:cNvSpPr>
          <p:nvPr>
            <p:ph type="body" idx="1"/>
          </p:nvPr>
        </p:nvSpPr>
        <p:spPr>
          <a:xfrm>
            <a:off x="970319" y="1270945"/>
            <a:ext cx="9511432" cy="295275"/>
          </a:xfrm>
        </p:spPr>
        <p:txBody>
          <a:bodyPr/>
          <a:lstStyle/>
          <a:p>
            <a:r>
              <a:rPr lang="en-US" b="1" dirty="0">
                <a:latin typeface="Calibri" panose="020F0502020204030204" pitchFamily="34" charset="0"/>
                <a:cs typeface="Calibri" panose="020F0502020204030204" pitchFamily="34" charset="0"/>
              </a:rPr>
              <a:t>Ide-</a:t>
            </a:r>
            <a:r>
              <a:rPr lang="en-US" b="1" dirty="0" err="1">
                <a:latin typeface="Calibri" panose="020F0502020204030204" pitchFamily="34" charset="0"/>
                <a:cs typeface="Calibri" panose="020F0502020204030204" pitchFamily="34" charset="0"/>
              </a:rPr>
              <a:t>Cel</a:t>
            </a:r>
            <a:r>
              <a:rPr lang="en-US" b="1" dirty="0">
                <a:latin typeface="Calibri" panose="020F0502020204030204" pitchFamily="34" charset="0"/>
                <a:cs typeface="Calibri" panose="020F0502020204030204" pitchFamily="34" charset="0"/>
              </a:rPr>
              <a:t> in Pts with RRMM who have had prior anti-BCMA directed therapy:</a:t>
            </a:r>
            <a:endParaRPr lang="en-US" b="1" baseline="300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121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546831A-73CD-4F8E-9FF8-D931364866CE}"/>
              </a:ext>
            </a:extLst>
          </p:cNvPr>
          <p:cNvSpPr>
            <a:spLocks noGrp="1" noChangeArrowheads="1"/>
          </p:cNvSpPr>
          <p:nvPr>
            <p:ph type="title"/>
          </p:nvPr>
        </p:nvSpPr>
        <p:spPr>
          <a:xfrm>
            <a:off x="974727" y="372054"/>
            <a:ext cx="9998921" cy="587375"/>
          </a:xfrm>
        </p:spPr>
        <p:txBody>
          <a:bodyPr/>
          <a:lstStyle/>
          <a:p>
            <a:r>
              <a:rPr lang="en-US" dirty="0"/>
              <a:t>Bispecific Antibody </a:t>
            </a:r>
            <a:r>
              <a:rPr lang="en-US" dirty="0" err="1"/>
              <a:t>Elranatamab</a:t>
            </a:r>
            <a:r>
              <a:rPr lang="en-US" dirty="0"/>
              <a:t> After Previous BCMA Therapy</a:t>
            </a:r>
            <a:endParaRPr lang="en-US" altLang="en-US" dirty="0"/>
          </a:p>
        </p:txBody>
      </p:sp>
      <p:sp>
        <p:nvSpPr>
          <p:cNvPr id="6" name="Content Placeholder 5">
            <a:extLst>
              <a:ext uri="{FF2B5EF4-FFF2-40B4-BE49-F238E27FC236}">
                <a16:creationId xmlns:a16="http://schemas.microsoft.com/office/drawing/2014/main" id="{55222605-DA94-66B4-CF52-5E870FD099EE}"/>
              </a:ext>
            </a:extLst>
          </p:cNvPr>
          <p:cNvSpPr>
            <a:spLocks noGrp="1"/>
          </p:cNvSpPr>
          <p:nvPr>
            <p:ph idx="1"/>
          </p:nvPr>
        </p:nvSpPr>
        <p:spPr>
          <a:xfrm>
            <a:off x="696743" y="1524391"/>
            <a:ext cx="10874696" cy="4649475"/>
          </a:xfrm>
        </p:spPr>
        <p:txBody>
          <a:bodyPr/>
          <a:lstStyle/>
          <a:p>
            <a:r>
              <a:rPr lang="en-US" sz="1799" dirty="0"/>
              <a:t>Pooled analysis of 4 MagnetisMM trials; median time to response </a:t>
            </a:r>
            <a:r>
              <a:rPr lang="en-US" sz="1799" dirty="0">
                <a:latin typeface="Calibri" panose="020F0502020204030204" pitchFamily="34" charset="0"/>
              </a:rPr>
              <a:t>1.7 mo (range: 0.3-9.3)</a:t>
            </a:r>
            <a:r>
              <a:rPr lang="en-US" sz="1799" dirty="0"/>
              <a:t> </a:t>
            </a:r>
          </a:p>
        </p:txBody>
      </p:sp>
      <p:graphicFrame>
        <p:nvGraphicFramePr>
          <p:cNvPr id="2" name="Group 3">
            <a:extLst>
              <a:ext uri="{FF2B5EF4-FFF2-40B4-BE49-F238E27FC236}">
                <a16:creationId xmlns:a16="http://schemas.microsoft.com/office/drawing/2014/main" id="{B0070B78-4DA9-0CC7-0026-FD92FBBAE2AC}"/>
              </a:ext>
            </a:extLst>
          </p:cNvPr>
          <p:cNvGraphicFramePr>
            <a:graphicFrameLocks/>
          </p:cNvGraphicFramePr>
          <p:nvPr/>
        </p:nvGraphicFramePr>
        <p:xfrm>
          <a:off x="746277" y="1829846"/>
          <a:ext cx="10775628" cy="2103080"/>
        </p:xfrm>
        <a:graphic>
          <a:graphicData uri="http://schemas.openxmlformats.org/drawingml/2006/table">
            <a:tbl>
              <a:tblPr/>
              <a:tblGrid>
                <a:gridCol w="2936811">
                  <a:extLst>
                    <a:ext uri="{9D8B030D-6E8A-4147-A177-3AD203B41FA5}">
                      <a16:colId xmlns:a16="http://schemas.microsoft.com/office/drawing/2014/main" val="20000"/>
                    </a:ext>
                  </a:extLst>
                </a:gridCol>
                <a:gridCol w="2612939">
                  <a:extLst>
                    <a:ext uri="{9D8B030D-6E8A-4147-A177-3AD203B41FA5}">
                      <a16:colId xmlns:a16="http://schemas.microsoft.com/office/drawing/2014/main" val="20001"/>
                    </a:ext>
                  </a:extLst>
                </a:gridCol>
                <a:gridCol w="2612939">
                  <a:extLst>
                    <a:ext uri="{9D8B030D-6E8A-4147-A177-3AD203B41FA5}">
                      <a16:colId xmlns:a16="http://schemas.microsoft.com/office/drawing/2014/main" val="20002"/>
                    </a:ext>
                  </a:extLst>
                </a:gridCol>
                <a:gridCol w="2612939">
                  <a:extLst>
                    <a:ext uri="{9D8B030D-6E8A-4147-A177-3AD203B41FA5}">
                      <a16:colId xmlns:a16="http://schemas.microsoft.com/office/drawing/2014/main" val="853059193"/>
                    </a:ext>
                  </a:extLst>
                </a:gridCol>
              </a:tblGrid>
              <a:tr h="639929">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GB" sz="1800" b="1" i="0" u="none" strike="noStrike" cap="none" normalizeH="0" baseline="0" dirty="0">
                          <a:ln>
                            <a:noFill/>
                          </a:ln>
                          <a:solidFill>
                            <a:schemeClr val="bg1"/>
                          </a:solidFill>
                          <a:effectLst/>
                          <a:latin typeface="Calibri" panose="020F0502020204030204" pitchFamily="34" charset="0"/>
                        </a:rPr>
                        <a:t>Response</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bg1"/>
                          </a:solidFill>
                          <a:effectLst/>
                          <a:latin typeface="Calibri" panose="020F0502020204030204" pitchFamily="34" charset="0"/>
                        </a:rPr>
                        <a:t>Any Prior BCMA Tx </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bg1"/>
                          </a:solidFill>
                          <a:effectLst/>
                          <a:latin typeface="Calibri" panose="020F0502020204030204" pitchFamily="34" charset="0"/>
                        </a:rPr>
                        <a:t>(n = 87)</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bg1"/>
                          </a:solidFill>
                          <a:effectLst/>
                          <a:latin typeface="Calibri" panose="020F0502020204030204" pitchFamily="34" charset="0"/>
                        </a:rPr>
                        <a:t>Prior ADC</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bg1"/>
                          </a:solidFill>
                          <a:effectLst/>
                          <a:latin typeface="Calibri" panose="020F0502020204030204" pitchFamily="34" charset="0"/>
                        </a:rPr>
                        <a:t>(n = 59)</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bg1"/>
                          </a:solidFill>
                          <a:effectLst/>
                          <a:latin typeface="Calibri" panose="020F0502020204030204" pitchFamily="34" charset="0"/>
                        </a:rPr>
                        <a:t>Prior CAR T-Cell</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bg1"/>
                          </a:solidFill>
                          <a:effectLst/>
                          <a:latin typeface="Calibri" panose="020F0502020204030204" pitchFamily="34" charset="0"/>
                        </a:rPr>
                        <a:t>(n = 36)</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1"/>
                  </a:ext>
                </a:extLst>
              </a:tr>
              <a:tr h="365681">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ORR, %</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46.0</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42.4</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52.8</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365681">
                <a:tc>
                  <a:txBody>
                    <a:bodyPr/>
                    <a:lstStyle/>
                    <a:p>
                      <a:pPr marL="14288" marR="0" lvl="0" indent="0" algn="l" defTabSz="914400" rtl="0" eaLnBrk="1" fontAlgn="base" latinLnBrk="0" hangingPunct="1">
                        <a:lnSpc>
                          <a:spcPct val="100000"/>
                        </a:lnSpc>
                        <a:spcBef>
                          <a:spcPct val="0"/>
                        </a:spcBef>
                        <a:spcAft>
                          <a:spcPct val="0"/>
                        </a:spcAft>
                        <a:buClr>
                          <a:srgbClr val="000000"/>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Median DoR, mo (95% CI)*</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17.1 (9.8-NE)</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13.6 (6.8-NE)</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NE (9.8-NE)</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629043669"/>
                  </a:ext>
                </a:extLst>
              </a:tr>
              <a:tr h="365681">
                <a:tc>
                  <a:txBody>
                    <a:bodyPr/>
                    <a:lstStyle/>
                    <a:p>
                      <a:pPr marL="112713" marR="0" lvl="0" indent="-98425" algn="l" defTabSz="914400" rtl="0" eaLnBrk="1" fontAlgn="base" latinLnBrk="0" hangingPunct="1">
                        <a:lnSpc>
                          <a:spcPct val="100000"/>
                        </a:lnSpc>
                        <a:spcBef>
                          <a:spcPct val="0"/>
                        </a:spcBef>
                        <a:spcAft>
                          <a:spcPct val="0"/>
                        </a:spcAft>
                        <a:buClr>
                          <a:srgbClr val="000000"/>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Median PFS, mo (95% CI)</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5.5 (2.2-10.0)</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3.9 (1.9-6.6)</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10.0 (1.9-NE)</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80037373"/>
                  </a:ext>
                </a:extLst>
              </a:tr>
              <a:tr h="365681">
                <a:tc>
                  <a:txBody>
                    <a:bodyPr/>
                    <a:lstStyle/>
                    <a:p>
                      <a:pPr marL="0" marR="0" lvl="0" indent="14288"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Median OS, mo (95%CI)</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12.1 (7.5-NE)</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12.1 (6.4-NE)</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12.1 (6.5-NE)</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bl>
          </a:graphicData>
        </a:graphic>
      </p:graphicFrame>
      <p:sp>
        <p:nvSpPr>
          <p:cNvPr id="3" name="Text Box 11">
            <a:extLst>
              <a:ext uri="{FF2B5EF4-FFF2-40B4-BE49-F238E27FC236}">
                <a16:creationId xmlns:a16="http://schemas.microsoft.com/office/drawing/2014/main" id="{817DB461-310A-4BA2-A7BC-4DAD8C7B475C}"/>
              </a:ext>
            </a:extLst>
          </p:cNvPr>
          <p:cNvSpPr txBox="1">
            <a:spLocks noChangeArrowheads="1"/>
          </p:cNvSpPr>
          <p:nvPr/>
        </p:nvSpPr>
        <p:spPr bwMode="auto">
          <a:xfrm>
            <a:off x="4103565" y="6451348"/>
            <a:ext cx="8008439" cy="27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1218987">
              <a:lnSpc>
                <a:spcPct val="100000"/>
              </a:lnSpc>
              <a:spcBef>
                <a:spcPct val="0"/>
              </a:spcBef>
              <a:spcAft>
                <a:spcPct val="0"/>
              </a:spcAft>
              <a:buClrTx/>
              <a:buNone/>
            </a:pPr>
            <a:r>
              <a:rPr lang="en-US" altLang="en-US" sz="1200" dirty="0">
                <a:solidFill>
                  <a:srgbClr val="00B0F0"/>
                </a:solidFill>
                <a:latin typeface="Calibri" panose="020F0502020204030204" pitchFamily="34" charset="0"/>
              </a:rPr>
              <a:t>Nooka. ASCO 2023. Abstr 8008.</a:t>
            </a:r>
          </a:p>
        </p:txBody>
      </p:sp>
      <p:graphicFrame>
        <p:nvGraphicFramePr>
          <p:cNvPr id="7" name="Table 6">
            <a:extLst>
              <a:ext uri="{FF2B5EF4-FFF2-40B4-BE49-F238E27FC236}">
                <a16:creationId xmlns:a16="http://schemas.microsoft.com/office/drawing/2014/main" id="{004E74BB-8448-7B63-B023-D9E5B78762F6}"/>
              </a:ext>
            </a:extLst>
          </p:cNvPr>
          <p:cNvGraphicFramePr>
            <a:graphicFrameLocks noGrp="1"/>
          </p:cNvGraphicFramePr>
          <p:nvPr/>
        </p:nvGraphicFramePr>
        <p:xfrm>
          <a:off x="746277" y="4043451"/>
          <a:ext cx="5099764" cy="2148808"/>
        </p:xfrm>
        <a:graphic>
          <a:graphicData uri="http://schemas.openxmlformats.org/drawingml/2006/table">
            <a:tbl>
              <a:tblPr/>
              <a:tblGrid>
                <a:gridCol w="2377346">
                  <a:extLst>
                    <a:ext uri="{9D8B030D-6E8A-4147-A177-3AD203B41FA5}">
                      <a16:colId xmlns:a16="http://schemas.microsoft.com/office/drawing/2014/main" val="1435252400"/>
                    </a:ext>
                  </a:extLst>
                </a:gridCol>
                <a:gridCol w="1361209">
                  <a:extLst>
                    <a:ext uri="{9D8B030D-6E8A-4147-A177-3AD203B41FA5}">
                      <a16:colId xmlns:a16="http://schemas.microsoft.com/office/drawing/2014/main" val="743234570"/>
                    </a:ext>
                  </a:extLst>
                </a:gridCol>
                <a:gridCol w="1361209">
                  <a:extLst>
                    <a:ext uri="{9D8B030D-6E8A-4147-A177-3AD203B41FA5}">
                      <a16:colId xmlns:a16="http://schemas.microsoft.com/office/drawing/2014/main" val="2575313897"/>
                    </a:ext>
                  </a:extLst>
                </a:gridCol>
              </a:tblGrid>
              <a:tr h="380917">
                <a:tc rowSpan="2">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1"/>
                          </a:solidFill>
                          <a:effectLst/>
                          <a:latin typeface="Calibri" panose="020F0502020204030204" pitchFamily="34" charset="0"/>
                        </a:rPr>
                        <a:t>TEAE in ≥20%, n (%)</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tc gridSpan="2">
                  <a:txBody>
                    <a:bodyPr/>
                    <a:lstStyle/>
                    <a:p>
                      <a:endParaRPr lang="en-US" sz="1900" dirty="0">
                        <a:solidFill>
                          <a:schemeClr val="bg1"/>
                        </a:solidFill>
                      </a:endParaRP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tc hMerge="1">
                  <a:txBody>
                    <a:bodyPr/>
                    <a:lstStyle/>
                    <a:p>
                      <a:endParaRPr lang="en-US"/>
                    </a:p>
                  </a:txBody>
                  <a:tcPr/>
                </a:tc>
                <a:extLst>
                  <a:ext uri="{0D108BD9-81ED-4DB2-BD59-A6C34878D82A}">
                    <a16:rowId xmlns:a16="http://schemas.microsoft.com/office/drawing/2014/main" val="1599557366"/>
                  </a:ext>
                </a:extLst>
              </a:tr>
              <a:tr h="304737">
                <a:tc v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GB" sz="1600" b="1" i="0" u="none" strike="noStrike" cap="none" normalizeH="0" baseline="0" dirty="0">
                        <a:ln>
                          <a:noFill/>
                        </a:ln>
                        <a:solidFill>
                          <a:schemeClr val="tx1"/>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1"/>
                          </a:solidFill>
                          <a:effectLst/>
                          <a:latin typeface="Calibri" panose="020F0502020204030204" pitchFamily="34" charset="0"/>
                        </a:rPr>
                        <a:t>Any grade</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53CCF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1"/>
                          </a:solidFill>
                          <a:effectLst/>
                          <a:latin typeface="Calibri" panose="020F0502020204030204" pitchFamily="34" charset="0"/>
                        </a:rPr>
                        <a:t>Grade 3/4</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53CCFF"/>
                    </a:solidFill>
                  </a:tcPr>
                </a:tc>
                <a:extLst>
                  <a:ext uri="{0D108BD9-81ED-4DB2-BD59-A6C34878D82A}">
                    <a16:rowId xmlns:a16="http://schemas.microsoft.com/office/drawing/2014/main" val="2341551949"/>
                  </a:ext>
                </a:extLst>
              </a:tr>
              <a:tr h="94465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Hematologic</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Anemia</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Neutropenia</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Thrombocytopenia</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51 (58.6)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39 (44.8)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35 (40.2)</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40 (46.0)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36 (41.4)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25 (28.7)</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856440190"/>
                  </a:ext>
                </a:extLst>
              </a:tr>
              <a:tr h="518041">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Nonhematologic</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CRS</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57 (65.5)</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2 (2.3)</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2913184112"/>
                  </a:ext>
                </a:extLst>
              </a:tr>
            </a:tbl>
          </a:graphicData>
        </a:graphic>
      </p:graphicFrame>
      <p:graphicFrame>
        <p:nvGraphicFramePr>
          <p:cNvPr id="8" name="Table 7">
            <a:extLst>
              <a:ext uri="{FF2B5EF4-FFF2-40B4-BE49-F238E27FC236}">
                <a16:creationId xmlns:a16="http://schemas.microsoft.com/office/drawing/2014/main" id="{70AF0923-8362-C118-6CEC-BF9D82C24A71}"/>
              </a:ext>
            </a:extLst>
          </p:cNvPr>
          <p:cNvGraphicFramePr>
            <a:graphicFrameLocks noGrp="1"/>
          </p:cNvGraphicFramePr>
          <p:nvPr/>
        </p:nvGraphicFramePr>
        <p:xfrm>
          <a:off x="6151205" y="4043451"/>
          <a:ext cx="5370702" cy="2407896"/>
        </p:xfrm>
        <a:graphic>
          <a:graphicData uri="http://schemas.openxmlformats.org/drawingml/2006/table">
            <a:tbl>
              <a:tblPr/>
              <a:tblGrid>
                <a:gridCol w="2280858">
                  <a:extLst>
                    <a:ext uri="{9D8B030D-6E8A-4147-A177-3AD203B41FA5}">
                      <a16:colId xmlns:a16="http://schemas.microsoft.com/office/drawing/2014/main" val="3053974659"/>
                    </a:ext>
                  </a:extLst>
                </a:gridCol>
                <a:gridCol w="1029948">
                  <a:extLst>
                    <a:ext uri="{9D8B030D-6E8A-4147-A177-3AD203B41FA5}">
                      <a16:colId xmlns:a16="http://schemas.microsoft.com/office/drawing/2014/main" val="2479159181"/>
                    </a:ext>
                  </a:extLst>
                </a:gridCol>
                <a:gridCol w="1029948">
                  <a:extLst>
                    <a:ext uri="{9D8B030D-6E8A-4147-A177-3AD203B41FA5}">
                      <a16:colId xmlns:a16="http://schemas.microsoft.com/office/drawing/2014/main" val="815599194"/>
                    </a:ext>
                  </a:extLst>
                </a:gridCol>
                <a:gridCol w="1029948">
                  <a:extLst>
                    <a:ext uri="{9D8B030D-6E8A-4147-A177-3AD203B41FA5}">
                      <a16:colId xmlns:a16="http://schemas.microsoft.com/office/drawing/2014/main" val="3194603771"/>
                    </a:ext>
                  </a:extLst>
                </a:gridCol>
              </a:tblGrid>
              <a:tr h="304737">
                <a:tc rowSpan="2">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Infections, n (%)</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N = 87</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B0F0"/>
                    </a:solid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4240441096"/>
                  </a:ext>
                </a:extLst>
              </a:tr>
              <a:tr h="304737">
                <a:tc v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GB" sz="1600" b="1" i="0" u="none" strike="noStrike" cap="none" normalizeH="0" baseline="0" dirty="0">
                        <a:ln>
                          <a:noFill/>
                        </a:ln>
                        <a:solidFill>
                          <a:schemeClr val="tx1"/>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Any grade</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53CCF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Grade 3/4</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53CCF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Grade 5</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53CCFF"/>
                    </a:solidFill>
                  </a:tcPr>
                </a:tc>
                <a:extLst>
                  <a:ext uri="{0D108BD9-81ED-4DB2-BD59-A6C34878D82A}">
                    <a16:rowId xmlns:a16="http://schemas.microsoft.com/office/drawing/2014/main" val="1714862921"/>
                  </a:ext>
                </a:extLst>
              </a:tr>
              <a:tr h="1797868">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Infection TEAEs in ≥5%</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COVID-19 related</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Pneumonia</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URI</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Sinusitis</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UTI</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Rhinovirus infection</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Bronchitis</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22 (25.3)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15 (17.2)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12 (13.8)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9 (10.3)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8 (9.2)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7 (8.0)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6 (6.9)</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8 (9.2)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5 (5.7)</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1 (1.1)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1 (1.1)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1 (1.1)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2 (2.3)</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5 (5.7)</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a:t>
                      </a:r>
                    </a:p>
                  </a:txBody>
                  <a:tcPr marL="121667" marR="121667" marT="45716" marB="4571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3577040966"/>
                  </a:ext>
                </a:extLst>
              </a:tr>
            </a:tbl>
          </a:graphicData>
        </a:graphic>
      </p:graphicFrame>
    </p:spTree>
    <p:extLst>
      <p:ext uri="{BB962C8B-B14F-4D97-AF65-F5344CB8AC3E}">
        <p14:creationId xmlns:p14="http://schemas.microsoft.com/office/powerpoint/2010/main" val="256142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546831A-73CD-4F8E-9FF8-D931364866CE}"/>
              </a:ext>
            </a:extLst>
          </p:cNvPr>
          <p:cNvSpPr>
            <a:spLocks noGrp="1" noChangeArrowheads="1"/>
          </p:cNvSpPr>
          <p:nvPr>
            <p:ph type="title"/>
          </p:nvPr>
        </p:nvSpPr>
        <p:spPr>
          <a:xfrm>
            <a:off x="974727" y="372054"/>
            <a:ext cx="9998921" cy="587375"/>
          </a:xfrm>
        </p:spPr>
        <p:txBody>
          <a:bodyPr/>
          <a:lstStyle/>
          <a:p>
            <a:r>
              <a:rPr lang="en-US" dirty="0"/>
              <a:t>Bispecific Antibody </a:t>
            </a:r>
            <a:r>
              <a:rPr lang="en-US" dirty="0" err="1"/>
              <a:t>Elranatamab</a:t>
            </a:r>
            <a:r>
              <a:rPr lang="en-US" dirty="0"/>
              <a:t> After Previous BCMA Therapy</a:t>
            </a:r>
            <a:endParaRPr lang="en-US" altLang="en-US" dirty="0"/>
          </a:p>
        </p:txBody>
      </p:sp>
      <p:sp>
        <p:nvSpPr>
          <p:cNvPr id="6" name="Content Placeholder 5">
            <a:extLst>
              <a:ext uri="{FF2B5EF4-FFF2-40B4-BE49-F238E27FC236}">
                <a16:creationId xmlns:a16="http://schemas.microsoft.com/office/drawing/2014/main" id="{55222605-DA94-66B4-CF52-5E870FD099EE}"/>
              </a:ext>
            </a:extLst>
          </p:cNvPr>
          <p:cNvSpPr>
            <a:spLocks noGrp="1"/>
          </p:cNvSpPr>
          <p:nvPr>
            <p:ph idx="1"/>
          </p:nvPr>
        </p:nvSpPr>
        <p:spPr>
          <a:xfrm>
            <a:off x="696743" y="1524391"/>
            <a:ext cx="10874696" cy="4649475"/>
          </a:xfrm>
        </p:spPr>
        <p:txBody>
          <a:bodyPr/>
          <a:lstStyle/>
          <a:p>
            <a:r>
              <a:rPr lang="en-US" sz="1799" dirty="0"/>
              <a:t>Pooled analysis of 4 MagnetisMM trials; median time to response </a:t>
            </a:r>
            <a:r>
              <a:rPr lang="en-US" sz="1799" dirty="0">
                <a:latin typeface="Calibri" panose="020F0502020204030204" pitchFamily="34" charset="0"/>
              </a:rPr>
              <a:t>1.7 mo (range: 0.3-9.3)</a:t>
            </a:r>
            <a:r>
              <a:rPr lang="en-US" sz="1799" dirty="0"/>
              <a:t> </a:t>
            </a:r>
          </a:p>
        </p:txBody>
      </p:sp>
      <p:sp>
        <p:nvSpPr>
          <p:cNvPr id="3" name="Text Box 11">
            <a:extLst>
              <a:ext uri="{FF2B5EF4-FFF2-40B4-BE49-F238E27FC236}">
                <a16:creationId xmlns:a16="http://schemas.microsoft.com/office/drawing/2014/main" id="{817DB461-310A-4BA2-A7BC-4DAD8C7B475C}"/>
              </a:ext>
            </a:extLst>
          </p:cNvPr>
          <p:cNvSpPr txBox="1">
            <a:spLocks noChangeArrowheads="1"/>
          </p:cNvSpPr>
          <p:nvPr/>
        </p:nvSpPr>
        <p:spPr bwMode="auto">
          <a:xfrm>
            <a:off x="4103565" y="6451348"/>
            <a:ext cx="8008439" cy="27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defTabSz="1218987">
              <a:lnSpc>
                <a:spcPct val="100000"/>
              </a:lnSpc>
              <a:spcBef>
                <a:spcPct val="0"/>
              </a:spcBef>
              <a:spcAft>
                <a:spcPct val="0"/>
              </a:spcAft>
              <a:buClrTx/>
              <a:buNone/>
            </a:pPr>
            <a:r>
              <a:rPr lang="en-US" altLang="en-US" sz="1200" dirty="0">
                <a:solidFill>
                  <a:srgbClr val="00B0F0"/>
                </a:solidFill>
                <a:latin typeface="Calibri" panose="020F0502020204030204" pitchFamily="34" charset="0"/>
              </a:rPr>
              <a:t>Nooka. ASCO 2023. Abstr 8008.</a:t>
            </a:r>
          </a:p>
        </p:txBody>
      </p:sp>
      <p:pic>
        <p:nvPicPr>
          <p:cNvPr id="4" name="Picture 3">
            <a:extLst>
              <a:ext uri="{FF2B5EF4-FFF2-40B4-BE49-F238E27FC236}">
                <a16:creationId xmlns:a16="http://schemas.microsoft.com/office/drawing/2014/main" id="{D7A36061-FE7C-757B-AA12-4EA1B02AA8C3}"/>
              </a:ext>
            </a:extLst>
          </p:cNvPr>
          <p:cNvPicPr>
            <a:picLocks noChangeAspect="1"/>
          </p:cNvPicPr>
          <p:nvPr/>
        </p:nvPicPr>
        <p:blipFill rotWithShape="1">
          <a:blip r:embed="rId3"/>
          <a:srcRect l="3775" t="12184" r="7559" b="9559"/>
          <a:stretch/>
        </p:blipFill>
        <p:spPr>
          <a:xfrm>
            <a:off x="21693" y="2291023"/>
            <a:ext cx="6113831" cy="3034602"/>
          </a:xfrm>
          <a:prstGeom prst="rect">
            <a:avLst/>
          </a:prstGeom>
        </p:spPr>
      </p:pic>
      <p:pic>
        <p:nvPicPr>
          <p:cNvPr id="5" name="Picture 4">
            <a:extLst>
              <a:ext uri="{FF2B5EF4-FFF2-40B4-BE49-F238E27FC236}">
                <a16:creationId xmlns:a16="http://schemas.microsoft.com/office/drawing/2014/main" id="{7498FA42-FDD4-1571-6FB4-3CAD5561CE36}"/>
              </a:ext>
            </a:extLst>
          </p:cNvPr>
          <p:cNvPicPr>
            <a:picLocks noChangeAspect="1"/>
          </p:cNvPicPr>
          <p:nvPr/>
        </p:nvPicPr>
        <p:blipFill rotWithShape="1">
          <a:blip r:embed="rId4"/>
          <a:srcRect l="3325" t="11087" r="6871" b="8929"/>
          <a:stretch/>
        </p:blipFill>
        <p:spPr>
          <a:xfrm>
            <a:off x="6135523" y="2291634"/>
            <a:ext cx="6058478" cy="3034602"/>
          </a:xfrm>
          <a:prstGeom prst="rect">
            <a:avLst/>
          </a:prstGeom>
        </p:spPr>
      </p:pic>
    </p:spTree>
    <p:extLst>
      <p:ext uri="{BB962C8B-B14F-4D97-AF65-F5344CB8AC3E}">
        <p14:creationId xmlns:p14="http://schemas.microsoft.com/office/powerpoint/2010/main" val="229381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A5606-2679-745B-42E0-9A043379F358}"/>
              </a:ext>
            </a:extLst>
          </p:cNvPr>
          <p:cNvSpPr>
            <a:spLocks noGrp="1"/>
          </p:cNvSpPr>
          <p:nvPr>
            <p:ph type="title"/>
          </p:nvPr>
        </p:nvSpPr>
        <p:spPr/>
        <p:txBody>
          <a:bodyPr/>
          <a:lstStyle/>
          <a:p>
            <a:r>
              <a:rPr lang="en-US" dirty="0"/>
              <a:t>Some practical differences</a:t>
            </a:r>
          </a:p>
        </p:txBody>
      </p:sp>
      <p:graphicFrame>
        <p:nvGraphicFramePr>
          <p:cNvPr id="4" name="Content Placeholder 4">
            <a:extLst>
              <a:ext uri="{FF2B5EF4-FFF2-40B4-BE49-F238E27FC236}">
                <a16:creationId xmlns:a16="http://schemas.microsoft.com/office/drawing/2014/main" id="{1F2F558E-D41C-A74B-BA4E-43BFC3D9A627}"/>
              </a:ext>
            </a:extLst>
          </p:cNvPr>
          <p:cNvGraphicFramePr>
            <a:graphicFrameLocks/>
          </p:cNvGraphicFramePr>
          <p:nvPr/>
        </p:nvGraphicFramePr>
        <p:xfrm>
          <a:off x="702469" y="1328896"/>
          <a:ext cx="10787062" cy="4807837"/>
        </p:xfrm>
        <a:graphic>
          <a:graphicData uri="http://schemas.openxmlformats.org/drawingml/2006/table">
            <a:tbl>
              <a:tblPr firstRow="1" bandRow="1"/>
              <a:tblGrid>
                <a:gridCol w="2554785">
                  <a:extLst>
                    <a:ext uri="{9D8B030D-6E8A-4147-A177-3AD203B41FA5}">
                      <a16:colId xmlns:a16="http://schemas.microsoft.com/office/drawing/2014/main" val="20000"/>
                    </a:ext>
                  </a:extLst>
                </a:gridCol>
                <a:gridCol w="3733374">
                  <a:extLst>
                    <a:ext uri="{9D8B030D-6E8A-4147-A177-3AD203B41FA5}">
                      <a16:colId xmlns:a16="http://schemas.microsoft.com/office/drawing/2014/main" val="20001"/>
                    </a:ext>
                  </a:extLst>
                </a:gridCol>
                <a:gridCol w="4498903">
                  <a:extLst>
                    <a:ext uri="{9D8B030D-6E8A-4147-A177-3AD203B41FA5}">
                      <a16:colId xmlns:a16="http://schemas.microsoft.com/office/drawing/2014/main" val="20002"/>
                    </a:ext>
                  </a:extLst>
                </a:gridCol>
              </a:tblGrid>
              <a:tr h="325289">
                <a:tc>
                  <a:txBody>
                    <a:bodyPr/>
                    <a:lstStyle>
                      <a:lvl1pPr marL="0" algn="l" defTabSz="914484" rtl="0" eaLnBrk="1" latinLnBrk="0" hangingPunct="1">
                        <a:defRPr sz="1900" b="1" kern="1200">
                          <a:solidFill>
                            <a:schemeClr val="lt1"/>
                          </a:solidFill>
                          <a:latin typeface="Calibri"/>
                        </a:defRPr>
                      </a:lvl1pPr>
                      <a:lvl2pPr marL="457241" algn="l" defTabSz="914484" rtl="0" eaLnBrk="1" latinLnBrk="0" hangingPunct="1">
                        <a:defRPr sz="1900" b="1" kern="1200">
                          <a:solidFill>
                            <a:schemeClr val="lt1"/>
                          </a:solidFill>
                          <a:latin typeface="Calibri"/>
                        </a:defRPr>
                      </a:lvl2pPr>
                      <a:lvl3pPr marL="914484" algn="l" defTabSz="914484" rtl="0" eaLnBrk="1" latinLnBrk="0" hangingPunct="1">
                        <a:defRPr sz="1900" b="1" kern="1200">
                          <a:solidFill>
                            <a:schemeClr val="lt1"/>
                          </a:solidFill>
                          <a:latin typeface="Calibri"/>
                        </a:defRPr>
                      </a:lvl3pPr>
                      <a:lvl4pPr marL="1371725" algn="l" defTabSz="914484" rtl="0" eaLnBrk="1" latinLnBrk="0" hangingPunct="1">
                        <a:defRPr sz="1900" b="1" kern="1200">
                          <a:solidFill>
                            <a:schemeClr val="lt1"/>
                          </a:solidFill>
                          <a:latin typeface="Calibri"/>
                        </a:defRPr>
                      </a:lvl4pPr>
                      <a:lvl5pPr marL="1828968" algn="l" defTabSz="914484" rtl="0" eaLnBrk="1" latinLnBrk="0" hangingPunct="1">
                        <a:defRPr sz="1900" b="1" kern="1200">
                          <a:solidFill>
                            <a:schemeClr val="lt1"/>
                          </a:solidFill>
                          <a:latin typeface="Calibri"/>
                        </a:defRPr>
                      </a:lvl5pPr>
                      <a:lvl6pPr marL="2286209" algn="l" defTabSz="914484" rtl="0" eaLnBrk="1" latinLnBrk="0" hangingPunct="1">
                        <a:defRPr sz="1900" b="1" kern="1200">
                          <a:solidFill>
                            <a:schemeClr val="lt1"/>
                          </a:solidFill>
                          <a:latin typeface="Calibri"/>
                        </a:defRPr>
                      </a:lvl6pPr>
                      <a:lvl7pPr marL="2743452" algn="l" defTabSz="914484" rtl="0" eaLnBrk="1" latinLnBrk="0" hangingPunct="1">
                        <a:defRPr sz="1900" b="1" kern="1200">
                          <a:solidFill>
                            <a:schemeClr val="lt1"/>
                          </a:solidFill>
                          <a:latin typeface="Calibri"/>
                        </a:defRPr>
                      </a:lvl7pPr>
                      <a:lvl8pPr marL="3200693" algn="l" defTabSz="914484" rtl="0" eaLnBrk="1" latinLnBrk="0" hangingPunct="1">
                        <a:defRPr sz="1900" b="1" kern="1200">
                          <a:solidFill>
                            <a:schemeClr val="lt1"/>
                          </a:solidFill>
                          <a:latin typeface="Calibri"/>
                        </a:defRPr>
                      </a:lvl8pPr>
                      <a:lvl9pPr marL="3657936" algn="l" defTabSz="914484" rtl="0" eaLnBrk="1" latinLnBrk="0" hangingPunct="1">
                        <a:defRPr sz="1900" b="1" kern="1200">
                          <a:solidFill>
                            <a:schemeClr val="lt1"/>
                          </a:solidFill>
                          <a:latin typeface="Calibri"/>
                        </a:defRPr>
                      </a:lvl9pPr>
                    </a:lstStyle>
                    <a:p>
                      <a:endParaRPr lang="en-US" sz="2000" dirty="0">
                        <a:solidFill>
                          <a:schemeClr val="bg1"/>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F0"/>
                    </a:solidFill>
                  </a:tcPr>
                </a:tc>
                <a:tc>
                  <a:txBody>
                    <a:bodyPr/>
                    <a:lstStyle>
                      <a:lvl1pPr marL="0" algn="l" defTabSz="914484" rtl="0" eaLnBrk="1" latinLnBrk="0" hangingPunct="1">
                        <a:defRPr sz="1900" b="1" kern="1200">
                          <a:solidFill>
                            <a:schemeClr val="lt1"/>
                          </a:solidFill>
                          <a:latin typeface="Calibri"/>
                        </a:defRPr>
                      </a:lvl1pPr>
                      <a:lvl2pPr marL="457241" algn="l" defTabSz="914484" rtl="0" eaLnBrk="1" latinLnBrk="0" hangingPunct="1">
                        <a:defRPr sz="1900" b="1" kern="1200">
                          <a:solidFill>
                            <a:schemeClr val="lt1"/>
                          </a:solidFill>
                          <a:latin typeface="Calibri"/>
                        </a:defRPr>
                      </a:lvl2pPr>
                      <a:lvl3pPr marL="914484" algn="l" defTabSz="914484" rtl="0" eaLnBrk="1" latinLnBrk="0" hangingPunct="1">
                        <a:defRPr sz="1900" b="1" kern="1200">
                          <a:solidFill>
                            <a:schemeClr val="lt1"/>
                          </a:solidFill>
                          <a:latin typeface="Calibri"/>
                        </a:defRPr>
                      </a:lvl3pPr>
                      <a:lvl4pPr marL="1371725" algn="l" defTabSz="914484" rtl="0" eaLnBrk="1" latinLnBrk="0" hangingPunct="1">
                        <a:defRPr sz="1900" b="1" kern="1200">
                          <a:solidFill>
                            <a:schemeClr val="lt1"/>
                          </a:solidFill>
                          <a:latin typeface="Calibri"/>
                        </a:defRPr>
                      </a:lvl4pPr>
                      <a:lvl5pPr marL="1828968" algn="l" defTabSz="914484" rtl="0" eaLnBrk="1" latinLnBrk="0" hangingPunct="1">
                        <a:defRPr sz="1900" b="1" kern="1200">
                          <a:solidFill>
                            <a:schemeClr val="lt1"/>
                          </a:solidFill>
                          <a:latin typeface="Calibri"/>
                        </a:defRPr>
                      </a:lvl5pPr>
                      <a:lvl6pPr marL="2286209" algn="l" defTabSz="914484" rtl="0" eaLnBrk="1" latinLnBrk="0" hangingPunct="1">
                        <a:defRPr sz="1900" b="1" kern="1200">
                          <a:solidFill>
                            <a:schemeClr val="lt1"/>
                          </a:solidFill>
                          <a:latin typeface="Calibri"/>
                        </a:defRPr>
                      </a:lvl6pPr>
                      <a:lvl7pPr marL="2743452" algn="l" defTabSz="914484" rtl="0" eaLnBrk="1" latinLnBrk="0" hangingPunct="1">
                        <a:defRPr sz="1900" b="1" kern="1200">
                          <a:solidFill>
                            <a:schemeClr val="lt1"/>
                          </a:solidFill>
                          <a:latin typeface="Calibri"/>
                        </a:defRPr>
                      </a:lvl7pPr>
                      <a:lvl8pPr marL="3200693" algn="l" defTabSz="914484" rtl="0" eaLnBrk="1" latinLnBrk="0" hangingPunct="1">
                        <a:defRPr sz="1900" b="1" kern="1200">
                          <a:solidFill>
                            <a:schemeClr val="lt1"/>
                          </a:solidFill>
                          <a:latin typeface="Calibri"/>
                        </a:defRPr>
                      </a:lvl8pPr>
                      <a:lvl9pPr marL="3657936" algn="l" defTabSz="914484" rtl="0" eaLnBrk="1" latinLnBrk="0" hangingPunct="1">
                        <a:defRPr sz="1900" b="1" kern="1200">
                          <a:solidFill>
                            <a:schemeClr val="lt1"/>
                          </a:solidFill>
                          <a:latin typeface="Calibri"/>
                        </a:defRPr>
                      </a:lvl9pPr>
                    </a:lstStyle>
                    <a:p>
                      <a:pPr algn="ctr"/>
                      <a:r>
                        <a:rPr lang="en-US" sz="2000" dirty="0">
                          <a:solidFill>
                            <a:schemeClr val="bg1"/>
                          </a:solidFill>
                          <a:latin typeface="Calibri" panose="020F0502020204030204" pitchFamily="34" charset="0"/>
                          <a:cs typeface="Calibri" panose="020F0502020204030204" pitchFamily="34" charset="0"/>
                        </a:rPr>
                        <a:t>CAR T-Cell Therapies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F0"/>
                    </a:solidFill>
                  </a:tcPr>
                </a:tc>
                <a:tc>
                  <a:txBody>
                    <a:bodyPr/>
                    <a:lstStyle>
                      <a:lvl1pPr marL="0" algn="l" defTabSz="914484" rtl="0" eaLnBrk="1" latinLnBrk="0" hangingPunct="1">
                        <a:defRPr sz="1900" b="1" kern="1200">
                          <a:solidFill>
                            <a:schemeClr val="lt1"/>
                          </a:solidFill>
                          <a:latin typeface="Calibri"/>
                        </a:defRPr>
                      </a:lvl1pPr>
                      <a:lvl2pPr marL="457241" algn="l" defTabSz="914484" rtl="0" eaLnBrk="1" latinLnBrk="0" hangingPunct="1">
                        <a:defRPr sz="1900" b="1" kern="1200">
                          <a:solidFill>
                            <a:schemeClr val="lt1"/>
                          </a:solidFill>
                          <a:latin typeface="Calibri"/>
                        </a:defRPr>
                      </a:lvl2pPr>
                      <a:lvl3pPr marL="914484" algn="l" defTabSz="914484" rtl="0" eaLnBrk="1" latinLnBrk="0" hangingPunct="1">
                        <a:defRPr sz="1900" b="1" kern="1200">
                          <a:solidFill>
                            <a:schemeClr val="lt1"/>
                          </a:solidFill>
                          <a:latin typeface="Calibri"/>
                        </a:defRPr>
                      </a:lvl3pPr>
                      <a:lvl4pPr marL="1371725" algn="l" defTabSz="914484" rtl="0" eaLnBrk="1" latinLnBrk="0" hangingPunct="1">
                        <a:defRPr sz="1900" b="1" kern="1200">
                          <a:solidFill>
                            <a:schemeClr val="lt1"/>
                          </a:solidFill>
                          <a:latin typeface="Calibri"/>
                        </a:defRPr>
                      </a:lvl4pPr>
                      <a:lvl5pPr marL="1828968" algn="l" defTabSz="914484" rtl="0" eaLnBrk="1" latinLnBrk="0" hangingPunct="1">
                        <a:defRPr sz="1900" b="1" kern="1200">
                          <a:solidFill>
                            <a:schemeClr val="lt1"/>
                          </a:solidFill>
                          <a:latin typeface="Calibri"/>
                        </a:defRPr>
                      </a:lvl5pPr>
                      <a:lvl6pPr marL="2286209" algn="l" defTabSz="914484" rtl="0" eaLnBrk="1" latinLnBrk="0" hangingPunct="1">
                        <a:defRPr sz="1900" b="1" kern="1200">
                          <a:solidFill>
                            <a:schemeClr val="lt1"/>
                          </a:solidFill>
                          <a:latin typeface="Calibri"/>
                        </a:defRPr>
                      </a:lvl6pPr>
                      <a:lvl7pPr marL="2743452" algn="l" defTabSz="914484" rtl="0" eaLnBrk="1" latinLnBrk="0" hangingPunct="1">
                        <a:defRPr sz="1900" b="1" kern="1200">
                          <a:solidFill>
                            <a:schemeClr val="lt1"/>
                          </a:solidFill>
                          <a:latin typeface="Calibri"/>
                        </a:defRPr>
                      </a:lvl7pPr>
                      <a:lvl8pPr marL="3200693" algn="l" defTabSz="914484" rtl="0" eaLnBrk="1" latinLnBrk="0" hangingPunct="1">
                        <a:defRPr sz="1900" b="1" kern="1200">
                          <a:solidFill>
                            <a:schemeClr val="lt1"/>
                          </a:solidFill>
                          <a:latin typeface="Calibri"/>
                        </a:defRPr>
                      </a:lvl8pPr>
                      <a:lvl9pPr marL="3657936" algn="l" defTabSz="914484" rtl="0" eaLnBrk="1" latinLnBrk="0" hangingPunct="1">
                        <a:defRPr sz="1900" b="1" kern="1200">
                          <a:solidFill>
                            <a:schemeClr val="lt1"/>
                          </a:solidFill>
                          <a:latin typeface="Calibri"/>
                        </a:defRPr>
                      </a:lvl9pPr>
                    </a:lstStyle>
                    <a:p>
                      <a:pPr algn="ctr"/>
                      <a:r>
                        <a:rPr lang="en-US" sz="2000" dirty="0">
                          <a:solidFill>
                            <a:schemeClr val="bg1"/>
                          </a:solidFill>
                          <a:latin typeface="Calibri" panose="020F0502020204030204" pitchFamily="34" charset="0"/>
                          <a:cs typeface="Calibri" panose="020F0502020204030204" pitchFamily="34" charset="0"/>
                        </a:rPr>
                        <a:t>Bispecific mAbs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0"/>
                  </a:ext>
                </a:extLst>
              </a:tr>
              <a:tr h="887153">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r>
                        <a:rPr lang="en-US" sz="2000" b="1" dirty="0">
                          <a:solidFill>
                            <a:schemeClr val="tx1"/>
                          </a:solidFill>
                          <a:latin typeface="Calibri" panose="020F0502020204030204" pitchFamily="34" charset="0"/>
                          <a:cs typeface="Calibri" panose="020F0502020204030204" pitchFamily="34" charset="0"/>
                        </a:rPr>
                        <a:t>Convenience factors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pPr algn="ctr"/>
                      <a:r>
                        <a:rPr lang="en-US" sz="2000" dirty="0">
                          <a:solidFill>
                            <a:schemeClr val="tx1"/>
                          </a:solidFill>
                          <a:latin typeface="Calibri" panose="020F0502020204030204" pitchFamily="34" charset="0"/>
                          <a:cs typeface="Calibri" panose="020F0502020204030204" pitchFamily="34" charset="0"/>
                        </a:rPr>
                        <a:t>Specialized center</a:t>
                      </a:r>
                    </a:p>
                    <a:p>
                      <a:pPr algn="ctr"/>
                      <a:r>
                        <a:rPr lang="en-US" sz="2000" dirty="0">
                          <a:solidFill>
                            <a:schemeClr val="tx1"/>
                          </a:solidFill>
                          <a:latin typeface="Calibri" panose="020F0502020204030204" pitchFamily="34" charset="0"/>
                          <a:cs typeface="Calibri" panose="020F0502020204030204" pitchFamily="34" charset="0"/>
                        </a:rPr>
                        <a:t>Caregiver needed</a:t>
                      </a:r>
                    </a:p>
                    <a:p>
                      <a:pPr algn="ctr"/>
                      <a:r>
                        <a:rPr lang="en-US" sz="2000" b="0" baseline="0" dirty="0">
                          <a:solidFill>
                            <a:schemeClr val="tx1"/>
                          </a:solidFill>
                          <a:latin typeface="Calibri" panose="020F0502020204030204" pitchFamily="34" charset="0"/>
                          <a:cs typeface="Calibri" panose="020F0502020204030204" pitchFamily="34" charset="0"/>
                        </a:rPr>
                        <a:t>Prolonged manufacturing time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pPr algn="ctr"/>
                      <a:r>
                        <a:rPr lang="en-US" sz="2000" b="0" baseline="0" dirty="0">
                          <a:solidFill>
                            <a:schemeClr val="tx1"/>
                          </a:solidFill>
                          <a:latin typeface="Calibri" panose="020F0502020204030204" pitchFamily="34" charset="0"/>
                          <a:cs typeface="Calibri" panose="020F0502020204030204" pitchFamily="34" charset="0"/>
                        </a:rPr>
                        <a:t>“Off the shelf”</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DCDCF"/>
                    </a:solidFill>
                  </a:tcPr>
                </a:tc>
                <a:extLst>
                  <a:ext uri="{0D108BD9-81ED-4DB2-BD59-A6C34878D82A}">
                    <a16:rowId xmlns:a16="http://schemas.microsoft.com/office/drawing/2014/main" val="10001"/>
                  </a:ext>
                </a:extLst>
              </a:tr>
              <a:tr h="354861">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r>
                        <a:rPr lang="en-US" sz="2000" b="1" dirty="0">
                          <a:solidFill>
                            <a:schemeClr val="tx1"/>
                          </a:solidFill>
                          <a:latin typeface="Calibri" panose="020F0502020204030204" pitchFamily="34" charset="0"/>
                          <a:cs typeface="Calibri" panose="020F0502020204030204" pitchFamily="34" charset="0"/>
                        </a:rPr>
                        <a:t>Hospitalization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pPr algn="ctr"/>
                      <a:r>
                        <a:rPr lang="en-US" sz="2000" dirty="0">
                          <a:solidFill>
                            <a:schemeClr val="tx1"/>
                          </a:solidFill>
                          <a:latin typeface="Calibri" panose="020F0502020204030204" pitchFamily="34" charset="0"/>
                          <a:cs typeface="Calibri" panose="020F0502020204030204" pitchFamily="34" charset="0"/>
                        </a:rPr>
                        <a:t>At most centers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pPr algn="ctr"/>
                      <a:r>
                        <a:rPr lang="en-US" sz="2000" dirty="0">
                          <a:solidFill>
                            <a:schemeClr val="tx1"/>
                          </a:solidFill>
                          <a:latin typeface="Calibri"/>
                          <a:cs typeface="Calibri"/>
                        </a:rPr>
                        <a:t>For step-up doses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367559865"/>
                  </a:ext>
                </a:extLst>
              </a:tr>
              <a:tr h="472082">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r>
                        <a:rPr lang="en-US" sz="2000" b="1" dirty="0">
                          <a:solidFill>
                            <a:schemeClr val="tx1"/>
                          </a:solidFill>
                          <a:latin typeface="Calibri" panose="020F0502020204030204" pitchFamily="34" charset="0"/>
                          <a:cs typeface="Calibri" panose="020F0502020204030204" pitchFamily="34" charset="0"/>
                        </a:rPr>
                        <a:t>Length of treatment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pPr algn="ctr"/>
                      <a:r>
                        <a:rPr lang="en-US" sz="2000" dirty="0">
                          <a:solidFill>
                            <a:schemeClr val="tx1"/>
                          </a:solidFill>
                          <a:latin typeface="Calibri" panose="020F0502020204030204" pitchFamily="34" charset="0"/>
                          <a:cs typeface="Calibri" panose="020F0502020204030204" pitchFamily="34" charset="0"/>
                        </a:rPr>
                        <a:t>1-time administration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pPr algn="ctr"/>
                      <a:r>
                        <a:rPr lang="en-US" sz="2000" dirty="0">
                          <a:solidFill>
                            <a:schemeClr val="tx1"/>
                          </a:solidFill>
                          <a:latin typeface="Calibri"/>
                          <a:cs typeface="Calibri"/>
                        </a:rPr>
                        <a:t>Ongoing weekly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extLst>
                  <a:ext uri="{0D108BD9-81ED-4DB2-BD59-A6C34878D82A}">
                    <a16:rowId xmlns:a16="http://schemas.microsoft.com/office/drawing/2014/main" val="10002"/>
                  </a:ext>
                </a:extLst>
              </a:tr>
              <a:tr h="621007">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r>
                        <a:rPr lang="en-US" sz="2000" b="1" dirty="0">
                          <a:solidFill>
                            <a:schemeClr val="tx1"/>
                          </a:solidFill>
                          <a:latin typeface="Calibri" panose="020F0502020204030204" pitchFamily="34" charset="0"/>
                          <a:cs typeface="Calibri" panose="020F0502020204030204" pitchFamily="34" charset="0"/>
                        </a:rPr>
                        <a:t>Toxicities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pPr algn="ctr"/>
                      <a:r>
                        <a:rPr lang="en-US" sz="2000" dirty="0">
                          <a:solidFill>
                            <a:schemeClr val="tx1"/>
                          </a:solidFill>
                          <a:latin typeface="Calibri" panose="020F0502020204030204" pitchFamily="34" charset="0"/>
                          <a:cs typeface="Calibri" panose="020F0502020204030204" pitchFamily="34" charset="0"/>
                        </a:rPr>
                        <a:t>CRS, neurotoxicity,</a:t>
                      </a:r>
                      <a:r>
                        <a:rPr lang="en-US" sz="2000" baseline="0" dirty="0">
                          <a:solidFill>
                            <a:schemeClr val="tx1"/>
                          </a:solidFill>
                          <a:latin typeface="Calibri" panose="020F0502020204030204" pitchFamily="34" charset="0"/>
                          <a:cs typeface="Calibri" panose="020F0502020204030204" pitchFamily="34" charset="0"/>
                        </a:rPr>
                        <a:t> cytopenias, infection</a:t>
                      </a:r>
                      <a:endParaRPr lang="en-US" sz="2000" dirty="0">
                        <a:solidFill>
                          <a:schemeClr val="tx1"/>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pPr algn="ctr"/>
                      <a:r>
                        <a:rPr lang="en-US" sz="2000" dirty="0">
                          <a:solidFill>
                            <a:schemeClr val="tx1"/>
                          </a:solidFill>
                          <a:latin typeface="Calibri" panose="020F0502020204030204" pitchFamily="34" charset="0"/>
                          <a:cs typeface="Calibri" panose="020F0502020204030204" pitchFamily="34" charset="0"/>
                        </a:rPr>
                        <a:t>CRS, cytopenias, </a:t>
                      </a:r>
                      <a:r>
                        <a:rPr lang="en-US" sz="2000" b="0" dirty="0">
                          <a:solidFill>
                            <a:schemeClr val="tx1"/>
                          </a:solidFill>
                          <a:latin typeface="Calibri" panose="020F0502020204030204" pitchFamily="34" charset="0"/>
                          <a:cs typeface="Calibri" panose="020F0502020204030204" pitchFamily="34" charset="0"/>
                        </a:rPr>
                        <a:t>infection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0004"/>
                  </a:ext>
                </a:extLst>
              </a:tr>
              <a:tr h="434315">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r>
                        <a:rPr lang="en-US" sz="2000" b="1" dirty="0">
                          <a:solidFill>
                            <a:schemeClr val="tx1"/>
                          </a:solidFill>
                          <a:latin typeface="Calibri" panose="020F0502020204030204" pitchFamily="34" charset="0"/>
                          <a:cs typeface="Calibri" panose="020F0502020204030204" pitchFamily="34" charset="0"/>
                        </a:rPr>
                        <a:t>REMS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pPr algn="ctr"/>
                      <a:r>
                        <a:rPr lang="en-US" sz="2000" dirty="0">
                          <a:solidFill>
                            <a:schemeClr val="tx1"/>
                          </a:solidFill>
                          <a:latin typeface="Calibri" panose="020F0502020204030204" pitchFamily="34" charset="0"/>
                          <a:cs typeface="Calibri" panose="020F0502020204030204" pitchFamily="34" charset="0"/>
                        </a:rPr>
                        <a:t>Yes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pPr algn="ctr"/>
                      <a:r>
                        <a:rPr lang="en-US" sz="2000" b="0" dirty="0">
                          <a:solidFill>
                            <a:schemeClr val="tx1"/>
                          </a:solidFill>
                          <a:latin typeface="Calibri" panose="020F0502020204030204" pitchFamily="34" charset="0"/>
                          <a:cs typeface="Calibri" panose="020F0502020204030204" pitchFamily="34" charset="0"/>
                        </a:rPr>
                        <a:t>Yes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extLst>
                  <a:ext uri="{0D108BD9-81ED-4DB2-BD59-A6C34878D82A}">
                    <a16:rowId xmlns:a16="http://schemas.microsoft.com/office/drawing/2014/main" val="3822685565"/>
                  </a:ext>
                </a:extLst>
              </a:tr>
              <a:tr h="434315">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r>
                        <a:rPr lang="en-US" sz="2000" b="1" dirty="0">
                          <a:solidFill>
                            <a:schemeClr val="tx1"/>
                          </a:solidFill>
                          <a:latin typeface="Calibri" panose="020F0502020204030204" pitchFamily="34" charset="0"/>
                          <a:cs typeface="Calibri" panose="020F0502020204030204" pitchFamily="34" charset="0"/>
                        </a:rPr>
                        <a:t>Cost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pPr algn="ctr"/>
                      <a:r>
                        <a:rPr lang="en-US" sz="2000" dirty="0">
                          <a:solidFill>
                            <a:schemeClr val="tx1"/>
                          </a:solidFill>
                          <a:latin typeface="Calibri" panose="020F0502020204030204" pitchFamily="34" charset="0"/>
                          <a:cs typeface="Calibri" panose="020F0502020204030204" pitchFamily="34" charset="0"/>
                        </a:rPr>
                        <a:t>&gt;$400K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pPr lvl="0" algn="ctr">
                        <a:buNone/>
                      </a:pPr>
                      <a:r>
                        <a:rPr lang="en-US" sz="2000" b="0" dirty="0">
                          <a:solidFill>
                            <a:schemeClr val="tx1"/>
                          </a:solidFill>
                          <a:latin typeface="Calibri"/>
                          <a:cs typeface="Calibri"/>
                        </a:rPr>
                        <a:t>~400K per yr</a:t>
                      </a:r>
                    </a:p>
                    <a:p>
                      <a:pPr algn="ctr"/>
                      <a:r>
                        <a:rPr lang="en-US" sz="2000" baseline="0" dirty="0">
                          <a:solidFill>
                            <a:schemeClr val="tx1"/>
                          </a:solidFill>
                          <a:latin typeface="Calibri" panose="020F0502020204030204" pitchFamily="34" charset="0"/>
                          <a:cs typeface="Calibri" panose="020F0502020204030204" pitchFamily="34" charset="0"/>
                        </a:rPr>
                        <a:t>Must consider length of treatment</a:t>
                      </a:r>
                      <a:endParaRPr lang="en-US" sz="2000" dirty="0">
                        <a:solidFill>
                          <a:schemeClr val="tx1"/>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895911220"/>
                  </a:ext>
                </a:extLst>
              </a:tr>
              <a:tr h="621007">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r>
                        <a:rPr lang="en-US" sz="2000" b="1" dirty="0">
                          <a:solidFill>
                            <a:schemeClr val="tx1"/>
                          </a:solidFill>
                          <a:latin typeface="Calibri" panose="020F0502020204030204" pitchFamily="34" charset="0"/>
                          <a:cs typeface="Calibri" panose="020F0502020204030204" pitchFamily="34" charset="0"/>
                        </a:rPr>
                        <a:t>Comorbidities/Renal Dysfunction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pPr algn="ctr"/>
                      <a:r>
                        <a:rPr lang="en-US" sz="2000" dirty="0">
                          <a:solidFill>
                            <a:schemeClr val="tx1"/>
                          </a:solidFill>
                          <a:latin typeface="Calibri" panose="020F0502020204030204" pitchFamily="34" charset="0"/>
                          <a:cs typeface="Calibri" panose="020F0502020204030204" pitchFamily="34" charset="0"/>
                        </a:rPr>
                        <a:t>Lymphodepletion; challenging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pPr algn="ctr"/>
                      <a:r>
                        <a:rPr lang="en-US" sz="2000" dirty="0">
                          <a:solidFill>
                            <a:schemeClr val="tx1"/>
                          </a:solidFill>
                          <a:latin typeface="Calibri" panose="020F0502020204030204" pitchFamily="34" charset="0"/>
                          <a:cs typeface="Calibri" panose="020F0502020204030204" pitchFamily="34" charset="0"/>
                        </a:rPr>
                        <a:t>Possible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6083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20091" y="1262745"/>
            <a:ext cx="8180173" cy="926470"/>
          </a:xfrm>
        </p:spPr>
        <p:txBody>
          <a:bodyPr>
            <a:noAutofit/>
          </a:bodyPr>
          <a:lstStyle/>
          <a:p>
            <a:r>
              <a:rPr lang="en-US" sz="3600" dirty="0">
                <a:solidFill>
                  <a:srgbClr val="C00000"/>
                </a:solidFill>
              </a:rPr>
              <a:t>Newly Approved Drugs in Myelofibrosis </a:t>
            </a:r>
          </a:p>
        </p:txBody>
      </p:sp>
      <p:sp>
        <p:nvSpPr>
          <p:cNvPr id="5" name="TextBox 4">
            <a:extLst>
              <a:ext uri="{FF2B5EF4-FFF2-40B4-BE49-F238E27FC236}">
                <a16:creationId xmlns:a16="http://schemas.microsoft.com/office/drawing/2014/main" id="{A49D37E7-3AC3-405B-ABC0-97E99955D42D}"/>
              </a:ext>
            </a:extLst>
          </p:cNvPr>
          <p:cNvSpPr txBox="1"/>
          <p:nvPr/>
        </p:nvSpPr>
        <p:spPr>
          <a:xfrm>
            <a:off x="-225020" y="3172113"/>
            <a:ext cx="12180722"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Naseema Gangat, MBBS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Professor of Medicine</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Division of Hematology</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Mayo Clinic</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Rochester, MN, USA</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gangat.naseema@mayo.edu</a:t>
            </a:r>
            <a:endPar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3781897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AAE90-0E09-BFB5-C760-41F531DF5F18}"/>
              </a:ext>
            </a:extLst>
          </p:cNvPr>
          <p:cNvSpPr>
            <a:spLocks noGrp="1"/>
          </p:cNvSpPr>
          <p:nvPr>
            <p:ph type="title"/>
          </p:nvPr>
        </p:nvSpPr>
        <p:spPr>
          <a:xfrm>
            <a:off x="974727" y="305466"/>
            <a:ext cx="9998921" cy="587375"/>
          </a:xfrm>
        </p:spPr>
        <p:txBody>
          <a:bodyPr/>
          <a:lstStyle/>
          <a:p>
            <a:r>
              <a:rPr lang="en-US" dirty="0"/>
              <a:t>Toxicities with bi-specifics</a:t>
            </a:r>
          </a:p>
        </p:txBody>
      </p:sp>
      <p:graphicFrame>
        <p:nvGraphicFramePr>
          <p:cNvPr id="10" name="Table 8">
            <a:extLst>
              <a:ext uri="{FF2B5EF4-FFF2-40B4-BE49-F238E27FC236}">
                <a16:creationId xmlns:a16="http://schemas.microsoft.com/office/drawing/2014/main" id="{2847591B-0BB9-F5D3-29E8-F11EF93B43C7}"/>
              </a:ext>
            </a:extLst>
          </p:cNvPr>
          <p:cNvGraphicFramePr>
            <a:graphicFrameLocks noGrp="1"/>
          </p:cNvGraphicFramePr>
          <p:nvPr/>
        </p:nvGraphicFramePr>
        <p:xfrm>
          <a:off x="3565860" y="1162050"/>
          <a:ext cx="5060280" cy="3768671"/>
        </p:xfrm>
        <a:graphic>
          <a:graphicData uri="http://schemas.openxmlformats.org/drawingml/2006/table">
            <a:tbl>
              <a:tblPr firstRow="1" bandRow="1"/>
              <a:tblGrid>
                <a:gridCol w="2457757">
                  <a:extLst>
                    <a:ext uri="{9D8B030D-6E8A-4147-A177-3AD203B41FA5}">
                      <a16:colId xmlns:a16="http://schemas.microsoft.com/office/drawing/2014/main" val="2389949083"/>
                    </a:ext>
                  </a:extLst>
                </a:gridCol>
                <a:gridCol w="2602523">
                  <a:extLst>
                    <a:ext uri="{9D8B030D-6E8A-4147-A177-3AD203B41FA5}">
                      <a16:colId xmlns:a16="http://schemas.microsoft.com/office/drawing/2014/main" val="1776579270"/>
                    </a:ext>
                  </a:extLst>
                </a:gridCol>
              </a:tblGrid>
              <a:tr h="385391">
                <a:tc>
                  <a:txBody>
                    <a:bodyPr/>
                    <a:lstStyle>
                      <a:lvl1pPr marL="0" algn="l" defTabSz="914484" rtl="0" eaLnBrk="1" latinLnBrk="0" hangingPunct="1">
                        <a:defRPr sz="1900" b="1" kern="1200">
                          <a:solidFill>
                            <a:schemeClr val="lt1"/>
                          </a:solidFill>
                          <a:latin typeface="Calibri"/>
                        </a:defRPr>
                      </a:lvl1pPr>
                      <a:lvl2pPr marL="457241" algn="l" defTabSz="914484" rtl="0" eaLnBrk="1" latinLnBrk="0" hangingPunct="1">
                        <a:defRPr sz="1900" b="1" kern="1200">
                          <a:solidFill>
                            <a:schemeClr val="lt1"/>
                          </a:solidFill>
                          <a:latin typeface="Calibri"/>
                        </a:defRPr>
                      </a:lvl2pPr>
                      <a:lvl3pPr marL="914484" algn="l" defTabSz="914484" rtl="0" eaLnBrk="1" latinLnBrk="0" hangingPunct="1">
                        <a:defRPr sz="1900" b="1" kern="1200">
                          <a:solidFill>
                            <a:schemeClr val="lt1"/>
                          </a:solidFill>
                          <a:latin typeface="Calibri"/>
                        </a:defRPr>
                      </a:lvl3pPr>
                      <a:lvl4pPr marL="1371725" algn="l" defTabSz="914484" rtl="0" eaLnBrk="1" latinLnBrk="0" hangingPunct="1">
                        <a:defRPr sz="1900" b="1" kern="1200">
                          <a:solidFill>
                            <a:schemeClr val="lt1"/>
                          </a:solidFill>
                          <a:latin typeface="Calibri"/>
                        </a:defRPr>
                      </a:lvl4pPr>
                      <a:lvl5pPr marL="1828968" algn="l" defTabSz="914484" rtl="0" eaLnBrk="1" latinLnBrk="0" hangingPunct="1">
                        <a:defRPr sz="1900" b="1" kern="1200">
                          <a:solidFill>
                            <a:schemeClr val="lt1"/>
                          </a:solidFill>
                          <a:latin typeface="Calibri"/>
                        </a:defRPr>
                      </a:lvl5pPr>
                      <a:lvl6pPr marL="2286209" algn="l" defTabSz="914484" rtl="0" eaLnBrk="1" latinLnBrk="0" hangingPunct="1">
                        <a:defRPr sz="1900" b="1" kern="1200">
                          <a:solidFill>
                            <a:schemeClr val="lt1"/>
                          </a:solidFill>
                          <a:latin typeface="Calibri"/>
                        </a:defRPr>
                      </a:lvl6pPr>
                      <a:lvl7pPr marL="2743452" algn="l" defTabSz="914484" rtl="0" eaLnBrk="1" latinLnBrk="0" hangingPunct="1">
                        <a:defRPr sz="1900" b="1" kern="1200">
                          <a:solidFill>
                            <a:schemeClr val="lt1"/>
                          </a:solidFill>
                          <a:latin typeface="Calibri"/>
                        </a:defRPr>
                      </a:lvl7pPr>
                      <a:lvl8pPr marL="3200693" algn="l" defTabSz="914484" rtl="0" eaLnBrk="1" latinLnBrk="0" hangingPunct="1">
                        <a:defRPr sz="1900" b="1" kern="1200">
                          <a:solidFill>
                            <a:schemeClr val="lt1"/>
                          </a:solidFill>
                          <a:latin typeface="Calibri"/>
                        </a:defRPr>
                      </a:lvl8pPr>
                      <a:lvl9pPr marL="3657936" algn="l" defTabSz="914484" rtl="0" eaLnBrk="1" latinLnBrk="0" hangingPunct="1">
                        <a:defRPr sz="1900" b="1" kern="1200">
                          <a:solidFill>
                            <a:schemeClr val="lt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kern="1200" cap="none" normalizeH="0" baseline="0" dirty="0">
                          <a:ln>
                            <a:noFill/>
                          </a:ln>
                          <a:solidFill>
                            <a:schemeClr val="bg1"/>
                          </a:solidFill>
                          <a:effectLst/>
                          <a:latin typeface="Calibri" panose="020F0502020204030204" pitchFamily="34" charset="0"/>
                          <a:ea typeface="+mn-ea"/>
                          <a:cs typeface="+mn-cs"/>
                        </a:rPr>
                        <a:t>Acute Toxicities</a:t>
                      </a:r>
                    </a:p>
                  </a:txBody>
                  <a:tcPr marL="118872" marR="118872" anchor="ctr">
                    <a:lnL w="12700" cmpd="sng">
                      <a:noFill/>
                    </a:lnL>
                    <a:lnR w="76200" cap="flat" cmpd="sng" algn="ctr">
                      <a:solidFill>
                        <a:srgbClr val="FFFFFF"/>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B0F0"/>
                    </a:solidFill>
                  </a:tcPr>
                </a:tc>
                <a:tc>
                  <a:txBody>
                    <a:bodyPr/>
                    <a:lstStyle>
                      <a:lvl1pPr marL="0" algn="l" defTabSz="914484" rtl="0" eaLnBrk="1" latinLnBrk="0" hangingPunct="1">
                        <a:defRPr sz="1900" b="1" kern="1200">
                          <a:solidFill>
                            <a:schemeClr val="lt1"/>
                          </a:solidFill>
                          <a:latin typeface="Calibri"/>
                        </a:defRPr>
                      </a:lvl1pPr>
                      <a:lvl2pPr marL="457241" algn="l" defTabSz="914484" rtl="0" eaLnBrk="1" latinLnBrk="0" hangingPunct="1">
                        <a:defRPr sz="1900" b="1" kern="1200">
                          <a:solidFill>
                            <a:schemeClr val="lt1"/>
                          </a:solidFill>
                          <a:latin typeface="Calibri"/>
                        </a:defRPr>
                      </a:lvl2pPr>
                      <a:lvl3pPr marL="914484" algn="l" defTabSz="914484" rtl="0" eaLnBrk="1" latinLnBrk="0" hangingPunct="1">
                        <a:defRPr sz="1900" b="1" kern="1200">
                          <a:solidFill>
                            <a:schemeClr val="lt1"/>
                          </a:solidFill>
                          <a:latin typeface="Calibri"/>
                        </a:defRPr>
                      </a:lvl3pPr>
                      <a:lvl4pPr marL="1371725" algn="l" defTabSz="914484" rtl="0" eaLnBrk="1" latinLnBrk="0" hangingPunct="1">
                        <a:defRPr sz="1900" b="1" kern="1200">
                          <a:solidFill>
                            <a:schemeClr val="lt1"/>
                          </a:solidFill>
                          <a:latin typeface="Calibri"/>
                        </a:defRPr>
                      </a:lvl4pPr>
                      <a:lvl5pPr marL="1828968" algn="l" defTabSz="914484" rtl="0" eaLnBrk="1" latinLnBrk="0" hangingPunct="1">
                        <a:defRPr sz="1900" b="1" kern="1200">
                          <a:solidFill>
                            <a:schemeClr val="lt1"/>
                          </a:solidFill>
                          <a:latin typeface="Calibri"/>
                        </a:defRPr>
                      </a:lvl5pPr>
                      <a:lvl6pPr marL="2286209" algn="l" defTabSz="914484" rtl="0" eaLnBrk="1" latinLnBrk="0" hangingPunct="1">
                        <a:defRPr sz="1900" b="1" kern="1200">
                          <a:solidFill>
                            <a:schemeClr val="lt1"/>
                          </a:solidFill>
                          <a:latin typeface="Calibri"/>
                        </a:defRPr>
                      </a:lvl6pPr>
                      <a:lvl7pPr marL="2743452" algn="l" defTabSz="914484" rtl="0" eaLnBrk="1" latinLnBrk="0" hangingPunct="1">
                        <a:defRPr sz="1900" b="1" kern="1200">
                          <a:solidFill>
                            <a:schemeClr val="lt1"/>
                          </a:solidFill>
                          <a:latin typeface="Calibri"/>
                        </a:defRPr>
                      </a:lvl7pPr>
                      <a:lvl8pPr marL="3200693" algn="l" defTabSz="914484" rtl="0" eaLnBrk="1" latinLnBrk="0" hangingPunct="1">
                        <a:defRPr sz="1900" b="1" kern="1200">
                          <a:solidFill>
                            <a:schemeClr val="lt1"/>
                          </a:solidFill>
                          <a:latin typeface="Calibri"/>
                        </a:defRPr>
                      </a:lvl8pPr>
                      <a:lvl9pPr marL="3657936" algn="l" defTabSz="914484" rtl="0" eaLnBrk="1" latinLnBrk="0" hangingPunct="1">
                        <a:defRPr sz="1900" b="1" kern="1200">
                          <a:solidFill>
                            <a:schemeClr val="lt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kern="1200" cap="none" normalizeH="0" baseline="0" dirty="0">
                          <a:ln>
                            <a:noFill/>
                          </a:ln>
                          <a:solidFill>
                            <a:schemeClr val="bg1"/>
                          </a:solidFill>
                          <a:effectLst/>
                          <a:latin typeface="Calibri" panose="020F0502020204030204" pitchFamily="34" charset="0"/>
                          <a:ea typeface="+mn-ea"/>
                          <a:cs typeface="+mn-cs"/>
                        </a:rPr>
                        <a:t>Delayed Toxicities</a:t>
                      </a:r>
                    </a:p>
                  </a:txBody>
                  <a:tcPr marL="118872" marR="118872" anchor="ctr">
                    <a:lnL w="76200" cap="flat" cmpd="sng" algn="ctr">
                      <a:solidFill>
                        <a:srgbClr val="FFFFFF"/>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778255721"/>
                  </a:ext>
                </a:extLst>
              </a:tr>
              <a:tr h="2906449">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8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Cytokine-release syndrome</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8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Immune effector cell</a:t>
                      </a:r>
                      <a:r>
                        <a:rPr kumimoji="0" lang="en-US" sz="1800" b="0" i="0" u="none" strike="noStrike" kern="1200" cap="none" normalizeH="0" baseline="0" dirty="0">
                          <a:ln>
                            <a:noFill/>
                          </a:ln>
                          <a:solidFill>
                            <a:schemeClr val="bg2">
                              <a:lumMod val="10000"/>
                            </a:schemeClr>
                          </a:solidFill>
                          <a:effectLst/>
                          <a:latin typeface="Calibri" panose="020F0502020204030204" pitchFamily="34" charset="0"/>
                          <a:ea typeface="+mn-ea"/>
                          <a:cs typeface="Calibri" panose="020F0502020204030204" pitchFamily="34" charset="0"/>
                        </a:rPr>
                        <a:t>–</a:t>
                      </a:r>
                      <a:r>
                        <a:rPr kumimoji="0" lang="en-US" sz="18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associated neurotoxicity syndrome</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8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Neurologic toxicity</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8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Infections</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8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Neutropenia</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8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Hypersensitivity or injection-site reactions</a:t>
                      </a:r>
                    </a:p>
                  </a:txBody>
                  <a:tcPr marL="118872" marR="118872">
                    <a:lnL w="12700" cmpd="sng">
                      <a:noFill/>
                    </a:lnL>
                    <a:lnR w="76200" cap="flat" cmpd="sng" algn="ctr">
                      <a:solidFill>
                        <a:srgbClr val="FFFFF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84" rtl="0" eaLnBrk="1" latinLnBrk="0" hangingPunct="1">
                        <a:defRPr sz="1900" kern="1200">
                          <a:solidFill>
                            <a:schemeClr val="dk1"/>
                          </a:solidFill>
                          <a:latin typeface="Calibri"/>
                        </a:defRPr>
                      </a:lvl1pPr>
                      <a:lvl2pPr marL="457241" algn="l" defTabSz="914484" rtl="0" eaLnBrk="1" latinLnBrk="0" hangingPunct="1">
                        <a:defRPr sz="1900" kern="1200">
                          <a:solidFill>
                            <a:schemeClr val="dk1"/>
                          </a:solidFill>
                          <a:latin typeface="Calibri"/>
                        </a:defRPr>
                      </a:lvl2pPr>
                      <a:lvl3pPr marL="914484" algn="l" defTabSz="914484" rtl="0" eaLnBrk="1" latinLnBrk="0" hangingPunct="1">
                        <a:defRPr sz="1900" kern="1200">
                          <a:solidFill>
                            <a:schemeClr val="dk1"/>
                          </a:solidFill>
                          <a:latin typeface="Calibri"/>
                        </a:defRPr>
                      </a:lvl3pPr>
                      <a:lvl4pPr marL="1371725" algn="l" defTabSz="914484" rtl="0" eaLnBrk="1" latinLnBrk="0" hangingPunct="1">
                        <a:defRPr sz="1900" kern="1200">
                          <a:solidFill>
                            <a:schemeClr val="dk1"/>
                          </a:solidFill>
                          <a:latin typeface="Calibri"/>
                        </a:defRPr>
                      </a:lvl4pPr>
                      <a:lvl5pPr marL="1828968" algn="l" defTabSz="914484" rtl="0" eaLnBrk="1" latinLnBrk="0" hangingPunct="1">
                        <a:defRPr sz="1900" kern="1200">
                          <a:solidFill>
                            <a:schemeClr val="dk1"/>
                          </a:solidFill>
                          <a:latin typeface="Calibri"/>
                        </a:defRPr>
                      </a:lvl5pPr>
                      <a:lvl6pPr marL="2286209" algn="l" defTabSz="914484" rtl="0" eaLnBrk="1" latinLnBrk="0" hangingPunct="1">
                        <a:defRPr sz="1900" kern="1200">
                          <a:solidFill>
                            <a:schemeClr val="dk1"/>
                          </a:solidFill>
                          <a:latin typeface="Calibri"/>
                        </a:defRPr>
                      </a:lvl6pPr>
                      <a:lvl7pPr marL="2743452" algn="l" defTabSz="914484" rtl="0" eaLnBrk="1" latinLnBrk="0" hangingPunct="1">
                        <a:defRPr sz="1900" kern="1200">
                          <a:solidFill>
                            <a:schemeClr val="dk1"/>
                          </a:solidFill>
                          <a:latin typeface="Calibri"/>
                        </a:defRPr>
                      </a:lvl7pPr>
                      <a:lvl8pPr marL="3200693" algn="l" defTabSz="914484" rtl="0" eaLnBrk="1" latinLnBrk="0" hangingPunct="1">
                        <a:defRPr sz="1900" kern="1200">
                          <a:solidFill>
                            <a:schemeClr val="dk1"/>
                          </a:solidFill>
                          <a:latin typeface="Calibri"/>
                        </a:defRPr>
                      </a:lvl8pPr>
                      <a:lvl9pPr marL="3657936" algn="l" defTabSz="914484" rtl="0" eaLnBrk="1" latinLnBrk="0" hangingPunct="1">
                        <a:defRPr sz="1900" kern="1200">
                          <a:solidFill>
                            <a:schemeClr val="dk1"/>
                          </a:solidFill>
                          <a:latin typeface="Calibri"/>
                        </a:defRPr>
                      </a:lvl9pPr>
                    </a:lstStyle>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8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Hepatotoxicity</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800" b="0" i="0" u="none" strike="noStrike" kern="1200" cap="none" normalizeH="0" baseline="0" dirty="0" err="1">
                          <a:ln>
                            <a:noFill/>
                          </a:ln>
                          <a:solidFill>
                            <a:schemeClr val="bg2">
                              <a:lumMod val="10000"/>
                            </a:schemeClr>
                          </a:solidFill>
                          <a:effectLst/>
                          <a:latin typeface="Calibri" panose="020F0502020204030204" pitchFamily="34" charset="0"/>
                          <a:ea typeface="+mn-ea"/>
                          <a:cs typeface="+mn-cs"/>
                        </a:rPr>
                        <a:t>Cytopenias</a:t>
                      </a:r>
                      <a:endParaRPr kumimoji="0" lang="en-US" sz="1800" b="0"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8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Infections</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8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 Neurologic toxicity</a:t>
                      </a:r>
                    </a:p>
                  </a:txBody>
                  <a:tcPr marL="118872" marR="118872">
                    <a:lnL w="76200" cap="flat" cmpd="sng" algn="ctr">
                      <a:solidFill>
                        <a:srgbClr val="FFFFFF"/>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997718271"/>
                  </a:ext>
                </a:extLst>
              </a:tr>
            </a:tbl>
          </a:graphicData>
        </a:graphic>
      </p:graphicFrame>
      <p:sp>
        <p:nvSpPr>
          <p:cNvPr id="12" name="Right Brace 11">
            <a:extLst>
              <a:ext uri="{FF2B5EF4-FFF2-40B4-BE49-F238E27FC236}">
                <a16:creationId xmlns:a16="http://schemas.microsoft.com/office/drawing/2014/main" id="{6BCE0001-F96B-27BD-F452-7EA5DA2BF503}"/>
              </a:ext>
            </a:extLst>
          </p:cNvPr>
          <p:cNvSpPr/>
          <p:nvPr/>
        </p:nvSpPr>
        <p:spPr bwMode="auto">
          <a:xfrm rot="5400000">
            <a:off x="4605966" y="3963200"/>
            <a:ext cx="327305" cy="2407515"/>
          </a:xfrm>
          <a:prstGeom prst="rightBrace">
            <a:avLst/>
          </a:prstGeom>
          <a:noFill/>
          <a:ln w="28575" cap="flat" cmpd="sng" algn="ctr">
            <a:solidFill>
              <a:schemeClr val="accent1"/>
            </a:solidFill>
            <a:prstDash val="solid"/>
            <a:round/>
            <a:headEnd type="none" w="med" len="med"/>
            <a:tailEnd type="none" w="med" len="med"/>
          </a:ln>
          <a:effectLst/>
        </p:spPr>
        <p:txBody>
          <a:bodyPr rtlCol="0" anchor="ctr"/>
          <a:lstStyle/>
          <a:p>
            <a:pPr algn="ctr" defTabSz="1218987"/>
            <a:endParaRPr lang="en-US" sz="2400" dirty="0">
              <a:solidFill>
                <a:srgbClr val="000000"/>
              </a:solidFill>
              <a:latin typeface="Arial"/>
            </a:endParaRPr>
          </a:p>
        </p:txBody>
      </p:sp>
      <p:sp>
        <p:nvSpPr>
          <p:cNvPr id="14" name="Right Brace 13">
            <a:extLst>
              <a:ext uri="{FF2B5EF4-FFF2-40B4-BE49-F238E27FC236}">
                <a16:creationId xmlns:a16="http://schemas.microsoft.com/office/drawing/2014/main" id="{0973D16A-68AE-383C-1527-CEDF249C70C6}"/>
              </a:ext>
            </a:extLst>
          </p:cNvPr>
          <p:cNvSpPr/>
          <p:nvPr/>
        </p:nvSpPr>
        <p:spPr bwMode="auto">
          <a:xfrm rot="5400000">
            <a:off x="7197418" y="3896297"/>
            <a:ext cx="327305" cy="2530140"/>
          </a:xfrm>
          <a:prstGeom prst="rightBrace">
            <a:avLst/>
          </a:prstGeom>
          <a:noFill/>
          <a:ln w="28575" cap="flat" cmpd="sng" algn="ctr">
            <a:solidFill>
              <a:schemeClr val="accent6">
                <a:lumMod val="75000"/>
              </a:schemeClr>
            </a:solidFill>
            <a:prstDash val="solid"/>
            <a:round/>
            <a:headEnd type="none" w="med" len="med"/>
            <a:tailEnd type="none" w="med" len="med"/>
          </a:ln>
          <a:effectLst/>
        </p:spPr>
        <p:txBody>
          <a:bodyPr rtlCol="0" anchor="ctr"/>
          <a:lstStyle/>
          <a:p>
            <a:pPr algn="ctr" defTabSz="1218987"/>
            <a:endParaRPr lang="en-US" sz="2400" dirty="0">
              <a:solidFill>
                <a:srgbClr val="000000"/>
              </a:solidFill>
              <a:latin typeface="Arial"/>
            </a:endParaRPr>
          </a:p>
        </p:txBody>
      </p:sp>
      <p:sp>
        <p:nvSpPr>
          <p:cNvPr id="16" name="TextBox 15">
            <a:extLst>
              <a:ext uri="{FF2B5EF4-FFF2-40B4-BE49-F238E27FC236}">
                <a16:creationId xmlns:a16="http://schemas.microsoft.com/office/drawing/2014/main" id="{D7FC51E8-991E-4E4A-4357-90119C9AD5C4}"/>
              </a:ext>
            </a:extLst>
          </p:cNvPr>
          <p:cNvSpPr txBox="1"/>
          <p:nvPr/>
        </p:nvSpPr>
        <p:spPr bwMode="auto">
          <a:xfrm>
            <a:off x="3725389" y="5338427"/>
            <a:ext cx="20884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1218987">
              <a:spcBef>
                <a:spcPct val="50000"/>
              </a:spcBef>
              <a:spcAft>
                <a:spcPct val="0"/>
              </a:spcAft>
            </a:pPr>
            <a:r>
              <a:rPr lang="en-US" sz="1600" dirty="0">
                <a:solidFill>
                  <a:srgbClr val="00B0F0"/>
                </a:solidFill>
                <a:latin typeface="Calibri" panose="020F0502020204030204" pitchFamily="34" charset="0"/>
              </a:rPr>
              <a:t>Generally managed by </a:t>
            </a:r>
            <a:br>
              <a:rPr lang="en-US" sz="1600" dirty="0">
                <a:solidFill>
                  <a:srgbClr val="00B0F0"/>
                </a:solidFill>
                <a:latin typeface="Calibri" panose="020F0502020204030204" pitchFamily="34" charset="0"/>
              </a:rPr>
            </a:br>
            <a:r>
              <a:rPr lang="en-US" sz="1600" dirty="0">
                <a:solidFill>
                  <a:srgbClr val="00B0F0"/>
                </a:solidFill>
                <a:latin typeface="Calibri" panose="020F0502020204030204" pitchFamily="34" charset="0"/>
              </a:rPr>
              <a:t>treating center</a:t>
            </a:r>
          </a:p>
        </p:txBody>
      </p:sp>
      <p:sp>
        <p:nvSpPr>
          <p:cNvPr id="18" name="TextBox 17">
            <a:extLst>
              <a:ext uri="{FF2B5EF4-FFF2-40B4-BE49-F238E27FC236}">
                <a16:creationId xmlns:a16="http://schemas.microsoft.com/office/drawing/2014/main" id="{35D6D354-48B4-7002-B910-AD469F23C3A7}"/>
              </a:ext>
            </a:extLst>
          </p:cNvPr>
          <p:cNvSpPr txBox="1"/>
          <p:nvPr/>
        </p:nvSpPr>
        <p:spPr bwMode="auto">
          <a:xfrm>
            <a:off x="5663774" y="5322953"/>
            <a:ext cx="33389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1218987">
              <a:spcBef>
                <a:spcPct val="50000"/>
              </a:spcBef>
              <a:spcAft>
                <a:spcPct val="0"/>
              </a:spcAft>
            </a:pPr>
            <a:r>
              <a:rPr lang="en-US" sz="1600" dirty="0">
                <a:solidFill>
                  <a:srgbClr val="FFC845">
                    <a:lumMod val="75000"/>
                  </a:srgbClr>
                </a:solidFill>
                <a:latin typeface="Calibri" panose="020F0502020204030204" pitchFamily="34" charset="0"/>
              </a:rPr>
              <a:t>Generally managed by </a:t>
            </a:r>
            <a:br>
              <a:rPr lang="en-US" sz="1600" dirty="0">
                <a:solidFill>
                  <a:srgbClr val="FFC845">
                    <a:lumMod val="75000"/>
                  </a:srgbClr>
                </a:solidFill>
                <a:latin typeface="Calibri" panose="020F0502020204030204" pitchFamily="34" charset="0"/>
              </a:rPr>
            </a:br>
            <a:r>
              <a:rPr lang="en-US" sz="1600" dirty="0">
                <a:solidFill>
                  <a:srgbClr val="FFC845">
                    <a:lumMod val="75000"/>
                  </a:srgbClr>
                </a:solidFill>
                <a:latin typeface="Calibri" panose="020F0502020204030204" pitchFamily="34" charset="0"/>
              </a:rPr>
              <a:t>primary oncologists</a:t>
            </a:r>
            <a:br>
              <a:rPr lang="en-US" sz="1600" dirty="0">
                <a:solidFill>
                  <a:srgbClr val="FFC845">
                    <a:lumMod val="75000"/>
                  </a:srgbClr>
                </a:solidFill>
                <a:latin typeface="Calibri" panose="020F0502020204030204" pitchFamily="34" charset="0"/>
              </a:rPr>
            </a:br>
            <a:r>
              <a:rPr lang="en-US" sz="1600" i="1" dirty="0">
                <a:solidFill>
                  <a:srgbClr val="FFC845">
                    <a:lumMod val="75000"/>
                  </a:srgbClr>
                </a:solidFill>
                <a:latin typeface="Calibri" panose="020F0502020204030204" pitchFamily="34" charset="0"/>
              </a:rPr>
              <a:t>(can be treating center or community)</a:t>
            </a:r>
            <a:endParaRPr lang="en-US" sz="1600" dirty="0">
              <a:solidFill>
                <a:srgbClr val="FFC845">
                  <a:lumMod val="75000"/>
                </a:srgbClr>
              </a:solidFill>
              <a:latin typeface="Calibri" panose="020F0502020204030204" pitchFamily="34" charset="0"/>
            </a:endParaRPr>
          </a:p>
        </p:txBody>
      </p:sp>
      <p:sp>
        <p:nvSpPr>
          <p:cNvPr id="19" name="Text Box 15">
            <a:extLst>
              <a:ext uri="{FF2B5EF4-FFF2-40B4-BE49-F238E27FC236}">
                <a16:creationId xmlns:a16="http://schemas.microsoft.com/office/drawing/2014/main" id="{17325C43-828A-48F2-7E55-60AD0B1CAEA5}"/>
              </a:ext>
            </a:extLst>
          </p:cNvPr>
          <p:cNvSpPr txBox="1">
            <a:spLocks noChangeArrowheads="1"/>
          </p:cNvSpPr>
          <p:nvPr/>
        </p:nvSpPr>
        <p:spPr bwMode="auto">
          <a:xfrm>
            <a:off x="1589" y="6423159"/>
            <a:ext cx="12188825"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defTabSz="1218987">
              <a:defRPr/>
            </a:pPr>
            <a:r>
              <a:rPr lang="en-US" altLang="en-US" sz="1200" b="0" spc="-10" dirty="0">
                <a:solidFill>
                  <a:srgbClr val="00B0F0"/>
                </a:solidFill>
                <a:latin typeface="Calibri" panose="020F0502020204030204" pitchFamily="34" charset="0"/>
              </a:rPr>
              <a:t>Chakraborty. Transplant Cell Ther. 2021;27:222. </a:t>
            </a:r>
            <a:r>
              <a:rPr lang="en-US" altLang="en-US" sz="1200" b="0" spc="-10" dirty="0" err="1">
                <a:solidFill>
                  <a:srgbClr val="00B0F0"/>
                </a:solidFill>
                <a:latin typeface="Calibri" panose="020F0502020204030204" pitchFamily="34" charset="0"/>
              </a:rPr>
              <a:t>Elranatamab</a:t>
            </a:r>
            <a:r>
              <a:rPr lang="en-US" altLang="en-US" sz="1200" b="0" spc="-10" dirty="0">
                <a:solidFill>
                  <a:srgbClr val="00B0F0"/>
                </a:solidFill>
                <a:latin typeface="Calibri" panose="020F0502020204030204" pitchFamily="34" charset="0"/>
              </a:rPr>
              <a:t> PI. Martin. Cancer. 2023; 129: 2035. </a:t>
            </a:r>
            <a:r>
              <a:rPr lang="en-US" altLang="en-US" sz="1200" b="0" spc="-10" dirty="0" err="1">
                <a:solidFill>
                  <a:srgbClr val="00B0F0"/>
                </a:solidFill>
                <a:latin typeface="Calibri" panose="020F0502020204030204" pitchFamily="34" charset="0"/>
              </a:rPr>
              <a:t>Teclistamab</a:t>
            </a:r>
            <a:r>
              <a:rPr lang="en-US" altLang="en-US" sz="1200" b="0" spc="-10" dirty="0">
                <a:solidFill>
                  <a:srgbClr val="00B0F0"/>
                </a:solidFill>
                <a:latin typeface="Calibri" panose="020F0502020204030204" pitchFamily="34" charset="0"/>
              </a:rPr>
              <a:t> PI.</a:t>
            </a:r>
          </a:p>
        </p:txBody>
      </p:sp>
    </p:spTree>
    <p:extLst>
      <p:ext uri="{BB962C8B-B14F-4D97-AF65-F5344CB8AC3E}">
        <p14:creationId xmlns:p14="http://schemas.microsoft.com/office/powerpoint/2010/main" val="257311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4786BD-0E11-C7E1-ED1C-ACCEDBA1755C}"/>
              </a:ext>
            </a:extLst>
          </p:cNvPr>
          <p:cNvSpPr>
            <a:spLocks noGrp="1"/>
          </p:cNvSpPr>
          <p:nvPr>
            <p:ph type="title"/>
          </p:nvPr>
        </p:nvSpPr>
        <p:spPr>
          <a:xfrm>
            <a:off x="974727" y="426046"/>
            <a:ext cx="9998921" cy="587375"/>
          </a:xfrm>
        </p:spPr>
        <p:txBody>
          <a:bodyPr/>
          <a:lstStyle/>
          <a:p>
            <a:r>
              <a:rPr lang="en-US" dirty="0"/>
              <a:t>Risk Factors for Specific AE</a:t>
            </a:r>
            <a:r>
              <a:rPr lang="en-US" cap="none" dirty="0"/>
              <a:t>s</a:t>
            </a:r>
            <a:r>
              <a:rPr lang="en-US" dirty="0"/>
              <a:t> Associated </a:t>
            </a:r>
            <a:br>
              <a:rPr lang="en-US" dirty="0"/>
            </a:br>
            <a:r>
              <a:rPr lang="en-US" dirty="0"/>
              <a:t>With BCMA-Targeted Therapies</a:t>
            </a:r>
          </a:p>
        </p:txBody>
      </p:sp>
      <p:graphicFrame>
        <p:nvGraphicFramePr>
          <p:cNvPr id="6" name="Content Placeholder 5">
            <a:extLst>
              <a:ext uri="{FF2B5EF4-FFF2-40B4-BE49-F238E27FC236}">
                <a16:creationId xmlns:a16="http://schemas.microsoft.com/office/drawing/2014/main" id="{5A505816-5F59-1BE4-8D42-FB39F63948A4}"/>
              </a:ext>
            </a:extLst>
          </p:cNvPr>
          <p:cNvGraphicFramePr>
            <a:graphicFrameLocks noGrp="1"/>
          </p:cNvGraphicFramePr>
          <p:nvPr>
            <p:ph idx="1"/>
          </p:nvPr>
        </p:nvGraphicFramePr>
        <p:xfrm>
          <a:off x="974727" y="1459419"/>
          <a:ext cx="10289701" cy="3677908"/>
        </p:xfrm>
        <a:graphic>
          <a:graphicData uri="http://schemas.openxmlformats.org/drawingml/2006/table">
            <a:tbl>
              <a:tblPr firstRow="1" bandRow="1">
                <a:tableStyleId>{5C22544A-7EE6-4342-B048-85BDC9FD1C3A}</a:tableStyleId>
              </a:tblPr>
              <a:tblGrid>
                <a:gridCol w="1397097">
                  <a:extLst>
                    <a:ext uri="{9D8B030D-6E8A-4147-A177-3AD203B41FA5}">
                      <a16:colId xmlns:a16="http://schemas.microsoft.com/office/drawing/2014/main" val="182511995"/>
                    </a:ext>
                  </a:extLst>
                </a:gridCol>
                <a:gridCol w="2773331">
                  <a:extLst>
                    <a:ext uri="{9D8B030D-6E8A-4147-A177-3AD203B41FA5}">
                      <a16:colId xmlns:a16="http://schemas.microsoft.com/office/drawing/2014/main" val="2494794906"/>
                    </a:ext>
                  </a:extLst>
                </a:gridCol>
                <a:gridCol w="1548463">
                  <a:extLst>
                    <a:ext uri="{9D8B030D-6E8A-4147-A177-3AD203B41FA5}">
                      <a16:colId xmlns:a16="http://schemas.microsoft.com/office/drawing/2014/main" val="334632981"/>
                    </a:ext>
                  </a:extLst>
                </a:gridCol>
                <a:gridCol w="2285405">
                  <a:extLst>
                    <a:ext uri="{9D8B030D-6E8A-4147-A177-3AD203B41FA5}">
                      <a16:colId xmlns:a16="http://schemas.microsoft.com/office/drawing/2014/main" val="4005935269"/>
                    </a:ext>
                  </a:extLst>
                </a:gridCol>
                <a:gridCol w="2285405">
                  <a:extLst>
                    <a:ext uri="{9D8B030D-6E8A-4147-A177-3AD203B41FA5}">
                      <a16:colId xmlns:a16="http://schemas.microsoft.com/office/drawing/2014/main" val="8159286"/>
                    </a:ext>
                  </a:extLst>
                </a:gridCol>
              </a:tblGrid>
              <a:tr h="325204">
                <a:tc>
                  <a:txBody>
                    <a:bodyPr/>
                    <a:lstStyle/>
                    <a:p>
                      <a:r>
                        <a:rPr lang="en-US" sz="1400" dirty="0">
                          <a:solidFill>
                            <a:schemeClr val="bg1"/>
                          </a:solidFill>
                          <a:latin typeface="Calibri" panose="020F0502020204030204" pitchFamily="34" charset="0"/>
                          <a:cs typeface="Calibri" panose="020F0502020204030204" pitchFamily="34" charset="0"/>
                        </a:rPr>
                        <a:t>AEs</a:t>
                      </a:r>
                    </a:p>
                  </a:txBody>
                  <a:tcPr marL="91416" marR="91416" marT="45708" marB="45708"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400" dirty="0">
                          <a:solidFill>
                            <a:schemeClr val="bg1"/>
                          </a:solidFill>
                          <a:latin typeface="Calibri" panose="020F0502020204030204" pitchFamily="34" charset="0"/>
                          <a:cs typeface="Calibri" panose="020F0502020204030204" pitchFamily="34" charset="0"/>
                        </a:rPr>
                        <a:t>Patient Related</a:t>
                      </a:r>
                    </a:p>
                  </a:txBody>
                  <a:tcPr marL="91416" marR="91416" marT="45708" marB="45708"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400" dirty="0">
                          <a:solidFill>
                            <a:schemeClr val="bg1"/>
                          </a:solidFill>
                          <a:latin typeface="Calibri" panose="020F0502020204030204" pitchFamily="34" charset="0"/>
                          <a:cs typeface="Calibri" panose="020F0502020204030204" pitchFamily="34" charset="0"/>
                        </a:rPr>
                        <a:t>Disease Related</a:t>
                      </a:r>
                    </a:p>
                  </a:txBody>
                  <a:tcPr marL="91416" marR="91416" marT="45708" marB="45708"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400" dirty="0">
                          <a:solidFill>
                            <a:schemeClr val="bg1"/>
                          </a:solidFill>
                          <a:latin typeface="Calibri" panose="020F0502020204030204" pitchFamily="34" charset="0"/>
                          <a:cs typeface="Calibri" panose="020F0502020204030204" pitchFamily="34" charset="0"/>
                        </a:rPr>
                        <a:t>Treatment Related</a:t>
                      </a:r>
                    </a:p>
                  </a:txBody>
                  <a:tcPr marL="91416" marR="91416" marT="45708" marB="45708"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400" dirty="0">
                          <a:solidFill>
                            <a:schemeClr val="bg1"/>
                          </a:solidFill>
                          <a:latin typeface="Calibri" panose="020F0502020204030204" pitchFamily="34" charset="0"/>
                          <a:cs typeface="Calibri" panose="020F0502020204030204" pitchFamily="34" charset="0"/>
                        </a:rPr>
                        <a:t>Comments</a:t>
                      </a:r>
                    </a:p>
                  </a:txBody>
                  <a:tcPr marL="91416" marR="91416" marT="45708" marB="45708"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601811190"/>
                  </a:ext>
                </a:extLst>
              </a:tr>
              <a:tr h="944634">
                <a:tc>
                  <a:txBody>
                    <a:bodyPr/>
                    <a:lstStyle/>
                    <a:p>
                      <a:r>
                        <a:rPr lang="en-US" sz="1400" b="0" dirty="0">
                          <a:solidFill>
                            <a:schemeClr val="tx1"/>
                          </a:solidFill>
                          <a:latin typeface="Calibri" panose="020F0502020204030204" pitchFamily="34" charset="0"/>
                          <a:cs typeface="Calibri" panose="020F0502020204030204" pitchFamily="34" charset="0"/>
                        </a:rPr>
                        <a:t>CRS</a:t>
                      </a:r>
                    </a:p>
                  </a:txBody>
                  <a:tcPr marL="91416" marR="91416" marT="45708" marB="45708"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7CBBFF"/>
                    </a:solidFill>
                  </a:tcPr>
                </a:tc>
                <a:tc>
                  <a:txBody>
                    <a:bodyPr/>
                    <a:lstStyle/>
                    <a:p>
                      <a:pPr algn="ctr"/>
                      <a:r>
                        <a:rPr lang="en-US" sz="1400" b="0" baseline="0" dirty="0">
                          <a:solidFill>
                            <a:schemeClr val="tx1"/>
                          </a:solidFill>
                          <a:latin typeface="Calibri" panose="020F0502020204030204" pitchFamily="34" charset="0"/>
                          <a:cs typeface="Calibri" panose="020F0502020204030204" pitchFamily="34" charset="0"/>
                        </a:rPr>
                        <a:t>Comorbidities, infections</a:t>
                      </a:r>
                    </a:p>
                  </a:txBody>
                  <a:tcPr marL="91416" marR="91416" marT="45708" marB="45708"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CCDD0"/>
                    </a:solidFill>
                  </a:tcPr>
                </a:tc>
                <a:tc>
                  <a:txBody>
                    <a:bodyPr/>
                    <a:lstStyle/>
                    <a:p>
                      <a:pPr algn="ctr"/>
                      <a:r>
                        <a:rPr lang="en-US" sz="1400" b="0" baseline="0" dirty="0">
                          <a:solidFill>
                            <a:schemeClr val="tx1"/>
                          </a:solidFill>
                          <a:latin typeface="Calibri" panose="020F0502020204030204" pitchFamily="34" charset="0"/>
                          <a:cs typeface="Calibri" panose="020F0502020204030204" pitchFamily="34" charset="0"/>
                        </a:rPr>
                        <a:t>Tumor burden</a:t>
                      </a:r>
                    </a:p>
                  </a:txBody>
                  <a:tcPr marL="91416" marR="91416" marT="45708" marB="45708"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CCDD0"/>
                    </a:solidFill>
                  </a:tcPr>
                </a:tc>
                <a:tc>
                  <a:txBody>
                    <a:bodyPr/>
                    <a:lstStyle/>
                    <a:p>
                      <a:pPr algn="ctr"/>
                      <a:r>
                        <a:rPr lang="en-US" sz="1400" b="0" baseline="0" dirty="0">
                          <a:solidFill>
                            <a:schemeClr val="tx1"/>
                          </a:solidFill>
                          <a:latin typeface="Calibri" panose="020F0502020204030204" pitchFamily="34" charset="0"/>
                          <a:cs typeface="Calibri" panose="020F0502020204030204" pitchFamily="34" charset="0"/>
                        </a:rPr>
                        <a:t>Higher dose of </a:t>
                      </a:r>
                      <a:br>
                        <a:rPr lang="en-US" sz="1400" b="0" baseline="0" dirty="0">
                          <a:solidFill>
                            <a:schemeClr val="tx1"/>
                          </a:solidFill>
                          <a:latin typeface="Calibri" panose="020F0502020204030204" pitchFamily="34" charset="0"/>
                          <a:cs typeface="Calibri" panose="020F0502020204030204" pitchFamily="34" charset="0"/>
                        </a:rPr>
                      </a:br>
                      <a:r>
                        <a:rPr lang="en-US" sz="1400" b="0" baseline="0" dirty="0">
                          <a:solidFill>
                            <a:schemeClr val="tx1"/>
                          </a:solidFill>
                          <a:latin typeface="Calibri" panose="020F0502020204030204" pitchFamily="34" charset="0"/>
                          <a:cs typeface="Calibri" panose="020F0502020204030204" pitchFamily="34" charset="0"/>
                        </a:rPr>
                        <a:t>BCMA-targeted therapy</a:t>
                      </a:r>
                    </a:p>
                  </a:txBody>
                  <a:tcPr marL="91416" marR="91416" marT="45708" marB="45708"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CCDD0"/>
                    </a:solidFill>
                  </a:tcPr>
                </a:tc>
                <a:tc>
                  <a:txBody>
                    <a:bodyPr/>
                    <a:lstStyle/>
                    <a:p>
                      <a:pPr algn="ctr"/>
                      <a:r>
                        <a:rPr lang="en-US" sz="1400" b="0" baseline="0" dirty="0">
                          <a:solidFill>
                            <a:schemeClr val="tx1"/>
                          </a:solidFill>
                          <a:latin typeface="Calibri" panose="020F0502020204030204" pitchFamily="34" charset="0"/>
                          <a:cs typeface="Calibri" panose="020F0502020204030204" pitchFamily="34" charset="0"/>
                        </a:rPr>
                        <a:t>CRS occurs early after </a:t>
                      </a:r>
                      <a:br>
                        <a:rPr lang="en-US" sz="1400" b="0" baseline="0" dirty="0">
                          <a:solidFill>
                            <a:schemeClr val="tx1"/>
                          </a:solidFill>
                          <a:latin typeface="Calibri" panose="020F0502020204030204" pitchFamily="34" charset="0"/>
                          <a:cs typeface="Calibri" panose="020F0502020204030204" pitchFamily="34" charset="0"/>
                        </a:rPr>
                      </a:br>
                      <a:r>
                        <a:rPr lang="en-US" sz="1400" b="0" baseline="0" dirty="0">
                          <a:solidFill>
                            <a:schemeClr val="tx1"/>
                          </a:solidFill>
                          <a:latin typeface="Calibri" panose="020F0502020204030204" pitchFamily="34" charset="0"/>
                          <a:cs typeface="Calibri" panose="020F0502020204030204" pitchFamily="34" charset="0"/>
                        </a:rPr>
                        <a:t>BsAb administration and usually within a few days after CAR T-cell infusion</a:t>
                      </a:r>
                    </a:p>
                  </a:txBody>
                  <a:tcPr marL="91416" marR="91416" marT="45708" marB="45708"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CCDD0"/>
                    </a:solidFill>
                  </a:tcPr>
                </a:tc>
                <a:extLst>
                  <a:ext uri="{0D108BD9-81ED-4DB2-BD59-A6C34878D82A}">
                    <a16:rowId xmlns:a16="http://schemas.microsoft.com/office/drawing/2014/main" val="2578881766"/>
                  </a:ext>
                </a:extLst>
              </a:tr>
              <a:tr h="518025">
                <a:tc>
                  <a:txBody>
                    <a:bodyPr/>
                    <a:lstStyle/>
                    <a:p>
                      <a:r>
                        <a:rPr lang="en-US" sz="1400" b="0" dirty="0">
                          <a:solidFill>
                            <a:schemeClr val="tx1"/>
                          </a:solidFill>
                          <a:latin typeface="Calibri" panose="020F0502020204030204" pitchFamily="34" charset="0"/>
                          <a:cs typeface="Calibri" panose="020F0502020204030204" pitchFamily="34" charset="0"/>
                        </a:rPr>
                        <a:t>ICANS</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EDDFF"/>
                    </a:solidFill>
                  </a:tcPr>
                </a:tc>
                <a:tc>
                  <a:txBody>
                    <a:bodyPr/>
                    <a:lstStyle/>
                    <a:p>
                      <a:pPr algn="ctr"/>
                      <a:r>
                        <a:rPr lang="en-US" sz="1400" dirty="0">
                          <a:solidFill>
                            <a:schemeClr val="tx1"/>
                          </a:solidFill>
                          <a:latin typeface="Calibri" panose="020F0502020204030204" pitchFamily="34" charset="0"/>
                          <a:cs typeface="Calibri" panose="020F0502020204030204" pitchFamily="34" charset="0"/>
                        </a:rPr>
                        <a:t>CRS, younger age, preexisting neurologic conditions</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r>
                        <a:rPr lang="en-US" sz="1400" dirty="0">
                          <a:solidFill>
                            <a:schemeClr val="tx1"/>
                          </a:solidFill>
                          <a:latin typeface="Calibri" panose="020F0502020204030204" pitchFamily="34" charset="0"/>
                          <a:cs typeface="Calibri" panose="020F0502020204030204" pitchFamily="34" charset="0"/>
                        </a:rPr>
                        <a:t>Tumor burden</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r>
                        <a:rPr lang="en-US" sz="1400" dirty="0">
                          <a:solidFill>
                            <a:schemeClr val="tx1"/>
                          </a:solidFill>
                          <a:latin typeface="Calibri" panose="020F0502020204030204" pitchFamily="34" charset="0"/>
                          <a:cs typeface="Calibri" panose="020F0502020204030204" pitchFamily="34" charset="0"/>
                        </a:rPr>
                        <a:t>Intensity of lymphodepletion therapy, CAR T-cell therapy</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r>
                        <a:rPr lang="en-US" sz="1400" dirty="0">
                          <a:solidFill>
                            <a:schemeClr val="tx1"/>
                          </a:solidFill>
                          <a:latin typeface="Calibri"/>
                          <a:cs typeface="Calibri"/>
                        </a:rPr>
                        <a:t>ICANS often preceded </a:t>
                      </a:r>
                      <a:br>
                        <a:rPr lang="en-US" sz="1400" dirty="0">
                          <a:solidFill>
                            <a:schemeClr val="tx1"/>
                          </a:solidFill>
                          <a:latin typeface="Calibri"/>
                          <a:cs typeface="Calibri"/>
                        </a:rPr>
                      </a:br>
                      <a:r>
                        <a:rPr lang="en-US" sz="1400" dirty="0">
                          <a:solidFill>
                            <a:schemeClr val="tx1"/>
                          </a:solidFill>
                          <a:latin typeface="Calibri"/>
                          <a:cs typeface="Calibri"/>
                        </a:rPr>
                        <a:t>by CRS</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65950414"/>
                  </a:ext>
                </a:extLst>
              </a:tr>
              <a:tr h="944634">
                <a:tc>
                  <a:txBody>
                    <a:bodyPr/>
                    <a:lstStyle/>
                    <a:p>
                      <a:r>
                        <a:rPr lang="en-US" sz="1400" b="0" dirty="0">
                          <a:solidFill>
                            <a:schemeClr val="tx1"/>
                          </a:solidFill>
                          <a:latin typeface="Calibri" panose="020F0502020204030204" pitchFamily="34" charset="0"/>
                          <a:cs typeface="Calibri" panose="020F0502020204030204" pitchFamily="34" charset="0"/>
                        </a:rPr>
                        <a:t>Cytopenias + hypogamma-globulinemia</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CBBFF"/>
                    </a:solidFill>
                  </a:tcPr>
                </a:tc>
                <a:tc>
                  <a:txBody>
                    <a:bodyPr/>
                    <a:lstStyle/>
                    <a:p>
                      <a:pPr algn="ctr"/>
                      <a:r>
                        <a:rPr lang="en-US" sz="1400" dirty="0">
                          <a:solidFill>
                            <a:schemeClr val="tx1"/>
                          </a:solidFill>
                          <a:latin typeface="Calibri" panose="020F0502020204030204" pitchFamily="34" charset="0"/>
                          <a:cs typeface="Calibri" panose="020F0502020204030204" pitchFamily="34" charset="0"/>
                        </a:rPr>
                        <a:t>Reduced bone marrow function, </a:t>
                      </a:r>
                      <a:br>
                        <a:rPr lang="en-US" sz="1400" dirty="0">
                          <a:solidFill>
                            <a:schemeClr val="tx1"/>
                          </a:solidFill>
                          <a:latin typeface="Calibri" panose="020F0502020204030204" pitchFamily="34" charset="0"/>
                          <a:cs typeface="Calibri" panose="020F0502020204030204" pitchFamily="34" charset="0"/>
                        </a:rPr>
                      </a:br>
                      <a:r>
                        <a:rPr lang="en-US" sz="1400" dirty="0">
                          <a:solidFill>
                            <a:schemeClr val="tx1"/>
                          </a:solidFill>
                          <a:latin typeface="Calibri" panose="020F0502020204030204" pitchFamily="34" charset="0"/>
                          <a:cs typeface="Calibri" panose="020F0502020204030204" pitchFamily="34" charset="0"/>
                        </a:rPr>
                        <a:t>older age, high baseline BMPC</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CDD0"/>
                    </a:solidFill>
                  </a:tcPr>
                </a:tc>
                <a:tc>
                  <a:txBody>
                    <a:bodyPr/>
                    <a:lstStyle/>
                    <a:p>
                      <a:pPr algn="ctr"/>
                      <a:r>
                        <a:rPr lang="en-US" sz="1400" dirty="0">
                          <a:solidFill>
                            <a:schemeClr val="tx1"/>
                          </a:solidFill>
                          <a:latin typeface="Calibri" panose="020F0502020204030204" pitchFamily="34" charset="0"/>
                          <a:cs typeface="Calibri" panose="020F0502020204030204" pitchFamily="34" charset="0"/>
                        </a:rPr>
                        <a:t>Refractory, poorly </a:t>
                      </a:r>
                      <a:br>
                        <a:rPr lang="en-US" sz="1400" dirty="0">
                          <a:solidFill>
                            <a:schemeClr val="tx1"/>
                          </a:solidFill>
                          <a:latin typeface="Calibri" panose="020F0502020204030204" pitchFamily="34" charset="0"/>
                          <a:cs typeface="Calibri" panose="020F0502020204030204" pitchFamily="34" charset="0"/>
                        </a:rPr>
                      </a:br>
                      <a:r>
                        <a:rPr lang="en-US" sz="1400" dirty="0">
                          <a:solidFill>
                            <a:schemeClr val="tx1"/>
                          </a:solidFill>
                          <a:latin typeface="Calibri" panose="020F0502020204030204" pitchFamily="34" charset="0"/>
                          <a:cs typeface="Calibri" panose="020F0502020204030204" pitchFamily="34" charset="0"/>
                        </a:rPr>
                        <a:t>controlled disease</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CDD0"/>
                    </a:solidFill>
                  </a:tcPr>
                </a:tc>
                <a:tc>
                  <a:txBody>
                    <a:bodyPr/>
                    <a:lstStyle/>
                    <a:p>
                      <a:pPr algn="ctr"/>
                      <a:r>
                        <a:rPr lang="en-US" sz="1400" dirty="0">
                          <a:solidFill>
                            <a:schemeClr val="tx1"/>
                          </a:solidFill>
                          <a:latin typeface="Calibri" panose="020F0502020204030204" pitchFamily="34" charset="0"/>
                          <a:cs typeface="Calibri" panose="020F0502020204030204" pitchFamily="34" charset="0"/>
                        </a:rPr>
                        <a:t>Multiple previous therapy lines, intensity of lymphodepletion</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CDD0"/>
                    </a:solidFill>
                  </a:tcPr>
                </a:tc>
                <a:tc>
                  <a:txBody>
                    <a:bodyPr/>
                    <a:lstStyle/>
                    <a:p>
                      <a:pPr algn="ctr"/>
                      <a:r>
                        <a:rPr lang="en-US" sz="1400" dirty="0">
                          <a:solidFill>
                            <a:schemeClr val="tx1"/>
                          </a:solidFill>
                          <a:latin typeface="Calibri"/>
                          <a:cs typeface="Calibri"/>
                        </a:rPr>
                        <a:t>Multifactorial: poor patient condition, tumor burden, pe-treatment lymphodepletion</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CDD0"/>
                    </a:solidFill>
                  </a:tcPr>
                </a:tc>
                <a:extLst>
                  <a:ext uri="{0D108BD9-81ED-4DB2-BD59-A6C34878D82A}">
                    <a16:rowId xmlns:a16="http://schemas.microsoft.com/office/drawing/2014/main" val="2361958614"/>
                  </a:ext>
                </a:extLst>
              </a:tr>
              <a:tr h="944634">
                <a:tc>
                  <a:txBody>
                    <a:bodyPr/>
                    <a:lstStyle/>
                    <a:p>
                      <a:r>
                        <a:rPr lang="en-US" sz="1400" b="0" dirty="0">
                          <a:solidFill>
                            <a:schemeClr val="tx1"/>
                          </a:solidFill>
                          <a:latin typeface="Calibri" panose="020F0502020204030204" pitchFamily="34" charset="0"/>
                          <a:cs typeface="Calibri" panose="020F0502020204030204" pitchFamily="34" charset="0"/>
                        </a:rPr>
                        <a:t>Infections</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EDDFF"/>
                    </a:solidFill>
                  </a:tcPr>
                </a:tc>
                <a:tc>
                  <a:txBody>
                    <a:bodyPr/>
                    <a:lstStyle/>
                    <a:p>
                      <a:pPr algn="ctr"/>
                      <a:r>
                        <a:rPr lang="en-US" sz="1400" dirty="0">
                          <a:solidFill>
                            <a:schemeClr val="tx1"/>
                          </a:solidFill>
                          <a:latin typeface="Calibri" panose="020F0502020204030204" pitchFamily="34" charset="0"/>
                          <a:cs typeface="Calibri" panose="020F0502020204030204" pitchFamily="34" charset="0"/>
                        </a:rPr>
                        <a:t>Age, comorbidities, CRS, lymphopenia, neutropenia, previous frequent infections, hypogammaglobulinemia</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Calibri" panose="020F0502020204030204" pitchFamily="34" charset="0"/>
                          <a:cs typeface="Calibri" panose="020F0502020204030204" pitchFamily="34" charset="0"/>
                        </a:rPr>
                        <a:t>Refractory, poorly </a:t>
                      </a:r>
                      <a:br>
                        <a:rPr lang="en-US" sz="1400" dirty="0">
                          <a:solidFill>
                            <a:schemeClr val="tx1"/>
                          </a:solidFill>
                          <a:latin typeface="Calibri" panose="020F0502020204030204" pitchFamily="34" charset="0"/>
                          <a:cs typeface="Calibri" panose="020F0502020204030204" pitchFamily="34" charset="0"/>
                        </a:rPr>
                      </a:br>
                      <a:r>
                        <a:rPr lang="en-US" sz="1400" dirty="0">
                          <a:solidFill>
                            <a:schemeClr val="tx1"/>
                          </a:solidFill>
                          <a:latin typeface="Calibri" panose="020F0502020204030204" pitchFamily="34" charset="0"/>
                          <a:cs typeface="Calibri" panose="020F0502020204030204" pitchFamily="34" charset="0"/>
                        </a:rPr>
                        <a:t>controlled disease</a:t>
                      </a:r>
                    </a:p>
                    <a:p>
                      <a:pPr algn="ctr"/>
                      <a:endParaRPr lang="en-US" sz="1400" dirty="0">
                        <a:solidFill>
                          <a:schemeClr val="tx1"/>
                        </a:solidFill>
                        <a:latin typeface="Calibri" panose="020F0502020204030204" pitchFamily="34" charset="0"/>
                        <a:cs typeface="Calibri" panose="020F0502020204030204" pitchFamily="34" charset="0"/>
                      </a:endParaRP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r>
                        <a:rPr lang="en-US" sz="1400" dirty="0">
                          <a:solidFill>
                            <a:schemeClr val="tx1"/>
                          </a:solidFill>
                          <a:latin typeface="Calibri" panose="020F0502020204030204" pitchFamily="34" charset="0"/>
                          <a:cs typeface="Calibri" panose="020F0502020204030204" pitchFamily="34" charset="0"/>
                        </a:rPr>
                        <a:t>High-dose and long-duration steroids, other immunosuppressive treatments </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r>
                        <a:rPr lang="en-US" sz="1400" b="0" dirty="0">
                          <a:solidFill>
                            <a:schemeClr val="tx1"/>
                          </a:solidFill>
                          <a:latin typeface="Calibri" panose="020F0502020204030204" pitchFamily="34" charset="0"/>
                          <a:cs typeface="Calibri" panose="020F0502020204030204" pitchFamily="34" charset="0"/>
                        </a:rPr>
                        <a:t>History of previous infections, biological age vs chronological age</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211595344"/>
                  </a:ext>
                </a:extLst>
              </a:tr>
            </a:tbl>
          </a:graphicData>
        </a:graphic>
      </p:graphicFrame>
      <p:sp>
        <p:nvSpPr>
          <p:cNvPr id="8" name="TextBox 7">
            <a:extLst>
              <a:ext uri="{FF2B5EF4-FFF2-40B4-BE49-F238E27FC236}">
                <a16:creationId xmlns:a16="http://schemas.microsoft.com/office/drawing/2014/main" id="{50C94926-CFA4-660B-39E6-B05C94CD291F}"/>
              </a:ext>
            </a:extLst>
          </p:cNvPr>
          <p:cNvSpPr txBox="1"/>
          <p:nvPr/>
        </p:nvSpPr>
        <p:spPr bwMode="auto">
          <a:xfrm>
            <a:off x="5974186" y="6400303"/>
            <a:ext cx="6103702" cy="27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r" defTabSz="1218987"/>
            <a:r>
              <a:rPr lang="en-US" altLang="en-US" sz="1200" spc="-10" dirty="0">
                <a:solidFill>
                  <a:srgbClr val="00B0F0"/>
                </a:solidFill>
                <a:latin typeface="Calibri" panose="020F0502020204030204" pitchFamily="34" charset="0"/>
              </a:rPr>
              <a:t>Ludwig. Lancet Oncol. 2023;24:e255.</a:t>
            </a:r>
            <a:endParaRPr lang="fr-FR" altLang="en-US" sz="1200" spc="-10" dirty="0">
              <a:solidFill>
                <a:srgbClr val="00B0F0"/>
              </a:solidFill>
              <a:latin typeface="Calibri" panose="020F0502020204030204" pitchFamily="34" charset="0"/>
            </a:endParaRPr>
          </a:p>
        </p:txBody>
      </p:sp>
      <p:sp>
        <p:nvSpPr>
          <p:cNvPr id="3" name="TextBox 2">
            <a:extLst>
              <a:ext uri="{FF2B5EF4-FFF2-40B4-BE49-F238E27FC236}">
                <a16:creationId xmlns:a16="http://schemas.microsoft.com/office/drawing/2014/main" id="{2B6F94C6-807E-465E-1EE2-DF5A9368DADB}"/>
              </a:ext>
            </a:extLst>
          </p:cNvPr>
          <p:cNvSpPr txBox="1"/>
          <p:nvPr/>
        </p:nvSpPr>
        <p:spPr>
          <a:xfrm>
            <a:off x="927573" y="5267955"/>
            <a:ext cx="10336854" cy="1323439"/>
          </a:xfrm>
          <a:prstGeom prst="rect">
            <a:avLst/>
          </a:prstGeom>
          <a:noFill/>
        </p:spPr>
        <p:txBody>
          <a:bodyPr wrap="square">
            <a:spAutoFit/>
          </a:bodyPr>
          <a:lstStyle/>
          <a:p>
            <a:pPr marL="342900" indent="-342900" defTabSz="1218987">
              <a:buClr>
                <a:srgbClr val="00B0F0"/>
              </a:buClr>
              <a:buFont typeface="Wingdings" pitchFamily="2" charset="2"/>
              <a:buChar char="§"/>
            </a:pPr>
            <a:r>
              <a:rPr lang="en-US" sz="2000" i="1" dirty="0">
                <a:solidFill>
                  <a:srgbClr val="000000"/>
                </a:solidFill>
                <a:latin typeface="Calibri" panose="020F0502020204030204" pitchFamily="34" charset="0"/>
                <a:cs typeface="Calibri" panose="020F0502020204030204" pitchFamily="34" charset="0"/>
              </a:rPr>
              <a:t>Complete outstanding vaccinations at least 2 weeks prior to starting CAR T-cell or bispecific antibody therapy (e.g., influenza, pneumococcal, COVID-19)</a:t>
            </a:r>
          </a:p>
          <a:p>
            <a:pPr marL="342900" indent="-342900" defTabSz="1218987">
              <a:buClr>
                <a:srgbClr val="00B0F0"/>
              </a:buClr>
              <a:buFont typeface="Wingdings" pitchFamily="2" charset="2"/>
              <a:buChar char="§"/>
            </a:pPr>
            <a:r>
              <a:rPr lang="en-US" sz="2000" i="1" dirty="0">
                <a:solidFill>
                  <a:srgbClr val="000000"/>
                </a:solidFill>
                <a:latin typeface="Calibri" panose="020F0502020204030204" pitchFamily="34" charset="0"/>
                <a:cs typeface="Calibri" panose="020F0502020204030204" pitchFamily="34" charset="0"/>
              </a:rPr>
              <a:t>Delay post-infusion vaccinations for at least 3-6 months (1 year for live)</a:t>
            </a:r>
          </a:p>
          <a:p>
            <a:pPr marL="342900" indent="-342900" defTabSz="1218987">
              <a:buClr>
                <a:srgbClr val="00B0F0"/>
              </a:buClr>
              <a:buFont typeface="Wingdings" pitchFamily="2" charset="2"/>
              <a:buChar char="§"/>
            </a:pPr>
            <a:r>
              <a:rPr lang="en-US" sz="2000" i="1" dirty="0">
                <a:solidFill>
                  <a:srgbClr val="000000"/>
                </a:solidFill>
                <a:latin typeface="Calibri" panose="020F0502020204030204" pitchFamily="34" charset="0"/>
                <a:cs typeface="Calibri" panose="020F0502020204030204" pitchFamily="34" charset="0"/>
              </a:rPr>
              <a:t>Consider checking antibody titers</a:t>
            </a:r>
          </a:p>
        </p:txBody>
      </p:sp>
    </p:spTree>
    <p:extLst>
      <p:ext uri="{BB962C8B-B14F-4D97-AF65-F5344CB8AC3E}">
        <p14:creationId xmlns:p14="http://schemas.microsoft.com/office/powerpoint/2010/main" val="19086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593EB-9899-CA3E-D75A-DEA6BD70E8DD}"/>
              </a:ext>
            </a:extLst>
          </p:cNvPr>
          <p:cNvSpPr>
            <a:spLocks noGrp="1"/>
          </p:cNvSpPr>
          <p:nvPr>
            <p:ph type="ctrTitle"/>
          </p:nvPr>
        </p:nvSpPr>
        <p:spPr>
          <a:xfrm>
            <a:off x="974596" y="2854325"/>
            <a:ext cx="5879720" cy="1397000"/>
          </a:xfrm>
        </p:spPr>
        <p:txBody>
          <a:bodyPr/>
          <a:lstStyle/>
          <a:p>
            <a:r>
              <a:rPr lang="en-US" sz="5400" dirty="0"/>
              <a:t>Leap of Faith</a:t>
            </a:r>
          </a:p>
        </p:txBody>
      </p:sp>
      <p:sp>
        <p:nvSpPr>
          <p:cNvPr id="8" name="Subtitle 7">
            <a:extLst>
              <a:ext uri="{FF2B5EF4-FFF2-40B4-BE49-F238E27FC236}">
                <a16:creationId xmlns:a16="http://schemas.microsoft.com/office/drawing/2014/main" id="{F728CACA-024C-C1A3-021C-EB64F0427AA6}"/>
              </a:ext>
            </a:extLst>
          </p:cNvPr>
          <p:cNvSpPr>
            <a:spLocks noGrp="1"/>
          </p:cNvSpPr>
          <p:nvPr>
            <p:ph type="subTitle" idx="1"/>
          </p:nvPr>
        </p:nvSpPr>
        <p:spPr/>
        <p:txBody>
          <a:bodyPr/>
          <a:lstStyle/>
          <a:p>
            <a:r>
              <a:rPr lang="en-US" dirty="0"/>
              <a:t>Is there A cure in the wings?</a:t>
            </a:r>
          </a:p>
        </p:txBody>
      </p:sp>
      <p:pic>
        <p:nvPicPr>
          <p:cNvPr id="6" name="Picture Placeholder 5" descr="A person jumping off a rail&#10;&#10;Description automatically generated with low confidence">
            <a:extLst>
              <a:ext uri="{FF2B5EF4-FFF2-40B4-BE49-F238E27FC236}">
                <a16:creationId xmlns:a16="http://schemas.microsoft.com/office/drawing/2014/main" id="{1534E70E-1A67-1829-009B-A699C08B88FC}"/>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949" b="3949"/>
          <a:stretch>
            <a:fillRect/>
          </a:stretch>
        </p:blipFill>
        <p:spPr/>
      </p:pic>
    </p:spTree>
    <p:extLst>
      <p:ext uri="{BB962C8B-B14F-4D97-AF65-F5344CB8AC3E}">
        <p14:creationId xmlns:p14="http://schemas.microsoft.com/office/powerpoint/2010/main" val="178279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Thank you</a:t>
            </a:r>
          </a:p>
        </p:txBody>
      </p:sp>
    </p:spTree>
    <p:extLst>
      <p:ext uri="{BB962C8B-B14F-4D97-AF65-F5344CB8AC3E}">
        <p14:creationId xmlns:p14="http://schemas.microsoft.com/office/powerpoint/2010/main" val="416945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6324" y="398631"/>
            <a:ext cx="10239375" cy="926470"/>
          </a:xfrm>
        </p:spPr>
        <p:txBody>
          <a:bodyPr>
            <a:noAutofit/>
          </a:bodyPr>
          <a:lstStyle/>
          <a:p>
            <a:br>
              <a:rPr lang="en-US" sz="1800" b="0" i="0" u="none" strike="noStrike" baseline="0" dirty="0">
                <a:solidFill>
                  <a:srgbClr val="000000"/>
                </a:solidFill>
                <a:latin typeface="Corporate S"/>
              </a:rPr>
            </a:br>
            <a:r>
              <a:rPr lang="en-US" sz="1800" b="0" i="0" u="none" strike="noStrike" baseline="0" dirty="0">
                <a:solidFill>
                  <a:srgbClr val="000000"/>
                </a:solidFill>
                <a:latin typeface="Corporate S"/>
              </a:rPr>
              <a:t> </a:t>
            </a:r>
            <a:r>
              <a:rPr lang="en-US" sz="4000" b="1" i="0" u="none" strike="noStrike" baseline="0" dirty="0">
                <a:solidFill>
                  <a:schemeClr val="accent2">
                    <a:lumMod val="50000"/>
                  </a:schemeClr>
                </a:solidFill>
              </a:rPr>
              <a:t>Future Directions in Multiple Myeloma </a:t>
            </a:r>
            <a:r>
              <a:rPr lang="en-US" sz="4000" b="0" i="0" u="none" strike="noStrike" baseline="0" dirty="0">
                <a:solidFill>
                  <a:srgbClr val="221E1F"/>
                </a:solidFill>
              </a:rPr>
              <a:t>	</a:t>
            </a:r>
            <a:br>
              <a:rPr lang="en-US" sz="4000" b="0" i="0" u="none" strike="noStrike" baseline="0" dirty="0">
                <a:solidFill>
                  <a:srgbClr val="221E1F"/>
                </a:solidFill>
              </a:rPr>
            </a:br>
            <a:endParaRPr lang="en-US" sz="4000" dirty="0"/>
          </a:p>
        </p:txBody>
      </p:sp>
      <p:sp>
        <p:nvSpPr>
          <p:cNvPr id="5" name="TextBox 4">
            <a:extLst>
              <a:ext uri="{FF2B5EF4-FFF2-40B4-BE49-F238E27FC236}">
                <a16:creationId xmlns:a16="http://schemas.microsoft.com/office/drawing/2014/main" id="{A49D37E7-3AC3-405B-ABC0-97E99955D42D}"/>
              </a:ext>
            </a:extLst>
          </p:cNvPr>
          <p:cNvSpPr txBox="1"/>
          <p:nvPr/>
        </p:nvSpPr>
        <p:spPr>
          <a:xfrm>
            <a:off x="2196057" y="2787669"/>
            <a:ext cx="7799886" cy="3046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E51"/>
                </a:solidFill>
                <a:effectLst/>
                <a:uLnTx/>
                <a:uFillTx/>
                <a:latin typeface="Arial"/>
                <a:ea typeface="ＭＳ Ｐゴシック"/>
              </a:rPr>
              <a:t>Ricardo D. Parrondo, MD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E51"/>
                </a:solidFill>
                <a:effectLst/>
                <a:uLnTx/>
                <a:uFillTx/>
                <a:latin typeface="Arial"/>
                <a:ea typeface="ＭＳ Ｐゴシック"/>
              </a:rPr>
              <a:t>Assistant Professor of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E51"/>
                </a:solidFill>
                <a:effectLst/>
                <a:uLnTx/>
                <a:uFillTx/>
                <a:latin typeface="Arial"/>
                <a:ea typeface="ＭＳ Ｐゴシック"/>
              </a:rPr>
              <a:t>Mayo Clinic Florida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E51"/>
                </a:solidFill>
                <a:effectLst/>
                <a:uLnTx/>
                <a:uFillTx/>
                <a:latin typeface="Arial"/>
                <a:ea typeface="ＭＳ Ｐゴシック"/>
              </a:rPr>
              <a:t>Jacksonville, Florida</a:t>
            </a:r>
          </a:p>
          <a:p>
            <a:pPr marL="0" marR="0" lvl="0" indent="0" algn="ctr" defTabSz="2157461" rtl="0" eaLnBrk="1" fontAlgn="base" latinLnBrk="0" hangingPunct="1">
              <a:lnSpc>
                <a:spcPct val="100000"/>
              </a:lnSpc>
              <a:spcBef>
                <a:spcPts val="0"/>
              </a:spcBef>
              <a:spcAft>
                <a:spcPct val="0"/>
              </a:spcAft>
              <a:buClrTx/>
              <a:buSzTx/>
              <a:buFontTx/>
              <a:buNone/>
              <a:tabLst/>
              <a:defRPr/>
            </a:pPr>
            <a:endParaRPr kumimoji="0" lang="en-US" sz="3197" b="0" i="0" u="none" strike="noStrike" kern="1200" cap="none" spc="0" normalizeH="0" baseline="0" noProof="0" dirty="0">
              <a:ln>
                <a:noFill/>
              </a:ln>
              <a:solidFill>
                <a:srgbClr val="003767"/>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2986072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8FF24D-BC47-BA3F-F75C-EA0F72082ABE}"/>
              </a:ext>
            </a:extLst>
          </p:cNvPr>
          <p:cNvSpPr>
            <a:spLocks noGrp="1"/>
          </p:cNvSpPr>
          <p:nvPr>
            <p:ph sz="half" idx="1"/>
          </p:nvPr>
        </p:nvSpPr>
        <p:spPr>
          <a:xfrm>
            <a:off x="1004887" y="1136330"/>
            <a:ext cx="10720388" cy="3911365"/>
          </a:xfrm>
        </p:spPr>
        <p:txBody>
          <a:bodyPr/>
          <a:lstStyle/>
          <a:p>
            <a:pPr marL="0" indent="0">
              <a:buNone/>
            </a:pPr>
            <a:r>
              <a:rPr lang="en-US" u="sng" dirty="0">
                <a:solidFill>
                  <a:schemeClr val="accent2">
                    <a:lumMod val="50000"/>
                  </a:schemeClr>
                </a:solidFill>
              </a:rPr>
              <a:t>Discuss Future Direction in Myeloma Treatment:</a:t>
            </a:r>
          </a:p>
          <a:p>
            <a:r>
              <a:rPr lang="en-US" dirty="0">
                <a:solidFill>
                  <a:schemeClr val="accent2">
                    <a:lumMod val="50000"/>
                  </a:schemeClr>
                </a:solidFill>
              </a:rPr>
              <a:t>CAR-T for Earlier Lines of Therapy</a:t>
            </a:r>
          </a:p>
          <a:p>
            <a:r>
              <a:rPr lang="en-US" dirty="0">
                <a:solidFill>
                  <a:schemeClr val="accent2">
                    <a:lumMod val="50000"/>
                  </a:schemeClr>
                </a:solidFill>
              </a:rPr>
              <a:t>Non-BCMA CAR-T Targets</a:t>
            </a:r>
          </a:p>
          <a:p>
            <a:r>
              <a:rPr lang="en-US" dirty="0">
                <a:solidFill>
                  <a:schemeClr val="accent2">
                    <a:lumMod val="50000"/>
                  </a:schemeClr>
                </a:solidFill>
              </a:rPr>
              <a:t>Bispecific Antibody Combinations</a:t>
            </a:r>
          </a:p>
          <a:p>
            <a:r>
              <a:rPr lang="en-US" dirty="0">
                <a:solidFill>
                  <a:schemeClr val="accent2">
                    <a:lumMod val="50000"/>
                  </a:schemeClr>
                </a:solidFill>
              </a:rPr>
              <a:t>Cereblon Modulators </a:t>
            </a:r>
          </a:p>
        </p:txBody>
      </p:sp>
      <p:sp>
        <p:nvSpPr>
          <p:cNvPr id="5" name="Title 4">
            <a:extLst>
              <a:ext uri="{FF2B5EF4-FFF2-40B4-BE49-F238E27FC236}">
                <a16:creationId xmlns:a16="http://schemas.microsoft.com/office/drawing/2014/main" id="{ACE46EEC-B2C0-C0F8-ECAA-C800DCF9A864}"/>
              </a:ext>
            </a:extLst>
          </p:cNvPr>
          <p:cNvSpPr>
            <a:spLocks noGrp="1"/>
          </p:cNvSpPr>
          <p:nvPr>
            <p:ph type="title"/>
          </p:nvPr>
        </p:nvSpPr>
        <p:spPr>
          <a:xfrm>
            <a:off x="0" y="74546"/>
            <a:ext cx="12192000" cy="926470"/>
          </a:xfrm>
        </p:spPr>
        <p:txBody>
          <a:bodyPr/>
          <a:lstStyle/>
          <a:p>
            <a:r>
              <a:rPr lang="en-US" dirty="0"/>
              <a:t>Objectives </a:t>
            </a:r>
          </a:p>
        </p:txBody>
      </p:sp>
    </p:spTree>
    <p:extLst>
      <p:ext uri="{BB962C8B-B14F-4D97-AF65-F5344CB8AC3E}">
        <p14:creationId xmlns:p14="http://schemas.microsoft.com/office/powerpoint/2010/main" val="33687765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1D9FB-7DC4-EFC1-C90C-80F62E732AFA}"/>
              </a:ext>
            </a:extLst>
          </p:cNvPr>
          <p:cNvSpPr>
            <a:spLocks noGrp="1"/>
          </p:cNvSpPr>
          <p:nvPr>
            <p:ph type="title"/>
          </p:nvPr>
        </p:nvSpPr>
        <p:spPr>
          <a:xfrm>
            <a:off x="6544" y="-88810"/>
            <a:ext cx="12192000" cy="926470"/>
          </a:xfrm>
        </p:spPr>
        <p:txBody>
          <a:bodyPr/>
          <a:lstStyle/>
          <a:p>
            <a:r>
              <a:rPr lang="en-US" dirty="0"/>
              <a:t>CAR-T Updates </a:t>
            </a:r>
          </a:p>
        </p:txBody>
      </p:sp>
      <p:sp>
        <p:nvSpPr>
          <p:cNvPr id="4" name="Content Placeholder 5">
            <a:extLst>
              <a:ext uri="{FF2B5EF4-FFF2-40B4-BE49-F238E27FC236}">
                <a16:creationId xmlns:a16="http://schemas.microsoft.com/office/drawing/2014/main" id="{EA3C7469-F3C4-FCB1-5EE1-A68D7F2B0AD0}"/>
              </a:ext>
            </a:extLst>
          </p:cNvPr>
          <p:cNvSpPr>
            <a:spLocks noGrp="1"/>
          </p:cNvSpPr>
          <p:nvPr>
            <p:ph idx="1"/>
          </p:nvPr>
        </p:nvSpPr>
        <p:spPr>
          <a:xfrm>
            <a:off x="242373" y="2140409"/>
            <a:ext cx="9998921" cy="2743281"/>
          </a:xfrm>
        </p:spPr>
        <p:txBody>
          <a:bodyPr/>
          <a:lstStyle/>
          <a:p>
            <a:r>
              <a:rPr lang="en-US" dirty="0">
                <a:solidFill>
                  <a:schemeClr val="accent2">
                    <a:lumMod val="50000"/>
                  </a:schemeClr>
                </a:solidFill>
              </a:rPr>
              <a:t>CARTITUDE-4</a:t>
            </a:r>
          </a:p>
          <a:p>
            <a:r>
              <a:rPr lang="en-US" dirty="0">
                <a:solidFill>
                  <a:schemeClr val="accent2">
                    <a:lumMod val="50000"/>
                  </a:schemeClr>
                </a:solidFill>
              </a:rPr>
              <a:t>KarMMA-3</a:t>
            </a:r>
          </a:p>
          <a:p>
            <a:r>
              <a:rPr lang="en-US" dirty="0">
                <a:solidFill>
                  <a:schemeClr val="accent2">
                    <a:lumMod val="50000"/>
                  </a:schemeClr>
                </a:solidFill>
              </a:rPr>
              <a:t>MCARH109</a:t>
            </a:r>
          </a:p>
        </p:txBody>
      </p:sp>
      <p:grpSp>
        <p:nvGrpSpPr>
          <p:cNvPr id="6" name="Group 5">
            <a:extLst>
              <a:ext uri="{FF2B5EF4-FFF2-40B4-BE49-F238E27FC236}">
                <a16:creationId xmlns:a16="http://schemas.microsoft.com/office/drawing/2014/main" id="{7C343D7A-83DD-643D-229C-150D42B6B252}"/>
              </a:ext>
            </a:extLst>
          </p:cNvPr>
          <p:cNvGrpSpPr/>
          <p:nvPr/>
        </p:nvGrpSpPr>
        <p:grpSpPr>
          <a:xfrm>
            <a:off x="5729750" y="1018635"/>
            <a:ext cx="6093756" cy="4470618"/>
            <a:chOff x="4792466" y="1468861"/>
            <a:chExt cx="6093756" cy="4470618"/>
          </a:xfrm>
        </p:grpSpPr>
        <p:sp>
          <p:nvSpPr>
            <p:cNvPr id="7" name="Freeform 17">
              <a:extLst>
                <a:ext uri="{FF2B5EF4-FFF2-40B4-BE49-F238E27FC236}">
                  <a16:creationId xmlns:a16="http://schemas.microsoft.com/office/drawing/2014/main" id="{D8618C5F-C551-8209-086E-C12C3E9FCEE8}"/>
                </a:ext>
              </a:extLst>
            </p:cNvPr>
            <p:cNvSpPr/>
            <p:nvPr/>
          </p:nvSpPr>
          <p:spPr>
            <a:xfrm>
              <a:off x="5946710" y="2331751"/>
              <a:ext cx="3900749" cy="2987511"/>
            </a:xfrm>
            <a:custGeom>
              <a:avLst/>
              <a:gdLst>
                <a:gd name="connsiteX0" fmla="*/ 2441881 w 2441880"/>
                <a:gd name="connsiteY0" fmla="*/ 935095 h 1870191"/>
                <a:gd name="connsiteX1" fmla="*/ 1220941 w 2441880"/>
                <a:gd name="connsiteY1" fmla="*/ 1870191 h 1870191"/>
                <a:gd name="connsiteX2" fmla="*/ 0 w 2441880"/>
                <a:gd name="connsiteY2" fmla="*/ 935095 h 1870191"/>
                <a:gd name="connsiteX3" fmla="*/ 1220941 w 2441880"/>
                <a:gd name="connsiteY3" fmla="*/ 0 h 1870191"/>
                <a:gd name="connsiteX4" fmla="*/ 2441881 w 2441880"/>
                <a:gd name="connsiteY4" fmla="*/ 935095 h 187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1880" h="1870191">
                  <a:moveTo>
                    <a:pt x="2441881" y="935095"/>
                  </a:moveTo>
                  <a:cubicBezTo>
                    <a:pt x="2441881" y="1451535"/>
                    <a:pt x="1895247" y="1870191"/>
                    <a:pt x="1220941" y="1870191"/>
                  </a:cubicBezTo>
                  <a:cubicBezTo>
                    <a:pt x="546634" y="1870191"/>
                    <a:pt x="0" y="1451535"/>
                    <a:pt x="0" y="935095"/>
                  </a:cubicBezTo>
                  <a:cubicBezTo>
                    <a:pt x="0" y="418656"/>
                    <a:pt x="546634" y="0"/>
                    <a:pt x="1220941" y="0"/>
                  </a:cubicBezTo>
                  <a:cubicBezTo>
                    <a:pt x="1895247" y="0"/>
                    <a:pt x="2441881" y="418656"/>
                    <a:pt x="2441881" y="935095"/>
                  </a:cubicBezTo>
                  <a:close/>
                </a:path>
              </a:pathLst>
            </a:custGeom>
            <a:solidFill>
              <a:schemeClr val="tx2">
                <a:lumMod val="20000"/>
                <a:lumOff val="80000"/>
              </a:schemeClr>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8" name="Freeform 18">
              <a:extLst>
                <a:ext uri="{FF2B5EF4-FFF2-40B4-BE49-F238E27FC236}">
                  <a16:creationId xmlns:a16="http://schemas.microsoft.com/office/drawing/2014/main" id="{7F3AD08C-4EB3-9166-47A2-B2AD83A80172}"/>
                </a:ext>
              </a:extLst>
            </p:cNvPr>
            <p:cNvSpPr/>
            <p:nvPr/>
          </p:nvSpPr>
          <p:spPr>
            <a:xfrm>
              <a:off x="4947998" y="1468861"/>
              <a:ext cx="1047283" cy="849240"/>
            </a:xfrm>
            <a:custGeom>
              <a:avLst/>
              <a:gdLst>
                <a:gd name="connsiteX0" fmla="*/ 655602 w 655602"/>
                <a:gd name="connsiteY0" fmla="*/ 265814 h 531627"/>
                <a:gd name="connsiteX1" fmla="*/ 327801 w 655602"/>
                <a:gd name="connsiteY1" fmla="*/ 531628 h 531627"/>
                <a:gd name="connsiteX2" fmla="*/ 0 w 655602"/>
                <a:gd name="connsiteY2" fmla="*/ 265814 h 531627"/>
                <a:gd name="connsiteX3" fmla="*/ 327801 w 655602"/>
                <a:gd name="connsiteY3" fmla="*/ 0 h 531627"/>
                <a:gd name="connsiteX4" fmla="*/ 655602 w 655602"/>
                <a:gd name="connsiteY4" fmla="*/ 265814 h 53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602" h="531627">
                  <a:moveTo>
                    <a:pt x="655602" y="265814"/>
                  </a:moveTo>
                  <a:cubicBezTo>
                    <a:pt x="655602" y="412619"/>
                    <a:pt x="508841" y="531628"/>
                    <a:pt x="327801" y="531628"/>
                  </a:cubicBezTo>
                  <a:cubicBezTo>
                    <a:pt x="146762" y="531628"/>
                    <a:pt x="0" y="412619"/>
                    <a:pt x="0" y="265814"/>
                  </a:cubicBezTo>
                  <a:cubicBezTo>
                    <a:pt x="0" y="119009"/>
                    <a:pt x="146762" y="0"/>
                    <a:pt x="327801" y="0"/>
                  </a:cubicBezTo>
                  <a:cubicBezTo>
                    <a:pt x="508841" y="0"/>
                    <a:pt x="655602" y="119009"/>
                    <a:pt x="655602" y="265814"/>
                  </a:cubicBezTo>
                  <a:close/>
                </a:path>
              </a:pathLst>
            </a:custGeom>
            <a:solidFill>
              <a:srgbClr val="CBC0D6"/>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9" name="Freeform 19">
              <a:extLst>
                <a:ext uri="{FF2B5EF4-FFF2-40B4-BE49-F238E27FC236}">
                  <a16:creationId xmlns:a16="http://schemas.microsoft.com/office/drawing/2014/main" id="{8DAAF120-699D-7855-1E1B-C9F14E76BA76}"/>
                </a:ext>
              </a:extLst>
            </p:cNvPr>
            <p:cNvSpPr/>
            <p:nvPr/>
          </p:nvSpPr>
          <p:spPr>
            <a:xfrm>
              <a:off x="5049691" y="1606862"/>
              <a:ext cx="764971" cy="597502"/>
            </a:xfrm>
            <a:custGeom>
              <a:avLst/>
              <a:gdLst>
                <a:gd name="connsiteX0" fmla="*/ 478875 w 478874"/>
                <a:gd name="connsiteY0" fmla="*/ 187019 h 374038"/>
                <a:gd name="connsiteX1" fmla="*/ 239437 w 478874"/>
                <a:gd name="connsiteY1" fmla="*/ 374038 h 374038"/>
                <a:gd name="connsiteX2" fmla="*/ 0 w 478874"/>
                <a:gd name="connsiteY2" fmla="*/ 187019 h 374038"/>
                <a:gd name="connsiteX3" fmla="*/ 239437 w 478874"/>
                <a:gd name="connsiteY3" fmla="*/ 0 h 374038"/>
                <a:gd name="connsiteX4" fmla="*/ 478875 w 478874"/>
                <a:gd name="connsiteY4" fmla="*/ 187019 h 37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874" h="374038">
                  <a:moveTo>
                    <a:pt x="478875" y="187019"/>
                  </a:moveTo>
                  <a:cubicBezTo>
                    <a:pt x="478875" y="290307"/>
                    <a:pt x="371675" y="374038"/>
                    <a:pt x="239437" y="374038"/>
                  </a:cubicBezTo>
                  <a:cubicBezTo>
                    <a:pt x="107200" y="374038"/>
                    <a:pt x="0" y="290307"/>
                    <a:pt x="0" y="187019"/>
                  </a:cubicBezTo>
                  <a:cubicBezTo>
                    <a:pt x="0" y="83731"/>
                    <a:pt x="107200" y="0"/>
                    <a:pt x="239437" y="0"/>
                  </a:cubicBezTo>
                  <a:cubicBezTo>
                    <a:pt x="371675" y="0"/>
                    <a:pt x="478875" y="83731"/>
                    <a:pt x="478875" y="187019"/>
                  </a:cubicBezTo>
                  <a:close/>
                </a:path>
              </a:pathLst>
            </a:custGeom>
            <a:solidFill>
              <a:srgbClr val="9983B3"/>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10" name="Freeform 20">
              <a:extLst>
                <a:ext uri="{FF2B5EF4-FFF2-40B4-BE49-F238E27FC236}">
                  <a16:creationId xmlns:a16="http://schemas.microsoft.com/office/drawing/2014/main" id="{BA615882-D7D4-0CAD-A91F-ABFFF159828E}"/>
                </a:ext>
              </a:extLst>
            </p:cNvPr>
            <p:cNvSpPr/>
            <p:nvPr/>
          </p:nvSpPr>
          <p:spPr>
            <a:xfrm>
              <a:off x="7781734" y="3406951"/>
              <a:ext cx="1378163" cy="1100980"/>
            </a:xfrm>
            <a:custGeom>
              <a:avLst/>
              <a:gdLst>
                <a:gd name="connsiteX0" fmla="*/ 862734 w 862734"/>
                <a:gd name="connsiteY0" fmla="*/ 344609 h 689217"/>
                <a:gd name="connsiteX1" fmla="*/ 431367 w 862734"/>
                <a:gd name="connsiteY1" fmla="*/ 689218 h 689217"/>
                <a:gd name="connsiteX2" fmla="*/ 0 w 862734"/>
                <a:gd name="connsiteY2" fmla="*/ 344609 h 689217"/>
                <a:gd name="connsiteX3" fmla="*/ 431367 w 862734"/>
                <a:gd name="connsiteY3" fmla="*/ 0 h 689217"/>
                <a:gd name="connsiteX4" fmla="*/ 862734 w 862734"/>
                <a:gd name="connsiteY4" fmla="*/ 344609 h 689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734" h="689217">
                  <a:moveTo>
                    <a:pt x="862734" y="344609"/>
                  </a:moveTo>
                  <a:cubicBezTo>
                    <a:pt x="862734" y="534931"/>
                    <a:pt x="669605" y="689218"/>
                    <a:pt x="431367" y="689218"/>
                  </a:cubicBezTo>
                  <a:cubicBezTo>
                    <a:pt x="193130" y="689218"/>
                    <a:pt x="0" y="534931"/>
                    <a:pt x="0" y="344609"/>
                  </a:cubicBezTo>
                  <a:cubicBezTo>
                    <a:pt x="0" y="154287"/>
                    <a:pt x="193130" y="0"/>
                    <a:pt x="431367" y="0"/>
                  </a:cubicBezTo>
                  <a:cubicBezTo>
                    <a:pt x="669605" y="0"/>
                    <a:pt x="862734" y="154287"/>
                    <a:pt x="862734" y="344609"/>
                  </a:cubicBezTo>
                  <a:close/>
                </a:path>
              </a:pathLst>
            </a:custGeom>
            <a:solidFill>
              <a:srgbClr val="9983B3"/>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11" name="Freeform 21">
              <a:extLst>
                <a:ext uri="{FF2B5EF4-FFF2-40B4-BE49-F238E27FC236}">
                  <a16:creationId xmlns:a16="http://schemas.microsoft.com/office/drawing/2014/main" id="{250A9123-16A9-A2CD-FB70-A5BABB7B86D8}"/>
                </a:ext>
              </a:extLst>
            </p:cNvPr>
            <p:cNvSpPr/>
            <p:nvPr/>
          </p:nvSpPr>
          <p:spPr>
            <a:xfrm>
              <a:off x="6511334" y="2465203"/>
              <a:ext cx="415877" cy="451916"/>
            </a:xfrm>
            <a:custGeom>
              <a:avLst/>
              <a:gdLst>
                <a:gd name="connsiteX0" fmla="*/ 260341 w 260340"/>
                <a:gd name="connsiteY0" fmla="*/ 141451 h 282901"/>
                <a:gd name="connsiteX1" fmla="*/ 130170 w 260340"/>
                <a:gd name="connsiteY1" fmla="*/ 282902 h 282901"/>
                <a:gd name="connsiteX2" fmla="*/ 0 w 260340"/>
                <a:gd name="connsiteY2" fmla="*/ 141451 h 282901"/>
                <a:gd name="connsiteX3" fmla="*/ 130170 w 260340"/>
                <a:gd name="connsiteY3" fmla="*/ 0 h 282901"/>
                <a:gd name="connsiteX4" fmla="*/ 260341 w 260340"/>
                <a:gd name="connsiteY4" fmla="*/ 141451 h 28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40" h="282901">
                  <a:moveTo>
                    <a:pt x="260341" y="141451"/>
                  </a:moveTo>
                  <a:cubicBezTo>
                    <a:pt x="260341" y="219572"/>
                    <a:pt x="202061" y="282902"/>
                    <a:pt x="130170" y="282902"/>
                  </a:cubicBezTo>
                  <a:cubicBezTo>
                    <a:pt x="58279" y="282902"/>
                    <a:pt x="0" y="219572"/>
                    <a:pt x="0" y="141451"/>
                  </a:cubicBezTo>
                  <a:cubicBezTo>
                    <a:pt x="0" y="63330"/>
                    <a:pt x="58279" y="0"/>
                    <a:pt x="130170" y="0"/>
                  </a:cubicBezTo>
                  <a:cubicBezTo>
                    <a:pt x="202061" y="0"/>
                    <a:pt x="260341" y="63330"/>
                    <a:pt x="260341" y="141451"/>
                  </a:cubicBezTo>
                  <a:close/>
                </a:path>
              </a:pathLst>
            </a:custGeom>
            <a:solidFill>
              <a:srgbClr val="BFBEBF"/>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12" name="Freeform 22">
              <a:extLst>
                <a:ext uri="{FF2B5EF4-FFF2-40B4-BE49-F238E27FC236}">
                  <a16:creationId xmlns:a16="http://schemas.microsoft.com/office/drawing/2014/main" id="{B66FFD92-2952-95B2-BC2C-42BF7E611457}"/>
                </a:ext>
              </a:extLst>
            </p:cNvPr>
            <p:cNvSpPr/>
            <p:nvPr/>
          </p:nvSpPr>
          <p:spPr>
            <a:xfrm>
              <a:off x="5420034" y="3726933"/>
              <a:ext cx="303559" cy="112220"/>
            </a:xfrm>
            <a:custGeom>
              <a:avLst/>
              <a:gdLst>
                <a:gd name="connsiteX0" fmla="*/ 190030 w 190029"/>
                <a:gd name="connsiteY0" fmla="*/ 35125 h 70250"/>
                <a:gd name="connsiteX1" fmla="*/ 95015 w 190029"/>
                <a:gd name="connsiteY1" fmla="*/ 70251 h 70250"/>
                <a:gd name="connsiteX2" fmla="*/ 0 w 190029"/>
                <a:gd name="connsiteY2" fmla="*/ 35125 h 70250"/>
                <a:gd name="connsiteX3" fmla="*/ 95015 w 190029"/>
                <a:gd name="connsiteY3" fmla="*/ 0 h 70250"/>
                <a:gd name="connsiteX4" fmla="*/ 190030 w 190029"/>
                <a:gd name="connsiteY4" fmla="*/ 35125 h 7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9" h="70250">
                  <a:moveTo>
                    <a:pt x="190030" y="35125"/>
                  </a:moveTo>
                  <a:cubicBezTo>
                    <a:pt x="190030" y="54525"/>
                    <a:pt x="147490" y="70251"/>
                    <a:pt x="95015" y="70251"/>
                  </a:cubicBezTo>
                  <a:cubicBezTo>
                    <a:pt x="42540" y="70251"/>
                    <a:pt x="0" y="54525"/>
                    <a:pt x="0" y="35125"/>
                  </a:cubicBezTo>
                  <a:cubicBezTo>
                    <a:pt x="0" y="15726"/>
                    <a:pt x="42540" y="0"/>
                    <a:pt x="95015" y="0"/>
                  </a:cubicBezTo>
                  <a:cubicBezTo>
                    <a:pt x="147490" y="0"/>
                    <a:pt x="190030" y="15726"/>
                    <a:pt x="190030" y="35125"/>
                  </a:cubicBezTo>
                  <a:close/>
                </a:path>
              </a:pathLst>
            </a:custGeom>
            <a:solidFill>
              <a:srgbClr val="006838"/>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13" name="Freeform 23">
              <a:extLst>
                <a:ext uri="{FF2B5EF4-FFF2-40B4-BE49-F238E27FC236}">
                  <a16:creationId xmlns:a16="http://schemas.microsoft.com/office/drawing/2014/main" id="{2590DDB9-02DC-3FEB-E7FC-D0BC275A672C}"/>
                </a:ext>
              </a:extLst>
            </p:cNvPr>
            <p:cNvSpPr/>
            <p:nvPr/>
          </p:nvSpPr>
          <p:spPr>
            <a:xfrm>
              <a:off x="5579404" y="3726933"/>
              <a:ext cx="303559" cy="112220"/>
            </a:xfrm>
            <a:custGeom>
              <a:avLst/>
              <a:gdLst>
                <a:gd name="connsiteX0" fmla="*/ 190030 w 190029"/>
                <a:gd name="connsiteY0" fmla="*/ 35125 h 70250"/>
                <a:gd name="connsiteX1" fmla="*/ 95015 w 190029"/>
                <a:gd name="connsiteY1" fmla="*/ 70251 h 70250"/>
                <a:gd name="connsiteX2" fmla="*/ 0 w 190029"/>
                <a:gd name="connsiteY2" fmla="*/ 35125 h 70250"/>
                <a:gd name="connsiteX3" fmla="*/ 95015 w 190029"/>
                <a:gd name="connsiteY3" fmla="*/ 0 h 70250"/>
                <a:gd name="connsiteX4" fmla="*/ 190030 w 190029"/>
                <a:gd name="connsiteY4" fmla="*/ 35125 h 7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9" h="70250">
                  <a:moveTo>
                    <a:pt x="190030" y="35125"/>
                  </a:moveTo>
                  <a:cubicBezTo>
                    <a:pt x="190030" y="54525"/>
                    <a:pt x="147490" y="70251"/>
                    <a:pt x="95015" y="70251"/>
                  </a:cubicBezTo>
                  <a:cubicBezTo>
                    <a:pt x="42540" y="70251"/>
                    <a:pt x="0" y="54525"/>
                    <a:pt x="0" y="35125"/>
                  </a:cubicBezTo>
                  <a:cubicBezTo>
                    <a:pt x="0" y="15726"/>
                    <a:pt x="42540" y="0"/>
                    <a:pt x="95015" y="0"/>
                  </a:cubicBezTo>
                  <a:cubicBezTo>
                    <a:pt x="147490" y="0"/>
                    <a:pt x="190030" y="15726"/>
                    <a:pt x="190030" y="35125"/>
                  </a:cubicBezTo>
                  <a:close/>
                </a:path>
              </a:pathLst>
            </a:custGeom>
            <a:solidFill>
              <a:srgbClr val="006838"/>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14" name="Freeform 24">
              <a:extLst>
                <a:ext uri="{FF2B5EF4-FFF2-40B4-BE49-F238E27FC236}">
                  <a16:creationId xmlns:a16="http://schemas.microsoft.com/office/drawing/2014/main" id="{CF18D64B-F7EB-C8FF-D19F-6A8E1A27D76B}"/>
                </a:ext>
              </a:extLst>
            </p:cNvPr>
            <p:cNvSpPr/>
            <p:nvPr/>
          </p:nvSpPr>
          <p:spPr>
            <a:xfrm>
              <a:off x="5784307" y="3726933"/>
              <a:ext cx="303559" cy="112220"/>
            </a:xfrm>
            <a:custGeom>
              <a:avLst/>
              <a:gdLst>
                <a:gd name="connsiteX0" fmla="*/ 190030 w 190029"/>
                <a:gd name="connsiteY0" fmla="*/ 35125 h 70250"/>
                <a:gd name="connsiteX1" fmla="*/ 95015 w 190029"/>
                <a:gd name="connsiteY1" fmla="*/ 70251 h 70250"/>
                <a:gd name="connsiteX2" fmla="*/ 0 w 190029"/>
                <a:gd name="connsiteY2" fmla="*/ 35125 h 70250"/>
                <a:gd name="connsiteX3" fmla="*/ 95015 w 190029"/>
                <a:gd name="connsiteY3" fmla="*/ 0 h 70250"/>
                <a:gd name="connsiteX4" fmla="*/ 190030 w 190029"/>
                <a:gd name="connsiteY4" fmla="*/ 35125 h 7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9" h="70250">
                  <a:moveTo>
                    <a:pt x="190030" y="35125"/>
                  </a:moveTo>
                  <a:cubicBezTo>
                    <a:pt x="190030" y="54525"/>
                    <a:pt x="147490" y="70251"/>
                    <a:pt x="95015" y="70251"/>
                  </a:cubicBezTo>
                  <a:cubicBezTo>
                    <a:pt x="42540" y="70251"/>
                    <a:pt x="0" y="54525"/>
                    <a:pt x="0" y="35125"/>
                  </a:cubicBezTo>
                  <a:cubicBezTo>
                    <a:pt x="0" y="15726"/>
                    <a:pt x="42540" y="0"/>
                    <a:pt x="95015" y="0"/>
                  </a:cubicBezTo>
                  <a:cubicBezTo>
                    <a:pt x="147490" y="0"/>
                    <a:pt x="190030" y="15726"/>
                    <a:pt x="190030" y="35125"/>
                  </a:cubicBezTo>
                  <a:close/>
                </a:path>
              </a:pathLst>
            </a:custGeom>
            <a:solidFill>
              <a:srgbClr val="006838"/>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15" name="Freeform 25">
              <a:extLst>
                <a:ext uri="{FF2B5EF4-FFF2-40B4-BE49-F238E27FC236}">
                  <a16:creationId xmlns:a16="http://schemas.microsoft.com/office/drawing/2014/main" id="{04DCFA29-F7CC-CB42-6706-446A5460FDDA}"/>
                </a:ext>
              </a:extLst>
            </p:cNvPr>
            <p:cNvSpPr/>
            <p:nvPr/>
          </p:nvSpPr>
          <p:spPr>
            <a:xfrm>
              <a:off x="5794932" y="3726933"/>
              <a:ext cx="303559" cy="112220"/>
            </a:xfrm>
            <a:custGeom>
              <a:avLst/>
              <a:gdLst>
                <a:gd name="connsiteX0" fmla="*/ 190030 w 190029"/>
                <a:gd name="connsiteY0" fmla="*/ 35125 h 70250"/>
                <a:gd name="connsiteX1" fmla="*/ 95015 w 190029"/>
                <a:gd name="connsiteY1" fmla="*/ 70251 h 70250"/>
                <a:gd name="connsiteX2" fmla="*/ 0 w 190029"/>
                <a:gd name="connsiteY2" fmla="*/ 35125 h 70250"/>
                <a:gd name="connsiteX3" fmla="*/ 95015 w 190029"/>
                <a:gd name="connsiteY3" fmla="*/ 0 h 70250"/>
                <a:gd name="connsiteX4" fmla="*/ 190030 w 190029"/>
                <a:gd name="connsiteY4" fmla="*/ 35125 h 7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9" h="70250">
                  <a:moveTo>
                    <a:pt x="190030" y="35125"/>
                  </a:moveTo>
                  <a:cubicBezTo>
                    <a:pt x="190030" y="54525"/>
                    <a:pt x="147490" y="70251"/>
                    <a:pt x="95015" y="70251"/>
                  </a:cubicBezTo>
                  <a:cubicBezTo>
                    <a:pt x="42540" y="70251"/>
                    <a:pt x="0" y="54525"/>
                    <a:pt x="0" y="35125"/>
                  </a:cubicBezTo>
                  <a:cubicBezTo>
                    <a:pt x="0" y="15726"/>
                    <a:pt x="42540" y="0"/>
                    <a:pt x="95015" y="0"/>
                  </a:cubicBezTo>
                  <a:cubicBezTo>
                    <a:pt x="147490" y="0"/>
                    <a:pt x="190030" y="15726"/>
                    <a:pt x="190030" y="35125"/>
                  </a:cubicBezTo>
                  <a:close/>
                </a:path>
              </a:pathLst>
            </a:custGeom>
            <a:no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16" name="Freeform 26">
              <a:extLst>
                <a:ext uri="{FF2B5EF4-FFF2-40B4-BE49-F238E27FC236}">
                  <a16:creationId xmlns:a16="http://schemas.microsoft.com/office/drawing/2014/main" id="{E215B997-565F-1652-D098-5A6A85842E81}"/>
                </a:ext>
              </a:extLst>
            </p:cNvPr>
            <p:cNvSpPr/>
            <p:nvPr/>
          </p:nvSpPr>
          <p:spPr>
            <a:xfrm rot="17907080">
              <a:off x="6494345" y="5120118"/>
              <a:ext cx="658708" cy="242633"/>
            </a:xfrm>
            <a:custGeom>
              <a:avLst/>
              <a:gdLst>
                <a:gd name="connsiteX0" fmla="*/ 412354 w 412353"/>
                <a:gd name="connsiteY0" fmla="*/ 75945 h 151889"/>
                <a:gd name="connsiteX1" fmla="*/ 206177 w 412353"/>
                <a:gd name="connsiteY1" fmla="*/ 151890 h 151889"/>
                <a:gd name="connsiteX2" fmla="*/ 0 w 412353"/>
                <a:gd name="connsiteY2" fmla="*/ 75945 h 151889"/>
                <a:gd name="connsiteX3" fmla="*/ 206177 w 412353"/>
                <a:gd name="connsiteY3" fmla="*/ 0 h 151889"/>
                <a:gd name="connsiteX4" fmla="*/ 412354 w 412353"/>
                <a:gd name="connsiteY4" fmla="*/ 75945 h 15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53" h="151889">
                  <a:moveTo>
                    <a:pt x="412354" y="75945"/>
                  </a:moveTo>
                  <a:cubicBezTo>
                    <a:pt x="412354" y="117888"/>
                    <a:pt x="320045" y="151890"/>
                    <a:pt x="206177" y="151890"/>
                  </a:cubicBezTo>
                  <a:cubicBezTo>
                    <a:pt x="92309" y="151890"/>
                    <a:pt x="0" y="117888"/>
                    <a:pt x="0" y="75945"/>
                  </a:cubicBezTo>
                  <a:cubicBezTo>
                    <a:pt x="0" y="34002"/>
                    <a:pt x="92309" y="0"/>
                    <a:pt x="206177" y="0"/>
                  </a:cubicBezTo>
                  <a:cubicBezTo>
                    <a:pt x="320045" y="0"/>
                    <a:pt x="412354" y="34002"/>
                    <a:pt x="412354" y="75945"/>
                  </a:cubicBezTo>
                  <a:close/>
                </a:path>
              </a:pathLst>
            </a:custGeom>
            <a:solidFill>
              <a:srgbClr val="006838"/>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17" name="TextBox 16">
              <a:extLst>
                <a:ext uri="{FF2B5EF4-FFF2-40B4-BE49-F238E27FC236}">
                  <a16:creationId xmlns:a16="http://schemas.microsoft.com/office/drawing/2014/main" id="{7C80BB43-D1BE-472E-CA14-41970F517790}"/>
                </a:ext>
              </a:extLst>
            </p:cNvPr>
            <p:cNvSpPr txBox="1"/>
            <p:nvPr/>
          </p:nvSpPr>
          <p:spPr>
            <a:xfrm>
              <a:off x="6879437" y="1610939"/>
              <a:ext cx="85792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0000"/>
                  </a:solidFill>
                  <a:effectLst/>
                  <a:uLnTx/>
                  <a:uFillTx/>
                  <a:latin typeface="Arial"/>
                  <a:ea typeface="ＭＳ Ｐゴシック"/>
                  <a:cs typeface="Arial"/>
                  <a:sym typeface="Arial"/>
                  <a:rtl val="0"/>
                </a:rPr>
                <a:t>CD138 </a:t>
              </a:r>
              <a:br>
                <a:rPr kumimoji="0" lang="en-US" sz="900" b="0" i="0" u="none" strike="noStrike" kern="1200" cap="none" spc="0" normalizeH="0" baseline="0" noProof="0" dirty="0">
                  <a:ln/>
                  <a:solidFill>
                    <a:srgbClr val="000000"/>
                  </a:solidFill>
                  <a:effectLst/>
                  <a:uLnTx/>
                  <a:uFillTx/>
                  <a:latin typeface="Arial"/>
                  <a:ea typeface="ＭＳ Ｐゴシック"/>
                  <a:cs typeface="Arial"/>
                  <a:sym typeface="Arial"/>
                  <a:rtl val="0"/>
                </a:rPr>
              </a:br>
              <a:r>
                <a:rPr kumimoji="0" lang="en-US" sz="900" b="0" i="0" u="none" strike="noStrike" kern="1200" cap="none" spc="0" normalizeH="0" baseline="0" noProof="0" dirty="0">
                  <a:ln/>
                  <a:solidFill>
                    <a:srgbClr val="000000"/>
                  </a:solidFill>
                  <a:effectLst/>
                  <a:uLnTx/>
                  <a:uFillTx/>
                  <a:latin typeface="Arial"/>
                  <a:ea typeface="ＭＳ Ｐゴシック"/>
                  <a:cs typeface="Arial"/>
                  <a:sym typeface="Arial"/>
                  <a:rtl val="0"/>
                </a:rPr>
                <a:t>(syndecan-1)</a:t>
              </a:r>
            </a:p>
          </p:txBody>
        </p:sp>
        <p:sp>
          <p:nvSpPr>
            <p:cNvPr id="18" name="TextBox 17">
              <a:extLst>
                <a:ext uri="{FF2B5EF4-FFF2-40B4-BE49-F238E27FC236}">
                  <a16:creationId xmlns:a16="http://schemas.microsoft.com/office/drawing/2014/main" id="{AAD04127-9C31-9B90-BF0A-44C37A55179E}"/>
                </a:ext>
              </a:extLst>
            </p:cNvPr>
            <p:cNvSpPr txBox="1"/>
            <p:nvPr/>
          </p:nvSpPr>
          <p:spPr>
            <a:xfrm>
              <a:off x="8018886" y="1758680"/>
              <a:ext cx="729687" cy="230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a:ea typeface="ＭＳ Ｐゴシック"/>
                  <a:cs typeface="Arial"/>
                  <a:sym typeface="Arial"/>
                  <a:rtl val="0"/>
                </a:rPr>
                <a:t>NY-ESO-1</a:t>
              </a:r>
            </a:p>
          </p:txBody>
        </p:sp>
        <p:sp>
          <p:nvSpPr>
            <p:cNvPr id="19" name="TextBox 18">
              <a:extLst>
                <a:ext uri="{FF2B5EF4-FFF2-40B4-BE49-F238E27FC236}">
                  <a16:creationId xmlns:a16="http://schemas.microsoft.com/office/drawing/2014/main" id="{666E9611-80F4-7410-D35A-9A6DC95DF524}"/>
                </a:ext>
              </a:extLst>
            </p:cNvPr>
            <p:cNvSpPr txBox="1"/>
            <p:nvPr/>
          </p:nvSpPr>
          <p:spPr>
            <a:xfrm>
              <a:off x="8933945" y="1999314"/>
              <a:ext cx="511680" cy="230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a:ea typeface="ＭＳ Ｐゴシック"/>
                  <a:cs typeface="Arial"/>
                  <a:sym typeface="Arial"/>
                  <a:rtl val="0"/>
                </a:rPr>
                <a:t>CD 38</a:t>
              </a:r>
            </a:p>
          </p:txBody>
        </p:sp>
        <p:sp>
          <p:nvSpPr>
            <p:cNvPr id="20" name="TextBox 19">
              <a:extLst>
                <a:ext uri="{FF2B5EF4-FFF2-40B4-BE49-F238E27FC236}">
                  <a16:creationId xmlns:a16="http://schemas.microsoft.com/office/drawing/2014/main" id="{8CFFAFBF-FD28-F28F-FB9A-D0BC04E79187}"/>
                </a:ext>
              </a:extLst>
            </p:cNvPr>
            <p:cNvSpPr txBox="1"/>
            <p:nvPr/>
          </p:nvSpPr>
          <p:spPr>
            <a:xfrm>
              <a:off x="9536231" y="2611605"/>
              <a:ext cx="1069524" cy="230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a:ea typeface="ＭＳ Ｐゴシック"/>
                  <a:cs typeface="Arial"/>
                  <a:sym typeface="Arial"/>
                  <a:rtl val="0"/>
                </a:rPr>
                <a:t>Kappa light chain</a:t>
              </a:r>
            </a:p>
          </p:txBody>
        </p:sp>
        <p:sp>
          <p:nvSpPr>
            <p:cNvPr id="21" name="TextBox 20">
              <a:extLst>
                <a:ext uri="{FF2B5EF4-FFF2-40B4-BE49-F238E27FC236}">
                  <a16:creationId xmlns:a16="http://schemas.microsoft.com/office/drawing/2014/main" id="{472E25F2-3184-1BC7-253A-1FAC85F64297}"/>
                </a:ext>
              </a:extLst>
            </p:cNvPr>
            <p:cNvSpPr txBox="1"/>
            <p:nvPr/>
          </p:nvSpPr>
          <p:spPr>
            <a:xfrm>
              <a:off x="9932114" y="3030483"/>
              <a:ext cx="954108" cy="230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0000"/>
                  </a:solidFill>
                  <a:effectLst/>
                  <a:uLnTx/>
                  <a:uFillTx/>
                  <a:latin typeface="Arial"/>
                  <a:ea typeface="ＭＳ Ｐゴシック"/>
                  <a:cs typeface="Arial"/>
                  <a:sym typeface="Arial"/>
                  <a:rtl val="0"/>
                </a:rPr>
                <a:t>CD44 variant 6</a:t>
              </a:r>
            </a:p>
          </p:txBody>
        </p:sp>
        <p:sp>
          <p:nvSpPr>
            <p:cNvPr id="22" name="TextBox 21">
              <a:extLst>
                <a:ext uri="{FF2B5EF4-FFF2-40B4-BE49-F238E27FC236}">
                  <a16:creationId xmlns:a16="http://schemas.microsoft.com/office/drawing/2014/main" id="{7E0E5EB8-1693-B056-C394-79F3E84E4C6F}"/>
                </a:ext>
              </a:extLst>
            </p:cNvPr>
            <p:cNvSpPr txBox="1"/>
            <p:nvPr/>
          </p:nvSpPr>
          <p:spPr>
            <a:xfrm>
              <a:off x="10101553" y="3905603"/>
              <a:ext cx="479618" cy="230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a:ea typeface="ＭＳ Ｐゴシック"/>
                  <a:cs typeface="Arial"/>
                  <a:sym typeface="Arial"/>
                  <a:rtl val="0"/>
                </a:rPr>
                <a:t>CD56</a:t>
              </a:r>
            </a:p>
          </p:txBody>
        </p:sp>
        <p:sp>
          <p:nvSpPr>
            <p:cNvPr id="23" name="TextBox 22">
              <a:extLst>
                <a:ext uri="{FF2B5EF4-FFF2-40B4-BE49-F238E27FC236}">
                  <a16:creationId xmlns:a16="http://schemas.microsoft.com/office/drawing/2014/main" id="{DEF40DBA-DE97-797F-08A8-AB45B908A331}"/>
                </a:ext>
              </a:extLst>
            </p:cNvPr>
            <p:cNvSpPr txBox="1"/>
            <p:nvPr/>
          </p:nvSpPr>
          <p:spPr>
            <a:xfrm>
              <a:off x="9640495" y="4758156"/>
              <a:ext cx="889986" cy="230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0000"/>
                  </a:solidFill>
                  <a:effectLst/>
                  <a:uLnTx/>
                  <a:uFillTx/>
                  <a:latin typeface="Arial"/>
                  <a:ea typeface="ＭＳ Ｐゴシック"/>
                  <a:cs typeface="Arial"/>
                  <a:sym typeface="Arial"/>
                  <a:rtl val="0"/>
                </a:rPr>
                <a:t>SLAMF7/CS1</a:t>
              </a:r>
            </a:p>
          </p:txBody>
        </p:sp>
        <p:sp>
          <p:nvSpPr>
            <p:cNvPr id="24" name="TextBox 23">
              <a:extLst>
                <a:ext uri="{FF2B5EF4-FFF2-40B4-BE49-F238E27FC236}">
                  <a16:creationId xmlns:a16="http://schemas.microsoft.com/office/drawing/2014/main" id="{9386587F-1BA9-39F3-6DA3-503CDB418CB8}"/>
                </a:ext>
              </a:extLst>
            </p:cNvPr>
            <p:cNvSpPr txBox="1"/>
            <p:nvPr/>
          </p:nvSpPr>
          <p:spPr>
            <a:xfrm>
              <a:off x="7762854" y="5635527"/>
              <a:ext cx="742511" cy="230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0000"/>
                  </a:solidFill>
                  <a:effectLst/>
                  <a:uLnTx/>
                  <a:uFillTx/>
                  <a:latin typeface="Arial"/>
                  <a:ea typeface="ＭＳ Ｐゴシック"/>
                  <a:cs typeface="Arial"/>
                  <a:sym typeface="Arial"/>
                  <a:rtl val="0"/>
                </a:rPr>
                <a:t>Integrin B7</a:t>
              </a:r>
            </a:p>
          </p:txBody>
        </p:sp>
        <p:sp>
          <p:nvSpPr>
            <p:cNvPr id="25" name="TextBox 24">
              <a:extLst>
                <a:ext uri="{FF2B5EF4-FFF2-40B4-BE49-F238E27FC236}">
                  <a16:creationId xmlns:a16="http://schemas.microsoft.com/office/drawing/2014/main" id="{2AA8393E-6C18-462B-7C3E-C74DCA94CD0D}"/>
                </a:ext>
              </a:extLst>
            </p:cNvPr>
            <p:cNvSpPr txBox="1"/>
            <p:nvPr/>
          </p:nvSpPr>
          <p:spPr>
            <a:xfrm>
              <a:off x="7021862" y="5708648"/>
              <a:ext cx="479618" cy="230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a:ea typeface="ＭＳ Ｐゴシック"/>
                  <a:cs typeface="Arial"/>
                  <a:sym typeface="Arial"/>
                  <a:rtl val="0"/>
                </a:rPr>
                <a:t>CD70</a:t>
              </a:r>
            </a:p>
          </p:txBody>
        </p:sp>
        <p:sp>
          <p:nvSpPr>
            <p:cNvPr id="26" name="TextBox 25">
              <a:extLst>
                <a:ext uri="{FF2B5EF4-FFF2-40B4-BE49-F238E27FC236}">
                  <a16:creationId xmlns:a16="http://schemas.microsoft.com/office/drawing/2014/main" id="{868D639A-622A-1215-64DA-61604C123801}"/>
                </a:ext>
              </a:extLst>
            </p:cNvPr>
            <p:cNvSpPr txBox="1"/>
            <p:nvPr/>
          </p:nvSpPr>
          <p:spPr>
            <a:xfrm>
              <a:off x="6199429" y="5593585"/>
              <a:ext cx="665567" cy="230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0000"/>
                  </a:solidFill>
                  <a:effectLst/>
                  <a:uLnTx/>
                  <a:uFillTx/>
                  <a:latin typeface="Arial"/>
                  <a:ea typeface="ＭＳ Ｐゴシック"/>
                  <a:cs typeface="Arial"/>
                  <a:sym typeface="Arial"/>
                  <a:rtl val="0"/>
                </a:rPr>
                <a:t>GPRC5D</a:t>
              </a:r>
            </a:p>
          </p:txBody>
        </p:sp>
        <p:sp>
          <p:nvSpPr>
            <p:cNvPr id="27" name="TextBox 26">
              <a:extLst>
                <a:ext uri="{FF2B5EF4-FFF2-40B4-BE49-F238E27FC236}">
                  <a16:creationId xmlns:a16="http://schemas.microsoft.com/office/drawing/2014/main" id="{18BF3234-6000-AA74-6601-95D2ADACF363}"/>
                </a:ext>
              </a:extLst>
            </p:cNvPr>
            <p:cNvSpPr txBox="1"/>
            <p:nvPr/>
          </p:nvSpPr>
          <p:spPr>
            <a:xfrm>
              <a:off x="5605023" y="5044975"/>
              <a:ext cx="543739" cy="23083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0000"/>
                  </a:solidFill>
                  <a:effectLst/>
                  <a:uLnTx/>
                  <a:uFillTx/>
                  <a:latin typeface="Arial"/>
                  <a:ea typeface="ＭＳ Ｐゴシック"/>
                  <a:cs typeface="Arial"/>
                  <a:sym typeface="Arial"/>
                  <a:rtl val="0"/>
                </a:rPr>
                <a:t>CD229</a:t>
              </a:r>
            </a:p>
          </p:txBody>
        </p:sp>
        <p:sp>
          <p:nvSpPr>
            <p:cNvPr id="28" name="TextBox 27">
              <a:extLst>
                <a:ext uri="{FF2B5EF4-FFF2-40B4-BE49-F238E27FC236}">
                  <a16:creationId xmlns:a16="http://schemas.microsoft.com/office/drawing/2014/main" id="{72EC65FD-3EC4-3566-302D-4EE2F0A04DD8}"/>
                </a:ext>
              </a:extLst>
            </p:cNvPr>
            <p:cNvSpPr txBox="1"/>
            <p:nvPr/>
          </p:nvSpPr>
          <p:spPr>
            <a:xfrm>
              <a:off x="6260896" y="2182326"/>
              <a:ext cx="479618" cy="23083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0000"/>
                  </a:solidFill>
                  <a:effectLst/>
                  <a:uLnTx/>
                  <a:uFillTx/>
                  <a:latin typeface="Arial"/>
                  <a:ea typeface="ＭＳ Ｐゴシック"/>
                  <a:cs typeface="Arial"/>
                  <a:sym typeface="Arial"/>
                  <a:rtl val="0"/>
                </a:rPr>
                <a:t>CD19</a:t>
              </a:r>
            </a:p>
          </p:txBody>
        </p:sp>
        <p:sp>
          <p:nvSpPr>
            <p:cNvPr id="29" name="TextBox 28">
              <a:extLst>
                <a:ext uri="{FF2B5EF4-FFF2-40B4-BE49-F238E27FC236}">
                  <a16:creationId xmlns:a16="http://schemas.microsoft.com/office/drawing/2014/main" id="{21E346C8-637E-1F34-079E-C752CFAF145F}"/>
                </a:ext>
              </a:extLst>
            </p:cNvPr>
            <p:cNvSpPr txBox="1"/>
            <p:nvPr/>
          </p:nvSpPr>
          <p:spPr>
            <a:xfrm>
              <a:off x="5494153" y="2676472"/>
              <a:ext cx="609462"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BE1E2D"/>
                  </a:solidFill>
                  <a:effectLst/>
                  <a:uLnTx/>
                  <a:uFillTx/>
                  <a:latin typeface="Arial"/>
                  <a:ea typeface="ＭＳ Ｐゴシック"/>
                  <a:cs typeface="Arial"/>
                  <a:sym typeface="Arial"/>
                  <a:rtl val="0"/>
                </a:rPr>
                <a:t>BCMA</a:t>
              </a:r>
            </a:p>
          </p:txBody>
        </p:sp>
        <p:sp>
          <p:nvSpPr>
            <p:cNvPr id="30" name="TextBox 29">
              <a:extLst>
                <a:ext uri="{FF2B5EF4-FFF2-40B4-BE49-F238E27FC236}">
                  <a16:creationId xmlns:a16="http://schemas.microsoft.com/office/drawing/2014/main" id="{4A976E74-F5B3-8B94-4FCE-748E77659CDD}"/>
                </a:ext>
              </a:extLst>
            </p:cNvPr>
            <p:cNvSpPr txBox="1"/>
            <p:nvPr/>
          </p:nvSpPr>
          <p:spPr>
            <a:xfrm>
              <a:off x="5279703" y="4399810"/>
              <a:ext cx="447559" cy="23083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0000"/>
                  </a:solidFill>
                  <a:effectLst/>
                  <a:uLnTx/>
                  <a:uFillTx/>
                  <a:latin typeface="Arial"/>
                  <a:ea typeface="ＭＳ Ｐゴシック"/>
                  <a:cs typeface="Arial"/>
                  <a:sym typeface="Arial"/>
                  <a:rtl val="0"/>
                </a:rPr>
                <a:t>TACI</a:t>
              </a:r>
            </a:p>
          </p:txBody>
        </p:sp>
        <p:sp>
          <p:nvSpPr>
            <p:cNvPr id="31" name="TextBox 30">
              <a:extLst>
                <a:ext uri="{FF2B5EF4-FFF2-40B4-BE49-F238E27FC236}">
                  <a16:creationId xmlns:a16="http://schemas.microsoft.com/office/drawing/2014/main" id="{4F603A79-EE42-83E5-0F4E-59DC5523765F}"/>
                </a:ext>
              </a:extLst>
            </p:cNvPr>
            <p:cNvSpPr txBox="1"/>
            <p:nvPr/>
          </p:nvSpPr>
          <p:spPr>
            <a:xfrm>
              <a:off x="4792466" y="3667626"/>
              <a:ext cx="588624" cy="23083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0000"/>
                  </a:solidFill>
                  <a:effectLst/>
                  <a:uLnTx/>
                  <a:uFillTx/>
                  <a:latin typeface="Arial"/>
                  <a:ea typeface="ＭＳ Ｐゴシック"/>
                  <a:cs typeface="Arial"/>
                  <a:sym typeface="Arial"/>
                  <a:rtl val="0"/>
                </a:rPr>
                <a:t>Lewis Y</a:t>
              </a:r>
            </a:p>
          </p:txBody>
        </p:sp>
        <p:sp>
          <p:nvSpPr>
            <p:cNvPr id="32" name="TextBox 31">
              <a:extLst>
                <a:ext uri="{FF2B5EF4-FFF2-40B4-BE49-F238E27FC236}">
                  <a16:creationId xmlns:a16="http://schemas.microsoft.com/office/drawing/2014/main" id="{917D000C-9375-0B6F-CEE0-53B3883B6449}"/>
                </a:ext>
              </a:extLst>
            </p:cNvPr>
            <p:cNvSpPr txBox="1"/>
            <p:nvPr/>
          </p:nvSpPr>
          <p:spPr>
            <a:xfrm>
              <a:off x="5158496" y="1791525"/>
              <a:ext cx="543739"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solidFill>
                    <a:srgbClr val="FFFFFF"/>
                  </a:solidFill>
                  <a:effectLst/>
                  <a:uLnTx/>
                  <a:uFillTx/>
                  <a:latin typeface="Arial"/>
                  <a:ea typeface="ＭＳ Ｐゴシック"/>
                  <a:cs typeface="Arial"/>
                  <a:sym typeface="Arial"/>
                  <a:rtl val="0"/>
                </a:rPr>
                <a:t>CAR-T</a:t>
              </a:r>
            </a:p>
          </p:txBody>
        </p:sp>
        <p:sp>
          <p:nvSpPr>
            <p:cNvPr id="33" name="TextBox 32">
              <a:extLst>
                <a:ext uri="{FF2B5EF4-FFF2-40B4-BE49-F238E27FC236}">
                  <a16:creationId xmlns:a16="http://schemas.microsoft.com/office/drawing/2014/main" id="{4FB63BC1-15F8-2F32-FAE6-8AFAC758751B}"/>
                </a:ext>
              </a:extLst>
            </p:cNvPr>
            <p:cNvSpPr txBox="1"/>
            <p:nvPr/>
          </p:nvSpPr>
          <p:spPr>
            <a:xfrm>
              <a:off x="7324359" y="2773119"/>
              <a:ext cx="129875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000000"/>
                  </a:solidFill>
                  <a:effectLst/>
                  <a:uLnTx/>
                  <a:uFillTx/>
                  <a:latin typeface="Arial"/>
                  <a:ea typeface="ＭＳ Ｐゴシック"/>
                  <a:cs typeface="Arial"/>
                  <a:sym typeface="Arial"/>
                  <a:rtl val="0"/>
                </a:rPr>
                <a:t>Myeloma cell</a:t>
              </a:r>
            </a:p>
          </p:txBody>
        </p:sp>
        <p:sp>
          <p:nvSpPr>
            <p:cNvPr id="34" name="Freeform 44">
              <a:extLst>
                <a:ext uri="{FF2B5EF4-FFF2-40B4-BE49-F238E27FC236}">
                  <a16:creationId xmlns:a16="http://schemas.microsoft.com/office/drawing/2014/main" id="{9F49DFDE-C4C3-9543-4544-54FE3F8C6C2B}"/>
                </a:ext>
              </a:extLst>
            </p:cNvPr>
            <p:cNvSpPr/>
            <p:nvPr/>
          </p:nvSpPr>
          <p:spPr>
            <a:xfrm>
              <a:off x="7373445" y="2039066"/>
              <a:ext cx="221598" cy="583853"/>
            </a:xfrm>
            <a:custGeom>
              <a:avLst/>
              <a:gdLst>
                <a:gd name="connsiteX0" fmla="*/ 0 w 138721"/>
                <a:gd name="connsiteY0" fmla="*/ 365494 h 365494"/>
                <a:gd name="connsiteX1" fmla="*/ 138722 w 138721"/>
                <a:gd name="connsiteY1" fmla="*/ 342710 h 365494"/>
                <a:gd name="connsiteX2" fmla="*/ 17103 w 138721"/>
                <a:gd name="connsiteY2" fmla="*/ 0 h 365494"/>
              </a:gdLst>
              <a:ahLst/>
              <a:cxnLst>
                <a:cxn ang="0">
                  <a:pos x="connsiteX0" y="connsiteY0"/>
                </a:cxn>
                <a:cxn ang="0">
                  <a:pos x="connsiteX1" y="connsiteY1"/>
                </a:cxn>
                <a:cxn ang="0">
                  <a:pos x="connsiteX2" y="connsiteY2"/>
                </a:cxn>
              </a:cxnLst>
              <a:rect l="l" t="t" r="r" b="b"/>
              <a:pathLst>
                <a:path w="138721" h="365494">
                  <a:moveTo>
                    <a:pt x="0" y="365494"/>
                  </a:moveTo>
                  <a:lnTo>
                    <a:pt x="138722" y="342710"/>
                  </a:lnTo>
                  <a:lnTo>
                    <a:pt x="17103" y="0"/>
                  </a:lnTo>
                  <a:close/>
                </a:path>
              </a:pathLst>
            </a:custGeom>
            <a:solidFill>
              <a:srgbClr val="00A651"/>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35" name="Freeform 45">
              <a:extLst>
                <a:ext uri="{FF2B5EF4-FFF2-40B4-BE49-F238E27FC236}">
                  <a16:creationId xmlns:a16="http://schemas.microsoft.com/office/drawing/2014/main" id="{9D16C1F2-6BDA-0EB9-E4E3-C6BE493B29E5}"/>
                </a:ext>
              </a:extLst>
            </p:cNvPr>
            <p:cNvSpPr/>
            <p:nvPr/>
          </p:nvSpPr>
          <p:spPr>
            <a:xfrm>
              <a:off x="8080741" y="2039066"/>
              <a:ext cx="294452" cy="552007"/>
            </a:xfrm>
            <a:custGeom>
              <a:avLst/>
              <a:gdLst>
                <a:gd name="connsiteX0" fmla="*/ 0 w 184328"/>
                <a:gd name="connsiteY0" fmla="*/ 306635 h 345558"/>
                <a:gd name="connsiteX1" fmla="*/ 128270 w 184328"/>
                <a:gd name="connsiteY1" fmla="*/ 345558 h 345558"/>
                <a:gd name="connsiteX2" fmla="*/ 184329 w 184328"/>
                <a:gd name="connsiteY2" fmla="*/ 93035 h 345558"/>
                <a:gd name="connsiteX3" fmla="*/ 131120 w 184328"/>
                <a:gd name="connsiteY3" fmla="*/ 0 h 345558"/>
                <a:gd name="connsiteX4" fmla="*/ 49408 w 184328"/>
                <a:gd name="connsiteY4" fmla="*/ 56011 h 345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28" h="345558">
                  <a:moveTo>
                    <a:pt x="0" y="306635"/>
                  </a:moveTo>
                  <a:lnTo>
                    <a:pt x="128270" y="345558"/>
                  </a:lnTo>
                  <a:lnTo>
                    <a:pt x="184329" y="93035"/>
                  </a:lnTo>
                  <a:lnTo>
                    <a:pt x="131120" y="0"/>
                  </a:lnTo>
                  <a:lnTo>
                    <a:pt x="49408" y="56011"/>
                  </a:lnTo>
                  <a:close/>
                </a:path>
              </a:pathLst>
            </a:custGeom>
            <a:solidFill>
              <a:srgbClr val="662D91"/>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36" name="Freeform 46">
              <a:extLst>
                <a:ext uri="{FF2B5EF4-FFF2-40B4-BE49-F238E27FC236}">
                  <a16:creationId xmlns:a16="http://schemas.microsoft.com/office/drawing/2014/main" id="{B6423949-F62E-79CC-EDFA-F795E4C91C2A}"/>
                </a:ext>
              </a:extLst>
            </p:cNvPr>
            <p:cNvSpPr/>
            <p:nvPr/>
          </p:nvSpPr>
          <p:spPr>
            <a:xfrm>
              <a:off x="8748573" y="2204364"/>
              <a:ext cx="374896" cy="559588"/>
            </a:xfrm>
            <a:custGeom>
              <a:avLst/>
              <a:gdLst>
                <a:gd name="connsiteX0" fmla="*/ 79813 w 234686"/>
                <a:gd name="connsiteY0" fmla="*/ 0 h 350304"/>
                <a:gd name="connsiteX1" fmla="*/ 0 w 234686"/>
                <a:gd name="connsiteY1" fmla="*/ 304737 h 350304"/>
                <a:gd name="connsiteX2" fmla="*/ 79813 w 234686"/>
                <a:gd name="connsiteY2" fmla="*/ 350305 h 350304"/>
                <a:gd name="connsiteX3" fmla="*/ 234687 w 234686"/>
                <a:gd name="connsiteY3" fmla="*/ 97782 h 350304"/>
              </a:gdLst>
              <a:ahLst/>
              <a:cxnLst>
                <a:cxn ang="0">
                  <a:pos x="connsiteX0" y="connsiteY0"/>
                </a:cxn>
                <a:cxn ang="0">
                  <a:pos x="connsiteX1" y="connsiteY1"/>
                </a:cxn>
                <a:cxn ang="0">
                  <a:pos x="connsiteX2" y="connsiteY2"/>
                </a:cxn>
                <a:cxn ang="0">
                  <a:pos x="connsiteX3" y="connsiteY3"/>
                </a:cxn>
              </a:cxnLst>
              <a:rect l="l" t="t" r="r" b="b"/>
              <a:pathLst>
                <a:path w="234686" h="350304">
                  <a:moveTo>
                    <a:pt x="79813" y="0"/>
                  </a:moveTo>
                  <a:lnTo>
                    <a:pt x="0" y="304737"/>
                  </a:lnTo>
                  <a:lnTo>
                    <a:pt x="79813" y="350305"/>
                  </a:lnTo>
                  <a:lnTo>
                    <a:pt x="234687" y="97782"/>
                  </a:lnTo>
                  <a:close/>
                </a:path>
              </a:pathLst>
            </a:custGeom>
            <a:solidFill>
              <a:srgbClr val="EC008C"/>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37" name="Freeform 47">
              <a:extLst>
                <a:ext uri="{FF2B5EF4-FFF2-40B4-BE49-F238E27FC236}">
                  <a16:creationId xmlns:a16="http://schemas.microsoft.com/office/drawing/2014/main" id="{F2CA0C96-0053-C453-76AE-392139BD752D}"/>
                </a:ext>
              </a:extLst>
            </p:cNvPr>
            <p:cNvSpPr/>
            <p:nvPr/>
          </p:nvSpPr>
          <p:spPr>
            <a:xfrm>
              <a:off x="9682021" y="3737550"/>
              <a:ext cx="421949" cy="501961"/>
            </a:xfrm>
            <a:custGeom>
              <a:avLst/>
              <a:gdLst>
                <a:gd name="connsiteX0" fmla="*/ 264141 w 264141"/>
                <a:gd name="connsiteY0" fmla="*/ 18037 h 314229"/>
                <a:gd name="connsiteX1" fmla="*/ 141572 w 264141"/>
                <a:gd name="connsiteY1" fmla="*/ 0 h 314229"/>
                <a:gd name="connsiteX2" fmla="*/ 0 w 264141"/>
                <a:gd name="connsiteY2" fmla="*/ 137654 h 314229"/>
                <a:gd name="connsiteX3" fmla="*/ 115918 w 264141"/>
                <a:gd name="connsiteY3" fmla="*/ 300939 h 314229"/>
                <a:gd name="connsiteX4" fmla="*/ 244188 w 264141"/>
                <a:gd name="connsiteY4" fmla="*/ 314230 h 314229"/>
                <a:gd name="connsiteX5" fmla="*/ 152024 w 264141"/>
                <a:gd name="connsiteY5" fmla="*/ 156640 h 31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141" h="314229">
                  <a:moveTo>
                    <a:pt x="264141" y="18037"/>
                  </a:moveTo>
                  <a:lnTo>
                    <a:pt x="141572" y="0"/>
                  </a:lnTo>
                  <a:lnTo>
                    <a:pt x="0" y="137654"/>
                  </a:lnTo>
                  <a:lnTo>
                    <a:pt x="115918" y="300939"/>
                  </a:lnTo>
                  <a:lnTo>
                    <a:pt x="244188" y="314230"/>
                  </a:lnTo>
                  <a:lnTo>
                    <a:pt x="152024" y="156640"/>
                  </a:lnTo>
                  <a:close/>
                </a:path>
              </a:pathLst>
            </a:custGeom>
            <a:solidFill>
              <a:srgbClr val="2B3990"/>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38" name="Freeform 48">
              <a:extLst>
                <a:ext uri="{FF2B5EF4-FFF2-40B4-BE49-F238E27FC236}">
                  <a16:creationId xmlns:a16="http://schemas.microsoft.com/office/drawing/2014/main" id="{5817A6A2-B0C1-C68A-3971-E82ECD9ACDA5}"/>
                </a:ext>
              </a:extLst>
            </p:cNvPr>
            <p:cNvSpPr/>
            <p:nvPr/>
          </p:nvSpPr>
          <p:spPr>
            <a:xfrm>
              <a:off x="5904212" y="2900439"/>
              <a:ext cx="447750" cy="269936"/>
            </a:xfrm>
            <a:custGeom>
              <a:avLst/>
              <a:gdLst>
                <a:gd name="connsiteX0" fmla="*/ 280294 w 280293"/>
                <a:gd name="connsiteY0" fmla="*/ 105376 h 168981"/>
                <a:gd name="connsiteX1" fmla="*/ 256540 w 280293"/>
                <a:gd name="connsiteY1" fmla="*/ 168982 h 168981"/>
                <a:gd name="connsiteX2" fmla="*/ 0 w 280293"/>
                <a:gd name="connsiteY2" fmla="*/ 0 h 168981"/>
              </a:gdLst>
              <a:ahLst/>
              <a:cxnLst>
                <a:cxn ang="0">
                  <a:pos x="connsiteX0" y="connsiteY0"/>
                </a:cxn>
                <a:cxn ang="0">
                  <a:pos x="connsiteX1" y="connsiteY1"/>
                </a:cxn>
                <a:cxn ang="0">
                  <a:pos x="connsiteX2" y="connsiteY2"/>
                </a:cxn>
              </a:cxnLst>
              <a:rect l="l" t="t" r="r" b="b"/>
              <a:pathLst>
                <a:path w="280293" h="168981">
                  <a:moveTo>
                    <a:pt x="280294" y="105376"/>
                  </a:moveTo>
                  <a:lnTo>
                    <a:pt x="256540" y="168982"/>
                  </a:lnTo>
                  <a:lnTo>
                    <a:pt x="0" y="0"/>
                  </a:lnTo>
                  <a:close/>
                </a:path>
              </a:pathLst>
            </a:custGeom>
            <a:solidFill>
              <a:srgbClr val="2B3990"/>
            </a:solidFill>
            <a:ln w="9501" cap="flat">
              <a:solidFill>
                <a:srgbClr val="000000"/>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39" name="Freeform 49">
              <a:extLst>
                <a:ext uri="{FF2B5EF4-FFF2-40B4-BE49-F238E27FC236}">
                  <a16:creationId xmlns:a16="http://schemas.microsoft.com/office/drawing/2014/main" id="{A0E55580-604D-D4AC-C9E5-E7FE4CCB9F37}"/>
                </a:ext>
              </a:extLst>
            </p:cNvPr>
            <p:cNvSpPr/>
            <p:nvPr/>
          </p:nvSpPr>
          <p:spPr>
            <a:xfrm>
              <a:off x="5876893" y="2955033"/>
              <a:ext cx="411324" cy="383674"/>
            </a:xfrm>
            <a:custGeom>
              <a:avLst/>
              <a:gdLst>
                <a:gd name="connsiteX0" fmla="*/ 257490 w 257490"/>
                <a:gd name="connsiteY0" fmla="*/ 170880 h 240181"/>
                <a:gd name="connsiteX1" fmla="*/ 217584 w 257490"/>
                <a:gd name="connsiteY1" fmla="*/ 240182 h 240181"/>
                <a:gd name="connsiteX2" fmla="*/ 0 w 257490"/>
                <a:gd name="connsiteY2" fmla="*/ 0 h 240181"/>
              </a:gdLst>
              <a:ahLst/>
              <a:cxnLst>
                <a:cxn ang="0">
                  <a:pos x="connsiteX0" y="connsiteY0"/>
                </a:cxn>
                <a:cxn ang="0">
                  <a:pos x="connsiteX1" y="connsiteY1"/>
                </a:cxn>
                <a:cxn ang="0">
                  <a:pos x="connsiteX2" y="connsiteY2"/>
                </a:cxn>
              </a:cxnLst>
              <a:rect l="l" t="t" r="r" b="b"/>
              <a:pathLst>
                <a:path w="257490" h="240181">
                  <a:moveTo>
                    <a:pt x="257490" y="170880"/>
                  </a:moveTo>
                  <a:lnTo>
                    <a:pt x="217584" y="240182"/>
                  </a:lnTo>
                  <a:lnTo>
                    <a:pt x="0" y="0"/>
                  </a:lnTo>
                  <a:close/>
                </a:path>
              </a:pathLst>
            </a:custGeom>
            <a:solidFill>
              <a:srgbClr val="2B3990"/>
            </a:solidFill>
            <a:ln w="9501" cap="flat">
              <a:solidFill>
                <a:srgbClr val="000000"/>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40" name="Freeform 50">
              <a:extLst>
                <a:ext uri="{FF2B5EF4-FFF2-40B4-BE49-F238E27FC236}">
                  <a16:creationId xmlns:a16="http://schemas.microsoft.com/office/drawing/2014/main" id="{0148DF67-BDA3-5CA3-BA4C-A02EEA6A65B3}"/>
                </a:ext>
              </a:extLst>
            </p:cNvPr>
            <p:cNvSpPr/>
            <p:nvPr/>
          </p:nvSpPr>
          <p:spPr>
            <a:xfrm>
              <a:off x="5738772" y="4096960"/>
              <a:ext cx="452305" cy="394290"/>
            </a:xfrm>
            <a:custGeom>
              <a:avLst/>
              <a:gdLst>
                <a:gd name="connsiteX0" fmla="*/ 251789 w 283144"/>
                <a:gd name="connsiteY0" fmla="*/ 7595 h 246827"/>
                <a:gd name="connsiteX1" fmla="*/ 225185 w 283144"/>
                <a:gd name="connsiteY1" fmla="*/ 0 h 246827"/>
                <a:gd name="connsiteX2" fmla="*/ 12352 w 283144"/>
                <a:gd name="connsiteY2" fmla="*/ 146198 h 246827"/>
                <a:gd name="connsiteX3" fmla="*/ 0 w 283144"/>
                <a:gd name="connsiteY3" fmla="*/ 177526 h 246827"/>
                <a:gd name="connsiteX4" fmla="*/ 34205 w 283144"/>
                <a:gd name="connsiteY4" fmla="*/ 236385 h 246827"/>
                <a:gd name="connsiteX5" fmla="*/ 56059 w 283144"/>
                <a:gd name="connsiteY5" fmla="*/ 246827 h 246827"/>
                <a:gd name="connsiteX6" fmla="*/ 276493 w 283144"/>
                <a:gd name="connsiteY6" fmla="*/ 93984 h 246827"/>
                <a:gd name="connsiteX7" fmla="*/ 283144 w 283144"/>
                <a:gd name="connsiteY7" fmla="*/ 68352 h 24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144" h="246827">
                  <a:moveTo>
                    <a:pt x="251789" y="7595"/>
                  </a:moveTo>
                  <a:lnTo>
                    <a:pt x="225185" y="0"/>
                  </a:lnTo>
                  <a:lnTo>
                    <a:pt x="12352" y="146198"/>
                  </a:lnTo>
                  <a:lnTo>
                    <a:pt x="0" y="177526"/>
                  </a:lnTo>
                  <a:lnTo>
                    <a:pt x="34205" y="236385"/>
                  </a:lnTo>
                  <a:lnTo>
                    <a:pt x="56059" y="246827"/>
                  </a:lnTo>
                  <a:lnTo>
                    <a:pt x="276493" y="93984"/>
                  </a:lnTo>
                  <a:lnTo>
                    <a:pt x="283144" y="68352"/>
                  </a:lnTo>
                  <a:close/>
                </a:path>
              </a:pathLst>
            </a:custGeom>
            <a:solidFill>
              <a:srgbClr val="FBB040"/>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41" name="Freeform 51">
              <a:extLst>
                <a:ext uri="{FF2B5EF4-FFF2-40B4-BE49-F238E27FC236}">
                  <a16:creationId xmlns:a16="http://schemas.microsoft.com/office/drawing/2014/main" id="{77EFDD21-6AB3-7C96-87B4-4D069E80A91A}"/>
                </a:ext>
              </a:extLst>
            </p:cNvPr>
            <p:cNvSpPr/>
            <p:nvPr/>
          </p:nvSpPr>
          <p:spPr>
            <a:xfrm>
              <a:off x="6107598" y="4662616"/>
              <a:ext cx="417394" cy="360926"/>
            </a:xfrm>
            <a:custGeom>
              <a:avLst/>
              <a:gdLst>
                <a:gd name="connsiteX0" fmla="*/ 261291 w 261290"/>
                <a:gd name="connsiteY0" fmla="*/ 0 h 225941"/>
                <a:gd name="connsiteX1" fmla="*/ 79812 w 261290"/>
                <a:gd name="connsiteY1" fmla="*/ 33227 h 225941"/>
                <a:gd name="connsiteX2" fmla="*/ 0 w 261290"/>
                <a:gd name="connsiteY2" fmla="*/ 225942 h 225941"/>
                <a:gd name="connsiteX3" fmla="*/ 181478 w 261290"/>
                <a:gd name="connsiteY3" fmla="*/ 190816 h 225941"/>
              </a:gdLst>
              <a:ahLst/>
              <a:cxnLst>
                <a:cxn ang="0">
                  <a:pos x="connsiteX0" y="connsiteY0"/>
                </a:cxn>
                <a:cxn ang="0">
                  <a:pos x="connsiteX1" y="connsiteY1"/>
                </a:cxn>
                <a:cxn ang="0">
                  <a:pos x="connsiteX2" y="connsiteY2"/>
                </a:cxn>
                <a:cxn ang="0">
                  <a:pos x="connsiteX3" y="connsiteY3"/>
                </a:cxn>
              </a:cxnLst>
              <a:rect l="l" t="t" r="r" b="b"/>
              <a:pathLst>
                <a:path w="261290" h="225941">
                  <a:moveTo>
                    <a:pt x="261291" y="0"/>
                  </a:moveTo>
                  <a:lnTo>
                    <a:pt x="79812" y="33227"/>
                  </a:lnTo>
                  <a:lnTo>
                    <a:pt x="0" y="225942"/>
                  </a:lnTo>
                  <a:lnTo>
                    <a:pt x="181478" y="190816"/>
                  </a:lnTo>
                  <a:close/>
                </a:path>
              </a:pathLst>
            </a:custGeom>
            <a:solidFill>
              <a:srgbClr val="F15A29"/>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42" name="Freeform 52">
              <a:extLst>
                <a:ext uri="{FF2B5EF4-FFF2-40B4-BE49-F238E27FC236}">
                  <a16:creationId xmlns:a16="http://schemas.microsoft.com/office/drawing/2014/main" id="{E65B0EF7-AAE9-90C3-10E3-58F768FA1769}"/>
                </a:ext>
              </a:extLst>
            </p:cNvPr>
            <p:cNvSpPr/>
            <p:nvPr/>
          </p:nvSpPr>
          <p:spPr>
            <a:xfrm>
              <a:off x="7387105" y="5187326"/>
              <a:ext cx="115353" cy="115253"/>
            </a:xfrm>
            <a:custGeom>
              <a:avLst/>
              <a:gdLst>
                <a:gd name="connsiteX0" fmla="*/ 72211 w 72211"/>
                <a:gd name="connsiteY0" fmla="*/ 36075 h 72149"/>
                <a:gd name="connsiteX1" fmla="*/ 36106 w 72211"/>
                <a:gd name="connsiteY1" fmla="*/ 72149 h 72149"/>
                <a:gd name="connsiteX2" fmla="*/ 0 w 72211"/>
                <a:gd name="connsiteY2" fmla="*/ 36075 h 72149"/>
                <a:gd name="connsiteX3" fmla="*/ 36106 w 72211"/>
                <a:gd name="connsiteY3" fmla="*/ 0 h 72149"/>
                <a:gd name="connsiteX4" fmla="*/ 72211 w 72211"/>
                <a:gd name="connsiteY4" fmla="*/ 36075 h 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1" h="72149">
                  <a:moveTo>
                    <a:pt x="72211" y="36075"/>
                  </a:moveTo>
                  <a:cubicBezTo>
                    <a:pt x="72211" y="55998"/>
                    <a:pt x="56046" y="72149"/>
                    <a:pt x="36106" y="72149"/>
                  </a:cubicBezTo>
                  <a:cubicBezTo>
                    <a:pt x="16165" y="72149"/>
                    <a:pt x="0" y="55998"/>
                    <a:pt x="0" y="36075"/>
                  </a:cubicBezTo>
                  <a:cubicBezTo>
                    <a:pt x="0" y="16151"/>
                    <a:pt x="16165" y="0"/>
                    <a:pt x="36106" y="0"/>
                  </a:cubicBezTo>
                  <a:cubicBezTo>
                    <a:pt x="56046" y="0"/>
                    <a:pt x="72211" y="16151"/>
                    <a:pt x="72211" y="36075"/>
                  </a:cubicBezTo>
                  <a:close/>
                </a:path>
              </a:pathLst>
            </a:custGeom>
            <a:solidFill>
              <a:srgbClr val="ED1C24"/>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43" name="Freeform 53">
              <a:extLst>
                <a:ext uri="{FF2B5EF4-FFF2-40B4-BE49-F238E27FC236}">
                  <a16:creationId xmlns:a16="http://schemas.microsoft.com/office/drawing/2014/main" id="{D3673C8D-FE0D-89B9-6868-0C5FC28AE573}"/>
                </a:ext>
              </a:extLst>
            </p:cNvPr>
            <p:cNvSpPr/>
            <p:nvPr/>
          </p:nvSpPr>
          <p:spPr>
            <a:xfrm>
              <a:off x="7338535" y="5320779"/>
              <a:ext cx="115353" cy="115253"/>
            </a:xfrm>
            <a:custGeom>
              <a:avLst/>
              <a:gdLst>
                <a:gd name="connsiteX0" fmla="*/ 72211 w 72211"/>
                <a:gd name="connsiteY0" fmla="*/ 36075 h 72149"/>
                <a:gd name="connsiteX1" fmla="*/ 36106 w 72211"/>
                <a:gd name="connsiteY1" fmla="*/ 72149 h 72149"/>
                <a:gd name="connsiteX2" fmla="*/ 0 w 72211"/>
                <a:gd name="connsiteY2" fmla="*/ 36075 h 72149"/>
                <a:gd name="connsiteX3" fmla="*/ 36106 w 72211"/>
                <a:gd name="connsiteY3" fmla="*/ 0 h 72149"/>
                <a:gd name="connsiteX4" fmla="*/ 72211 w 72211"/>
                <a:gd name="connsiteY4" fmla="*/ 36075 h 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1" h="72149">
                  <a:moveTo>
                    <a:pt x="72211" y="36075"/>
                  </a:moveTo>
                  <a:cubicBezTo>
                    <a:pt x="72211" y="55998"/>
                    <a:pt x="56046" y="72149"/>
                    <a:pt x="36106" y="72149"/>
                  </a:cubicBezTo>
                  <a:cubicBezTo>
                    <a:pt x="16165" y="72149"/>
                    <a:pt x="0" y="55998"/>
                    <a:pt x="0" y="36075"/>
                  </a:cubicBezTo>
                  <a:cubicBezTo>
                    <a:pt x="0" y="16151"/>
                    <a:pt x="16165" y="0"/>
                    <a:pt x="36106" y="0"/>
                  </a:cubicBezTo>
                  <a:cubicBezTo>
                    <a:pt x="56046" y="0"/>
                    <a:pt x="72211" y="16151"/>
                    <a:pt x="72211" y="36075"/>
                  </a:cubicBezTo>
                  <a:close/>
                </a:path>
              </a:pathLst>
            </a:custGeom>
            <a:solidFill>
              <a:srgbClr val="ED1C24"/>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44" name="Freeform 54">
              <a:extLst>
                <a:ext uri="{FF2B5EF4-FFF2-40B4-BE49-F238E27FC236}">
                  <a16:creationId xmlns:a16="http://schemas.microsoft.com/office/drawing/2014/main" id="{009E3426-B62B-A726-AAEB-ACB22D9551CA}"/>
                </a:ext>
              </a:extLst>
            </p:cNvPr>
            <p:cNvSpPr/>
            <p:nvPr/>
          </p:nvSpPr>
          <p:spPr>
            <a:xfrm>
              <a:off x="7264163" y="5451198"/>
              <a:ext cx="166958" cy="166814"/>
            </a:xfrm>
            <a:custGeom>
              <a:avLst/>
              <a:gdLst>
                <a:gd name="connsiteX0" fmla="*/ 104516 w 104516"/>
                <a:gd name="connsiteY0" fmla="*/ 52214 h 104426"/>
                <a:gd name="connsiteX1" fmla="*/ 52258 w 104516"/>
                <a:gd name="connsiteY1" fmla="*/ 104427 h 104426"/>
                <a:gd name="connsiteX2" fmla="*/ 0 w 104516"/>
                <a:gd name="connsiteY2" fmla="*/ 52214 h 104426"/>
                <a:gd name="connsiteX3" fmla="*/ 52258 w 104516"/>
                <a:gd name="connsiteY3" fmla="*/ 0 h 104426"/>
                <a:gd name="connsiteX4" fmla="*/ 104516 w 104516"/>
                <a:gd name="connsiteY4" fmla="*/ 52214 h 104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16" h="104426">
                  <a:moveTo>
                    <a:pt x="104516" y="52214"/>
                  </a:moveTo>
                  <a:cubicBezTo>
                    <a:pt x="104516" y="81050"/>
                    <a:pt x="81120" y="104427"/>
                    <a:pt x="52258" y="104427"/>
                  </a:cubicBezTo>
                  <a:cubicBezTo>
                    <a:pt x="23397" y="104427"/>
                    <a:pt x="0" y="81050"/>
                    <a:pt x="0" y="52214"/>
                  </a:cubicBezTo>
                  <a:cubicBezTo>
                    <a:pt x="0" y="23377"/>
                    <a:pt x="23397" y="0"/>
                    <a:pt x="52258" y="0"/>
                  </a:cubicBezTo>
                  <a:cubicBezTo>
                    <a:pt x="81120" y="0"/>
                    <a:pt x="104516" y="23377"/>
                    <a:pt x="104516" y="52214"/>
                  </a:cubicBezTo>
                  <a:close/>
                </a:path>
              </a:pathLst>
            </a:custGeom>
            <a:solidFill>
              <a:srgbClr val="ED1C24"/>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45" name="Freeform 55">
              <a:extLst>
                <a:ext uri="{FF2B5EF4-FFF2-40B4-BE49-F238E27FC236}">
                  <a16:creationId xmlns:a16="http://schemas.microsoft.com/office/drawing/2014/main" id="{7919EDF5-5C31-CF31-33B0-D7552610F9C4}"/>
                </a:ext>
              </a:extLst>
            </p:cNvPr>
            <p:cNvSpPr/>
            <p:nvPr/>
          </p:nvSpPr>
          <p:spPr>
            <a:xfrm>
              <a:off x="7966906" y="5187326"/>
              <a:ext cx="274721" cy="312399"/>
            </a:xfrm>
            <a:custGeom>
              <a:avLst/>
              <a:gdLst>
                <a:gd name="connsiteX0" fmla="*/ 0 w 171976"/>
                <a:gd name="connsiteY0" fmla="*/ 0 h 195563"/>
                <a:gd name="connsiteX1" fmla="*/ 171977 w 171976"/>
                <a:gd name="connsiteY1" fmla="*/ 0 h 195563"/>
                <a:gd name="connsiteX2" fmla="*/ 171977 w 171976"/>
                <a:gd name="connsiteY2" fmla="*/ 166134 h 195563"/>
                <a:gd name="connsiteX3" fmla="*/ 140622 w 171976"/>
                <a:gd name="connsiteY3" fmla="*/ 195563 h 195563"/>
                <a:gd name="connsiteX4" fmla="*/ 33255 w 171976"/>
                <a:gd name="connsiteY4" fmla="*/ 195563 h 195563"/>
                <a:gd name="connsiteX5" fmla="*/ 0 w 171976"/>
                <a:gd name="connsiteY5" fmla="*/ 161387 h 19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976" h="195563">
                  <a:moveTo>
                    <a:pt x="0" y="0"/>
                  </a:moveTo>
                  <a:lnTo>
                    <a:pt x="171977" y="0"/>
                  </a:lnTo>
                  <a:lnTo>
                    <a:pt x="171977" y="166134"/>
                  </a:lnTo>
                  <a:lnTo>
                    <a:pt x="140622" y="195563"/>
                  </a:lnTo>
                  <a:lnTo>
                    <a:pt x="33255" y="195563"/>
                  </a:lnTo>
                  <a:lnTo>
                    <a:pt x="0" y="161387"/>
                  </a:lnTo>
                  <a:close/>
                </a:path>
              </a:pathLst>
            </a:custGeom>
            <a:solidFill>
              <a:srgbClr val="00AEEF"/>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46" name="Freeform 56">
              <a:extLst>
                <a:ext uri="{FF2B5EF4-FFF2-40B4-BE49-F238E27FC236}">
                  <a16:creationId xmlns:a16="http://schemas.microsoft.com/office/drawing/2014/main" id="{7EDA4688-97EC-2E0B-74DE-2B5181B1EC79}"/>
                </a:ext>
              </a:extLst>
            </p:cNvPr>
            <p:cNvSpPr/>
            <p:nvPr/>
          </p:nvSpPr>
          <p:spPr>
            <a:xfrm>
              <a:off x="8690896" y="4961367"/>
              <a:ext cx="315816" cy="439584"/>
            </a:xfrm>
            <a:custGeom>
              <a:avLst/>
              <a:gdLst>
                <a:gd name="connsiteX0" fmla="*/ 152974 w 197702"/>
                <a:gd name="connsiteY0" fmla="*/ 0 h 275181"/>
                <a:gd name="connsiteX1" fmla="*/ 0 w 197702"/>
                <a:gd name="connsiteY1" fmla="*/ 52213 h 275181"/>
                <a:gd name="connsiteX2" fmla="*/ 51308 w 197702"/>
                <a:gd name="connsiteY2" fmla="*/ 224043 h 275181"/>
                <a:gd name="connsiteX3" fmla="*/ 134921 w 197702"/>
                <a:gd name="connsiteY3" fmla="*/ 274358 h 275181"/>
                <a:gd name="connsiteX4" fmla="*/ 197631 w 197702"/>
                <a:gd name="connsiteY4" fmla="*/ 187019 h 275181"/>
                <a:gd name="connsiteX5" fmla="*/ 197631 w 197702"/>
                <a:gd name="connsiteY5" fmla="*/ 151894 h 275181"/>
                <a:gd name="connsiteX6" fmla="*/ 152974 w 197702"/>
                <a:gd name="connsiteY6" fmla="*/ 0 h 27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702" h="275181">
                  <a:moveTo>
                    <a:pt x="152974" y="0"/>
                  </a:moveTo>
                  <a:lnTo>
                    <a:pt x="0" y="52213"/>
                  </a:lnTo>
                  <a:cubicBezTo>
                    <a:pt x="0" y="52213"/>
                    <a:pt x="38006" y="202209"/>
                    <a:pt x="51308" y="224043"/>
                  </a:cubicBezTo>
                  <a:cubicBezTo>
                    <a:pt x="64610" y="245878"/>
                    <a:pt x="106417" y="281003"/>
                    <a:pt x="134921" y="274358"/>
                  </a:cubicBezTo>
                  <a:cubicBezTo>
                    <a:pt x="163426" y="267713"/>
                    <a:pt x="199531" y="231638"/>
                    <a:pt x="197631" y="187019"/>
                  </a:cubicBezTo>
                  <a:cubicBezTo>
                    <a:pt x="196681" y="142400"/>
                    <a:pt x="197631" y="151894"/>
                    <a:pt x="197631" y="151894"/>
                  </a:cubicBezTo>
                  <a:lnTo>
                    <a:pt x="152974" y="0"/>
                  </a:lnTo>
                  <a:close/>
                </a:path>
              </a:pathLst>
            </a:custGeom>
            <a:solidFill>
              <a:srgbClr val="FFF200"/>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47" name="Freeform 57">
              <a:extLst>
                <a:ext uri="{FF2B5EF4-FFF2-40B4-BE49-F238E27FC236}">
                  <a16:creationId xmlns:a16="http://schemas.microsoft.com/office/drawing/2014/main" id="{A7F9CFCE-35D4-C0ED-8180-38CAEC2CE23A}"/>
                </a:ext>
              </a:extLst>
            </p:cNvPr>
            <p:cNvSpPr/>
            <p:nvPr/>
          </p:nvSpPr>
          <p:spPr>
            <a:xfrm>
              <a:off x="9348104" y="4539779"/>
              <a:ext cx="274721" cy="307850"/>
            </a:xfrm>
            <a:custGeom>
              <a:avLst/>
              <a:gdLst>
                <a:gd name="connsiteX0" fmla="*/ 89314 w 171976"/>
                <a:gd name="connsiteY0" fmla="*/ 0 h 192715"/>
                <a:gd name="connsiteX1" fmla="*/ 0 w 171976"/>
                <a:gd name="connsiteY1" fmla="*/ 0 h 192715"/>
                <a:gd name="connsiteX2" fmla="*/ 0 w 171976"/>
                <a:gd name="connsiteY2" fmla="*/ 192715 h 192715"/>
                <a:gd name="connsiteX3" fmla="*/ 171977 w 171976"/>
                <a:gd name="connsiteY3" fmla="*/ 192715 h 192715"/>
                <a:gd name="connsiteX4" fmla="*/ 171977 w 171976"/>
                <a:gd name="connsiteY4" fmla="*/ 100630 h 192715"/>
                <a:gd name="connsiteX5" fmla="*/ 89314 w 171976"/>
                <a:gd name="connsiteY5" fmla="*/ 100630 h 19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976" h="192715">
                  <a:moveTo>
                    <a:pt x="89314" y="0"/>
                  </a:moveTo>
                  <a:lnTo>
                    <a:pt x="0" y="0"/>
                  </a:lnTo>
                  <a:lnTo>
                    <a:pt x="0" y="192715"/>
                  </a:lnTo>
                  <a:lnTo>
                    <a:pt x="171977" y="192715"/>
                  </a:lnTo>
                  <a:lnTo>
                    <a:pt x="171977" y="100630"/>
                  </a:lnTo>
                  <a:lnTo>
                    <a:pt x="89314" y="100630"/>
                  </a:lnTo>
                  <a:close/>
                </a:path>
              </a:pathLst>
            </a:custGeom>
            <a:solidFill>
              <a:srgbClr val="1C75BC"/>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48" name="Freeform 58">
              <a:extLst>
                <a:ext uri="{FF2B5EF4-FFF2-40B4-BE49-F238E27FC236}">
                  <a16:creationId xmlns:a16="http://schemas.microsoft.com/office/drawing/2014/main" id="{845BA03B-0D3E-CE5D-BA6D-2B65A87FC937}"/>
                </a:ext>
              </a:extLst>
            </p:cNvPr>
            <p:cNvSpPr/>
            <p:nvPr/>
          </p:nvSpPr>
          <p:spPr>
            <a:xfrm>
              <a:off x="9566582" y="3111149"/>
              <a:ext cx="282058" cy="213997"/>
            </a:xfrm>
            <a:custGeom>
              <a:avLst/>
              <a:gdLst>
                <a:gd name="connsiteX0" fmla="*/ 170130 w 176569"/>
                <a:gd name="connsiteY0" fmla="*/ 29483 h 133963"/>
                <a:gd name="connsiteX1" fmla="*/ 25707 w 176569"/>
                <a:gd name="connsiteY1" fmla="*/ 131062 h 133963"/>
                <a:gd name="connsiteX2" fmla="*/ 2904 w 176569"/>
                <a:gd name="connsiteY2" fmla="*/ 127264 h 133963"/>
                <a:gd name="connsiteX3" fmla="*/ 2904 w 176569"/>
                <a:gd name="connsiteY3" fmla="*/ 127264 h 133963"/>
                <a:gd name="connsiteX4" fmla="*/ 6704 w 176569"/>
                <a:gd name="connsiteY4" fmla="*/ 104480 h 133963"/>
                <a:gd name="connsiteX5" fmla="*/ 151127 w 176569"/>
                <a:gd name="connsiteY5" fmla="*/ 2901 h 133963"/>
                <a:gd name="connsiteX6" fmla="*/ 173930 w 176569"/>
                <a:gd name="connsiteY6" fmla="*/ 6699 h 133963"/>
                <a:gd name="connsiteX7" fmla="*/ 173930 w 176569"/>
                <a:gd name="connsiteY7" fmla="*/ 6699 h 133963"/>
                <a:gd name="connsiteX8" fmla="*/ 170130 w 176569"/>
                <a:gd name="connsiteY8" fmla="*/ 29483 h 13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569" h="133963">
                  <a:moveTo>
                    <a:pt x="170130" y="29483"/>
                  </a:moveTo>
                  <a:lnTo>
                    <a:pt x="25707" y="131062"/>
                  </a:lnTo>
                  <a:cubicBezTo>
                    <a:pt x="18106" y="135808"/>
                    <a:pt x="8605" y="134859"/>
                    <a:pt x="2904" y="127264"/>
                  </a:cubicBezTo>
                  <a:lnTo>
                    <a:pt x="2904" y="127264"/>
                  </a:lnTo>
                  <a:cubicBezTo>
                    <a:pt x="-1847" y="119670"/>
                    <a:pt x="-897" y="110176"/>
                    <a:pt x="6704" y="104480"/>
                  </a:cubicBezTo>
                  <a:lnTo>
                    <a:pt x="151127" y="2901"/>
                  </a:lnTo>
                  <a:cubicBezTo>
                    <a:pt x="158728" y="-1845"/>
                    <a:pt x="168230" y="-896"/>
                    <a:pt x="173930" y="6699"/>
                  </a:cubicBezTo>
                  <a:lnTo>
                    <a:pt x="173930" y="6699"/>
                  </a:lnTo>
                  <a:cubicBezTo>
                    <a:pt x="178681" y="14293"/>
                    <a:pt x="176781" y="23787"/>
                    <a:pt x="170130" y="29483"/>
                  </a:cubicBezTo>
                  <a:close/>
                </a:path>
              </a:pathLst>
            </a:custGeom>
            <a:solidFill>
              <a:srgbClr val="ED1C24"/>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49" name="Freeform 59">
              <a:extLst>
                <a:ext uri="{FF2B5EF4-FFF2-40B4-BE49-F238E27FC236}">
                  <a16:creationId xmlns:a16="http://schemas.microsoft.com/office/drawing/2014/main" id="{288AA1C8-C90A-F953-91F7-F5A442A32EAD}"/>
                </a:ext>
              </a:extLst>
            </p:cNvPr>
            <p:cNvSpPr/>
            <p:nvPr/>
          </p:nvSpPr>
          <p:spPr>
            <a:xfrm>
              <a:off x="9616670" y="3193040"/>
              <a:ext cx="282481" cy="213996"/>
            </a:xfrm>
            <a:custGeom>
              <a:avLst/>
              <a:gdLst>
                <a:gd name="connsiteX0" fmla="*/ 170130 w 176834"/>
                <a:gd name="connsiteY0" fmla="*/ 29483 h 133962"/>
                <a:gd name="connsiteX1" fmla="*/ 25708 w 176834"/>
                <a:gd name="connsiteY1" fmla="*/ 131062 h 133962"/>
                <a:gd name="connsiteX2" fmla="*/ 2904 w 176834"/>
                <a:gd name="connsiteY2" fmla="*/ 127264 h 133962"/>
                <a:gd name="connsiteX3" fmla="*/ 2904 w 176834"/>
                <a:gd name="connsiteY3" fmla="*/ 127264 h 133962"/>
                <a:gd name="connsiteX4" fmla="*/ 6705 w 176834"/>
                <a:gd name="connsiteY4" fmla="*/ 104480 h 133962"/>
                <a:gd name="connsiteX5" fmla="*/ 151127 w 176834"/>
                <a:gd name="connsiteY5" fmla="*/ 2901 h 133962"/>
                <a:gd name="connsiteX6" fmla="*/ 173930 w 176834"/>
                <a:gd name="connsiteY6" fmla="*/ 6699 h 133962"/>
                <a:gd name="connsiteX7" fmla="*/ 173930 w 176834"/>
                <a:gd name="connsiteY7" fmla="*/ 6699 h 133962"/>
                <a:gd name="connsiteX8" fmla="*/ 170130 w 176834"/>
                <a:gd name="connsiteY8" fmla="*/ 29483 h 13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834" h="133962">
                  <a:moveTo>
                    <a:pt x="170130" y="29483"/>
                  </a:moveTo>
                  <a:lnTo>
                    <a:pt x="25708" y="131062"/>
                  </a:lnTo>
                  <a:cubicBezTo>
                    <a:pt x="18106" y="135808"/>
                    <a:pt x="8605" y="134859"/>
                    <a:pt x="2904" y="127264"/>
                  </a:cubicBezTo>
                  <a:lnTo>
                    <a:pt x="2904" y="127264"/>
                  </a:lnTo>
                  <a:cubicBezTo>
                    <a:pt x="-1847" y="119670"/>
                    <a:pt x="-897" y="110176"/>
                    <a:pt x="6705" y="104480"/>
                  </a:cubicBezTo>
                  <a:lnTo>
                    <a:pt x="151127" y="2901"/>
                  </a:lnTo>
                  <a:cubicBezTo>
                    <a:pt x="158728" y="-1845"/>
                    <a:pt x="168230" y="-896"/>
                    <a:pt x="173930" y="6699"/>
                  </a:cubicBezTo>
                  <a:lnTo>
                    <a:pt x="173930" y="6699"/>
                  </a:lnTo>
                  <a:cubicBezTo>
                    <a:pt x="178681" y="13344"/>
                    <a:pt x="177731" y="23787"/>
                    <a:pt x="170130" y="29483"/>
                  </a:cubicBezTo>
                  <a:close/>
                </a:path>
              </a:pathLst>
            </a:custGeom>
            <a:solidFill>
              <a:srgbClr val="ED1C24"/>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50" name="Freeform 60">
              <a:extLst>
                <a:ext uri="{FF2B5EF4-FFF2-40B4-BE49-F238E27FC236}">
                  <a16:creationId xmlns:a16="http://schemas.microsoft.com/office/drawing/2014/main" id="{CB4BC5F2-010F-761F-ABA5-B70B3E992E76}"/>
                </a:ext>
              </a:extLst>
            </p:cNvPr>
            <p:cNvSpPr/>
            <p:nvPr/>
          </p:nvSpPr>
          <p:spPr>
            <a:xfrm>
              <a:off x="9307397" y="2707844"/>
              <a:ext cx="289626" cy="322639"/>
            </a:xfrm>
            <a:custGeom>
              <a:avLst/>
              <a:gdLst>
                <a:gd name="connsiteX0" fmla="*/ 89143 w 181307"/>
                <a:gd name="connsiteY0" fmla="*/ 0 h 201973"/>
                <a:gd name="connsiteX1" fmla="*/ 27384 w 181307"/>
                <a:gd name="connsiteY1" fmla="*/ 75947 h 201973"/>
                <a:gd name="connsiteX2" fmla="*/ 9331 w 181307"/>
                <a:gd name="connsiteY2" fmla="*/ 186070 h 201973"/>
                <a:gd name="connsiteX3" fmla="*/ 101495 w 181307"/>
                <a:gd name="connsiteY3" fmla="*/ 177526 h 201973"/>
                <a:gd name="connsiteX4" fmla="*/ 181308 w 181307"/>
                <a:gd name="connsiteY4" fmla="*/ 109174 h 201973"/>
                <a:gd name="connsiteX5" fmla="*/ 73941 w 181307"/>
                <a:gd name="connsiteY5" fmla="*/ 121515 h 201973"/>
                <a:gd name="connsiteX6" fmla="*/ 89143 w 181307"/>
                <a:gd name="connsiteY6" fmla="*/ 0 h 20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307" h="201973">
                  <a:moveTo>
                    <a:pt x="89143" y="0"/>
                  </a:moveTo>
                  <a:cubicBezTo>
                    <a:pt x="89143" y="0"/>
                    <a:pt x="46387" y="46517"/>
                    <a:pt x="27384" y="75947"/>
                  </a:cubicBezTo>
                  <a:cubicBezTo>
                    <a:pt x="8381" y="106326"/>
                    <a:pt x="-12523" y="155691"/>
                    <a:pt x="9331" y="186070"/>
                  </a:cubicBezTo>
                  <a:cubicBezTo>
                    <a:pt x="31184" y="216449"/>
                    <a:pt x="67290" y="197462"/>
                    <a:pt x="101495" y="177526"/>
                  </a:cubicBezTo>
                  <a:cubicBezTo>
                    <a:pt x="136651" y="157590"/>
                    <a:pt x="181308" y="109174"/>
                    <a:pt x="181308" y="109174"/>
                  </a:cubicBezTo>
                  <a:cubicBezTo>
                    <a:pt x="181308" y="109174"/>
                    <a:pt x="95794" y="143350"/>
                    <a:pt x="73941" y="121515"/>
                  </a:cubicBezTo>
                  <a:cubicBezTo>
                    <a:pt x="51137" y="98731"/>
                    <a:pt x="60639" y="43669"/>
                    <a:pt x="89143" y="0"/>
                  </a:cubicBezTo>
                  <a:close/>
                </a:path>
              </a:pathLst>
            </a:custGeom>
            <a:solidFill>
              <a:srgbClr val="414042"/>
            </a:solidFill>
            <a:ln w="9501" cap="flat">
              <a:solidFill>
                <a:srgbClr val="000000"/>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51" name="Freeform 61">
              <a:extLst>
                <a:ext uri="{FF2B5EF4-FFF2-40B4-BE49-F238E27FC236}">
                  <a16:creationId xmlns:a16="http://schemas.microsoft.com/office/drawing/2014/main" id="{022C8E64-43CE-78D7-ED82-B7B343A0DF44}"/>
                </a:ext>
              </a:extLst>
            </p:cNvPr>
            <p:cNvSpPr/>
            <p:nvPr/>
          </p:nvSpPr>
          <p:spPr>
            <a:xfrm>
              <a:off x="7622470" y="3130451"/>
              <a:ext cx="159264" cy="1653484"/>
            </a:xfrm>
            <a:custGeom>
              <a:avLst/>
              <a:gdLst>
                <a:gd name="connsiteX0" fmla="*/ 99700 w 99700"/>
                <a:gd name="connsiteY0" fmla="*/ 3159 h 1035086"/>
                <a:gd name="connsiteX1" fmla="*/ 49342 w 99700"/>
                <a:gd name="connsiteY1" fmla="*/ 484472 h 1035086"/>
                <a:gd name="connsiteX2" fmla="*/ 99700 w 99700"/>
                <a:gd name="connsiteY2" fmla="*/ 1035087 h 1035086"/>
                <a:gd name="connsiteX3" fmla="*/ 38890 w 99700"/>
                <a:gd name="connsiteY3" fmla="*/ 959140 h 1035086"/>
                <a:gd name="connsiteX4" fmla="*/ 6586 w 99700"/>
                <a:gd name="connsiteY4" fmla="*/ 318338 h 1035086"/>
                <a:gd name="connsiteX5" fmla="*/ 77847 w 99700"/>
                <a:gd name="connsiteY5" fmla="*/ 9804 h 1035086"/>
                <a:gd name="connsiteX6" fmla="*/ 99700 w 99700"/>
                <a:gd name="connsiteY6" fmla="*/ 3159 h 103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00" h="1035086">
                  <a:moveTo>
                    <a:pt x="99700" y="3159"/>
                  </a:moveTo>
                  <a:cubicBezTo>
                    <a:pt x="70245" y="143661"/>
                    <a:pt x="49342" y="335426"/>
                    <a:pt x="49342" y="484472"/>
                  </a:cubicBezTo>
                  <a:cubicBezTo>
                    <a:pt x="49342" y="633518"/>
                    <a:pt x="72146" y="976228"/>
                    <a:pt x="99700" y="1035087"/>
                  </a:cubicBezTo>
                  <a:cubicBezTo>
                    <a:pt x="99700" y="1035087"/>
                    <a:pt x="52193" y="1031289"/>
                    <a:pt x="38890" y="959140"/>
                  </a:cubicBezTo>
                  <a:cubicBezTo>
                    <a:pt x="26539" y="887940"/>
                    <a:pt x="-16218" y="509155"/>
                    <a:pt x="6586" y="318338"/>
                  </a:cubicBezTo>
                  <a:cubicBezTo>
                    <a:pt x="29389" y="127522"/>
                    <a:pt x="37940" y="55372"/>
                    <a:pt x="77847" y="9804"/>
                  </a:cubicBezTo>
                  <a:cubicBezTo>
                    <a:pt x="93999" y="-7284"/>
                    <a:pt x="99700" y="3159"/>
                    <a:pt x="99700" y="3159"/>
                  </a:cubicBezTo>
                  <a:close/>
                </a:path>
              </a:pathLst>
            </a:custGeom>
            <a:solidFill>
              <a:srgbClr val="6692C9"/>
            </a:solidFill>
            <a:ln w="9501" cap="flat">
              <a:solidFill>
                <a:srgbClr val="000000"/>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52" name="Freeform 62">
              <a:extLst>
                <a:ext uri="{FF2B5EF4-FFF2-40B4-BE49-F238E27FC236}">
                  <a16:creationId xmlns:a16="http://schemas.microsoft.com/office/drawing/2014/main" id="{FFD871DB-8438-59CE-75F2-2CEF079CAF80}"/>
                </a:ext>
              </a:extLst>
            </p:cNvPr>
            <p:cNvSpPr/>
            <p:nvPr/>
          </p:nvSpPr>
          <p:spPr>
            <a:xfrm>
              <a:off x="7461063" y="3380143"/>
              <a:ext cx="149157" cy="1314318"/>
            </a:xfrm>
            <a:custGeom>
              <a:avLst/>
              <a:gdLst>
                <a:gd name="connsiteX0" fmla="*/ 93373 w 93373"/>
                <a:gd name="connsiteY0" fmla="*/ 2542 h 822767"/>
                <a:gd name="connsiteX1" fmla="*/ 45866 w 93373"/>
                <a:gd name="connsiteY1" fmla="*/ 385124 h 822767"/>
                <a:gd name="connsiteX2" fmla="*/ 93373 w 93373"/>
                <a:gd name="connsiteY2" fmla="*/ 822768 h 822767"/>
                <a:gd name="connsiteX3" fmla="*/ 36364 w 93373"/>
                <a:gd name="connsiteY3" fmla="*/ 762960 h 822767"/>
                <a:gd name="connsiteX4" fmla="*/ 5960 w 93373"/>
                <a:gd name="connsiteY4" fmla="*/ 253167 h 822767"/>
                <a:gd name="connsiteX5" fmla="*/ 73420 w 93373"/>
                <a:gd name="connsiteY5" fmla="*/ 8238 h 822767"/>
                <a:gd name="connsiteX6" fmla="*/ 93373 w 93373"/>
                <a:gd name="connsiteY6" fmla="*/ 2542 h 82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73" h="822767">
                  <a:moveTo>
                    <a:pt x="93373" y="2542"/>
                  </a:moveTo>
                  <a:cubicBezTo>
                    <a:pt x="65819" y="113614"/>
                    <a:pt x="45866" y="266457"/>
                    <a:pt x="45866" y="385124"/>
                  </a:cubicBezTo>
                  <a:cubicBezTo>
                    <a:pt x="45866" y="503791"/>
                    <a:pt x="66769" y="776251"/>
                    <a:pt x="93373" y="822768"/>
                  </a:cubicBezTo>
                  <a:cubicBezTo>
                    <a:pt x="93373" y="822768"/>
                    <a:pt x="48716" y="818971"/>
                    <a:pt x="36364" y="762960"/>
                  </a:cubicBezTo>
                  <a:cubicBezTo>
                    <a:pt x="24963" y="706000"/>
                    <a:pt x="-14944" y="405060"/>
                    <a:pt x="5960" y="253167"/>
                  </a:cubicBezTo>
                  <a:cubicBezTo>
                    <a:pt x="26863" y="101273"/>
                    <a:pt x="35414" y="44313"/>
                    <a:pt x="73420" y="8238"/>
                  </a:cubicBezTo>
                  <a:cubicBezTo>
                    <a:pt x="88623" y="-6002"/>
                    <a:pt x="93373" y="2542"/>
                    <a:pt x="93373" y="2542"/>
                  </a:cubicBezTo>
                  <a:close/>
                </a:path>
              </a:pathLst>
            </a:custGeom>
            <a:solidFill>
              <a:srgbClr val="6692C9"/>
            </a:solidFill>
            <a:ln w="9501" cap="flat">
              <a:solidFill>
                <a:srgbClr val="000000"/>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53" name="Freeform 63">
              <a:extLst>
                <a:ext uri="{FF2B5EF4-FFF2-40B4-BE49-F238E27FC236}">
                  <a16:creationId xmlns:a16="http://schemas.microsoft.com/office/drawing/2014/main" id="{5934720A-694D-C96C-8085-41D3B69F0621}"/>
                </a:ext>
              </a:extLst>
            </p:cNvPr>
            <p:cNvSpPr/>
            <p:nvPr/>
          </p:nvSpPr>
          <p:spPr>
            <a:xfrm>
              <a:off x="7312169" y="3476890"/>
              <a:ext cx="149308" cy="1125067"/>
            </a:xfrm>
            <a:custGeom>
              <a:avLst/>
              <a:gdLst>
                <a:gd name="connsiteX0" fmla="*/ 93467 w 93467"/>
                <a:gd name="connsiteY0" fmla="*/ 1787 h 704295"/>
                <a:gd name="connsiteX1" fmla="*/ 45960 w 93467"/>
                <a:gd name="connsiteY1" fmla="*/ 329308 h 704295"/>
                <a:gd name="connsiteX2" fmla="*/ 93467 w 93467"/>
                <a:gd name="connsiteY2" fmla="*/ 704295 h 704295"/>
                <a:gd name="connsiteX3" fmla="*/ 36458 w 93467"/>
                <a:gd name="connsiteY3" fmla="*/ 653031 h 704295"/>
                <a:gd name="connsiteX4" fmla="*/ 6054 w 93467"/>
                <a:gd name="connsiteY4" fmla="*/ 217286 h 704295"/>
                <a:gd name="connsiteX5" fmla="*/ 73514 w 93467"/>
                <a:gd name="connsiteY5" fmla="*/ 7483 h 704295"/>
                <a:gd name="connsiteX6" fmla="*/ 93467 w 93467"/>
                <a:gd name="connsiteY6" fmla="*/ 1787 h 70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467" h="704295">
                  <a:moveTo>
                    <a:pt x="93467" y="1787"/>
                  </a:moveTo>
                  <a:cubicBezTo>
                    <a:pt x="65913" y="97670"/>
                    <a:pt x="45960" y="227728"/>
                    <a:pt x="45960" y="329308"/>
                  </a:cubicBezTo>
                  <a:cubicBezTo>
                    <a:pt x="45960" y="430886"/>
                    <a:pt x="66863" y="664423"/>
                    <a:pt x="93467" y="704295"/>
                  </a:cubicBezTo>
                  <a:cubicBezTo>
                    <a:pt x="93467" y="704295"/>
                    <a:pt x="48810" y="701447"/>
                    <a:pt x="36458" y="653031"/>
                  </a:cubicBezTo>
                  <a:cubicBezTo>
                    <a:pt x="24106" y="604615"/>
                    <a:pt x="-14850" y="346395"/>
                    <a:pt x="6054" y="217286"/>
                  </a:cubicBezTo>
                  <a:cubicBezTo>
                    <a:pt x="26957" y="87227"/>
                    <a:pt x="35508" y="37861"/>
                    <a:pt x="73514" y="7483"/>
                  </a:cubicBezTo>
                  <a:cubicBezTo>
                    <a:pt x="88716" y="-4859"/>
                    <a:pt x="93467" y="1787"/>
                    <a:pt x="93467" y="1787"/>
                  </a:cubicBezTo>
                  <a:close/>
                </a:path>
              </a:pathLst>
            </a:custGeom>
            <a:solidFill>
              <a:srgbClr val="6692C9"/>
            </a:solidFill>
            <a:ln w="9501" cap="flat">
              <a:solidFill>
                <a:srgbClr val="000000"/>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54" name="Freeform 64">
              <a:extLst>
                <a:ext uri="{FF2B5EF4-FFF2-40B4-BE49-F238E27FC236}">
                  <a16:creationId xmlns:a16="http://schemas.microsoft.com/office/drawing/2014/main" id="{FCB5EE95-2A6B-D177-7432-36CC533D3B2C}"/>
                </a:ext>
              </a:extLst>
            </p:cNvPr>
            <p:cNvSpPr/>
            <p:nvPr/>
          </p:nvSpPr>
          <p:spPr>
            <a:xfrm>
              <a:off x="5216648" y="2230145"/>
              <a:ext cx="56158" cy="139517"/>
            </a:xfrm>
            <a:custGeom>
              <a:avLst/>
              <a:gdLst>
                <a:gd name="connsiteX0" fmla="*/ 0 w 35155"/>
                <a:gd name="connsiteY0" fmla="*/ 0 h 87338"/>
                <a:gd name="connsiteX1" fmla="*/ 35155 w 35155"/>
                <a:gd name="connsiteY1" fmla="*/ 0 h 87338"/>
                <a:gd name="connsiteX2" fmla="*/ 35155 w 35155"/>
                <a:gd name="connsiteY2" fmla="*/ 87339 h 87338"/>
                <a:gd name="connsiteX3" fmla="*/ 0 w 35155"/>
                <a:gd name="connsiteY3" fmla="*/ 87339 h 87338"/>
              </a:gdLst>
              <a:ahLst/>
              <a:cxnLst>
                <a:cxn ang="0">
                  <a:pos x="connsiteX0" y="connsiteY0"/>
                </a:cxn>
                <a:cxn ang="0">
                  <a:pos x="connsiteX1" y="connsiteY1"/>
                </a:cxn>
                <a:cxn ang="0">
                  <a:pos x="connsiteX2" y="connsiteY2"/>
                </a:cxn>
                <a:cxn ang="0">
                  <a:pos x="connsiteX3" y="connsiteY3"/>
                </a:cxn>
              </a:cxnLst>
              <a:rect l="l" t="t" r="r" b="b"/>
              <a:pathLst>
                <a:path w="35155" h="87338">
                  <a:moveTo>
                    <a:pt x="0" y="0"/>
                  </a:moveTo>
                  <a:lnTo>
                    <a:pt x="35155" y="0"/>
                  </a:lnTo>
                  <a:lnTo>
                    <a:pt x="35155" y="87339"/>
                  </a:lnTo>
                  <a:lnTo>
                    <a:pt x="0" y="87339"/>
                  </a:lnTo>
                  <a:close/>
                </a:path>
              </a:pathLst>
            </a:custGeom>
            <a:solidFill>
              <a:srgbClr val="F15A29"/>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55" name="Freeform 65">
              <a:extLst>
                <a:ext uri="{FF2B5EF4-FFF2-40B4-BE49-F238E27FC236}">
                  <a16:creationId xmlns:a16="http://schemas.microsoft.com/office/drawing/2014/main" id="{B309E493-0AC7-9A24-3CA2-390A2B220FAF}"/>
                </a:ext>
              </a:extLst>
            </p:cNvPr>
            <p:cNvSpPr/>
            <p:nvPr/>
          </p:nvSpPr>
          <p:spPr>
            <a:xfrm>
              <a:off x="5216648" y="2380278"/>
              <a:ext cx="56158" cy="174397"/>
            </a:xfrm>
            <a:custGeom>
              <a:avLst/>
              <a:gdLst>
                <a:gd name="connsiteX0" fmla="*/ 0 w 35155"/>
                <a:gd name="connsiteY0" fmla="*/ 0 h 109173"/>
                <a:gd name="connsiteX1" fmla="*/ 35155 w 35155"/>
                <a:gd name="connsiteY1" fmla="*/ 0 h 109173"/>
                <a:gd name="connsiteX2" fmla="*/ 35155 w 35155"/>
                <a:gd name="connsiteY2" fmla="*/ 109174 h 109173"/>
                <a:gd name="connsiteX3" fmla="*/ 0 w 35155"/>
                <a:gd name="connsiteY3" fmla="*/ 109174 h 109173"/>
              </a:gdLst>
              <a:ahLst/>
              <a:cxnLst>
                <a:cxn ang="0">
                  <a:pos x="connsiteX0" y="connsiteY0"/>
                </a:cxn>
                <a:cxn ang="0">
                  <a:pos x="connsiteX1" y="connsiteY1"/>
                </a:cxn>
                <a:cxn ang="0">
                  <a:pos x="connsiteX2" y="connsiteY2"/>
                </a:cxn>
                <a:cxn ang="0">
                  <a:pos x="connsiteX3" y="connsiteY3"/>
                </a:cxn>
              </a:cxnLst>
              <a:rect l="l" t="t" r="r" b="b"/>
              <a:pathLst>
                <a:path w="35155" h="109173">
                  <a:moveTo>
                    <a:pt x="0" y="0"/>
                  </a:moveTo>
                  <a:lnTo>
                    <a:pt x="35155" y="0"/>
                  </a:lnTo>
                  <a:lnTo>
                    <a:pt x="35155" y="109174"/>
                  </a:lnTo>
                  <a:lnTo>
                    <a:pt x="0" y="109174"/>
                  </a:lnTo>
                  <a:close/>
                </a:path>
              </a:pathLst>
            </a:custGeom>
            <a:solidFill>
              <a:srgbClr val="ED1C24"/>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56" name="Freeform 66">
              <a:extLst>
                <a:ext uri="{FF2B5EF4-FFF2-40B4-BE49-F238E27FC236}">
                  <a16:creationId xmlns:a16="http://schemas.microsoft.com/office/drawing/2014/main" id="{6B428B82-7B89-0D5E-BAAF-7D0A7709746C}"/>
                </a:ext>
              </a:extLst>
            </p:cNvPr>
            <p:cNvSpPr/>
            <p:nvPr/>
          </p:nvSpPr>
          <p:spPr>
            <a:xfrm>
              <a:off x="5242452" y="2556193"/>
              <a:ext cx="311149" cy="310882"/>
            </a:xfrm>
            <a:custGeom>
              <a:avLst/>
              <a:gdLst>
                <a:gd name="connsiteX0" fmla="*/ 0 w 194780"/>
                <a:gd name="connsiteY0" fmla="*/ 0 h 194613"/>
                <a:gd name="connsiteX1" fmla="*/ 85513 w 194780"/>
                <a:gd name="connsiteY1" fmla="*/ 107275 h 194613"/>
                <a:gd name="connsiteX2" fmla="*/ 127320 w 194780"/>
                <a:gd name="connsiteY2" fmla="*/ 158539 h 194613"/>
                <a:gd name="connsiteX3" fmla="*/ 176728 w 194780"/>
                <a:gd name="connsiteY3" fmla="*/ 194614 h 194613"/>
                <a:gd name="connsiteX4" fmla="*/ 194780 w 194780"/>
                <a:gd name="connsiteY4" fmla="*/ 168032 h 194613"/>
                <a:gd name="connsiteX5" fmla="*/ 85513 w 194780"/>
                <a:gd name="connsiteY5" fmla="*/ 51264 h 194613"/>
                <a:gd name="connsiteX6" fmla="*/ 122569 w 194780"/>
                <a:gd name="connsiteY6" fmla="*/ 55061 h 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80" h="194613">
                  <a:moveTo>
                    <a:pt x="0" y="0"/>
                  </a:moveTo>
                  <a:lnTo>
                    <a:pt x="85513" y="107275"/>
                  </a:lnTo>
                  <a:lnTo>
                    <a:pt x="127320" y="158539"/>
                  </a:lnTo>
                  <a:lnTo>
                    <a:pt x="176728" y="194614"/>
                  </a:lnTo>
                  <a:lnTo>
                    <a:pt x="194780" y="168032"/>
                  </a:lnTo>
                  <a:lnTo>
                    <a:pt x="85513" y="51264"/>
                  </a:lnTo>
                  <a:lnTo>
                    <a:pt x="122569" y="55061"/>
                  </a:lnTo>
                </a:path>
              </a:pathLst>
            </a:custGeom>
            <a:noFill/>
            <a:ln w="9501" cap="rnd">
              <a:solidFill>
                <a:srgbClr val="000000"/>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57" name="Freeform 67">
              <a:extLst>
                <a:ext uri="{FF2B5EF4-FFF2-40B4-BE49-F238E27FC236}">
                  <a16:creationId xmlns:a16="http://schemas.microsoft.com/office/drawing/2014/main" id="{D3FCE250-37BC-7ADF-30B7-46D832BF2B12}"/>
                </a:ext>
              </a:extLst>
            </p:cNvPr>
            <p:cNvSpPr/>
            <p:nvPr/>
          </p:nvSpPr>
          <p:spPr>
            <a:xfrm rot="18744122">
              <a:off x="5380694" y="2660625"/>
              <a:ext cx="42497" cy="159225"/>
            </a:xfrm>
            <a:custGeom>
              <a:avLst/>
              <a:gdLst>
                <a:gd name="connsiteX0" fmla="*/ 0 w 26603"/>
                <a:gd name="connsiteY0" fmla="*/ 0 h 99675"/>
                <a:gd name="connsiteX1" fmla="*/ 26603 w 26603"/>
                <a:gd name="connsiteY1" fmla="*/ 0 h 99675"/>
                <a:gd name="connsiteX2" fmla="*/ 26603 w 26603"/>
                <a:gd name="connsiteY2" fmla="*/ 99676 h 99675"/>
                <a:gd name="connsiteX3" fmla="*/ 0 w 26603"/>
                <a:gd name="connsiteY3" fmla="*/ 99676 h 99675"/>
              </a:gdLst>
              <a:ahLst/>
              <a:cxnLst>
                <a:cxn ang="0">
                  <a:pos x="connsiteX0" y="connsiteY0"/>
                </a:cxn>
                <a:cxn ang="0">
                  <a:pos x="connsiteX1" y="connsiteY1"/>
                </a:cxn>
                <a:cxn ang="0">
                  <a:pos x="connsiteX2" y="connsiteY2"/>
                </a:cxn>
                <a:cxn ang="0">
                  <a:pos x="connsiteX3" y="connsiteY3"/>
                </a:cxn>
              </a:cxnLst>
              <a:rect l="l" t="t" r="r" b="b"/>
              <a:pathLst>
                <a:path w="26603" h="99675">
                  <a:moveTo>
                    <a:pt x="0" y="0"/>
                  </a:moveTo>
                  <a:lnTo>
                    <a:pt x="26603" y="0"/>
                  </a:lnTo>
                  <a:lnTo>
                    <a:pt x="26603" y="99676"/>
                  </a:lnTo>
                  <a:lnTo>
                    <a:pt x="0" y="99676"/>
                  </a:lnTo>
                  <a:close/>
                </a:path>
              </a:pathLst>
            </a:custGeom>
            <a:solidFill>
              <a:srgbClr val="00AEEF"/>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58" name="Freeform 68">
              <a:extLst>
                <a:ext uri="{FF2B5EF4-FFF2-40B4-BE49-F238E27FC236}">
                  <a16:creationId xmlns:a16="http://schemas.microsoft.com/office/drawing/2014/main" id="{9D17B97B-8DA8-BFB7-1891-2BB926996B68}"/>
                </a:ext>
              </a:extLst>
            </p:cNvPr>
            <p:cNvSpPr/>
            <p:nvPr/>
          </p:nvSpPr>
          <p:spPr>
            <a:xfrm rot="18744122">
              <a:off x="5482235" y="2622058"/>
              <a:ext cx="42497" cy="159225"/>
            </a:xfrm>
            <a:custGeom>
              <a:avLst/>
              <a:gdLst>
                <a:gd name="connsiteX0" fmla="*/ 0 w 26603"/>
                <a:gd name="connsiteY0" fmla="*/ 0 h 99675"/>
                <a:gd name="connsiteX1" fmla="*/ 26603 w 26603"/>
                <a:gd name="connsiteY1" fmla="*/ 0 h 99675"/>
                <a:gd name="connsiteX2" fmla="*/ 26603 w 26603"/>
                <a:gd name="connsiteY2" fmla="*/ 99676 h 99675"/>
                <a:gd name="connsiteX3" fmla="*/ 0 w 26603"/>
                <a:gd name="connsiteY3" fmla="*/ 99676 h 99675"/>
              </a:gdLst>
              <a:ahLst/>
              <a:cxnLst>
                <a:cxn ang="0">
                  <a:pos x="connsiteX0" y="connsiteY0"/>
                </a:cxn>
                <a:cxn ang="0">
                  <a:pos x="connsiteX1" y="connsiteY1"/>
                </a:cxn>
                <a:cxn ang="0">
                  <a:pos x="connsiteX2" y="connsiteY2"/>
                </a:cxn>
                <a:cxn ang="0">
                  <a:pos x="connsiteX3" y="connsiteY3"/>
                </a:cxn>
              </a:cxnLst>
              <a:rect l="l" t="t" r="r" b="b"/>
              <a:pathLst>
                <a:path w="26603" h="99675">
                  <a:moveTo>
                    <a:pt x="0" y="0"/>
                  </a:moveTo>
                  <a:lnTo>
                    <a:pt x="26603" y="0"/>
                  </a:lnTo>
                  <a:lnTo>
                    <a:pt x="26603" y="99676"/>
                  </a:lnTo>
                  <a:lnTo>
                    <a:pt x="0" y="99676"/>
                  </a:lnTo>
                  <a:close/>
                </a:path>
              </a:pathLst>
            </a:custGeom>
            <a:solidFill>
              <a:srgbClr val="00A651"/>
            </a:solidFill>
            <a:ln w="9501" cap="flat">
              <a:solidFill>
                <a:srgbClr val="0000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ＭＳ Ｐゴシック"/>
              </a:endParaRPr>
            </a:p>
          </p:txBody>
        </p:sp>
        <p:sp>
          <p:nvSpPr>
            <p:cNvPr id="59" name="TextBox 58">
              <a:extLst>
                <a:ext uri="{FF2B5EF4-FFF2-40B4-BE49-F238E27FC236}">
                  <a16:creationId xmlns:a16="http://schemas.microsoft.com/office/drawing/2014/main" id="{B5434E64-0BBA-C87C-A36C-60C91713E19A}"/>
                </a:ext>
              </a:extLst>
            </p:cNvPr>
            <p:cNvSpPr txBox="1"/>
            <p:nvPr/>
          </p:nvSpPr>
          <p:spPr>
            <a:xfrm>
              <a:off x="8617582" y="5478169"/>
              <a:ext cx="979756"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0000"/>
                  </a:solidFill>
                  <a:effectLst/>
                  <a:uLnTx/>
                  <a:uFillTx/>
                  <a:latin typeface="Arial"/>
                  <a:ea typeface="ＭＳ Ｐゴシック"/>
                  <a:cs typeface="Arial"/>
                  <a:sym typeface="Arial"/>
                  <a:rtl val="0"/>
                </a:rPr>
                <a:t>NKG2D ligands</a:t>
              </a:r>
            </a:p>
          </p:txBody>
        </p:sp>
      </p:grpSp>
      <p:sp>
        <p:nvSpPr>
          <p:cNvPr id="62" name="TextBox 61">
            <a:extLst>
              <a:ext uri="{FF2B5EF4-FFF2-40B4-BE49-F238E27FC236}">
                <a16:creationId xmlns:a16="http://schemas.microsoft.com/office/drawing/2014/main" id="{355FBE16-1585-62B1-54A2-E40A5D70D90A}"/>
              </a:ext>
            </a:extLst>
          </p:cNvPr>
          <p:cNvSpPr txBox="1"/>
          <p:nvPr/>
        </p:nvSpPr>
        <p:spPr>
          <a:xfrm>
            <a:off x="3535310" y="6369284"/>
            <a:ext cx="862026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rPr>
              <a:t>Redrawn from Somayeh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Vandghanooni</a:t>
            </a:r>
            <a:r>
              <a:rPr kumimoji="0" lang="en-US" sz="1000" b="0" i="0" u="none" strike="noStrike" kern="1200" cap="none" spc="0" normalizeH="0" baseline="0" noProof="0" dirty="0">
                <a:ln>
                  <a:noFill/>
                </a:ln>
                <a:solidFill>
                  <a:srgbClr val="000000"/>
                </a:solidFill>
                <a:effectLst/>
                <a:uLnTx/>
                <a:uFillTx/>
                <a:latin typeface="Arial"/>
                <a:ea typeface="ＭＳ Ｐゴシック"/>
              </a:rPr>
              <a:t>,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Morteza</a:t>
            </a:r>
            <a:r>
              <a:rPr kumimoji="0" lang="en-US" sz="1000" b="0" i="0" u="none" strike="noStrike" kern="1200" cap="none" spc="0" normalizeH="0" baseline="0" noProof="0" dirty="0">
                <a:ln>
                  <a:noFill/>
                </a:ln>
                <a:solidFill>
                  <a:srgbClr val="000000"/>
                </a:solidFill>
                <a:effectLst/>
                <a:uLnTx/>
                <a:uFillTx/>
                <a:latin typeface="Arial"/>
                <a:ea typeface="ＭＳ Ｐゴシック"/>
              </a:rPr>
              <a:t>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Eskandani</a:t>
            </a:r>
            <a:r>
              <a:rPr kumimoji="0" lang="en-US" sz="1000" b="0" i="0" u="none" strike="noStrike" kern="1200" cap="none" spc="0" normalizeH="0" baseline="0" noProof="0" dirty="0">
                <a:ln>
                  <a:noFill/>
                </a:ln>
                <a:solidFill>
                  <a:srgbClr val="000000"/>
                </a:solidFill>
                <a:effectLst/>
                <a:uLnTx/>
                <a:uFillTx/>
                <a:latin typeface="Arial"/>
                <a:ea typeface="ＭＳ Ｐゴシック"/>
              </a:rPr>
              <a:t>,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Zohreh</a:t>
            </a:r>
            <a:r>
              <a:rPr kumimoji="0" lang="en-US" sz="1000" b="0" i="0" u="none" strike="noStrike" kern="1200" cap="none" spc="0" normalizeH="0" baseline="0" noProof="0" dirty="0">
                <a:ln>
                  <a:noFill/>
                </a:ln>
                <a:solidFill>
                  <a:srgbClr val="000000"/>
                </a:solidFill>
                <a:effectLst/>
                <a:uLnTx/>
                <a:uFillTx/>
                <a:latin typeface="Arial"/>
                <a:ea typeface="ＭＳ Ｐゴシック"/>
              </a:rPr>
              <a:t>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Sanaat</a:t>
            </a:r>
            <a:r>
              <a:rPr kumimoji="0" lang="en-US" sz="1000" b="0" i="0" u="none" strike="noStrike" kern="1200" cap="none" spc="0" normalizeH="0" baseline="0" noProof="0" dirty="0">
                <a:ln>
                  <a:noFill/>
                </a:ln>
                <a:solidFill>
                  <a:srgbClr val="000000"/>
                </a:solidFill>
                <a:effectLst/>
                <a:uLnTx/>
                <a:uFillTx/>
                <a:latin typeface="Arial"/>
                <a:ea typeface="ＭＳ Ｐゴシック"/>
              </a:rPr>
              <a:t>,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Yadollah</a:t>
            </a:r>
            <a:r>
              <a:rPr kumimoji="0" lang="en-US" sz="1000" b="0" i="0" u="none" strike="noStrike" kern="1200" cap="none" spc="0" normalizeH="0" baseline="0" noProof="0" dirty="0">
                <a:ln>
                  <a:noFill/>
                </a:ln>
                <a:solidFill>
                  <a:srgbClr val="000000"/>
                </a:solidFill>
                <a:effectLst/>
                <a:uLnTx/>
                <a:uFillTx/>
                <a:latin typeface="Arial"/>
                <a:ea typeface="ＭＳ Ｐゴシック"/>
              </a:rPr>
              <a:t>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Omidi</a:t>
            </a:r>
            <a:r>
              <a:rPr kumimoji="0" lang="en-US" sz="1000" b="0" i="0" u="none" strike="noStrike" kern="1200" cap="none" spc="0" normalizeH="0" baseline="0" noProof="0" dirty="0">
                <a:ln>
                  <a:noFill/>
                </a:ln>
                <a:solidFill>
                  <a:srgbClr val="000000"/>
                </a:solidFill>
                <a:effectLst/>
                <a:uLnTx/>
                <a:uFillTx/>
                <a:latin typeface="Arial"/>
                <a:ea typeface="ＭＳ Ｐゴシック"/>
              </a:rPr>
              <a:t>, Recent advances in the production, reprogramming, and application of CAR-T cells for treating hematological malignancies, Life Sciences, 10.1016/j.lfs.2022.121016, 309, (121016), (2022). CC BY 4.0. </a:t>
            </a:r>
          </a:p>
        </p:txBody>
      </p:sp>
    </p:spTree>
    <p:extLst>
      <p:ext uri="{BB962C8B-B14F-4D97-AF65-F5344CB8AC3E}">
        <p14:creationId xmlns:p14="http://schemas.microsoft.com/office/powerpoint/2010/main" val="23067260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C21813-C6EE-67A2-ADE0-ACA996916352}"/>
              </a:ext>
            </a:extLst>
          </p:cNvPr>
          <p:cNvSpPr>
            <a:spLocks noGrp="1"/>
          </p:cNvSpPr>
          <p:nvPr>
            <p:ph sz="half" idx="1"/>
          </p:nvPr>
        </p:nvSpPr>
        <p:spPr>
          <a:xfrm>
            <a:off x="638175" y="1298255"/>
            <a:ext cx="10915649" cy="3911365"/>
          </a:xfrm>
        </p:spPr>
        <p:txBody>
          <a:bodyPr/>
          <a:lstStyle/>
          <a:p>
            <a:r>
              <a:rPr lang="en-US" sz="1800" dirty="0">
                <a:solidFill>
                  <a:schemeClr val="accent2">
                    <a:lumMod val="50000"/>
                  </a:schemeClr>
                </a:solidFill>
              </a:rPr>
              <a:t>Randomized phase III trial of </a:t>
            </a:r>
            <a:r>
              <a:rPr lang="en-US" sz="1800" dirty="0" err="1">
                <a:solidFill>
                  <a:schemeClr val="accent2">
                    <a:lumMod val="50000"/>
                  </a:schemeClr>
                </a:solidFill>
              </a:rPr>
              <a:t>Cilta</a:t>
            </a:r>
            <a:r>
              <a:rPr lang="en-US" sz="1800" dirty="0">
                <a:solidFill>
                  <a:schemeClr val="accent2">
                    <a:lumMod val="50000"/>
                  </a:schemeClr>
                </a:solidFill>
              </a:rPr>
              <a:t>-Cel vs SOC  (Dara-Pom-Dex [</a:t>
            </a:r>
            <a:r>
              <a:rPr lang="en-US" sz="1800" dirty="0" err="1">
                <a:solidFill>
                  <a:schemeClr val="accent2">
                    <a:lumMod val="50000"/>
                  </a:schemeClr>
                </a:solidFill>
              </a:rPr>
              <a:t>DPd</a:t>
            </a:r>
            <a:r>
              <a:rPr lang="en-US" sz="1800" dirty="0">
                <a:solidFill>
                  <a:schemeClr val="accent2">
                    <a:lumMod val="50000"/>
                  </a:schemeClr>
                </a:solidFill>
              </a:rPr>
              <a:t>]or Bort-Pom-Dex [</a:t>
            </a:r>
            <a:r>
              <a:rPr lang="en-US" sz="1800" dirty="0" err="1">
                <a:solidFill>
                  <a:schemeClr val="accent2">
                    <a:lumMod val="50000"/>
                  </a:schemeClr>
                </a:solidFill>
              </a:rPr>
              <a:t>PVd</a:t>
            </a:r>
            <a:r>
              <a:rPr lang="en-US" sz="1800" dirty="0">
                <a:solidFill>
                  <a:schemeClr val="accent2">
                    <a:lumMod val="50000"/>
                  </a:schemeClr>
                </a:solidFill>
              </a:rPr>
              <a:t>]) in 1:1 randomization, in patients who had received 1-3 prior lines of therapy and were refractory to lenalidomide, cross-over not permitted</a:t>
            </a:r>
          </a:p>
          <a:p>
            <a:r>
              <a:rPr lang="en-US" sz="1800" dirty="0">
                <a:solidFill>
                  <a:schemeClr val="accent2">
                    <a:lumMod val="50000"/>
                  </a:schemeClr>
                </a:solidFill>
              </a:rPr>
              <a:t>Primary outcome was PFS</a:t>
            </a:r>
          </a:p>
          <a:p>
            <a:r>
              <a:rPr lang="en-US" sz="1800" dirty="0">
                <a:solidFill>
                  <a:schemeClr val="accent2">
                    <a:lumMod val="50000"/>
                  </a:schemeClr>
                </a:solidFill>
              </a:rPr>
              <a:t>Both groups were balanced for ISS stage, cytogenetic features, race, ECOG and drug refractoriness</a:t>
            </a:r>
          </a:p>
          <a:p>
            <a:r>
              <a:rPr lang="en-US" sz="1800" dirty="0">
                <a:solidFill>
                  <a:schemeClr val="accent2">
                    <a:lumMod val="50000"/>
                  </a:schemeClr>
                </a:solidFill>
              </a:rPr>
              <a:t>The median duration of progression-free survival was not reached in the </a:t>
            </a:r>
            <a:r>
              <a:rPr lang="en-US" sz="1800" dirty="0" err="1">
                <a:solidFill>
                  <a:schemeClr val="accent2">
                    <a:lumMod val="50000"/>
                  </a:schemeClr>
                </a:solidFill>
              </a:rPr>
              <a:t>cilta</a:t>
            </a:r>
            <a:r>
              <a:rPr lang="en-US" sz="1800" dirty="0">
                <a:solidFill>
                  <a:schemeClr val="accent2">
                    <a:lumMod val="50000"/>
                  </a:schemeClr>
                </a:solidFill>
              </a:rPr>
              <a:t>-cel group and was 11.8 months in the standard-care group (HR 0.26)</a:t>
            </a:r>
          </a:p>
          <a:p>
            <a:r>
              <a:rPr lang="en-US" sz="1800" dirty="0">
                <a:solidFill>
                  <a:schemeClr val="accent2">
                    <a:lumMod val="50000"/>
                  </a:schemeClr>
                </a:solidFill>
              </a:rPr>
              <a:t>At 12 months in the intention-to-treat population, PFS was 75.9% in the </a:t>
            </a:r>
            <a:r>
              <a:rPr lang="en-US" sz="1800" dirty="0" err="1">
                <a:solidFill>
                  <a:schemeClr val="accent2">
                    <a:lumMod val="50000"/>
                  </a:schemeClr>
                </a:solidFill>
              </a:rPr>
              <a:t>cilta</a:t>
            </a:r>
            <a:r>
              <a:rPr lang="en-US" sz="1800" dirty="0">
                <a:solidFill>
                  <a:schemeClr val="accent2">
                    <a:lumMod val="50000"/>
                  </a:schemeClr>
                </a:solidFill>
              </a:rPr>
              <a:t>-cel group and 48.6% in the standard-care group</a:t>
            </a:r>
          </a:p>
          <a:p>
            <a:r>
              <a:rPr lang="en-US" sz="1800" dirty="0">
                <a:solidFill>
                  <a:schemeClr val="accent2">
                    <a:lumMod val="50000"/>
                  </a:schemeClr>
                </a:solidFill>
              </a:rPr>
              <a:t>MRD negativity at any time during the trial occurred in 60.6% of the patients in the </a:t>
            </a:r>
            <a:r>
              <a:rPr lang="en-US" sz="1800" dirty="0" err="1">
                <a:solidFill>
                  <a:schemeClr val="accent2">
                    <a:lumMod val="50000"/>
                  </a:schemeClr>
                </a:solidFill>
              </a:rPr>
              <a:t>cilta</a:t>
            </a:r>
            <a:r>
              <a:rPr lang="en-US" sz="1800" dirty="0">
                <a:solidFill>
                  <a:schemeClr val="accent2">
                    <a:lumMod val="50000"/>
                  </a:schemeClr>
                </a:solidFill>
              </a:rPr>
              <a:t>-cel group and in 15.6% of those in the standard-care group (</a:t>
            </a:r>
            <a:r>
              <a:rPr lang="en-US" sz="1800" dirty="0" err="1">
                <a:solidFill>
                  <a:schemeClr val="accent2">
                    <a:lumMod val="50000"/>
                  </a:schemeClr>
                </a:solidFill>
              </a:rPr>
              <a:t>clonoSEQ</a:t>
            </a:r>
            <a:r>
              <a:rPr lang="en-US" sz="1800" dirty="0">
                <a:solidFill>
                  <a:schemeClr val="accent2">
                    <a:lumMod val="50000"/>
                  </a:schemeClr>
                </a:solidFill>
              </a:rPr>
              <a:t> 1.0 x 10</a:t>
            </a:r>
            <a:r>
              <a:rPr lang="en-US" sz="1800" baseline="30000" dirty="0">
                <a:solidFill>
                  <a:schemeClr val="accent2">
                    <a:lumMod val="50000"/>
                  </a:schemeClr>
                </a:solidFill>
              </a:rPr>
              <a:t>-5</a:t>
            </a:r>
            <a:r>
              <a:rPr lang="en-US" sz="1800" dirty="0">
                <a:solidFill>
                  <a:schemeClr val="accent2">
                    <a:lumMod val="50000"/>
                  </a:schemeClr>
                </a:solidFill>
              </a:rPr>
              <a:t>)</a:t>
            </a:r>
          </a:p>
          <a:p>
            <a:r>
              <a:rPr lang="en-US" sz="1800" dirty="0">
                <a:solidFill>
                  <a:schemeClr val="accent2">
                    <a:lumMod val="50000"/>
                  </a:schemeClr>
                </a:solidFill>
              </a:rPr>
              <a:t>Cranial nerve palsies, which most commonly affected cranial nerve VII, were reported in 16 patients (9.1%) (grade 1 or 2 in 14 and grade 3 in 2), and median onset was 21 days (range, 17 to 60) after infusion</a:t>
            </a:r>
          </a:p>
        </p:txBody>
      </p:sp>
      <p:sp>
        <p:nvSpPr>
          <p:cNvPr id="5" name="Title 4">
            <a:extLst>
              <a:ext uri="{FF2B5EF4-FFF2-40B4-BE49-F238E27FC236}">
                <a16:creationId xmlns:a16="http://schemas.microsoft.com/office/drawing/2014/main" id="{D3EA411A-8F4E-027F-2819-CE5506ECBDBE}"/>
              </a:ext>
            </a:extLst>
          </p:cNvPr>
          <p:cNvSpPr>
            <a:spLocks noGrp="1"/>
          </p:cNvSpPr>
          <p:nvPr>
            <p:ph type="title"/>
          </p:nvPr>
        </p:nvSpPr>
        <p:spPr/>
        <p:txBody>
          <a:bodyPr/>
          <a:lstStyle/>
          <a:p>
            <a:r>
              <a:rPr lang="en-US" sz="2800" b="1" dirty="0">
                <a:solidFill>
                  <a:schemeClr val="accent2">
                    <a:lumMod val="50000"/>
                  </a:schemeClr>
                </a:solidFill>
              </a:rPr>
              <a:t>CARTITUDE 4 Trial</a:t>
            </a:r>
            <a:r>
              <a:rPr lang="en-US" sz="2800" dirty="0">
                <a:solidFill>
                  <a:schemeClr val="accent2">
                    <a:lumMod val="50000"/>
                  </a:schemeClr>
                </a:solidFill>
              </a:rPr>
              <a:t>: </a:t>
            </a:r>
            <a:r>
              <a:rPr lang="en-US" sz="2800" dirty="0" err="1">
                <a:solidFill>
                  <a:schemeClr val="accent2">
                    <a:lumMod val="50000"/>
                  </a:schemeClr>
                </a:solidFill>
              </a:rPr>
              <a:t>Cilta</a:t>
            </a:r>
            <a:r>
              <a:rPr lang="en-US" sz="2800" dirty="0">
                <a:solidFill>
                  <a:schemeClr val="accent2">
                    <a:lumMod val="50000"/>
                  </a:schemeClr>
                </a:solidFill>
              </a:rPr>
              <a:t>-cel or Standard Care in Lenalidomide-Refractory Multiple Myeloma</a:t>
            </a:r>
          </a:p>
        </p:txBody>
      </p:sp>
      <p:sp>
        <p:nvSpPr>
          <p:cNvPr id="6" name="Footer Placeholder 4">
            <a:extLst>
              <a:ext uri="{FF2B5EF4-FFF2-40B4-BE49-F238E27FC236}">
                <a16:creationId xmlns:a16="http://schemas.microsoft.com/office/drawing/2014/main" id="{E3A3ADE0-4A13-6AA7-0402-598633892638}"/>
              </a:ext>
            </a:extLst>
          </p:cNvPr>
          <p:cNvSpPr txBox="1">
            <a:spLocks/>
          </p:cNvSpPr>
          <p:nvPr/>
        </p:nvSpPr>
        <p:spPr>
          <a:xfrm>
            <a:off x="5215943" y="6505324"/>
            <a:ext cx="7490407"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rPr>
              <a:t>San-Miguel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J,et</a:t>
            </a:r>
            <a:r>
              <a:rPr kumimoji="0" lang="en-US" sz="1000" b="0" i="0" u="none" strike="noStrike" kern="1200" cap="none" spc="0" normalizeH="0" baseline="0" noProof="0" dirty="0">
                <a:ln>
                  <a:noFill/>
                </a:ln>
                <a:solidFill>
                  <a:srgbClr val="000000"/>
                </a:solidFill>
                <a:effectLst/>
                <a:uLnTx/>
                <a:uFillTx/>
                <a:latin typeface="Arial"/>
                <a:ea typeface="ＭＳ Ｐゴシック"/>
              </a:rPr>
              <a:t> al.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Cilta</a:t>
            </a:r>
            <a:r>
              <a:rPr kumimoji="0" lang="en-US" sz="1000" b="0" i="0" u="none" strike="noStrike" kern="1200" cap="none" spc="0" normalizeH="0" baseline="0" noProof="0" dirty="0">
                <a:ln>
                  <a:noFill/>
                </a:ln>
                <a:solidFill>
                  <a:srgbClr val="000000"/>
                </a:solidFill>
                <a:effectLst/>
                <a:uLnTx/>
                <a:uFillTx/>
                <a:latin typeface="Arial"/>
                <a:ea typeface="ＭＳ Ｐゴシック"/>
              </a:rPr>
              <a:t>-cel or Standard Care in Lenalidomide-Refractory Multiple Myeloma. N Engl J Med. 2023 Jun 5</a:t>
            </a:r>
          </a:p>
        </p:txBody>
      </p:sp>
    </p:spTree>
    <p:extLst>
      <p:ext uri="{BB962C8B-B14F-4D97-AF65-F5344CB8AC3E}">
        <p14:creationId xmlns:p14="http://schemas.microsoft.com/office/powerpoint/2010/main" val="25990557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6F84D91-C28C-4CE1-FB2F-805CED6F3392}"/>
              </a:ext>
            </a:extLst>
          </p:cNvPr>
          <p:cNvSpPr txBox="1">
            <a:spLocks/>
          </p:cNvSpPr>
          <p:nvPr/>
        </p:nvSpPr>
        <p:spPr>
          <a:xfrm>
            <a:off x="4558718" y="6492240"/>
            <a:ext cx="7719007"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rPr>
              <a:t>Redrawn from San-Miguel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J,et</a:t>
            </a:r>
            <a:r>
              <a:rPr kumimoji="0" lang="en-US" sz="1000" b="0" i="0" u="none" strike="noStrike" kern="1200" cap="none" spc="0" normalizeH="0" baseline="0" noProof="0" dirty="0">
                <a:ln>
                  <a:noFill/>
                </a:ln>
                <a:solidFill>
                  <a:srgbClr val="000000"/>
                </a:solidFill>
                <a:effectLst/>
                <a:uLnTx/>
                <a:uFillTx/>
                <a:latin typeface="Arial"/>
                <a:ea typeface="ＭＳ Ｐゴシック"/>
              </a:rPr>
              <a:t> al.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Cilta</a:t>
            </a:r>
            <a:r>
              <a:rPr kumimoji="0" lang="en-US" sz="1000" b="0" i="0" u="none" strike="noStrike" kern="1200" cap="none" spc="0" normalizeH="0" baseline="0" noProof="0" dirty="0">
                <a:ln>
                  <a:noFill/>
                </a:ln>
                <a:solidFill>
                  <a:srgbClr val="000000"/>
                </a:solidFill>
                <a:effectLst/>
                <a:uLnTx/>
                <a:uFillTx/>
                <a:latin typeface="Arial"/>
                <a:ea typeface="ＭＳ Ｐゴシック"/>
              </a:rPr>
              <a:t>-cel or Standard Care in Lenalidomide-Refractory Multiple Myeloma. N Engl J Med. 2023 Jun 5</a:t>
            </a:r>
          </a:p>
        </p:txBody>
      </p:sp>
      <p:sp>
        <p:nvSpPr>
          <p:cNvPr id="7" name="Title 6">
            <a:extLst>
              <a:ext uri="{FF2B5EF4-FFF2-40B4-BE49-F238E27FC236}">
                <a16:creationId xmlns:a16="http://schemas.microsoft.com/office/drawing/2014/main" id="{70FEDC5E-5756-E243-6F78-F9C9550AF8E5}"/>
              </a:ext>
            </a:extLst>
          </p:cNvPr>
          <p:cNvSpPr>
            <a:spLocks noGrp="1"/>
          </p:cNvSpPr>
          <p:nvPr>
            <p:ph type="title"/>
          </p:nvPr>
        </p:nvSpPr>
        <p:spPr>
          <a:xfrm>
            <a:off x="161925" y="89863"/>
            <a:ext cx="11906250" cy="1005512"/>
          </a:xfrm>
        </p:spPr>
        <p:txBody>
          <a:bodyPr/>
          <a:lstStyle/>
          <a:p>
            <a:r>
              <a:rPr lang="en-US" sz="2900" b="1" dirty="0">
                <a:solidFill>
                  <a:schemeClr val="accent2">
                    <a:lumMod val="50000"/>
                  </a:schemeClr>
                </a:solidFill>
              </a:rPr>
              <a:t>CARTITUDE 4 Trial: </a:t>
            </a:r>
            <a:r>
              <a:rPr lang="en-US" sz="2900" dirty="0">
                <a:solidFill>
                  <a:schemeClr val="accent2">
                    <a:lumMod val="50000"/>
                  </a:schemeClr>
                </a:solidFill>
              </a:rPr>
              <a:t>Cilta-cel or Standard Care in Lenalidomide-Refractory Multiple Myeloma</a:t>
            </a:r>
          </a:p>
        </p:txBody>
      </p:sp>
      <p:pic>
        <p:nvPicPr>
          <p:cNvPr id="8" name="Picture 7">
            <a:extLst>
              <a:ext uri="{FF2B5EF4-FFF2-40B4-BE49-F238E27FC236}">
                <a16:creationId xmlns:a16="http://schemas.microsoft.com/office/drawing/2014/main" id="{776586F4-B7FA-8BC4-92B0-944ACA462582}"/>
              </a:ext>
            </a:extLst>
          </p:cNvPr>
          <p:cNvPicPr>
            <a:picLocks noChangeAspect="1"/>
          </p:cNvPicPr>
          <p:nvPr/>
        </p:nvPicPr>
        <p:blipFill>
          <a:blip r:embed="rId2"/>
          <a:stretch>
            <a:fillRect/>
          </a:stretch>
        </p:blipFill>
        <p:spPr>
          <a:xfrm>
            <a:off x="1255363" y="1197670"/>
            <a:ext cx="9528874" cy="4462659"/>
          </a:xfrm>
          <a:prstGeom prst="rect">
            <a:avLst/>
          </a:prstGeom>
        </p:spPr>
      </p:pic>
      <p:cxnSp>
        <p:nvCxnSpPr>
          <p:cNvPr id="10" name="Straight Arrow Connector 9">
            <a:extLst>
              <a:ext uri="{FF2B5EF4-FFF2-40B4-BE49-F238E27FC236}">
                <a16:creationId xmlns:a16="http://schemas.microsoft.com/office/drawing/2014/main" id="{77011D16-22FC-3D68-8194-292AE19DB9DD}"/>
              </a:ext>
            </a:extLst>
          </p:cNvPr>
          <p:cNvCxnSpPr/>
          <p:nvPr/>
        </p:nvCxnSpPr>
        <p:spPr bwMode="auto">
          <a:xfrm>
            <a:off x="1524000" y="1323975"/>
            <a:ext cx="1847850" cy="0"/>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
        <p:nvSpPr>
          <p:cNvPr id="11" name="TextBox 10">
            <a:extLst>
              <a:ext uri="{FF2B5EF4-FFF2-40B4-BE49-F238E27FC236}">
                <a16:creationId xmlns:a16="http://schemas.microsoft.com/office/drawing/2014/main" id="{9A482A62-15CD-BBD6-15B4-B7CFD7F12500}"/>
              </a:ext>
            </a:extLst>
          </p:cNvPr>
          <p:cNvSpPr txBox="1"/>
          <p:nvPr/>
        </p:nvSpPr>
        <p:spPr>
          <a:xfrm>
            <a:off x="-85725" y="850206"/>
            <a:ext cx="1743075" cy="3631763"/>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33399">
                    <a:lumMod val="50000"/>
                  </a:srgbClr>
                </a:solidFill>
                <a:effectLst/>
                <a:uLnTx/>
                <a:uFillTx/>
                <a:latin typeface="Arial"/>
                <a:ea typeface="ＭＳ Ｐゴシック"/>
              </a:rPr>
              <a:t>During the first 8 weeks after randomization, disease progression or death occurred in 22 patients in the </a:t>
            </a:r>
            <a:r>
              <a:rPr kumimoji="0" lang="en-US" sz="1000" b="0" i="0" u="none" strike="noStrike" kern="1200" cap="none" spc="0" normalizeH="0" baseline="0" noProof="0" dirty="0" err="1">
                <a:ln>
                  <a:noFill/>
                </a:ln>
                <a:solidFill>
                  <a:srgbClr val="333399">
                    <a:lumMod val="50000"/>
                  </a:srgbClr>
                </a:solidFill>
                <a:effectLst/>
                <a:uLnTx/>
                <a:uFillTx/>
                <a:latin typeface="Arial"/>
                <a:ea typeface="ＭＳ Ｐゴシック"/>
              </a:rPr>
              <a:t>cilta</a:t>
            </a:r>
            <a:r>
              <a:rPr kumimoji="0" lang="en-US" sz="1000" b="0" i="0" u="none" strike="noStrike" kern="1200" cap="none" spc="0" normalizeH="0" baseline="0" noProof="0" dirty="0">
                <a:ln>
                  <a:noFill/>
                </a:ln>
                <a:solidFill>
                  <a:srgbClr val="333399">
                    <a:lumMod val="50000"/>
                  </a:srgbClr>
                </a:solidFill>
                <a:effectLst/>
                <a:uLnTx/>
                <a:uFillTx/>
                <a:latin typeface="Arial"/>
                <a:ea typeface="ＭＳ Ｐゴシック"/>
              </a:rPr>
              <a:t>-cel group and in 8 patients in the standard-care group. All these events occurred before the infusion of </a:t>
            </a:r>
            <a:r>
              <a:rPr kumimoji="0" lang="en-US" sz="1000" b="0" i="0" u="none" strike="noStrike" kern="1200" cap="none" spc="0" normalizeH="0" baseline="0" noProof="0" dirty="0" err="1">
                <a:ln>
                  <a:noFill/>
                </a:ln>
                <a:solidFill>
                  <a:srgbClr val="333399">
                    <a:lumMod val="50000"/>
                  </a:srgbClr>
                </a:solidFill>
                <a:effectLst/>
                <a:uLnTx/>
                <a:uFillTx/>
                <a:latin typeface="Arial"/>
                <a:ea typeface="ＭＳ Ｐゴシック"/>
              </a:rPr>
              <a:t>cilta</a:t>
            </a:r>
            <a:r>
              <a:rPr kumimoji="0" lang="en-US" sz="1000" b="0" i="0" u="none" strike="noStrike" kern="1200" cap="none" spc="0" normalizeH="0" baseline="0" noProof="0" dirty="0">
                <a:ln>
                  <a:noFill/>
                </a:ln>
                <a:solidFill>
                  <a:srgbClr val="333399">
                    <a:lumMod val="50000"/>
                  </a:srgbClr>
                </a:solidFill>
                <a:effectLst/>
                <a:uLnTx/>
                <a:uFillTx/>
                <a:latin typeface="Arial"/>
                <a:ea typeface="ＭＳ Ｐゴシック"/>
              </a:rPr>
              <a:t>-cel while both groups received the same therapy.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33399">
                    <a:lumMod val="50000"/>
                  </a:srgbClr>
                </a:solidFill>
                <a:effectLst/>
                <a:uLnTx/>
                <a:uFillTx/>
                <a:latin typeface="Arial"/>
                <a:ea typeface="ＭＳ Ｐゴシック"/>
              </a:rPr>
              <a:t>During the bridging period, patients in the </a:t>
            </a:r>
            <a:r>
              <a:rPr kumimoji="0" lang="en-US" sz="1000" b="0" i="0" u="none" strike="noStrike" kern="1200" cap="none" spc="0" normalizeH="0" baseline="0" noProof="0" dirty="0" err="1">
                <a:ln>
                  <a:noFill/>
                </a:ln>
                <a:solidFill>
                  <a:srgbClr val="333399">
                    <a:lumMod val="50000"/>
                  </a:srgbClr>
                </a:solidFill>
                <a:effectLst/>
                <a:uLnTx/>
                <a:uFillTx/>
                <a:latin typeface="Arial"/>
                <a:ea typeface="ＭＳ Ｐゴシック"/>
              </a:rPr>
              <a:t>ciltacel</a:t>
            </a:r>
            <a:r>
              <a:rPr kumimoji="0" lang="en-US" sz="1000" b="0" i="0" u="none" strike="noStrike" kern="1200" cap="none" spc="0" normalizeH="0" baseline="0" noProof="0" dirty="0">
                <a:ln>
                  <a:noFill/>
                </a:ln>
                <a:solidFill>
                  <a:srgbClr val="333399">
                    <a:lumMod val="50000"/>
                  </a:srgbClr>
                </a:solidFill>
                <a:effectLst/>
                <a:uLnTx/>
                <a:uFillTx/>
                <a:latin typeface="Arial"/>
                <a:ea typeface="ＭＳ Ｐゴシック"/>
              </a:rPr>
              <a:t> group received doses of pomalidomide and bortezomib that were approximately 14% lower than those in the standard-care group, which could have affected the primary outcome</a:t>
            </a:r>
          </a:p>
        </p:txBody>
      </p:sp>
    </p:spTree>
    <p:extLst>
      <p:ext uri="{BB962C8B-B14F-4D97-AF65-F5344CB8AC3E}">
        <p14:creationId xmlns:p14="http://schemas.microsoft.com/office/powerpoint/2010/main" val="6294974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ED9892-6D26-8460-09F3-FDF791C6F206}"/>
              </a:ext>
            </a:extLst>
          </p:cNvPr>
          <p:cNvSpPr>
            <a:spLocks noGrp="1"/>
          </p:cNvSpPr>
          <p:nvPr>
            <p:ph sz="half" idx="1"/>
          </p:nvPr>
        </p:nvSpPr>
        <p:spPr>
          <a:xfrm>
            <a:off x="438150" y="1249202"/>
            <a:ext cx="11315700" cy="4359595"/>
          </a:xfrm>
        </p:spPr>
        <p:txBody>
          <a:bodyPr/>
          <a:lstStyle/>
          <a:p>
            <a:pPr>
              <a:spcBef>
                <a:spcPts val="900"/>
              </a:spcBef>
            </a:pPr>
            <a:r>
              <a:rPr lang="en-US" sz="1700" dirty="0">
                <a:solidFill>
                  <a:schemeClr val="accent2">
                    <a:lumMod val="50000"/>
                  </a:schemeClr>
                </a:solidFill>
              </a:rPr>
              <a:t>KarMMA-3 is a randomized phase III trial involving patients with relapsed and refractory MM who had received 2-4 prior regimens (including </a:t>
            </a:r>
            <a:r>
              <a:rPr lang="en-US" sz="1700" dirty="0" err="1">
                <a:solidFill>
                  <a:schemeClr val="accent2">
                    <a:lumMod val="50000"/>
                  </a:schemeClr>
                </a:solidFill>
              </a:rPr>
              <a:t>IMiDs</a:t>
            </a:r>
            <a:r>
              <a:rPr lang="en-US" sz="1700" dirty="0">
                <a:solidFill>
                  <a:schemeClr val="accent2">
                    <a:lumMod val="50000"/>
                  </a:schemeClr>
                </a:solidFill>
              </a:rPr>
              <a:t>, PI, and antiCD38 </a:t>
            </a:r>
            <a:r>
              <a:rPr lang="en-US" sz="1700" dirty="0" err="1">
                <a:solidFill>
                  <a:schemeClr val="accent2">
                    <a:lumMod val="50000"/>
                  </a:schemeClr>
                </a:solidFill>
              </a:rPr>
              <a:t>mAb</a:t>
            </a:r>
            <a:r>
              <a:rPr lang="en-US" sz="1700" dirty="0">
                <a:solidFill>
                  <a:schemeClr val="accent2">
                    <a:lumMod val="50000"/>
                  </a:schemeClr>
                </a:solidFill>
              </a:rPr>
              <a:t>) and who had disease refractory to the last regimen</a:t>
            </a:r>
          </a:p>
          <a:p>
            <a:pPr>
              <a:spcBef>
                <a:spcPts val="900"/>
              </a:spcBef>
            </a:pPr>
            <a:r>
              <a:rPr lang="en-US" sz="1700" dirty="0">
                <a:solidFill>
                  <a:schemeClr val="accent2">
                    <a:lumMod val="50000"/>
                  </a:schemeClr>
                </a:solidFill>
              </a:rPr>
              <a:t>Patients were randomly assigned patients in a 2:1 ratio to receive either ide-cel (dose range, 150×10</a:t>
            </a:r>
            <a:r>
              <a:rPr lang="en-US" sz="1700" baseline="30000" dirty="0">
                <a:solidFill>
                  <a:schemeClr val="accent2">
                    <a:lumMod val="50000"/>
                  </a:schemeClr>
                </a:solidFill>
              </a:rPr>
              <a:t>6</a:t>
            </a:r>
            <a:r>
              <a:rPr lang="en-US" sz="1700" dirty="0">
                <a:solidFill>
                  <a:schemeClr val="accent2">
                    <a:lumMod val="50000"/>
                  </a:schemeClr>
                </a:solidFill>
              </a:rPr>
              <a:t> to 450×10</a:t>
            </a:r>
            <a:r>
              <a:rPr lang="en-US" sz="1700" baseline="30000" dirty="0">
                <a:solidFill>
                  <a:schemeClr val="accent2">
                    <a:lumMod val="50000"/>
                  </a:schemeClr>
                </a:solidFill>
              </a:rPr>
              <a:t>6</a:t>
            </a:r>
            <a:r>
              <a:rPr lang="en-US" sz="1700" dirty="0">
                <a:solidFill>
                  <a:schemeClr val="accent2">
                    <a:lumMod val="50000"/>
                  </a:schemeClr>
                </a:solidFill>
              </a:rPr>
              <a:t> CAR-positive T cells) or one of five standard regimens (</a:t>
            </a:r>
            <a:r>
              <a:rPr lang="en-US" sz="1700" dirty="0" err="1">
                <a:solidFill>
                  <a:schemeClr val="accent2">
                    <a:lumMod val="50000"/>
                  </a:schemeClr>
                </a:solidFill>
              </a:rPr>
              <a:t>DPd</a:t>
            </a:r>
            <a:r>
              <a:rPr lang="en-US" sz="1700" dirty="0">
                <a:solidFill>
                  <a:schemeClr val="accent2">
                    <a:lumMod val="50000"/>
                  </a:schemeClr>
                </a:solidFill>
              </a:rPr>
              <a:t>, </a:t>
            </a:r>
            <a:r>
              <a:rPr lang="en-US" sz="1700" dirty="0" err="1">
                <a:solidFill>
                  <a:schemeClr val="accent2">
                    <a:lumMod val="50000"/>
                  </a:schemeClr>
                </a:solidFill>
              </a:rPr>
              <a:t>Kd</a:t>
            </a:r>
            <a:r>
              <a:rPr lang="en-US" sz="1700" dirty="0">
                <a:solidFill>
                  <a:schemeClr val="accent2">
                    <a:lumMod val="50000"/>
                  </a:schemeClr>
                </a:solidFill>
              </a:rPr>
              <a:t>, </a:t>
            </a:r>
            <a:r>
              <a:rPr lang="en-US" sz="1700" dirty="0" err="1">
                <a:solidFill>
                  <a:schemeClr val="accent2">
                    <a:lumMod val="50000"/>
                  </a:schemeClr>
                </a:solidFill>
              </a:rPr>
              <a:t>EPd</a:t>
            </a:r>
            <a:r>
              <a:rPr lang="en-US" sz="1700" dirty="0">
                <a:solidFill>
                  <a:schemeClr val="accent2">
                    <a:lumMod val="50000"/>
                  </a:schemeClr>
                </a:solidFill>
              </a:rPr>
              <a:t>, </a:t>
            </a:r>
            <a:r>
              <a:rPr lang="en-US" sz="1700" dirty="0" err="1">
                <a:solidFill>
                  <a:schemeClr val="accent2">
                    <a:lumMod val="50000"/>
                  </a:schemeClr>
                </a:solidFill>
              </a:rPr>
              <a:t>IRd</a:t>
            </a:r>
            <a:r>
              <a:rPr lang="en-US" sz="1700" dirty="0">
                <a:solidFill>
                  <a:schemeClr val="accent2">
                    <a:lumMod val="50000"/>
                  </a:schemeClr>
                </a:solidFill>
              </a:rPr>
              <a:t>, </a:t>
            </a:r>
            <a:r>
              <a:rPr lang="en-US" sz="1700" dirty="0" err="1">
                <a:solidFill>
                  <a:schemeClr val="accent2">
                    <a:lumMod val="50000"/>
                  </a:schemeClr>
                </a:solidFill>
              </a:rPr>
              <a:t>DVd</a:t>
            </a:r>
            <a:r>
              <a:rPr lang="en-US" sz="1700" dirty="0">
                <a:solidFill>
                  <a:schemeClr val="accent2">
                    <a:lumMod val="50000"/>
                  </a:schemeClr>
                </a:solidFill>
              </a:rPr>
              <a:t>)</a:t>
            </a:r>
          </a:p>
          <a:p>
            <a:pPr>
              <a:spcBef>
                <a:spcPts val="900"/>
              </a:spcBef>
            </a:pPr>
            <a:r>
              <a:rPr lang="en-US" sz="1700" dirty="0">
                <a:solidFill>
                  <a:schemeClr val="accent2">
                    <a:lumMod val="50000"/>
                  </a:schemeClr>
                </a:solidFill>
              </a:rPr>
              <a:t>The primary endpoint was PFS</a:t>
            </a:r>
          </a:p>
          <a:p>
            <a:pPr>
              <a:spcBef>
                <a:spcPts val="900"/>
              </a:spcBef>
            </a:pPr>
            <a:r>
              <a:rPr lang="en-US" sz="1700" dirty="0">
                <a:solidFill>
                  <a:schemeClr val="accent2">
                    <a:lumMod val="50000"/>
                  </a:schemeClr>
                </a:solidFill>
              </a:rPr>
              <a:t>Baseline characteristics were generally balanced in the two groups, median number of prior regimens was 3, 65% had triple-class refractory disease </a:t>
            </a:r>
          </a:p>
          <a:p>
            <a:pPr>
              <a:spcBef>
                <a:spcPts val="900"/>
              </a:spcBef>
            </a:pPr>
            <a:r>
              <a:rPr lang="en-US" sz="1700" dirty="0">
                <a:solidFill>
                  <a:schemeClr val="accent2">
                    <a:lumMod val="50000"/>
                  </a:schemeClr>
                </a:solidFill>
              </a:rPr>
              <a:t>In the intention-to-treat population, PFS was significantly longer in the ide-cel group than in the standard-regimen group (median, 13.3 months vs 4.4 months]; HR 0.49; the PFS benefit with ide-cel therapy was consistently observed across prespecified subgroups, including high-risk cytogenetic abnormalities, extramedullary disease, high tumor burden, or triple-class–refractory status</a:t>
            </a:r>
          </a:p>
          <a:p>
            <a:pPr>
              <a:spcBef>
                <a:spcPts val="900"/>
              </a:spcBef>
            </a:pPr>
            <a:r>
              <a:rPr lang="en-US" sz="1700" dirty="0">
                <a:solidFill>
                  <a:schemeClr val="accent2">
                    <a:lumMod val="50000"/>
                  </a:schemeClr>
                </a:solidFill>
              </a:rPr>
              <a:t>Ide-cel therapy resulted in a significantly higher percentage of patients with a response than standard regimens: 71% in the ide-cel group and 42% in the standard-regimen group had a partial response or better (odds ratio, 3.47)</a:t>
            </a:r>
          </a:p>
          <a:p>
            <a:pPr marL="0" indent="0">
              <a:buNone/>
            </a:pPr>
            <a:endParaRPr lang="en-US" dirty="0"/>
          </a:p>
        </p:txBody>
      </p:sp>
      <p:sp>
        <p:nvSpPr>
          <p:cNvPr id="5" name="Title 4">
            <a:extLst>
              <a:ext uri="{FF2B5EF4-FFF2-40B4-BE49-F238E27FC236}">
                <a16:creationId xmlns:a16="http://schemas.microsoft.com/office/drawing/2014/main" id="{D81445A9-6177-5201-4947-889733EDC74B}"/>
              </a:ext>
            </a:extLst>
          </p:cNvPr>
          <p:cNvSpPr>
            <a:spLocks noGrp="1"/>
          </p:cNvSpPr>
          <p:nvPr>
            <p:ph type="title"/>
          </p:nvPr>
        </p:nvSpPr>
        <p:spPr>
          <a:xfrm>
            <a:off x="0" y="93596"/>
            <a:ext cx="12192000" cy="926470"/>
          </a:xfrm>
        </p:spPr>
        <p:txBody>
          <a:bodyPr/>
          <a:lstStyle/>
          <a:p>
            <a:r>
              <a:rPr lang="en-US" sz="2900" b="1" dirty="0">
                <a:solidFill>
                  <a:schemeClr val="accent2">
                    <a:lumMod val="50000"/>
                  </a:schemeClr>
                </a:solidFill>
              </a:rPr>
              <a:t>KarMMa-3 Trial: </a:t>
            </a:r>
            <a:r>
              <a:rPr lang="en-US" sz="2900" dirty="0">
                <a:solidFill>
                  <a:schemeClr val="accent2">
                    <a:lumMod val="50000"/>
                  </a:schemeClr>
                </a:solidFill>
              </a:rPr>
              <a:t>Ide-cel or Standard Regimens in Relapsed and Refractory Multiple Myeloma</a:t>
            </a:r>
          </a:p>
        </p:txBody>
      </p:sp>
      <p:sp>
        <p:nvSpPr>
          <p:cNvPr id="6" name="Footer Placeholder 4">
            <a:extLst>
              <a:ext uri="{FF2B5EF4-FFF2-40B4-BE49-F238E27FC236}">
                <a16:creationId xmlns:a16="http://schemas.microsoft.com/office/drawing/2014/main" id="{BF789EFF-3AE6-3850-208F-F1AE9175CD28}"/>
              </a:ext>
            </a:extLst>
          </p:cNvPr>
          <p:cNvSpPr txBox="1">
            <a:spLocks/>
          </p:cNvSpPr>
          <p:nvPr/>
        </p:nvSpPr>
        <p:spPr>
          <a:xfrm>
            <a:off x="3970176" y="6581524"/>
            <a:ext cx="8221824"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rPr>
              <a:t>Rodriguez-Otero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P,et</a:t>
            </a:r>
            <a:r>
              <a:rPr kumimoji="0" lang="en-US" sz="1000" b="0" i="0" u="none" strike="noStrike" kern="1200" cap="none" spc="0" normalizeH="0" baseline="0" noProof="0" dirty="0">
                <a:ln>
                  <a:noFill/>
                </a:ln>
                <a:solidFill>
                  <a:srgbClr val="000000"/>
                </a:solidFill>
                <a:effectLst/>
                <a:uLnTx/>
                <a:uFillTx/>
                <a:latin typeface="Arial"/>
                <a:ea typeface="ＭＳ Ｐゴシック"/>
              </a:rPr>
              <a:t> al. Ide-cel or Standard Regimens in Relapsed and Refractory Multiple Myeloma. N Engl J Med. 2023;388(11):1002-1014</a:t>
            </a:r>
          </a:p>
        </p:txBody>
      </p:sp>
    </p:spTree>
    <p:extLst>
      <p:ext uri="{BB962C8B-B14F-4D97-AF65-F5344CB8AC3E}">
        <p14:creationId xmlns:p14="http://schemas.microsoft.com/office/powerpoint/2010/main" val="141726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70C0F9DB-259D-C3B2-6EE4-93CA1A9D1DC4}"/>
              </a:ext>
            </a:extLst>
          </p:cNvPr>
          <p:cNvSpPr txBox="1">
            <a:spLocks/>
          </p:cNvSpPr>
          <p:nvPr/>
        </p:nvSpPr>
        <p:spPr>
          <a:xfrm>
            <a:off x="1750203" y="572055"/>
            <a:ext cx="7705725" cy="2063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a:cs typeface="Arial" panose="020B0604020202020204" pitchFamily="34" charset="0"/>
              </a:rPr>
              <a:t>Presenter disclosures</a:t>
            </a:r>
          </a:p>
        </p:txBody>
      </p:sp>
      <p:sp>
        <p:nvSpPr>
          <p:cNvPr id="6" name="TextBox 5">
            <a:extLst>
              <a:ext uri="{FF2B5EF4-FFF2-40B4-BE49-F238E27FC236}">
                <a16:creationId xmlns:a16="http://schemas.microsoft.com/office/drawing/2014/main" id="{FF7D6A2E-63E5-1ABA-37BB-B4A29DE4B3CB}"/>
              </a:ext>
            </a:extLst>
          </p:cNvPr>
          <p:cNvSpPr txBox="1"/>
          <p:nvPr/>
        </p:nvSpPr>
        <p:spPr>
          <a:xfrm>
            <a:off x="1357346" y="1674674"/>
            <a:ext cx="9745498"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Consultancy: none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a:cs typeface="Arial" panose="020B0604020202020204" pitchFamily="34" charset="0"/>
              </a:rPr>
              <a:t>Research Funding: </a:t>
            </a: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a:cs typeface="Arial" panose="020B0604020202020204" pitchFamily="34" charset="0"/>
              </a:rPr>
              <a:t>PI on Gilead, Sierra Oncology, Janssen, Takeda, Celgene, Actuate Therapeutics, Disc Medicine -sponsored studies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Honoraria: none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Patents and Royalties: none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Membership on an entity’s Board of Directors or advisory committees: none</a:t>
            </a:r>
          </a:p>
        </p:txBody>
      </p:sp>
    </p:spTree>
    <p:extLst>
      <p:ext uri="{BB962C8B-B14F-4D97-AF65-F5344CB8AC3E}">
        <p14:creationId xmlns:p14="http://schemas.microsoft.com/office/powerpoint/2010/main" val="28586444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B9680A-29C7-A5F4-C4C7-39D6D388AB30}"/>
              </a:ext>
            </a:extLst>
          </p:cNvPr>
          <p:cNvSpPr>
            <a:spLocks noGrp="1"/>
          </p:cNvSpPr>
          <p:nvPr>
            <p:ph type="title"/>
          </p:nvPr>
        </p:nvSpPr>
        <p:spPr>
          <a:xfrm>
            <a:off x="0" y="0"/>
            <a:ext cx="12192000" cy="926470"/>
          </a:xfrm>
        </p:spPr>
        <p:txBody>
          <a:bodyPr/>
          <a:lstStyle/>
          <a:p>
            <a:r>
              <a:rPr lang="en-US" sz="2900" b="1" dirty="0">
                <a:solidFill>
                  <a:schemeClr val="accent2">
                    <a:lumMod val="50000"/>
                  </a:schemeClr>
                </a:solidFill>
              </a:rPr>
              <a:t>KarMMa-3 Trial: </a:t>
            </a:r>
            <a:r>
              <a:rPr lang="en-US" sz="2900" dirty="0">
                <a:solidFill>
                  <a:schemeClr val="accent2">
                    <a:lumMod val="50000"/>
                  </a:schemeClr>
                </a:solidFill>
              </a:rPr>
              <a:t>Ide-cel or Standard Regimens in Relapsed and Refractory Multiple Myeloma</a:t>
            </a:r>
            <a:endParaRPr lang="en-US" sz="2900" dirty="0"/>
          </a:p>
        </p:txBody>
      </p:sp>
      <p:pic>
        <p:nvPicPr>
          <p:cNvPr id="6" name="Picture 5">
            <a:extLst>
              <a:ext uri="{FF2B5EF4-FFF2-40B4-BE49-F238E27FC236}">
                <a16:creationId xmlns:a16="http://schemas.microsoft.com/office/drawing/2014/main" id="{1574B177-5697-0169-BC51-EF60D9F0732F}"/>
              </a:ext>
            </a:extLst>
          </p:cNvPr>
          <p:cNvPicPr>
            <a:picLocks noChangeAspect="1"/>
          </p:cNvPicPr>
          <p:nvPr/>
        </p:nvPicPr>
        <p:blipFill>
          <a:blip r:embed="rId2"/>
          <a:stretch>
            <a:fillRect/>
          </a:stretch>
        </p:blipFill>
        <p:spPr>
          <a:xfrm>
            <a:off x="2160691" y="1072692"/>
            <a:ext cx="7870618" cy="4712616"/>
          </a:xfrm>
          <a:prstGeom prst="rect">
            <a:avLst/>
          </a:prstGeom>
        </p:spPr>
      </p:pic>
      <p:sp>
        <p:nvSpPr>
          <p:cNvPr id="7" name="Footer Placeholder 4">
            <a:extLst>
              <a:ext uri="{FF2B5EF4-FFF2-40B4-BE49-F238E27FC236}">
                <a16:creationId xmlns:a16="http://schemas.microsoft.com/office/drawing/2014/main" id="{BD21801E-364A-F20D-3163-31F039556445}"/>
              </a:ext>
            </a:extLst>
          </p:cNvPr>
          <p:cNvSpPr txBox="1">
            <a:spLocks/>
          </p:cNvSpPr>
          <p:nvPr/>
        </p:nvSpPr>
        <p:spPr>
          <a:xfrm>
            <a:off x="3087688" y="6592888"/>
            <a:ext cx="8970962"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rPr>
              <a:t>Redrawn from Rodriguez-Otero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P,et</a:t>
            </a:r>
            <a:r>
              <a:rPr kumimoji="0" lang="en-US" sz="1000" b="0" i="0" u="none" strike="noStrike" kern="1200" cap="none" spc="0" normalizeH="0" baseline="0" noProof="0" dirty="0">
                <a:ln>
                  <a:noFill/>
                </a:ln>
                <a:solidFill>
                  <a:srgbClr val="000000"/>
                </a:solidFill>
                <a:effectLst/>
                <a:uLnTx/>
                <a:uFillTx/>
                <a:latin typeface="Arial"/>
                <a:ea typeface="ＭＳ Ｐゴシック"/>
              </a:rPr>
              <a:t> al. Ide-cel or Standard Regimens in Relapsed and Refractory Multiple Myeloma. N Engl J Med. 2023;388(11):1002-1014</a:t>
            </a:r>
          </a:p>
        </p:txBody>
      </p:sp>
    </p:spTree>
    <p:extLst>
      <p:ext uri="{BB962C8B-B14F-4D97-AF65-F5344CB8AC3E}">
        <p14:creationId xmlns:p14="http://schemas.microsoft.com/office/powerpoint/2010/main" val="42483234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A441A4-6EB5-B395-68EC-6A9363163BEF}"/>
              </a:ext>
            </a:extLst>
          </p:cNvPr>
          <p:cNvSpPr>
            <a:spLocks noGrp="1"/>
          </p:cNvSpPr>
          <p:nvPr>
            <p:ph sz="half" idx="1"/>
          </p:nvPr>
        </p:nvSpPr>
        <p:spPr>
          <a:xfrm>
            <a:off x="68263" y="1110108"/>
            <a:ext cx="11811000" cy="4637784"/>
          </a:xfrm>
        </p:spPr>
        <p:txBody>
          <a:bodyPr/>
          <a:lstStyle/>
          <a:p>
            <a:r>
              <a:rPr lang="en-US" sz="1800" dirty="0">
                <a:solidFill>
                  <a:schemeClr val="accent2">
                    <a:lumMod val="50000"/>
                  </a:schemeClr>
                </a:solidFill>
              </a:rPr>
              <a:t>In this Phase I dose-escalation study, patients with relapsed MM (including patients with relapse after BCMA CAR T-cell therapy) received a GPRC5D-targeted CAR T-cell therapy (MCARH109) at four dose levels</a:t>
            </a:r>
          </a:p>
          <a:p>
            <a:pPr marL="0" indent="0">
              <a:buNone/>
            </a:pPr>
            <a:endParaRPr lang="en-US" sz="1800" dirty="0">
              <a:solidFill>
                <a:schemeClr val="accent2">
                  <a:lumMod val="50000"/>
                </a:schemeClr>
              </a:solidFill>
            </a:endParaRPr>
          </a:p>
          <a:p>
            <a:r>
              <a:rPr lang="en-US" sz="1800" dirty="0">
                <a:solidFill>
                  <a:schemeClr val="accent2">
                    <a:lumMod val="50000"/>
                  </a:schemeClr>
                </a:solidFill>
              </a:rPr>
              <a:t>The median age of the patients was 60 years (range, 38 to 76), and the median number of previous lines of therapy was 6 (range, 4 to 14). All the patients were penta-exposed. 13 patients (76%) had one or more high-risk cytogenetic features. 10 patients (59%) had received previous treatment with BCMA-targeted therapies, including 8 (47%) who received previous BCMA CAR T-cell therapy</a:t>
            </a:r>
          </a:p>
          <a:p>
            <a:pPr marL="0" indent="0">
              <a:buNone/>
            </a:pPr>
            <a:endParaRPr lang="en-US" sz="1800" dirty="0">
              <a:solidFill>
                <a:schemeClr val="accent2">
                  <a:lumMod val="50000"/>
                </a:schemeClr>
              </a:solidFill>
            </a:endParaRPr>
          </a:p>
          <a:p>
            <a:r>
              <a:rPr lang="en-US" sz="1800" dirty="0">
                <a:solidFill>
                  <a:schemeClr val="accent2">
                    <a:lumMod val="50000"/>
                  </a:schemeClr>
                </a:solidFill>
              </a:rPr>
              <a:t>Cytokine release syndrome was seen in 15 patients (88%) and was of grade 1 or 2 in all patients except for 1 patient who had received the highest dose level (450×106 CAR T cells) and had a grade 4 event. This same patient had grade 4 ICANS and grade 4 macrophage activation syndrome constituting a dose-limiting toxic effect and 2 patients had a grade 3 cerebellar disorder of unclear cause. No cerebellar disorder, ICANS of any grade, or cytokine release syndrome of grade 3 or higher occurred in the 12 patients who received doses of 25×10</a:t>
            </a:r>
            <a:r>
              <a:rPr lang="en-US" sz="1800" baseline="30000" dirty="0">
                <a:solidFill>
                  <a:schemeClr val="accent2">
                    <a:lumMod val="50000"/>
                  </a:schemeClr>
                </a:solidFill>
              </a:rPr>
              <a:t>6</a:t>
            </a:r>
            <a:r>
              <a:rPr lang="en-US" sz="1800" dirty="0">
                <a:solidFill>
                  <a:schemeClr val="accent2">
                    <a:lumMod val="50000"/>
                  </a:schemeClr>
                </a:solidFill>
              </a:rPr>
              <a:t> to 150×10</a:t>
            </a:r>
            <a:r>
              <a:rPr lang="en-US" sz="1800" baseline="30000" dirty="0">
                <a:solidFill>
                  <a:schemeClr val="accent2">
                    <a:lumMod val="50000"/>
                  </a:schemeClr>
                </a:solidFill>
              </a:rPr>
              <a:t>6</a:t>
            </a:r>
            <a:r>
              <a:rPr lang="en-US" sz="1800" dirty="0">
                <a:solidFill>
                  <a:schemeClr val="accent2">
                    <a:lumMod val="50000"/>
                  </a:schemeClr>
                </a:solidFill>
              </a:rPr>
              <a:t> cells</a:t>
            </a:r>
          </a:p>
        </p:txBody>
      </p:sp>
      <p:sp>
        <p:nvSpPr>
          <p:cNvPr id="5" name="Title 4">
            <a:extLst>
              <a:ext uri="{FF2B5EF4-FFF2-40B4-BE49-F238E27FC236}">
                <a16:creationId xmlns:a16="http://schemas.microsoft.com/office/drawing/2014/main" id="{4DBC280E-147F-9AF1-053A-CFCBB5F7B286}"/>
              </a:ext>
            </a:extLst>
          </p:cNvPr>
          <p:cNvSpPr>
            <a:spLocks noGrp="1"/>
          </p:cNvSpPr>
          <p:nvPr>
            <p:ph type="title"/>
          </p:nvPr>
        </p:nvSpPr>
        <p:spPr/>
        <p:txBody>
          <a:bodyPr/>
          <a:lstStyle/>
          <a:p>
            <a:r>
              <a:rPr lang="en-US" sz="2900" b="1" dirty="0">
                <a:solidFill>
                  <a:schemeClr val="accent2">
                    <a:lumMod val="50000"/>
                  </a:schemeClr>
                </a:solidFill>
              </a:rPr>
              <a:t>MCARH109: </a:t>
            </a:r>
            <a:r>
              <a:rPr lang="en-US" sz="2900" dirty="0">
                <a:solidFill>
                  <a:schemeClr val="accent2">
                    <a:lumMod val="50000"/>
                  </a:schemeClr>
                </a:solidFill>
              </a:rPr>
              <a:t>GPRC5D-Targeted CAR T Cells for Myeloma</a:t>
            </a:r>
          </a:p>
        </p:txBody>
      </p:sp>
      <p:sp>
        <p:nvSpPr>
          <p:cNvPr id="6" name="Footer Placeholder 4">
            <a:extLst>
              <a:ext uri="{FF2B5EF4-FFF2-40B4-BE49-F238E27FC236}">
                <a16:creationId xmlns:a16="http://schemas.microsoft.com/office/drawing/2014/main" id="{C0F588E7-6525-F26A-1C6A-035CF10C6697}"/>
              </a:ext>
            </a:extLst>
          </p:cNvPr>
          <p:cNvSpPr txBox="1">
            <a:spLocks/>
          </p:cNvSpPr>
          <p:nvPr/>
        </p:nvSpPr>
        <p:spPr>
          <a:xfrm>
            <a:off x="5973763" y="6573838"/>
            <a:ext cx="6218237"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Arial"/>
                <a:ea typeface="ＭＳ Ｐゴシック"/>
              </a:rPr>
              <a:t>Mailankody</a:t>
            </a:r>
            <a:r>
              <a:rPr kumimoji="0" lang="en-US" sz="1000" b="0" i="0" u="none" strike="noStrike" kern="1200" cap="none" spc="0" normalizeH="0" baseline="0" noProof="0" dirty="0">
                <a:ln>
                  <a:noFill/>
                </a:ln>
                <a:solidFill>
                  <a:srgbClr val="000000"/>
                </a:solidFill>
                <a:effectLst/>
                <a:uLnTx/>
                <a:uFillTx/>
                <a:latin typeface="Arial"/>
                <a:ea typeface="ＭＳ Ｐゴシック"/>
              </a:rPr>
              <a:t>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S,et</a:t>
            </a:r>
            <a:r>
              <a:rPr kumimoji="0" lang="en-US" sz="1000" b="0" i="0" u="none" strike="noStrike" kern="1200" cap="none" spc="0" normalizeH="0" baseline="0" noProof="0" dirty="0">
                <a:ln>
                  <a:noFill/>
                </a:ln>
                <a:solidFill>
                  <a:srgbClr val="000000"/>
                </a:solidFill>
                <a:effectLst/>
                <a:uLnTx/>
                <a:uFillTx/>
                <a:latin typeface="Arial"/>
                <a:ea typeface="ＭＳ Ｐゴシック"/>
              </a:rPr>
              <a:t> al. GPRC5D-Targeted CAR T Cells for Myeloma. N Engl J Med. 2022;387(13):1196-1206.</a:t>
            </a:r>
          </a:p>
        </p:txBody>
      </p:sp>
    </p:spTree>
    <p:extLst>
      <p:ext uri="{BB962C8B-B14F-4D97-AF65-F5344CB8AC3E}">
        <p14:creationId xmlns:p14="http://schemas.microsoft.com/office/powerpoint/2010/main" val="17105973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A8830C-0219-FDB4-CA26-98C849B5F85E}"/>
              </a:ext>
            </a:extLst>
          </p:cNvPr>
          <p:cNvSpPr>
            <a:spLocks noGrp="1"/>
          </p:cNvSpPr>
          <p:nvPr>
            <p:ph type="title"/>
          </p:nvPr>
        </p:nvSpPr>
        <p:spPr>
          <a:xfrm>
            <a:off x="0" y="169796"/>
            <a:ext cx="12192000" cy="556172"/>
          </a:xfrm>
        </p:spPr>
        <p:txBody>
          <a:bodyPr/>
          <a:lstStyle/>
          <a:p>
            <a:r>
              <a:rPr lang="en-US" sz="2900" b="1" dirty="0">
                <a:solidFill>
                  <a:schemeClr val="accent2">
                    <a:lumMod val="50000"/>
                  </a:schemeClr>
                </a:solidFill>
              </a:rPr>
              <a:t>MCARH109: </a:t>
            </a:r>
            <a:r>
              <a:rPr lang="en-US" sz="2900" dirty="0">
                <a:solidFill>
                  <a:schemeClr val="accent2">
                    <a:lumMod val="50000"/>
                  </a:schemeClr>
                </a:solidFill>
              </a:rPr>
              <a:t>GPRC5D-Targeted CAR T Cells for Myeloma</a:t>
            </a:r>
          </a:p>
        </p:txBody>
      </p:sp>
      <p:graphicFrame>
        <p:nvGraphicFramePr>
          <p:cNvPr id="6" name="Content Placeholder 5">
            <a:extLst>
              <a:ext uri="{FF2B5EF4-FFF2-40B4-BE49-F238E27FC236}">
                <a16:creationId xmlns:a16="http://schemas.microsoft.com/office/drawing/2014/main" id="{5DF0DD9A-FCBF-E1DB-3133-19365873A831}"/>
              </a:ext>
            </a:extLst>
          </p:cNvPr>
          <p:cNvGraphicFramePr>
            <a:graphicFrameLocks noGrp="1"/>
          </p:cNvGraphicFramePr>
          <p:nvPr>
            <p:ph idx="1"/>
          </p:nvPr>
        </p:nvGraphicFramePr>
        <p:xfrm>
          <a:off x="1092197" y="1438728"/>
          <a:ext cx="10007606" cy="3474720"/>
        </p:xfrm>
        <a:graphic>
          <a:graphicData uri="http://schemas.openxmlformats.org/drawingml/2006/table">
            <a:tbl>
              <a:tblPr firstRow="1" bandRow="1">
                <a:tableStyleId>{5940675A-B579-460E-94D1-54222C63F5DA}</a:tableStyleId>
              </a:tblPr>
              <a:tblGrid>
                <a:gridCol w="1429658">
                  <a:extLst>
                    <a:ext uri="{9D8B030D-6E8A-4147-A177-3AD203B41FA5}">
                      <a16:colId xmlns:a16="http://schemas.microsoft.com/office/drawing/2014/main" val="20000"/>
                    </a:ext>
                  </a:extLst>
                </a:gridCol>
                <a:gridCol w="1429658">
                  <a:extLst>
                    <a:ext uri="{9D8B030D-6E8A-4147-A177-3AD203B41FA5}">
                      <a16:colId xmlns:a16="http://schemas.microsoft.com/office/drawing/2014/main" val="20001"/>
                    </a:ext>
                  </a:extLst>
                </a:gridCol>
                <a:gridCol w="1429658">
                  <a:extLst>
                    <a:ext uri="{9D8B030D-6E8A-4147-A177-3AD203B41FA5}">
                      <a16:colId xmlns:a16="http://schemas.microsoft.com/office/drawing/2014/main" val="20002"/>
                    </a:ext>
                  </a:extLst>
                </a:gridCol>
                <a:gridCol w="1429658">
                  <a:extLst>
                    <a:ext uri="{9D8B030D-6E8A-4147-A177-3AD203B41FA5}">
                      <a16:colId xmlns:a16="http://schemas.microsoft.com/office/drawing/2014/main" val="3925496248"/>
                    </a:ext>
                  </a:extLst>
                </a:gridCol>
                <a:gridCol w="1429658">
                  <a:extLst>
                    <a:ext uri="{9D8B030D-6E8A-4147-A177-3AD203B41FA5}">
                      <a16:colId xmlns:a16="http://schemas.microsoft.com/office/drawing/2014/main" val="3861335284"/>
                    </a:ext>
                  </a:extLst>
                </a:gridCol>
                <a:gridCol w="1429658">
                  <a:extLst>
                    <a:ext uri="{9D8B030D-6E8A-4147-A177-3AD203B41FA5}">
                      <a16:colId xmlns:a16="http://schemas.microsoft.com/office/drawing/2014/main" val="1520759798"/>
                    </a:ext>
                  </a:extLst>
                </a:gridCol>
                <a:gridCol w="1429658">
                  <a:extLst>
                    <a:ext uri="{9D8B030D-6E8A-4147-A177-3AD203B41FA5}">
                      <a16:colId xmlns:a16="http://schemas.microsoft.com/office/drawing/2014/main" val="1680921026"/>
                    </a:ext>
                  </a:extLst>
                </a:gridCol>
              </a:tblGrid>
              <a:tr h="0">
                <a:tc>
                  <a:txBody>
                    <a:bodyPr/>
                    <a:lstStyle/>
                    <a:p>
                      <a:pPr algn="l" rtl="0" fontAlgn="b">
                        <a:lnSpc>
                          <a:spcPct val="100000"/>
                        </a:lnSpc>
                      </a:pPr>
                      <a:r>
                        <a:rPr lang="en-US" sz="1200" b="1" dirty="0">
                          <a:solidFill>
                            <a:schemeClr val="bg1"/>
                          </a:solidFill>
                          <a:effectLst/>
                        </a:rPr>
                        <a:t>Response</a:t>
                      </a:r>
                    </a:p>
                  </a:txBody>
                  <a:tcPr marL="60969" marR="60969" anchor="b">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10000"/>
                      </a:schemeClr>
                    </a:solidFill>
                  </a:tcPr>
                </a:tc>
                <a:tc gridSpan="2">
                  <a:txBody>
                    <a:bodyPr/>
                    <a:lstStyle/>
                    <a:p>
                      <a:pPr algn="ctr" rtl="0" fontAlgn="b">
                        <a:lnSpc>
                          <a:spcPct val="100000"/>
                        </a:lnSpc>
                      </a:pPr>
                      <a:r>
                        <a:rPr lang="en-US" sz="1200" b="1" dirty="0">
                          <a:solidFill>
                            <a:schemeClr val="bg1"/>
                          </a:solidFill>
                          <a:effectLst/>
                        </a:rPr>
                        <a:t>All patients</a:t>
                      </a:r>
                    </a:p>
                  </a:txBody>
                  <a:tcPr marL="60969" marR="6096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10000"/>
                      </a:schemeClr>
                    </a:solidFill>
                  </a:tcPr>
                </a:tc>
                <a:tc hMerge="1">
                  <a:txBody>
                    <a:bodyPr/>
                    <a:lstStyle/>
                    <a:p>
                      <a:pPr algn="ctr" rtl="0" fontAlgn="b">
                        <a:lnSpc>
                          <a:spcPct val="80000"/>
                        </a:lnSpc>
                      </a:pPr>
                      <a:endParaRPr lang="en-US" sz="1200" b="1" dirty="0">
                        <a:solidFill>
                          <a:schemeClr val="bg1"/>
                        </a:solidFill>
                        <a:effectLst/>
                      </a:endParaRPr>
                    </a:p>
                  </a:txBody>
                  <a:tcPr marL="60969" marR="6096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gn="ctr" rtl="0" fontAlgn="b">
                        <a:lnSpc>
                          <a:spcPct val="100000"/>
                        </a:lnSpc>
                      </a:pPr>
                      <a:r>
                        <a:rPr lang="en-US" sz="1200" b="1" dirty="0">
                          <a:solidFill>
                            <a:schemeClr val="bg1"/>
                          </a:solidFill>
                          <a:effectLst/>
                        </a:rPr>
                        <a:t>Previous BCMA therapies</a:t>
                      </a:r>
                    </a:p>
                  </a:txBody>
                  <a:tcPr marL="60969" marR="6096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10000"/>
                      </a:schemeClr>
                    </a:solidFill>
                  </a:tcPr>
                </a:tc>
                <a:tc hMerge="1">
                  <a:txBody>
                    <a:bodyPr/>
                    <a:lstStyle/>
                    <a:p>
                      <a:pPr algn="ctr" rtl="0" fontAlgn="b">
                        <a:lnSpc>
                          <a:spcPct val="80000"/>
                        </a:lnSpc>
                      </a:pPr>
                      <a:endParaRPr lang="en-US" sz="1200" b="1" dirty="0">
                        <a:solidFill>
                          <a:schemeClr val="bg1"/>
                        </a:solidFill>
                        <a:effectLst/>
                      </a:endParaRPr>
                    </a:p>
                  </a:txBody>
                  <a:tcPr marL="60969" marR="6096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gn="ctr" rtl="0" fontAlgn="b">
                        <a:lnSpc>
                          <a:spcPct val="100000"/>
                        </a:lnSpc>
                      </a:pPr>
                      <a:r>
                        <a:rPr lang="en-US" sz="1200" b="1" dirty="0">
                          <a:solidFill>
                            <a:schemeClr val="bg1"/>
                          </a:solidFill>
                          <a:effectLst/>
                        </a:rPr>
                        <a:t>No previous BCMA therapies</a:t>
                      </a:r>
                    </a:p>
                  </a:txBody>
                  <a:tcPr marL="60969" marR="60969" anchor="b">
                    <a:lnL w="12700" cap="flat" cmpd="sng" algn="ctr">
                      <a:solidFill>
                        <a:schemeClr val="bg1"/>
                      </a:solid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10000"/>
                      </a:schemeClr>
                    </a:solidFill>
                  </a:tcPr>
                </a:tc>
                <a:tc hMerge="1">
                  <a:txBody>
                    <a:bodyPr/>
                    <a:lstStyle/>
                    <a:p>
                      <a:pPr algn="ctr" rtl="0" fontAlgn="b">
                        <a:lnSpc>
                          <a:spcPct val="80000"/>
                        </a:lnSpc>
                      </a:pPr>
                      <a:endParaRPr lang="en-US" sz="1200" b="1" dirty="0">
                        <a:solidFill>
                          <a:schemeClr val="bg1"/>
                        </a:solidFill>
                        <a:effectLst/>
                      </a:endParaRPr>
                    </a:p>
                  </a:txBody>
                  <a:tcPr marL="60969" marR="60969" anchor="b">
                    <a:lnL w="12700" cap="flat" cmpd="sng" algn="ctr">
                      <a:solidFill>
                        <a:schemeClr val="bg1"/>
                      </a:solid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0">
                <a:tc>
                  <a:txBody>
                    <a:bodyPr/>
                    <a:lstStyle/>
                    <a:p>
                      <a:pPr algn="l" rtl="0" fontAlgn="b">
                        <a:lnSpc>
                          <a:spcPct val="100000"/>
                        </a:lnSpc>
                      </a:pPr>
                      <a:endParaRPr lang="en-US" sz="1200" b="1" dirty="0">
                        <a:solidFill>
                          <a:schemeClr val="bg1"/>
                        </a:solidFill>
                        <a:effectLst/>
                      </a:endParaRPr>
                    </a:p>
                  </a:txBody>
                  <a:tcPr marL="60969" marR="60969" anchor="b">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10000"/>
                      </a:schemeClr>
                    </a:solidFill>
                  </a:tcPr>
                </a:tc>
                <a:tc>
                  <a:txBody>
                    <a:bodyPr/>
                    <a:lstStyle/>
                    <a:p>
                      <a:pPr algn="ctr" rtl="0" fontAlgn="b">
                        <a:lnSpc>
                          <a:spcPct val="100000"/>
                        </a:lnSpc>
                      </a:pPr>
                      <a:r>
                        <a:rPr lang="en-US" sz="1200" b="1" dirty="0">
                          <a:solidFill>
                            <a:schemeClr val="bg1"/>
                          </a:solidFill>
                          <a:effectLst/>
                        </a:rPr>
                        <a:t>All dose levels (N=17)</a:t>
                      </a:r>
                    </a:p>
                  </a:txBody>
                  <a:tcPr marL="60969" marR="6096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10000"/>
                      </a:schemeClr>
                    </a:solidFill>
                  </a:tcPr>
                </a:tc>
                <a:tc>
                  <a:txBody>
                    <a:bodyPr/>
                    <a:lstStyle/>
                    <a:p>
                      <a:pPr algn="ctr" rtl="0" fontAlgn="b">
                        <a:lnSpc>
                          <a:spcPct val="100000"/>
                        </a:lnSpc>
                      </a:pPr>
                      <a:r>
                        <a:rPr lang="en-US" sz="1200" b="1" dirty="0">
                          <a:solidFill>
                            <a:schemeClr val="bg1"/>
                          </a:solidFill>
                          <a:effectLst/>
                        </a:rPr>
                        <a:t>25x10</a:t>
                      </a:r>
                      <a:r>
                        <a:rPr lang="en-US" sz="1200" b="1" baseline="30000" dirty="0">
                          <a:solidFill>
                            <a:schemeClr val="bg1"/>
                          </a:solidFill>
                          <a:effectLst/>
                        </a:rPr>
                        <a:t>6</a:t>
                      </a:r>
                      <a:r>
                        <a:rPr lang="en-US" sz="1200" b="1" baseline="0" dirty="0">
                          <a:solidFill>
                            <a:schemeClr val="bg1"/>
                          </a:solidFill>
                          <a:effectLst/>
                        </a:rPr>
                        <a:t>-150x10</a:t>
                      </a:r>
                      <a:r>
                        <a:rPr lang="en-US" sz="1200" b="1" baseline="30000" dirty="0">
                          <a:solidFill>
                            <a:schemeClr val="bg1"/>
                          </a:solidFill>
                          <a:effectLst/>
                        </a:rPr>
                        <a:t>6</a:t>
                      </a:r>
                      <a:endParaRPr lang="en-US" sz="1200" b="1" baseline="0" dirty="0">
                        <a:solidFill>
                          <a:schemeClr val="bg1"/>
                        </a:solidFill>
                        <a:effectLst/>
                      </a:endParaRPr>
                    </a:p>
                    <a:p>
                      <a:pPr algn="ctr" rtl="0" fontAlgn="b">
                        <a:lnSpc>
                          <a:spcPct val="100000"/>
                        </a:lnSpc>
                      </a:pPr>
                      <a:r>
                        <a:rPr lang="en-US" sz="1200" b="1" baseline="0" dirty="0">
                          <a:solidFill>
                            <a:schemeClr val="bg1"/>
                          </a:solidFill>
                          <a:effectLst/>
                        </a:rPr>
                        <a:t>CAR T cells</a:t>
                      </a:r>
                    </a:p>
                    <a:p>
                      <a:pPr algn="ctr" rtl="0" fontAlgn="b">
                        <a:lnSpc>
                          <a:spcPct val="100000"/>
                        </a:lnSpc>
                      </a:pPr>
                      <a:r>
                        <a:rPr lang="en-US" sz="1200" b="1" baseline="0" dirty="0">
                          <a:solidFill>
                            <a:schemeClr val="bg1"/>
                          </a:solidFill>
                          <a:effectLst/>
                        </a:rPr>
                        <a:t>(N=12)</a:t>
                      </a:r>
                    </a:p>
                  </a:txBody>
                  <a:tcPr marL="60969" marR="6096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10000"/>
                      </a:schemeClr>
                    </a:solidFill>
                  </a:tcPr>
                </a:tc>
                <a:tc>
                  <a:txBody>
                    <a:bodyPr/>
                    <a:lstStyle/>
                    <a:p>
                      <a:pPr algn="ctr" rtl="0" fontAlgn="b">
                        <a:lnSpc>
                          <a:spcPct val="100000"/>
                        </a:lnSpc>
                      </a:pPr>
                      <a:r>
                        <a:rPr lang="en-US" sz="1200" b="1" dirty="0">
                          <a:solidFill>
                            <a:schemeClr val="bg1"/>
                          </a:solidFill>
                          <a:effectLst/>
                        </a:rPr>
                        <a:t>All dose levels (N=10)</a:t>
                      </a:r>
                    </a:p>
                  </a:txBody>
                  <a:tcPr marL="60969" marR="6096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10000"/>
                      </a:schemeClr>
                    </a:solidFill>
                  </a:tcPr>
                </a:tc>
                <a:tc>
                  <a:txBody>
                    <a:bodyPr/>
                    <a:lstStyle/>
                    <a:p>
                      <a:pPr algn="ctr" rtl="0" fontAlgn="b">
                        <a:lnSpc>
                          <a:spcPct val="100000"/>
                        </a:lnSpc>
                      </a:pPr>
                      <a:r>
                        <a:rPr lang="en-US" sz="1200" b="1" dirty="0">
                          <a:solidFill>
                            <a:schemeClr val="bg1"/>
                          </a:solidFill>
                          <a:effectLst/>
                        </a:rPr>
                        <a:t>25x10</a:t>
                      </a:r>
                      <a:r>
                        <a:rPr lang="en-US" sz="1200" b="1" baseline="30000" dirty="0">
                          <a:solidFill>
                            <a:schemeClr val="bg1"/>
                          </a:solidFill>
                          <a:effectLst/>
                        </a:rPr>
                        <a:t>6</a:t>
                      </a:r>
                      <a:r>
                        <a:rPr lang="en-US" sz="1200" b="1" baseline="0" dirty="0">
                          <a:solidFill>
                            <a:schemeClr val="bg1"/>
                          </a:solidFill>
                          <a:effectLst/>
                        </a:rPr>
                        <a:t>-150x10</a:t>
                      </a:r>
                      <a:r>
                        <a:rPr lang="en-US" sz="1200" b="1" baseline="30000" dirty="0">
                          <a:solidFill>
                            <a:schemeClr val="bg1"/>
                          </a:solidFill>
                          <a:effectLst/>
                        </a:rPr>
                        <a:t>6</a:t>
                      </a:r>
                      <a:endParaRPr lang="en-US" sz="1200" b="1" baseline="0" dirty="0">
                        <a:solidFill>
                          <a:schemeClr val="bg1"/>
                        </a:solidFill>
                        <a:effectLst/>
                      </a:endParaRPr>
                    </a:p>
                    <a:p>
                      <a:pPr algn="ctr" rtl="0" fontAlgn="b">
                        <a:lnSpc>
                          <a:spcPct val="100000"/>
                        </a:lnSpc>
                      </a:pPr>
                      <a:r>
                        <a:rPr lang="en-US" sz="1200" b="1" baseline="0" dirty="0">
                          <a:solidFill>
                            <a:schemeClr val="bg1"/>
                          </a:solidFill>
                          <a:effectLst/>
                        </a:rPr>
                        <a:t>CAR T cells</a:t>
                      </a:r>
                    </a:p>
                    <a:p>
                      <a:pPr algn="ctr" rtl="0" fontAlgn="b">
                        <a:lnSpc>
                          <a:spcPct val="100000"/>
                        </a:lnSpc>
                      </a:pPr>
                      <a:r>
                        <a:rPr lang="en-US" sz="1200" b="1" baseline="0" dirty="0">
                          <a:solidFill>
                            <a:schemeClr val="bg1"/>
                          </a:solidFill>
                          <a:effectLst/>
                        </a:rPr>
                        <a:t>(N=6)</a:t>
                      </a:r>
                    </a:p>
                  </a:txBody>
                  <a:tcPr marL="60969" marR="6096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10000"/>
                      </a:schemeClr>
                    </a:solidFill>
                  </a:tcPr>
                </a:tc>
                <a:tc>
                  <a:txBody>
                    <a:bodyPr/>
                    <a:lstStyle/>
                    <a:p>
                      <a:pPr marL="0" marR="0" lvl="0" indent="0" algn="ctr" defTabSz="914484" rtl="0" eaLnBrk="1" fontAlgn="b" latinLnBrk="0" hangingPunct="1">
                        <a:lnSpc>
                          <a:spcPct val="100000"/>
                        </a:lnSpc>
                        <a:spcBef>
                          <a:spcPts val="0"/>
                        </a:spcBef>
                        <a:spcAft>
                          <a:spcPts val="0"/>
                        </a:spcAft>
                        <a:buClrTx/>
                        <a:buSzTx/>
                        <a:buFontTx/>
                        <a:buNone/>
                        <a:tabLst/>
                        <a:defRPr/>
                      </a:pPr>
                      <a:r>
                        <a:rPr lang="en-US" sz="1200" b="1" dirty="0">
                          <a:solidFill>
                            <a:schemeClr val="bg1"/>
                          </a:solidFill>
                          <a:effectLst/>
                        </a:rPr>
                        <a:t>All dose levels (N=7)</a:t>
                      </a:r>
                    </a:p>
                  </a:txBody>
                  <a:tcPr marL="60969" marR="60969"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10000"/>
                      </a:schemeClr>
                    </a:solidFill>
                  </a:tcPr>
                </a:tc>
                <a:tc>
                  <a:txBody>
                    <a:bodyPr/>
                    <a:lstStyle/>
                    <a:p>
                      <a:pPr algn="ctr" rtl="0" fontAlgn="b">
                        <a:lnSpc>
                          <a:spcPct val="100000"/>
                        </a:lnSpc>
                      </a:pPr>
                      <a:r>
                        <a:rPr lang="en-US" sz="1200" b="1" dirty="0">
                          <a:solidFill>
                            <a:schemeClr val="bg1"/>
                          </a:solidFill>
                          <a:effectLst/>
                        </a:rPr>
                        <a:t>25x10</a:t>
                      </a:r>
                      <a:r>
                        <a:rPr lang="en-US" sz="1200" b="1" baseline="30000" dirty="0">
                          <a:solidFill>
                            <a:schemeClr val="bg1"/>
                          </a:solidFill>
                          <a:effectLst/>
                        </a:rPr>
                        <a:t>6</a:t>
                      </a:r>
                      <a:r>
                        <a:rPr lang="en-US" sz="1200" b="1" baseline="0" dirty="0">
                          <a:solidFill>
                            <a:schemeClr val="bg1"/>
                          </a:solidFill>
                          <a:effectLst/>
                        </a:rPr>
                        <a:t>-150x10</a:t>
                      </a:r>
                      <a:r>
                        <a:rPr lang="en-US" sz="1200" b="1" baseline="30000" dirty="0">
                          <a:solidFill>
                            <a:schemeClr val="bg1"/>
                          </a:solidFill>
                          <a:effectLst/>
                        </a:rPr>
                        <a:t>6</a:t>
                      </a:r>
                      <a:endParaRPr lang="en-US" sz="1200" b="1" baseline="0" dirty="0">
                        <a:solidFill>
                          <a:schemeClr val="bg1"/>
                        </a:solidFill>
                        <a:effectLst/>
                      </a:endParaRPr>
                    </a:p>
                    <a:p>
                      <a:pPr algn="ctr" rtl="0" fontAlgn="b">
                        <a:lnSpc>
                          <a:spcPct val="100000"/>
                        </a:lnSpc>
                      </a:pPr>
                      <a:r>
                        <a:rPr lang="en-US" sz="1200" b="1" baseline="0" dirty="0">
                          <a:solidFill>
                            <a:schemeClr val="bg1"/>
                          </a:solidFill>
                          <a:effectLst/>
                        </a:rPr>
                        <a:t>CAR T cells</a:t>
                      </a:r>
                    </a:p>
                    <a:p>
                      <a:pPr algn="ctr" rtl="0" fontAlgn="b">
                        <a:lnSpc>
                          <a:spcPct val="100000"/>
                        </a:lnSpc>
                      </a:pPr>
                      <a:r>
                        <a:rPr lang="en-US" sz="1200" b="1" baseline="0" dirty="0">
                          <a:solidFill>
                            <a:schemeClr val="bg1"/>
                          </a:solidFill>
                          <a:effectLst/>
                        </a:rPr>
                        <a:t>(N=6)</a:t>
                      </a:r>
                    </a:p>
                  </a:txBody>
                  <a:tcPr marL="60969" marR="60969" anchor="b">
                    <a:lnL w="12700" cap="flat" cmpd="sng" algn="ctr">
                      <a:solidFill>
                        <a:schemeClr val="bg1"/>
                      </a:solid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10000"/>
                      </a:schemeClr>
                    </a:solidFill>
                  </a:tcPr>
                </a:tc>
                <a:extLst>
                  <a:ext uri="{0D108BD9-81ED-4DB2-BD59-A6C34878D82A}">
                    <a16:rowId xmlns:a16="http://schemas.microsoft.com/office/drawing/2014/main" val="4151976795"/>
                  </a:ext>
                </a:extLst>
              </a:tr>
              <a:tr h="0">
                <a:tc>
                  <a:txBody>
                    <a:bodyPr/>
                    <a:lstStyle/>
                    <a:p>
                      <a:pPr algn="l" rtl="0" fontAlgn="t">
                        <a:lnSpc>
                          <a:spcPct val="100000"/>
                        </a:lnSpc>
                      </a:pPr>
                      <a:endParaRPr lang="en-US" sz="1200" dirty="0">
                        <a:solidFill>
                          <a:schemeClr val="tx1"/>
                        </a:solidFill>
                        <a:effectLst/>
                      </a:endParaRPr>
                    </a:p>
                  </a:txBody>
                  <a:tcPr marL="60969" marR="60969" anchor="ctr">
                    <a:lnL w="12700" cmpd="sng">
                      <a:noFill/>
                    </a:lnL>
                    <a:lnR w="12700" cmpd="sng">
                      <a:noFill/>
                    </a:lnR>
                    <a:lnT w="762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endParaRPr lang="en-US" sz="1200" dirty="0">
                        <a:solidFill>
                          <a:schemeClr val="tx1"/>
                        </a:solidFill>
                        <a:effectLst/>
                      </a:endParaRPr>
                    </a:p>
                  </a:txBody>
                  <a:tcPr marL="60969" marR="60969" anchor="ctr">
                    <a:lnL w="12700" cmpd="sng">
                      <a:noFill/>
                    </a:lnL>
                    <a:lnR w="12700" cmpd="sng">
                      <a:noFill/>
                    </a:lnR>
                    <a:lnT w="762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endParaRPr lang="en-US" sz="1200" dirty="0">
                        <a:solidFill>
                          <a:schemeClr val="tx1"/>
                        </a:solidFill>
                        <a:effectLst/>
                      </a:endParaRPr>
                    </a:p>
                  </a:txBody>
                  <a:tcPr marL="60969" marR="60969" anchor="ctr">
                    <a:lnL w="12700" cmpd="sng">
                      <a:noFill/>
                    </a:lnL>
                    <a:lnR w="12700" cmpd="sng">
                      <a:noFill/>
                    </a:lnR>
                    <a:lnT w="762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rtl="0" fontAlgn="t">
                        <a:lnSpc>
                          <a:spcPct val="100000"/>
                        </a:lnSpc>
                      </a:pPr>
                      <a:r>
                        <a:rPr lang="en-US" sz="1200" dirty="0">
                          <a:solidFill>
                            <a:schemeClr val="tx1"/>
                          </a:solidFill>
                          <a:effectLst/>
                        </a:rPr>
                        <a:t>Number (percent)</a:t>
                      </a:r>
                    </a:p>
                  </a:txBody>
                  <a:tcPr marL="60969" marR="60969" anchor="ctr">
                    <a:lnL w="12700" cmpd="sng">
                      <a:noFill/>
                    </a:lnL>
                    <a:lnR w="12700" cmpd="sng">
                      <a:noFill/>
                    </a:lnR>
                    <a:lnT w="762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t">
                        <a:lnSpc>
                          <a:spcPct val="100000"/>
                        </a:lnSpc>
                      </a:pPr>
                      <a:endParaRPr lang="en-US" sz="1200" dirty="0">
                        <a:solidFill>
                          <a:schemeClr val="tx1"/>
                        </a:solidFill>
                        <a:effectLst/>
                      </a:endParaRPr>
                    </a:p>
                  </a:txBody>
                  <a:tcPr marL="60969" marR="60969" anchor="ctr">
                    <a:lnL w="12700" cmpd="sng">
                      <a:noFill/>
                    </a:lnL>
                    <a:lnR w="12700" cmpd="sng">
                      <a:noFill/>
                    </a:lnR>
                    <a:lnT w="762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endParaRPr lang="en-US" sz="1200" dirty="0">
                        <a:solidFill>
                          <a:schemeClr val="tx1"/>
                        </a:solidFill>
                        <a:effectLst/>
                      </a:endParaRPr>
                    </a:p>
                  </a:txBody>
                  <a:tcPr marL="60969" marR="60969" anchor="ctr">
                    <a:lnL w="12700" cmpd="sng">
                      <a:noFill/>
                    </a:lnL>
                    <a:lnR w="12700" cmpd="sng">
                      <a:noFill/>
                    </a:lnR>
                    <a:lnT w="762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endParaRPr lang="en-US" sz="1200" dirty="0">
                        <a:solidFill>
                          <a:schemeClr val="tx1"/>
                        </a:solidFill>
                        <a:effectLst/>
                      </a:endParaRPr>
                    </a:p>
                  </a:txBody>
                  <a:tcPr marL="60969" marR="60969" anchor="ctr">
                    <a:lnL w="12700" cmpd="sng">
                      <a:noFill/>
                    </a:lnL>
                    <a:lnR w="12700" cmpd="sng">
                      <a:noFill/>
                    </a:lnR>
                    <a:lnT w="762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l" rtl="0" fontAlgn="t">
                        <a:lnSpc>
                          <a:spcPct val="100000"/>
                        </a:lnSpc>
                      </a:pPr>
                      <a:r>
                        <a:rPr lang="en-US" sz="1200" dirty="0">
                          <a:solidFill>
                            <a:schemeClr val="tx1"/>
                          </a:solidFill>
                          <a:effectLst/>
                        </a:rPr>
                        <a:t>Partial response or better</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12 (71)</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7 (58)</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7 (70)</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3 (50)</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5 (71)</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4 (67)</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7343508"/>
                  </a:ext>
                </a:extLst>
              </a:tr>
              <a:tr h="0">
                <a:tc>
                  <a:txBody>
                    <a:bodyPr/>
                    <a:lstStyle/>
                    <a:p>
                      <a:pPr algn="l" rtl="0" fontAlgn="t">
                        <a:lnSpc>
                          <a:spcPct val="100000"/>
                        </a:lnSpc>
                      </a:pPr>
                      <a:r>
                        <a:rPr lang="en-US" sz="1200" dirty="0">
                          <a:solidFill>
                            <a:schemeClr val="tx1"/>
                          </a:solidFill>
                          <a:effectLst/>
                        </a:rPr>
                        <a:t>Very good partial response or better</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10 (59)</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5 (42)</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6 (60)</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2 (33)</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4 (57)</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3 (50)</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7852048"/>
                  </a:ext>
                </a:extLst>
              </a:tr>
              <a:tr h="0">
                <a:tc>
                  <a:txBody>
                    <a:bodyPr/>
                    <a:lstStyle/>
                    <a:p>
                      <a:pPr algn="l" rtl="0" fontAlgn="t">
                        <a:lnSpc>
                          <a:spcPct val="100000"/>
                        </a:lnSpc>
                      </a:pPr>
                      <a:r>
                        <a:rPr lang="en-US" sz="1200" dirty="0">
                          <a:solidFill>
                            <a:schemeClr val="tx1"/>
                          </a:solidFill>
                          <a:effectLst/>
                        </a:rPr>
                        <a:t>Complete response or better</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6 (35)</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3 (25)</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4 (40)</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2 (33)</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2 (29)</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1 (17)</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2353194"/>
                  </a:ext>
                </a:extLst>
              </a:tr>
              <a:tr h="0">
                <a:tc>
                  <a:txBody>
                    <a:bodyPr/>
                    <a:lstStyle/>
                    <a:p>
                      <a:pPr algn="l" rtl="0" fontAlgn="t">
                        <a:lnSpc>
                          <a:spcPct val="100000"/>
                        </a:lnSpc>
                      </a:pPr>
                      <a:r>
                        <a:rPr lang="en-US" sz="1200" dirty="0">
                          <a:solidFill>
                            <a:schemeClr val="tx1"/>
                          </a:solidFill>
                          <a:effectLst/>
                        </a:rPr>
                        <a:t>Negativity for MRD in bone marrow*</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8 (47)</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6 (50)</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3 (30)</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2 (33)</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5 (71)</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lnSpc>
                          <a:spcPct val="100000"/>
                        </a:lnSpc>
                      </a:pPr>
                      <a:r>
                        <a:rPr lang="en-US" sz="1200" dirty="0">
                          <a:solidFill>
                            <a:schemeClr val="tx1"/>
                          </a:solidFill>
                          <a:effectLst/>
                        </a:rPr>
                        <a:t>4 (67)</a:t>
                      </a: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6934892"/>
                  </a:ext>
                </a:extLst>
              </a:tr>
              <a:tr h="0">
                <a:tc gridSpan="7">
                  <a:txBody>
                    <a:bodyPr/>
                    <a:lstStyle/>
                    <a:p>
                      <a:pPr algn="l" rtl="0" fontAlgn="t">
                        <a:lnSpc>
                          <a:spcPct val="100000"/>
                        </a:lnSpc>
                      </a:pPr>
                      <a:r>
                        <a:rPr lang="en-US" sz="1200" dirty="0">
                          <a:solidFill>
                            <a:schemeClr val="tx1"/>
                          </a:solidFill>
                          <a:effectLst/>
                        </a:rPr>
                        <a:t>*Negativity for minimal residual disease (MRD) in bone marrow was assessed by means of 10-color flow cytometry with a sensitivity of 1 in 10</a:t>
                      </a:r>
                      <a:r>
                        <a:rPr lang="en-US" sz="1200" baseline="30000" dirty="0">
                          <a:solidFill>
                            <a:schemeClr val="tx1"/>
                          </a:solidFill>
                          <a:effectLst/>
                        </a:rPr>
                        <a:t>5</a:t>
                      </a:r>
                      <a:r>
                        <a:rPr lang="en-US" sz="1200" baseline="0" dirty="0">
                          <a:solidFill>
                            <a:schemeClr val="tx1"/>
                          </a:solidFill>
                          <a:effectLst/>
                        </a:rPr>
                        <a:t> at 4 weeks after CAR T-cell therapy, at the occurrence of a complete response, and as clinically indicated.</a:t>
                      </a:r>
                      <a:endParaRPr lang="en-US" sz="1200" dirty="0">
                        <a:solidFill>
                          <a:schemeClr val="tx1"/>
                        </a:solidFill>
                        <a:effectLst/>
                      </a:endParaRPr>
                    </a:p>
                  </a:txBody>
                  <a:tcPr marL="60969" marR="609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t">
                        <a:lnSpc>
                          <a:spcPct val="100000"/>
                        </a:lnSpc>
                      </a:pPr>
                      <a:endParaRPr lang="en-US" sz="1200" dirty="0">
                        <a:solidFill>
                          <a:schemeClr val="tx1"/>
                        </a:solidFill>
                        <a:effectLst/>
                      </a:endParaRPr>
                    </a:p>
                  </a:txBody>
                  <a:tcPr marL="60969" marR="60969" anchor="ctr">
                    <a:lnL w="12700" cmpd="sng">
                      <a:noFill/>
                    </a:lnL>
                    <a:lnR w="12700" cmpd="sng">
                      <a:noFill/>
                    </a:lnR>
                    <a:lnT w="762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t">
                        <a:lnSpc>
                          <a:spcPct val="100000"/>
                        </a:lnSpc>
                      </a:pPr>
                      <a:endParaRPr lang="en-US" sz="1200" dirty="0">
                        <a:solidFill>
                          <a:schemeClr val="tx1"/>
                        </a:solidFill>
                        <a:effectLst/>
                      </a:endParaRPr>
                    </a:p>
                  </a:txBody>
                  <a:tcPr marL="60969" marR="60969" anchor="ctr">
                    <a:lnL w="12700" cmpd="sng">
                      <a:noFill/>
                    </a:lnL>
                    <a:lnR w="12700" cmpd="sng">
                      <a:noFill/>
                    </a:lnR>
                    <a:lnT w="762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t">
                        <a:lnSpc>
                          <a:spcPct val="100000"/>
                        </a:lnSpc>
                      </a:pPr>
                      <a:endParaRPr lang="en-US" sz="1200" dirty="0">
                        <a:solidFill>
                          <a:schemeClr val="tx1"/>
                        </a:solidFill>
                        <a:effectLst/>
                      </a:endParaRPr>
                    </a:p>
                  </a:txBody>
                  <a:tcPr marL="60969" marR="60969" anchor="ctr">
                    <a:lnL w="12700" cmpd="sng">
                      <a:noFill/>
                    </a:lnL>
                    <a:lnR w="12700" cmpd="sng">
                      <a:noFill/>
                    </a:lnR>
                    <a:lnT w="762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t">
                        <a:lnSpc>
                          <a:spcPct val="100000"/>
                        </a:lnSpc>
                      </a:pPr>
                      <a:endParaRPr lang="en-US" sz="1200" dirty="0">
                        <a:solidFill>
                          <a:schemeClr val="tx1"/>
                        </a:solidFill>
                        <a:effectLst/>
                      </a:endParaRPr>
                    </a:p>
                  </a:txBody>
                  <a:tcPr marL="60969" marR="60969" anchor="ctr">
                    <a:lnL w="12700" cmpd="sng">
                      <a:noFill/>
                    </a:lnL>
                    <a:lnR w="12700" cmpd="sng">
                      <a:noFill/>
                    </a:lnR>
                    <a:lnT w="762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t">
                        <a:lnSpc>
                          <a:spcPct val="100000"/>
                        </a:lnSpc>
                      </a:pPr>
                      <a:endParaRPr lang="en-US" sz="1200" dirty="0">
                        <a:solidFill>
                          <a:schemeClr val="tx1"/>
                        </a:solidFill>
                        <a:effectLst/>
                      </a:endParaRPr>
                    </a:p>
                  </a:txBody>
                  <a:tcPr marL="60969" marR="60969" anchor="ctr">
                    <a:lnL w="12700" cmpd="sng">
                      <a:noFill/>
                    </a:lnL>
                    <a:lnR w="12700" cmpd="sng">
                      <a:noFill/>
                    </a:lnR>
                    <a:lnT w="762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t">
                        <a:lnSpc>
                          <a:spcPct val="100000"/>
                        </a:lnSpc>
                      </a:pPr>
                      <a:endParaRPr lang="en-US" sz="1200" dirty="0">
                        <a:solidFill>
                          <a:schemeClr val="tx1"/>
                        </a:solidFill>
                        <a:effectLst/>
                      </a:endParaRPr>
                    </a:p>
                  </a:txBody>
                  <a:tcPr marL="60969" marR="60969" anchor="ctr">
                    <a:lnL w="12700" cmpd="sng">
                      <a:noFill/>
                    </a:lnL>
                    <a:lnR w="12700" cmpd="sng">
                      <a:noFill/>
                    </a:lnR>
                    <a:lnT w="762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5072589"/>
                  </a:ext>
                </a:extLst>
              </a:tr>
            </a:tbl>
          </a:graphicData>
        </a:graphic>
      </p:graphicFrame>
      <p:sp>
        <p:nvSpPr>
          <p:cNvPr id="7" name="TextBox 6">
            <a:extLst>
              <a:ext uri="{FF2B5EF4-FFF2-40B4-BE49-F238E27FC236}">
                <a16:creationId xmlns:a16="http://schemas.microsoft.com/office/drawing/2014/main" id="{93484112-98CE-279F-CDF2-F24F26A22E25}"/>
              </a:ext>
            </a:extLst>
          </p:cNvPr>
          <p:cNvSpPr txBox="1"/>
          <p:nvPr/>
        </p:nvSpPr>
        <p:spPr>
          <a:xfrm>
            <a:off x="1092197" y="1131781"/>
            <a:ext cx="1000760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33399">
                    <a:lumMod val="50000"/>
                  </a:srgbClr>
                </a:solidFill>
                <a:effectLst/>
                <a:uLnTx/>
                <a:uFillTx/>
                <a:latin typeface="Arial"/>
                <a:ea typeface="ＭＳ Ｐゴシック"/>
              </a:rPr>
              <a:t>Clinical Response in All Patients and in Patients with or without Previous BCMA-Directed Therapies</a:t>
            </a:r>
          </a:p>
        </p:txBody>
      </p:sp>
      <p:sp>
        <p:nvSpPr>
          <p:cNvPr id="8" name="Footer Placeholder 4">
            <a:extLst>
              <a:ext uri="{FF2B5EF4-FFF2-40B4-BE49-F238E27FC236}">
                <a16:creationId xmlns:a16="http://schemas.microsoft.com/office/drawing/2014/main" id="{1548A323-20E5-FFE9-0537-59AE25C8D127}"/>
              </a:ext>
            </a:extLst>
          </p:cNvPr>
          <p:cNvSpPr txBox="1">
            <a:spLocks/>
          </p:cNvSpPr>
          <p:nvPr/>
        </p:nvSpPr>
        <p:spPr>
          <a:xfrm>
            <a:off x="5183188" y="6573838"/>
            <a:ext cx="7008812"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rPr>
              <a:t>Redrawn from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Mailankody</a:t>
            </a:r>
            <a:r>
              <a:rPr kumimoji="0" lang="en-US" sz="1000" b="0" i="0" u="none" strike="noStrike" kern="1200" cap="none" spc="0" normalizeH="0" baseline="0" noProof="0" dirty="0">
                <a:ln>
                  <a:noFill/>
                </a:ln>
                <a:solidFill>
                  <a:srgbClr val="000000"/>
                </a:solidFill>
                <a:effectLst/>
                <a:uLnTx/>
                <a:uFillTx/>
                <a:latin typeface="Arial"/>
                <a:ea typeface="ＭＳ Ｐゴシック"/>
              </a:rPr>
              <a:t>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S,et</a:t>
            </a:r>
            <a:r>
              <a:rPr kumimoji="0" lang="en-US" sz="1000" b="0" i="0" u="none" strike="noStrike" kern="1200" cap="none" spc="0" normalizeH="0" baseline="0" noProof="0" dirty="0">
                <a:ln>
                  <a:noFill/>
                </a:ln>
                <a:solidFill>
                  <a:srgbClr val="000000"/>
                </a:solidFill>
                <a:effectLst/>
                <a:uLnTx/>
                <a:uFillTx/>
                <a:latin typeface="Arial"/>
                <a:ea typeface="ＭＳ Ｐゴシック"/>
              </a:rPr>
              <a:t> al. GPRC5D-Targeted CAR T Cells for Myeloma. N Engl J Med. 2022;387(13):1196-1206.</a:t>
            </a:r>
          </a:p>
        </p:txBody>
      </p:sp>
    </p:spTree>
    <p:extLst>
      <p:ext uri="{BB962C8B-B14F-4D97-AF65-F5344CB8AC3E}">
        <p14:creationId xmlns:p14="http://schemas.microsoft.com/office/powerpoint/2010/main" val="4329681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9DD9FB-7992-00AF-B5C1-063CD053826D}"/>
              </a:ext>
            </a:extLst>
          </p:cNvPr>
          <p:cNvSpPr>
            <a:spLocks noGrp="1"/>
          </p:cNvSpPr>
          <p:nvPr>
            <p:ph sz="half" idx="1"/>
          </p:nvPr>
        </p:nvSpPr>
        <p:spPr>
          <a:xfrm>
            <a:off x="126833" y="976642"/>
            <a:ext cx="6646946" cy="3911365"/>
          </a:xfrm>
        </p:spPr>
        <p:txBody>
          <a:bodyPr/>
          <a:lstStyle/>
          <a:p>
            <a:r>
              <a:rPr lang="en-US" sz="3600" dirty="0">
                <a:solidFill>
                  <a:schemeClr val="accent2">
                    <a:lumMod val="50000"/>
                  </a:schemeClr>
                </a:solidFill>
              </a:rPr>
              <a:t>Talquetamab + Daratumumab (TRIMM-2 Study)</a:t>
            </a:r>
          </a:p>
          <a:p>
            <a:r>
              <a:rPr lang="en-US" sz="3600" dirty="0">
                <a:solidFill>
                  <a:schemeClr val="accent2">
                    <a:lumMod val="50000"/>
                  </a:schemeClr>
                </a:solidFill>
              </a:rPr>
              <a:t>Teclistamab + Talquetamab (</a:t>
            </a:r>
            <a:r>
              <a:rPr lang="en-US" sz="3600" i="0" dirty="0">
                <a:solidFill>
                  <a:srgbClr val="2B3341"/>
                </a:solidFill>
                <a:effectLst/>
              </a:rPr>
              <a:t>RedirecTT-1</a:t>
            </a:r>
            <a:r>
              <a:rPr lang="en-US" sz="3600" i="0" dirty="0">
                <a:solidFill>
                  <a:schemeClr val="accent2">
                    <a:lumMod val="50000"/>
                  </a:schemeClr>
                </a:solidFill>
                <a:effectLst/>
              </a:rPr>
              <a:t> Study)</a:t>
            </a:r>
          </a:p>
          <a:p>
            <a:r>
              <a:rPr lang="en-US" sz="3600" dirty="0">
                <a:solidFill>
                  <a:schemeClr val="accent2">
                    <a:lumMod val="50000"/>
                  </a:schemeClr>
                </a:solidFill>
              </a:rPr>
              <a:t>Bispecific Antibodies with Other Anti-MM Agents</a:t>
            </a:r>
            <a:endParaRPr lang="en-US" sz="3600" i="0" dirty="0">
              <a:solidFill>
                <a:srgbClr val="2B3341"/>
              </a:solidFill>
              <a:effectLst/>
            </a:endParaRPr>
          </a:p>
        </p:txBody>
      </p:sp>
      <p:sp>
        <p:nvSpPr>
          <p:cNvPr id="5" name="Title 4">
            <a:extLst>
              <a:ext uri="{FF2B5EF4-FFF2-40B4-BE49-F238E27FC236}">
                <a16:creationId xmlns:a16="http://schemas.microsoft.com/office/drawing/2014/main" id="{84A683A8-19B2-921F-41B0-1DB6DD9D6E10}"/>
              </a:ext>
            </a:extLst>
          </p:cNvPr>
          <p:cNvSpPr>
            <a:spLocks noGrp="1"/>
          </p:cNvSpPr>
          <p:nvPr>
            <p:ph type="title"/>
          </p:nvPr>
        </p:nvSpPr>
        <p:spPr>
          <a:xfrm>
            <a:off x="0" y="25067"/>
            <a:ext cx="12192000" cy="926470"/>
          </a:xfrm>
        </p:spPr>
        <p:txBody>
          <a:bodyPr/>
          <a:lstStyle/>
          <a:p>
            <a:r>
              <a:rPr lang="en-US" dirty="0"/>
              <a:t>Bispecific Antibody Combinations</a:t>
            </a:r>
          </a:p>
        </p:txBody>
      </p:sp>
      <p:pic>
        <p:nvPicPr>
          <p:cNvPr id="6" name="Picture 5">
            <a:extLst>
              <a:ext uri="{FF2B5EF4-FFF2-40B4-BE49-F238E27FC236}">
                <a16:creationId xmlns:a16="http://schemas.microsoft.com/office/drawing/2014/main" id="{DBE82FEB-3554-91E8-7618-145B1E8F1FE9}"/>
              </a:ext>
            </a:extLst>
          </p:cNvPr>
          <p:cNvPicPr>
            <a:picLocks noChangeAspect="1"/>
          </p:cNvPicPr>
          <p:nvPr/>
        </p:nvPicPr>
        <p:blipFill>
          <a:blip r:embed="rId2"/>
          <a:stretch>
            <a:fillRect/>
          </a:stretch>
        </p:blipFill>
        <p:spPr>
          <a:xfrm>
            <a:off x="6617368" y="1071854"/>
            <a:ext cx="5447799" cy="4270168"/>
          </a:xfrm>
          <a:prstGeom prst="rect">
            <a:avLst/>
          </a:prstGeom>
        </p:spPr>
      </p:pic>
      <p:sp>
        <p:nvSpPr>
          <p:cNvPr id="7" name="Footer Placeholder 4">
            <a:extLst>
              <a:ext uri="{FF2B5EF4-FFF2-40B4-BE49-F238E27FC236}">
                <a16:creationId xmlns:a16="http://schemas.microsoft.com/office/drawing/2014/main" id="{D7A42E99-B28C-B45B-EDD4-5A585B01DB01}"/>
              </a:ext>
            </a:extLst>
          </p:cNvPr>
          <p:cNvSpPr txBox="1">
            <a:spLocks/>
          </p:cNvSpPr>
          <p:nvPr/>
        </p:nvSpPr>
        <p:spPr>
          <a:xfrm>
            <a:off x="3341528" y="6356000"/>
            <a:ext cx="8976307"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rPr>
              <a:t>Image from Swan D, Murphy P,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Glavey</a:t>
            </a:r>
            <a:r>
              <a:rPr kumimoji="0" lang="en-US" sz="1000" b="0" i="0" u="none" strike="noStrike" kern="1200" cap="none" spc="0" normalizeH="0" baseline="0" noProof="0" dirty="0">
                <a:ln>
                  <a:noFill/>
                </a:ln>
                <a:solidFill>
                  <a:srgbClr val="000000"/>
                </a:solidFill>
                <a:effectLst/>
                <a:uLnTx/>
                <a:uFillTx/>
                <a:latin typeface="Arial"/>
                <a:ea typeface="ＭＳ Ｐゴシック"/>
              </a:rPr>
              <a:t> S, Quinn J. Bispecific Antibodies in Multiple Myeloma: Opportunities to Enhance Efficacy and Improve Safety. Cancers. 2023; 15(6):1819. https://doi.org/10.3390/cancers15061819. CC BY 4.0. </a:t>
            </a:r>
          </a:p>
        </p:txBody>
      </p:sp>
    </p:spTree>
    <p:extLst>
      <p:ext uri="{BB962C8B-B14F-4D97-AF65-F5344CB8AC3E}">
        <p14:creationId xmlns:p14="http://schemas.microsoft.com/office/powerpoint/2010/main" val="42407463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62E2A2-19B6-20B2-67D0-858E5F3FE7BA}"/>
              </a:ext>
            </a:extLst>
          </p:cNvPr>
          <p:cNvSpPr>
            <a:spLocks noGrp="1"/>
          </p:cNvSpPr>
          <p:nvPr>
            <p:ph sz="half" idx="1"/>
          </p:nvPr>
        </p:nvSpPr>
        <p:spPr>
          <a:xfrm>
            <a:off x="195129" y="717847"/>
            <a:ext cx="11801742" cy="4742916"/>
          </a:xfrm>
        </p:spPr>
        <p:txBody>
          <a:bodyPr/>
          <a:lstStyle/>
          <a:p>
            <a:r>
              <a:rPr lang="en-US" sz="2000" dirty="0">
                <a:solidFill>
                  <a:srgbClr val="002060"/>
                </a:solidFill>
              </a:rPr>
              <a:t>Pts received tal RP2Ds (400 or 800 ug/kg biweekly) with step-up dosing + </a:t>
            </a:r>
            <a:r>
              <a:rPr lang="en-US" sz="2000" dirty="0" err="1">
                <a:solidFill>
                  <a:srgbClr val="002060"/>
                </a:solidFill>
              </a:rPr>
              <a:t>dara</a:t>
            </a:r>
            <a:r>
              <a:rPr lang="en-US" sz="2000" dirty="0">
                <a:solidFill>
                  <a:srgbClr val="002060"/>
                </a:solidFill>
              </a:rPr>
              <a:t> 1800 mg per approved schedule</a:t>
            </a:r>
          </a:p>
          <a:p>
            <a:r>
              <a:rPr lang="en-US" sz="2000" dirty="0">
                <a:solidFill>
                  <a:srgbClr val="002060"/>
                </a:solidFill>
              </a:rPr>
              <a:t>65 patients, median follow-up was 11.5 </a:t>
            </a:r>
            <a:r>
              <a:rPr lang="en-US" sz="2000" dirty="0" err="1">
                <a:solidFill>
                  <a:srgbClr val="002060"/>
                </a:solidFill>
              </a:rPr>
              <a:t>mo</a:t>
            </a:r>
            <a:r>
              <a:rPr lang="en-US" sz="2000" dirty="0">
                <a:solidFill>
                  <a:srgbClr val="002060"/>
                </a:solidFill>
              </a:rPr>
              <a:t> (range 1.0–27.3). Median age was 63 y (range 37–81); 18% of pts had high-risk cytogenetics; 25% had extramedullary plasmacytomas. Median prior LOT was 5 (range 2–16): 63% penta-drug exposed; 58% triple-class refractory</a:t>
            </a:r>
          </a:p>
          <a:p>
            <a:r>
              <a:rPr lang="en-US" sz="2000" dirty="0">
                <a:solidFill>
                  <a:srgbClr val="002060"/>
                </a:solidFill>
              </a:rPr>
              <a:t>Prior treatments included anti-CD38 (88% [77% refractory]), anti-BCMA (54% [38%]), </a:t>
            </a:r>
            <a:r>
              <a:rPr lang="en-US" sz="2000" dirty="0" err="1">
                <a:solidFill>
                  <a:srgbClr val="002060"/>
                </a:solidFill>
              </a:rPr>
              <a:t>BsAb</a:t>
            </a:r>
            <a:r>
              <a:rPr lang="en-US" sz="2000" dirty="0">
                <a:solidFill>
                  <a:srgbClr val="002060"/>
                </a:solidFill>
              </a:rPr>
              <a:t> (25% [25%]), and anti-BCMA CAR-T (17% [2%]) therapy</a:t>
            </a:r>
          </a:p>
          <a:p>
            <a:r>
              <a:rPr lang="en-US" sz="2000" dirty="0">
                <a:solidFill>
                  <a:srgbClr val="002060"/>
                </a:solidFill>
              </a:rPr>
              <a:t> Most common AEs were CRS (78%; all Gr 1/2), dysgeusia (75%), dry mouth (55%), anemia (52%), fatigue (45%), and skin exfoliation (45%). 63% of pts had infections (Gr 3/4 22%; Gr 5 3%). 38% of pts had neutropenia (Gr 3/4 26%). 85% had postbaseline IgG &lt; 500 mg/dL. ICANS occurred in 3 pts (5%; all Gr 1/2 and resolved in 1–2 d)</a:t>
            </a:r>
          </a:p>
          <a:p>
            <a:r>
              <a:rPr lang="en-US" sz="2000" dirty="0">
                <a:solidFill>
                  <a:srgbClr val="002060"/>
                </a:solidFill>
              </a:rPr>
              <a:t>ORR was 78% (66% ≥VGPR; 45% ≥CR) across RP2Ds (100% in anti-CD38 naïve pts), and responses deepened over time. In pts exposed/refractory to prior therapy, ORRs were 75%/76% for anti-CD38, 74%/64% for anti-BCMA, and 75%/75% for </a:t>
            </a:r>
            <a:r>
              <a:rPr lang="en-US" sz="2000" dirty="0" err="1">
                <a:solidFill>
                  <a:srgbClr val="002060"/>
                </a:solidFill>
              </a:rPr>
              <a:t>BsAb</a:t>
            </a:r>
            <a:endParaRPr lang="en-US" sz="2000" dirty="0">
              <a:solidFill>
                <a:srgbClr val="002060"/>
              </a:solidFill>
            </a:endParaRPr>
          </a:p>
          <a:p>
            <a:r>
              <a:rPr lang="en-US" sz="2000" dirty="0" err="1">
                <a:solidFill>
                  <a:srgbClr val="002060"/>
                </a:solidFill>
              </a:rPr>
              <a:t>mPFS</a:t>
            </a:r>
            <a:r>
              <a:rPr lang="en-US" sz="2000" dirty="0">
                <a:solidFill>
                  <a:srgbClr val="002060"/>
                </a:solidFill>
              </a:rPr>
              <a:t> was 19.4 </a:t>
            </a:r>
            <a:r>
              <a:rPr lang="en-US" sz="2000" dirty="0" err="1">
                <a:solidFill>
                  <a:srgbClr val="002060"/>
                </a:solidFill>
              </a:rPr>
              <a:t>mo</a:t>
            </a:r>
            <a:r>
              <a:rPr lang="en-US" sz="2000" dirty="0">
                <a:solidFill>
                  <a:srgbClr val="002060"/>
                </a:solidFill>
              </a:rPr>
              <a:t>; 12-mo PFS and OS rates were 76% and 93%, respectively</a:t>
            </a:r>
          </a:p>
        </p:txBody>
      </p:sp>
      <p:sp>
        <p:nvSpPr>
          <p:cNvPr id="4" name="Footer Placeholder 3">
            <a:extLst>
              <a:ext uri="{FF2B5EF4-FFF2-40B4-BE49-F238E27FC236}">
                <a16:creationId xmlns:a16="http://schemas.microsoft.com/office/drawing/2014/main" id="{8321DA4F-E1C1-6507-6B60-C5255266D4E1}"/>
              </a:ext>
            </a:extLst>
          </p:cNvPr>
          <p:cNvSpPr>
            <a:spLocks noGrp="1"/>
          </p:cNvSpPr>
          <p:nvPr>
            <p:ph type="ftr" sz="quarter" idx="3"/>
          </p:nvPr>
        </p:nvSpPr>
        <p:spPr>
          <a:xfrm>
            <a:off x="3230311" y="6301828"/>
            <a:ext cx="8961689" cy="55617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Arial"/>
                <a:ea typeface="ＭＳ Ｐゴシック"/>
              </a:rPr>
              <a:t>Dholaria</a:t>
            </a:r>
            <a:r>
              <a:rPr kumimoji="0" lang="en-US" sz="1000" b="0" i="0" u="none" strike="noStrike" kern="1200" cap="none" spc="0" normalizeH="0" baseline="0" noProof="0" dirty="0">
                <a:ln>
                  <a:noFill/>
                </a:ln>
                <a:solidFill>
                  <a:srgbClr val="000000"/>
                </a:solidFill>
                <a:effectLst/>
                <a:uLnTx/>
                <a:uFillTx/>
                <a:latin typeface="Arial"/>
                <a:ea typeface="ＭＳ Ｐゴシック"/>
              </a:rPr>
              <a:t> BR, et al.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Talquetamab</a:t>
            </a:r>
            <a:r>
              <a:rPr kumimoji="0" lang="en-US" sz="1000" b="0" i="0" u="none" strike="noStrike" kern="1200" cap="none" spc="0" normalizeH="0" baseline="0" noProof="0" dirty="0">
                <a:ln>
                  <a:noFill/>
                </a:ln>
                <a:solidFill>
                  <a:srgbClr val="000000"/>
                </a:solidFill>
                <a:effectLst/>
                <a:uLnTx/>
                <a:uFillTx/>
                <a:latin typeface="Arial"/>
                <a:ea typeface="ＭＳ Ｐゴシック"/>
              </a:rPr>
              <a:t> + daratumumab in patients  with relapsed/refractory multiple myeloma: Updated TRIMM-2 results. Journal of Clinical Oncology 2023 41:16_suppl, 8003</a:t>
            </a:r>
            <a:endParaRPr kumimoji="0" lang="en-US" sz="1000" b="0" i="0" u="none" strike="noStrike" kern="1200" cap="none" spc="0" normalizeH="0" baseline="0" noProof="0" dirty="0">
              <a:ln>
                <a:noFill/>
              </a:ln>
              <a:solidFill>
                <a:srgbClr val="800000"/>
              </a:solidFill>
              <a:effectLst/>
              <a:uLnTx/>
              <a:uFillTx/>
              <a:latin typeface="Arial"/>
              <a:ea typeface="ＭＳ Ｐゴシック"/>
            </a:endParaRPr>
          </a:p>
        </p:txBody>
      </p:sp>
      <p:sp>
        <p:nvSpPr>
          <p:cNvPr id="5" name="Title 4">
            <a:extLst>
              <a:ext uri="{FF2B5EF4-FFF2-40B4-BE49-F238E27FC236}">
                <a16:creationId xmlns:a16="http://schemas.microsoft.com/office/drawing/2014/main" id="{C6E0F965-BF0C-2FAC-59AC-10EC0EE806F1}"/>
              </a:ext>
            </a:extLst>
          </p:cNvPr>
          <p:cNvSpPr>
            <a:spLocks noGrp="1"/>
          </p:cNvSpPr>
          <p:nvPr>
            <p:ph type="title"/>
          </p:nvPr>
        </p:nvSpPr>
        <p:spPr>
          <a:xfrm>
            <a:off x="76912" y="-70503"/>
            <a:ext cx="12192000" cy="556172"/>
          </a:xfrm>
        </p:spPr>
        <p:txBody>
          <a:bodyPr/>
          <a:lstStyle/>
          <a:p>
            <a:r>
              <a:rPr lang="pt-BR" sz="4000" dirty="0"/>
              <a:t>TRIMM-2: Talquetamab + Daratumumab </a:t>
            </a:r>
            <a:endParaRPr lang="en-US" sz="4000" dirty="0"/>
          </a:p>
        </p:txBody>
      </p:sp>
    </p:spTree>
    <p:extLst>
      <p:ext uri="{BB962C8B-B14F-4D97-AF65-F5344CB8AC3E}">
        <p14:creationId xmlns:p14="http://schemas.microsoft.com/office/powerpoint/2010/main" val="18277611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A23BC8-64A2-B447-A431-F64D7009E789}"/>
              </a:ext>
            </a:extLst>
          </p:cNvPr>
          <p:cNvSpPr>
            <a:spLocks noGrp="1"/>
          </p:cNvSpPr>
          <p:nvPr>
            <p:ph sz="half" idx="1"/>
          </p:nvPr>
        </p:nvSpPr>
        <p:spPr>
          <a:xfrm>
            <a:off x="248652" y="900788"/>
            <a:ext cx="11686674" cy="4671413"/>
          </a:xfrm>
        </p:spPr>
        <p:txBody>
          <a:bodyPr/>
          <a:lstStyle/>
          <a:p>
            <a:r>
              <a:rPr lang="en-US" sz="2100" dirty="0">
                <a:solidFill>
                  <a:schemeClr val="accent2">
                    <a:lumMod val="50000"/>
                  </a:schemeClr>
                </a:solidFill>
              </a:rPr>
              <a:t>63 pts received Tec + Tal. Median (range) age was 67 y (39–81); median (range) prior LOT was 5 (1–11); 33% (15/45) had high-risk cytogenetics; 78% (49/63) were triple-class refractory; 63% (40/63) were penta-drug exposed; and 43% (27/63) had extramedullary disease (EMD)</a:t>
            </a:r>
          </a:p>
          <a:p>
            <a:r>
              <a:rPr lang="en-US" sz="2100" b="0" i="0" dirty="0">
                <a:solidFill>
                  <a:schemeClr val="accent2">
                    <a:lumMod val="50000"/>
                  </a:schemeClr>
                </a:solidFill>
                <a:effectLst/>
              </a:rPr>
              <a:t>Median (range) duration of follow-up was 14.4 </a:t>
            </a:r>
            <a:r>
              <a:rPr lang="en-US" sz="2100" b="0" i="0" dirty="0" err="1">
                <a:solidFill>
                  <a:schemeClr val="accent2">
                    <a:lumMod val="50000"/>
                  </a:schemeClr>
                </a:solidFill>
                <a:effectLst/>
              </a:rPr>
              <a:t>mos</a:t>
            </a:r>
            <a:r>
              <a:rPr lang="en-US" sz="2100" b="0" i="0" dirty="0">
                <a:solidFill>
                  <a:schemeClr val="accent2">
                    <a:lumMod val="50000"/>
                  </a:schemeClr>
                </a:solidFill>
                <a:effectLst/>
              </a:rPr>
              <a:t> (0.5–21.9). The most common treatment-emergent AEs were CRS (81%; grade [gr] 3, 3%, no gr 4), neutropenia (76%; gr 3/4, 75%), and anemia (60%; gr 3/4, 43%). Dose-limiting toxicities (DLTs) were reported at dose level 1 (gr 3 herpetic stomatitis) and dose level 3 (gr 3 AST/ALT elevation). One ICANS event was reported at dose level 3. No DLTs were reported at the RP2R</a:t>
            </a:r>
          </a:p>
          <a:p>
            <a:r>
              <a:rPr lang="en-US" sz="2100" b="0" i="0" dirty="0">
                <a:solidFill>
                  <a:schemeClr val="accent2">
                    <a:lumMod val="50000"/>
                  </a:schemeClr>
                </a:solidFill>
                <a:effectLst/>
              </a:rPr>
              <a:t>Across all dose levels, overall response rate (ORR) was 84% (52/62) among all evaluable pts and 73% (19/26) among evaluable pts with EMD; rate of CR or better (≥CR) was 34% (21/62) and 31% (8/26), respectively. At the RP2R, ORR was 92% (12/13) among all evaluable pts and 83% (5/6) among evaluable pts with EMD; rate of ≥CR was 31% (4/13) and 33% (2/6), respectively</a:t>
            </a:r>
            <a:endParaRPr lang="en-US" sz="2100" dirty="0">
              <a:solidFill>
                <a:schemeClr val="accent2">
                  <a:lumMod val="50000"/>
                </a:schemeClr>
              </a:solidFill>
            </a:endParaRPr>
          </a:p>
        </p:txBody>
      </p:sp>
      <p:sp>
        <p:nvSpPr>
          <p:cNvPr id="4" name="Footer Placeholder 3">
            <a:extLst>
              <a:ext uri="{FF2B5EF4-FFF2-40B4-BE49-F238E27FC236}">
                <a16:creationId xmlns:a16="http://schemas.microsoft.com/office/drawing/2014/main" id="{3B1BE999-9BEF-8396-8CF5-6BBA367335AC}"/>
              </a:ext>
            </a:extLst>
          </p:cNvPr>
          <p:cNvSpPr>
            <a:spLocks noGrp="1"/>
          </p:cNvSpPr>
          <p:nvPr>
            <p:ph type="ftr" sz="quarter" idx="3"/>
          </p:nvPr>
        </p:nvSpPr>
        <p:spPr>
          <a:xfrm>
            <a:off x="2713524" y="6301828"/>
            <a:ext cx="9478476" cy="55617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D4D4D"/>
                </a:solidFill>
                <a:effectLst/>
                <a:uLnTx/>
                <a:uFillTx/>
                <a:latin typeface="Arial"/>
                <a:ea typeface="ＭＳ Ｐゴシック"/>
              </a:rPr>
              <a:t>Cohen YC, et al. </a:t>
            </a:r>
            <a:r>
              <a:rPr kumimoji="0" lang="en-US" sz="1000" b="0" i="0" u="none" strike="noStrike" kern="1200" cap="none" spc="0" normalizeH="0" baseline="0" noProof="0" dirty="0">
                <a:ln>
                  <a:noFill/>
                </a:ln>
                <a:solidFill>
                  <a:srgbClr val="2B3341"/>
                </a:solidFill>
                <a:effectLst/>
                <a:uLnTx/>
                <a:uFillTx/>
                <a:latin typeface="Arial"/>
                <a:ea typeface="ＭＳ Ｐゴシック"/>
              </a:rPr>
              <a:t>First results from the RedirecTT-1 study with </a:t>
            </a:r>
            <a:r>
              <a:rPr kumimoji="0" lang="en-US" sz="1000" b="0" i="0" u="none" strike="noStrike" kern="1200" cap="none" spc="0" normalizeH="0" baseline="0" noProof="0" dirty="0" err="1">
                <a:ln>
                  <a:noFill/>
                </a:ln>
                <a:solidFill>
                  <a:srgbClr val="2B3341"/>
                </a:solidFill>
                <a:effectLst/>
                <a:uLnTx/>
                <a:uFillTx/>
                <a:latin typeface="Arial"/>
                <a:ea typeface="ＭＳ Ｐゴシック"/>
              </a:rPr>
              <a:t>teclistamab</a:t>
            </a:r>
            <a:r>
              <a:rPr kumimoji="0" lang="en-US" sz="1000" b="0" i="0" u="none" strike="noStrike" kern="1200" cap="none" spc="0" normalizeH="0" baseline="0" noProof="0" dirty="0">
                <a:ln>
                  <a:noFill/>
                </a:ln>
                <a:solidFill>
                  <a:srgbClr val="2B3341"/>
                </a:solidFill>
                <a:effectLst/>
                <a:uLnTx/>
                <a:uFillTx/>
                <a:latin typeface="Arial"/>
                <a:ea typeface="ＭＳ Ｐゴシック"/>
              </a:rPr>
              <a:t> (tec) + </a:t>
            </a:r>
            <a:r>
              <a:rPr kumimoji="0" lang="en-US" sz="1000" b="0" i="0" u="none" strike="noStrike" kern="1200" cap="none" spc="0" normalizeH="0" baseline="0" noProof="0" dirty="0" err="1">
                <a:ln>
                  <a:noFill/>
                </a:ln>
                <a:solidFill>
                  <a:srgbClr val="2B3341"/>
                </a:solidFill>
                <a:effectLst/>
                <a:uLnTx/>
                <a:uFillTx/>
                <a:latin typeface="Arial"/>
                <a:ea typeface="ＭＳ Ｐゴシック"/>
              </a:rPr>
              <a:t>talquetamab</a:t>
            </a:r>
            <a:r>
              <a:rPr kumimoji="0" lang="en-US" sz="1000" b="0" i="0" u="none" strike="noStrike" kern="1200" cap="none" spc="0" normalizeH="0" baseline="0" noProof="0" dirty="0">
                <a:ln>
                  <a:noFill/>
                </a:ln>
                <a:solidFill>
                  <a:srgbClr val="2B3341"/>
                </a:solidFill>
                <a:effectLst/>
                <a:uLnTx/>
                <a:uFillTx/>
                <a:latin typeface="Arial"/>
                <a:ea typeface="ＭＳ Ｐゴシック"/>
              </a:rPr>
              <a:t> (tal) simultaneously targeting BCMA and GPRC5D in patients (pts) with relapsed/refractory multiple myeloma (RRMM).</a:t>
            </a:r>
            <a:r>
              <a:rPr kumimoji="0" lang="en-US" sz="1000" b="0" i="0" u="none" strike="noStrike" kern="1200" cap="none" spc="0" normalizeH="0" baseline="0" noProof="0" dirty="0">
                <a:ln>
                  <a:noFill/>
                </a:ln>
                <a:solidFill>
                  <a:srgbClr val="4D4D4D"/>
                </a:solidFill>
                <a:effectLst/>
                <a:uLnTx/>
                <a:uFillTx/>
                <a:latin typeface="Arial"/>
                <a:ea typeface="ＭＳ Ｐゴシック"/>
              </a:rPr>
              <a:t> J Clin Oncol 41, 2023 (suppl 16; abstr 8002)</a:t>
            </a:r>
            <a:endParaRPr kumimoji="0" lang="en-US" sz="1000" b="0" i="0" u="none" strike="noStrike" kern="1200" cap="none" spc="0" normalizeH="0" baseline="0" noProof="0" dirty="0">
              <a:ln>
                <a:noFill/>
              </a:ln>
              <a:solidFill>
                <a:srgbClr val="800000"/>
              </a:solidFill>
              <a:effectLst/>
              <a:uLnTx/>
              <a:uFillTx/>
              <a:latin typeface="Arial"/>
              <a:ea typeface="ＭＳ Ｐゴシック"/>
            </a:endParaRPr>
          </a:p>
        </p:txBody>
      </p:sp>
      <p:sp>
        <p:nvSpPr>
          <p:cNvPr id="5" name="Title 4">
            <a:extLst>
              <a:ext uri="{FF2B5EF4-FFF2-40B4-BE49-F238E27FC236}">
                <a16:creationId xmlns:a16="http://schemas.microsoft.com/office/drawing/2014/main" id="{1DFB74F6-B0DD-0242-9477-BE29DB1EFBB9}"/>
              </a:ext>
            </a:extLst>
          </p:cNvPr>
          <p:cNvSpPr>
            <a:spLocks noGrp="1"/>
          </p:cNvSpPr>
          <p:nvPr>
            <p:ph type="title"/>
          </p:nvPr>
        </p:nvSpPr>
        <p:spPr>
          <a:xfrm>
            <a:off x="0" y="69340"/>
            <a:ext cx="12192000" cy="926470"/>
          </a:xfrm>
        </p:spPr>
        <p:txBody>
          <a:bodyPr/>
          <a:lstStyle/>
          <a:p>
            <a:r>
              <a:rPr lang="en-US" sz="4000" i="0" dirty="0">
                <a:solidFill>
                  <a:schemeClr val="accent2">
                    <a:lumMod val="50000"/>
                  </a:schemeClr>
                </a:solidFill>
                <a:effectLst/>
              </a:rPr>
              <a:t>RedirecTT-1: Teclistamab (Tec) + </a:t>
            </a:r>
            <a:r>
              <a:rPr lang="en-US" sz="4000" dirty="0">
                <a:solidFill>
                  <a:schemeClr val="accent2">
                    <a:lumMod val="50000"/>
                  </a:schemeClr>
                </a:solidFill>
              </a:rPr>
              <a:t>T</a:t>
            </a:r>
            <a:r>
              <a:rPr lang="en-US" sz="4000" i="0" dirty="0">
                <a:solidFill>
                  <a:schemeClr val="accent2">
                    <a:lumMod val="50000"/>
                  </a:schemeClr>
                </a:solidFill>
                <a:effectLst/>
              </a:rPr>
              <a:t>alquetamab (Tal)</a:t>
            </a:r>
            <a:endParaRPr lang="en-US" sz="4000" dirty="0">
              <a:solidFill>
                <a:schemeClr val="accent2">
                  <a:lumMod val="50000"/>
                </a:schemeClr>
              </a:solidFill>
            </a:endParaRPr>
          </a:p>
        </p:txBody>
      </p:sp>
    </p:spTree>
    <p:extLst>
      <p:ext uri="{BB962C8B-B14F-4D97-AF65-F5344CB8AC3E}">
        <p14:creationId xmlns:p14="http://schemas.microsoft.com/office/powerpoint/2010/main" val="6313750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767944-6B8E-F0CA-EB8F-5CF22BB2B25E}"/>
              </a:ext>
            </a:extLst>
          </p:cNvPr>
          <p:cNvSpPr>
            <a:spLocks noGrp="1"/>
          </p:cNvSpPr>
          <p:nvPr>
            <p:ph type="title"/>
          </p:nvPr>
        </p:nvSpPr>
        <p:spPr>
          <a:xfrm>
            <a:off x="0" y="-95536"/>
            <a:ext cx="12192000" cy="926470"/>
          </a:xfrm>
        </p:spPr>
        <p:txBody>
          <a:bodyPr/>
          <a:lstStyle/>
          <a:p>
            <a:r>
              <a:rPr lang="en-US" dirty="0"/>
              <a:t>Bispecific Antibodies + </a:t>
            </a:r>
            <a:r>
              <a:rPr lang="en-US" dirty="0" err="1"/>
              <a:t>IMiDs</a:t>
            </a:r>
            <a:endParaRPr lang="en-US" dirty="0"/>
          </a:p>
        </p:txBody>
      </p:sp>
      <p:graphicFrame>
        <p:nvGraphicFramePr>
          <p:cNvPr id="6" name="Table 6">
            <a:extLst>
              <a:ext uri="{FF2B5EF4-FFF2-40B4-BE49-F238E27FC236}">
                <a16:creationId xmlns:a16="http://schemas.microsoft.com/office/drawing/2014/main" id="{951CF200-71CA-25B3-94B2-22C8D356911C}"/>
              </a:ext>
            </a:extLst>
          </p:cNvPr>
          <p:cNvGraphicFramePr>
            <a:graphicFrameLocks noGrp="1"/>
          </p:cNvGraphicFramePr>
          <p:nvPr/>
        </p:nvGraphicFramePr>
        <p:xfrm>
          <a:off x="84221" y="830934"/>
          <a:ext cx="12107779" cy="4878363"/>
        </p:xfrm>
        <a:graphic>
          <a:graphicData uri="http://schemas.openxmlformats.org/drawingml/2006/table">
            <a:tbl>
              <a:tblPr firstRow="1" bandRow="1">
                <a:tableStyleId>{21E4AEA4-8DFA-4A89-87EB-49C32662AFE0}</a:tableStyleId>
              </a:tblPr>
              <a:tblGrid>
                <a:gridCol w="2442411">
                  <a:extLst>
                    <a:ext uri="{9D8B030D-6E8A-4147-A177-3AD203B41FA5}">
                      <a16:colId xmlns:a16="http://schemas.microsoft.com/office/drawing/2014/main" val="2408367012"/>
                    </a:ext>
                  </a:extLst>
                </a:gridCol>
                <a:gridCol w="2839452">
                  <a:extLst>
                    <a:ext uri="{9D8B030D-6E8A-4147-A177-3AD203B41FA5}">
                      <a16:colId xmlns:a16="http://schemas.microsoft.com/office/drawing/2014/main" val="957975156"/>
                    </a:ext>
                  </a:extLst>
                </a:gridCol>
                <a:gridCol w="1961148">
                  <a:extLst>
                    <a:ext uri="{9D8B030D-6E8A-4147-A177-3AD203B41FA5}">
                      <a16:colId xmlns:a16="http://schemas.microsoft.com/office/drawing/2014/main" val="56876991"/>
                    </a:ext>
                  </a:extLst>
                </a:gridCol>
                <a:gridCol w="4864768">
                  <a:extLst>
                    <a:ext uri="{9D8B030D-6E8A-4147-A177-3AD203B41FA5}">
                      <a16:colId xmlns:a16="http://schemas.microsoft.com/office/drawing/2014/main" val="3882601340"/>
                    </a:ext>
                  </a:extLst>
                </a:gridCol>
              </a:tblGrid>
              <a:tr h="830888">
                <a:tc>
                  <a:txBody>
                    <a:bodyPr/>
                    <a:lstStyle/>
                    <a:p>
                      <a:pPr algn="ctr"/>
                      <a:r>
                        <a:rPr lang="en-US" dirty="0"/>
                        <a:t>Study</a:t>
                      </a:r>
                    </a:p>
                  </a:txBody>
                  <a:tcPr/>
                </a:tc>
                <a:tc>
                  <a:txBody>
                    <a:bodyPr/>
                    <a:lstStyle/>
                    <a:p>
                      <a:pPr algn="ctr"/>
                      <a:r>
                        <a:rPr lang="en-US" dirty="0"/>
                        <a:t>Bispecific Antibody</a:t>
                      </a:r>
                    </a:p>
                  </a:txBody>
                  <a:tcPr/>
                </a:tc>
                <a:tc>
                  <a:txBody>
                    <a:bodyPr/>
                    <a:lstStyle/>
                    <a:p>
                      <a:pPr algn="ctr"/>
                      <a:r>
                        <a:rPr lang="en-US" dirty="0"/>
                        <a:t>Target</a:t>
                      </a:r>
                    </a:p>
                  </a:txBody>
                  <a:tcPr/>
                </a:tc>
                <a:tc>
                  <a:txBody>
                    <a:bodyPr/>
                    <a:lstStyle/>
                    <a:p>
                      <a:pPr algn="ctr"/>
                      <a:r>
                        <a:rPr lang="en-US" dirty="0" err="1"/>
                        <a:t>IMiD</a:t>
                      </a:r>
                      <a:r>
                        <a:rPr lang="en-US" dirty="0"/>
                        <a:t>-Based Combination Therapy</a:t>
                      </a:r>
                    </a:p>
                  </a:txBody>
                  <a:tcPr/>
                </a:tc>
                <a:extLst>
                  <a:ext uri="{0D108BD9-81ED-4DB2-BD59-A6C34878D82A}">
                    <a16:rowId xmlns:a16="http://schemas.microsoft.com/office/drawing/2014/main" val="3215506705"/>
                  </a:ext>
                </a:extLst>
              </a:tr>
              <a:tr h="646744">
                <a:tc>
                  <a:txBody>
                    <a:bodyPr/>
                    <a:lstStyle/>
                    <a:p>
                      <a:pPr algn="ctr"/>
                      <a:r>
                        <a:rPr lang="en-US" sz="1800" dirty="0"/>
                        <a:t>MajesTEC-2 NCT04722146</a:t>
                      </a:r>
                    </a:p>
                  </a:txBody>
                  <a:tcPr/>
                </a:tc>
                <a:tc>
                  <a:txBody>
                    <a:bodyPr/>
                    <a:lstStyle/>
                    <a:p>
                      <a:pPr algn="ctr"/>
                      <a:r>
                        <a:rPr lang="en-US" sz="1800" dirty="0"/>
                        <a:t>Teclistamab</a:t>
                      </a:r>
                    </a:p>
                  </a:txBody>
                  <a:tcPr/>
                </a:tc>
                <a:tc>
                  <a:txBody>
                    <a:bodyPr/>
                    <a:lstStyle/>
                    <a:p>
                      <a:pPr algn="ctr"/>
                      <a:r>
                        <a:rPr lang="en-US" sz="1800" dirty="0"/>
                        <a:t>BCMA</a:t>
                      </a:r>
                    </a:p>
                  </a:txBody>
                  <a:tcPr/>
                </a:tc>
                <a:tc>
                  <a:txBody>
                    <a:bodyPr/>
                    <a:lstStyle/>
                    <a:p>
                      <a:pPr marL="171450" indent="-171450">
                        <a:buFont typeface="Arial" panose="020B0604020202020204" pitchFamily="34" charset="0"/>
                        <a:buChar char="•"/>
                      </a:pPr>
                      <a:r>
                        <a:rPr lang="en-US" sz="1200" dirty="0"/>
                        <a:t>Teclistamab/Daratumumab/Pomalidomide</a:t>
                      </a:r>
                    </a:p>
                    <a:p>
                      <a:pPr marL="171450" indent="-171450">
                        <a:buFont typeface="Arial" panose="020B0604020202020204" pitchFamily="34" charset="0"/>
                        <a:buChar char="•"/>
                      </a:pPr>
                      <a:r>
                        <a:rPr lang="en-US" sz="1200" dirty="0"/>
                        <a:t>Teclistamab/Daratumumab/Bortezomib/Lenalidomide,</a:t>
                      </a:r>
                    </a:p>
                    <a:p>
                      <a:pPr marL="171450" indent="-171450">
                        <a:buFont typeface="Arial" panose="020B0604020202020204" pitchFamily="34" charset="0"/>
                        <a:buChar char="•"/>
                      </a:pPr>
                      <a:r>
                        <a:rPr lang="en-US" sz="1200" dirty="0"/>
                        <a:t>Teclistamab/Daratumumab/Lenalidomide</a:t>
                      </a:r>
                    </a:p>
                  </a:txBody>
                  <a:tcPr/>
                </a:tc>
                <a:extLst>
                  <a:ext uri="{0D108BD9-81ED-4DB2-BD59-A6C34878D82A}">
                    <a16:rowId xmlns:a16="http://schemas.microsoft.com/office/drawing/2014/main" val="407959698"/>
                  </a:ext>
                </a:extLst>
              </a:tr>
              <a:tr h="646744">
                <a:tc>
                  <a:txBody>
                    <a:bodyPr/>
                    <a:lstStyle/>
                    <a:p>
                      <a:pPr algn="ctr"/>
                      <a:r>
                        <a:rPr lang="en-US" sz="1800" dirty="0"/>
                        <a:t>MajesTEC-7 NCT05552222</a:t>
                      </a:r>
                    </a:p>
                  </a:txBody>
                  <a:tcPr/>
                </a:tc>
                <a:tc>
                  <a:txBody>
                    <a:bodyPr/>
                    <a:lstStyle/>
                    <a:p>
                      <a:pPr algn="ctr"/>
                      <a:r>
                        <a:rPr lang="en-US" sz="1800" dirty="0"/>
                        <a:t>Teclistamab</a:t>
                      </a:r>
                    </a:p>
                  </a:txBody>
                  <a:tcPr/>
                </a:tc>
                <a:tc>
                  <a:txBody>
                    <a:bodyPr/>
                    <a:lstStyle/>
                    <a:p>
                      <a:pPr algn="ctr"/>
                      <a:r>
                        <a:rPr lang="en-US" sz="1800" dirty="0"/>
                        <a:t>BCMA</a:t>
                      </a:r>
                    </a:p>
                  </a:txBody>
                  <a:tcPr/>
                </a:tc>
                <a:tc>
                  <a:txBody>
                    <a:bodyPr/>
                    <a:lstStyle/>
                    <a:p>
                      <a:pPr marL="0" marR="0" lvl="0" indent="0" algn="ctr" defTabSz="609036" rtl="0" eaLnBrk="1" fontAlgn="auto" latinLnBrk="0" hangingPunct="1">
                        <a:lnSpc>
                          <a:spcPct val="100000"/>
                        </a:lnSpc>
                        <a:spcBef>
                          <a:spcPts val="0"/>
                        </a:spcBef>
                        <a:spcAft>
                          <a:spcPts val="0"/>
                        </a:spcAft>
                        <a:buClrTx/>
                        <a:buSzTx/>
                        <a:buFontTx/>
                        <a:buNone/>
                        <a:tabLst/>
                        <a:defRPr/>
                      </a:pPr>
                      <a:r>
                        <a:rPr lang="en-US" sz="1200" dirty="0"/>
                        <a:t>Teclistamab/Daratumumab/Lenalidomide</a:t>
                      </a:r>
                    </a:p>
                    <a:p>
                      <a:pPr algn="ctr"/>
                      <a:r>
                        <a:rPr lang="en-US" sz="1200" dirty="0"/>
                        <a:t>vs. </a:t>
                      </a:r>
                    </a:p>
                    <a:p>
                      <a:pPr algn="ctr"/>
                      <a:r>
                        <a:rPr lang="en-US" sz="1200" dirty="0"/>
                        <a:t>Daratumumab/Lenalidomide/Dexamethasone</a:t>
                      </a:r>
                    </a:p>
                  </a:txBody>
                  <a:tcPr/>
                </a:tc>
                <a:extLst>
                  <a:ext uri="{0D108BD9-81ED-4DB2-BD59-A6C34878D82A}">
                    <a16:rowId xmlns:a16="http://schemas.microsoft.com/office/drawing/2014/main" val="3143740376"/>
                  </a:ext>
                </a:extLst>
              </a:tr>
              <a:tr h="646744">
                <a:tc>
                  <a:txBody>
                    <a:bodyPr/>
                    <a:lstStyle/>
                    <a:p>
                      <a:pPr algn="ctr"/>
                      <a:r>
                        <a:rPr lang="en-US" sz="1800" dirty="0"/>
                        <a:t>MagnetisMM-4 NCT05090566</a:t>
                      </a:r>
                    </a:p>
                  </a:txBody>
                  <a:tcPr/>
                </a:tc>
                <a:tc>
                  <a:txBody>
                    <a:bodyPr/>
                    <a:lstStyle/>
                    <a:p>
                      <a:pPr algn="ctr"/>
                      <a:r>
                        <a:rPr lang="en-US" sz="1800" dirty="0"/>
                        <a:t>Elranatamab</a:t>
                      </a:r>
                    </a:p>
                  </a:txBody>
                  <a:tcPr/>
                </a:tc>
                <a:tc>
                  <a:txBody>
                    <a:bodyPr/>
                    <a:lstStyle/>
                    <a:p>
                      <a:pPr algn="ctr"/>
                      <a:r>
                        <a:rPr lang="en-US" sz="1800" dirty="0"/>
                        <a:t>BCMA</a:t>
                      </a:r>
                    </a:p>
                  </a:txBody>
                  <a:tcPr/>
                </a:tc>
                <a:tc>
                  <a:txBody>
                    <a:bodyPr/>
                    <a:lstStyle/>
                    <a:p>
                      <a:pPr marL="171450" indent="-171450" algn="l">
                        <a:buFont typeface="Arial" panose="020B0604020202020204" pitchFamily="34" charset="0"/>
                        <a:buChar char="•"/>
                      </a:pPr>
                      <a:r>
                        <a:rPr lang="en-US" sz="1200" dirty="0"/>
                        <a:t>Elranatamab/Lenalidomide/Dex</a:t>
                      </a:r>
                    </a:p>
                    <a:p>
                      <a:endParaRPr lang="en-US" dirty="0"/>
                    </a:p>
                  </a:txBody>
                  <a:tcPr/>
                </a:tc>
                <a:extLst>
                  <a:ext uri="{0D108BD9-81ED-4DB2-BD59-A6C34878D82A}">
                    <a16:rowId xmlns:a16="http://schemas.microsoft.com/office/drawing/2014/main" val="2059142884"/>
                  </a:ext>
                </a:extLst>
              </a:tr>
              <a:tr h="777377">
                <a:tc>
                  <a:txBody>
                    <a:bodyPr/>
                    <a:lstStyle/>
                    <a:p>
                      <a:pPr algn="ctr"/>
                      <a:r>
                        <a:rPr lang="en-US" sz="1800" dirty="0"/>
                        <a:t>LINKER-MM2 NCT05137054</a:t>
                      </a:r>
                    </a:p>
                  </a:txBody>
                  <a:tcPr/>
                </a:tc>
                <a:tc>
                  <a:txBody>
                    <a:bodyPr/>
                    <a:lstStyle/>
                    <a:p>
                      <a:pPr algn="ctr"/>
                      <a:r>
                        <a:rPr lang="en-US" sz="1800" dirty="0"/>
                        <a:t>Linvoseltamab</a:t>
                      </a:r>
                    </a:p>
                  </a:txBody>
                  <a:tcPr/>
                </a:tc>
                <a:tc>
                  <a:txBody>
                    <a:bodyPr/>
                    <a:lstStyle/>
                    <a:p>
                      <a:pPr algn="ctr"/>
                      <a:r>
                        <a:rPr lang="en-US" sz="1800" dirty="0"/>
                        <a:t>BCMA</a:t>
                      </a:r>
                    </a:p>
                  </a:txBody>
                  <a:tcPr/>
                </a:tc>
                <a:tc>
                  <a:txBody>
                    <a:bodyPr/>
                    <a:lstStyle/>
                    <a:p>
                      <a:pPr marL="342900" indent="-342900">
                        <a:buFont typeface="Arial" panose="020B0604020202020204" pitchFamily="34" charset="0"/>
                        <a:buChar char="•"/>
                      </a:pPr>
                      <a:r>
                        <a:rPr lang="en-US" sz="1200" dirty="0"/>
                        <a:t>Linvoseltamab + Lenalidomide</a:t>
                      </a:r>
                    </a:p>
                    <a:p>
                      <a:pPr marL="342900" indent="-342900">
                        <a:buFont typeface="Arial" panose="020B0604020202020204" pitchFamily="34" charset="0"/>
                        <a:buChar char="•"/>
                      </a:pPr>
                      <a:r>
                        <a:rPr lang="en-US" sz="1200" dirty="0"/>
                        <a:t>Linvoseltamab + Pomalidomide</a:t>
                      </a:r>
                    </a:p>
                    <a:p>
                      <a:endParaRPr lang="en-US" dirty="0"/>
                    </a:p>
                  </a:txBody>
                  <a:tcPr/>
                </a:tc>
                <a:extLst>
                  <a:ext uri="{0D108BD9-81ED-4DB2-BD59-A6C34878D82A}">
                    <a16:rowId xmlns:a16="http://schemas.microsoft.com/office/drawing/2014/main" val="646939686"/>
                  </a:ext>
                </a:extLst>
              </a:tr>
              <a:tr h="461640">
                <a:tc>
                  <a:txBody>
                    <a:bodyPr/>
                    <a:lstStyle/>
                    <a:p>
                      <a:pPr algn="ctr"/>
                      <a:r>
                        <a:rPr lang="en-US" sz="1800" dirty="0"/>
                        <a:t>NCT04910568</a:t>
                      </a:r>
                    </a:p>
                  </a:txBody>
                  <a:tcPr/>
                </a:tc>
                <a:tc>
                  <a:txBody>
                    <a:bodyPr/>
                    <a:lstStyle/>
                    <a:p>
                      <a:pPr algn="ctr"/>
                      <a:r>
                        <a:rPr lang="en-US" sz="1800" dirty="0"/>
                        <a:t>Cevostamab</a:t>
                      </a:r>
                    </a:p>
                  </a:txBody>
                  <a:tcPr/>
                </a:tc>
                <a:tc>
                  <a:txBody>
                    <a:bodyPr/>
                    <a:lstStyle/>
                    <a:p>
                      <a:pPr algn="ctr"/>
                      <a:r>
                        <a:rPr lang="en-US" sz="1800" dirty="0"/>
                        <a:t>FcRH5</a:t>
                      </a:r>
                    </a:p>
                  </a:txBody>
                  <a:tcPr/>
                </a:tc>
                <a:tc>
                  <a:txBody>
                    <a:bodyPr/>
                    <a:lstStyle/>
                    <a:p>
                      <a:pPr marL="342900" marR="0" lvl="0" indent="-342900" algn="l" defTabSz="60903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Cevostamab + Pomalidomide + Dexamethasone</a:t>
                      </a:r>
                    </a:p>
                  </a:txBody>
                  <a:tcPr/>
                </a:tc>
                <a:extLst>
                  <a:ext uri="{0D108BD9-81ED-4DB2-BD59-A6C34878D82A}">
                    <a16:rowId xmlns:a16="http://schemas.microsoft.com/office/drawing/2014/main" val="215998973"/>
                  </a:ext>
                </a:extLst>
              </a:tr>
              <a:tr h="777676">
                <a:tc>
                  <a:txBody>
                    <a:bodyPr/>
                    <a:lstStyle/>
                    <a:p>
                      <a:pPr algn="ctr"/>
                      <a:r>
                        <a:rPr lang="en-US" sz="1800" dirty="0"/>
                        <a:t>NCT05050097</a:t>
                      </a:r>
                    </a:p>
                  </a:txBody>
                  <a:tcPr/>
                </a:tc>
                <a:tc>
                  <a:txBody>
                    <a:bodyPr/>
                    <a:lstStyle/>
                    <a:p>
                      <a:pPr algn="ctr"/>
                      <a:r>
                        <a:rPr lang="en-US" sz="1800" dirty="0"/>
                        <a:t>Talquetamab</a:t>
                      </a:r>
                    </a:p>
                  </a:txBody>
                  <a:tcPr/>
                </a:tc>
                <a:tc>
                  <a:txBody>
                    <a:bodyPr/>
                    <a:lstStyle/>
                    <a:p>
                      <a:pPr algn="ctr"/>
                      <a:r>
                        <a:rPr lang="en-US" sz="1800" dirty="0"/>
                        <a:t>GPRC5D</a:t>
                      </a:r>
                    </a:p>
                  </a:txBody>
                  <a:tcPr/>
                </a:tc>
                <a:tc>
                  <a:txBody>
                    <a:bodyPr/>
                    <a:lstStyle/>
                    <a:p>
                      <a:pPr marL="342900" indent="-342900">
                        <a:buFont typeface="Arial" panose="020B0604020202020204" pitchFamily="34" charset="0"/>
                        <a:buChar char="•"/>
                      </a:pPr>
                      <a:r>
                        <a:rPr lang="en-US" sz="1200" dirty="0"/>
                        <a:t>Talquetamab+ Lenalidomide</a:t>
                      </a:r>
                    </a:p>
                    <a:p>
                      <a:pPr marL="342900" indent="-342900">
                        <a:buFont typeface="Arial" panose="020B0604020202020204" pitchFamily="34" charset="0"/>
                        <a:buChar char="•"/>
                      </a:pPr>
                      <a:r>
                        <a:rPr lang="en-US" sz="1200" dirty="0"/>
                        <a:t>Talquetamab + Daratumumab + Lenalidomide </a:t>
                      </a:r>
                    </a:p>
                    <a:p>
                      <a:pPr marL="342900" marR="0" lvl="0" indent="-342900" algn="l" defTabSz="60903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Talquetamab + Pomalidomide</a:t>
                      </a:r>
                    </a:p>
                    <a:p>
                      <a:pPr marL="342900" indent="-342900">
                        <a:buFont typeface="Arial" panose="020B0604020202020204" pitchFamily="34" charset="0"/>
                        <a:buChar char="•"/>
                      </a:pPr>
                      <a:endParaRPr lang="en-US" sz="1200" dirty="0"/>
                    </a:p>
                  </a:txBody>
                  <a:tcPr/>
                </a:tc>
                <a:extLst>
                  <a:ext uri="{0D108BD9-81ED-4DB2-BD59-A6C34878D82A}">
                    <a16:rowId xmlns:a16="http://schemas.microsoft.com/office/drawing/2014/main" val="3235173120"/>
                  </a:ext>
                </a:extLst>
              </a:tr>
            </a:tbl>
          </a:graphicData>
        </a:graphic>
      </p:graphicFrame>
      <p:sp>
        <p:nvSpPr>
          <p:cNvPr id="7" name="Footer Placeholder 4">
            <a:extLst>
              <a:ext uri="{FF2B5EF4-FFF2-40B4-BE49-F238E27FC236}">
                <a16:creationId xmlns:a16="http://schemas.microsoft.com/office/drawing/2014/main" id="{563231E5-DF97-3299-883A-ACEEF5A0A67F}"/>
              </a:ext>
            </a:extLst>
          </p:cNvPr>
          <p:cNvSpPr txBox="1">
            <a:spLocks/>
          </p:cNvSpPr>
          <p:nvPr/>
        </p:nvSpPr>
        <p:spPr>
          <a:xfrm>
            <a:off x="3294628" y="6356934"/>
            <a:ext cx="8976307"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rPr>
              <a:t>Swan D, Murphy P,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Glavey</a:t>
            </a:r>
            <a:r>
              <a:rPr kumimoji="0" lang="en-US" sz="1000" b="0" i="0" u="none" strike="noStrike" kern="1200" cap="none" spc="0" normalizeH="0" baseline="0" noProof="0" dirty="0">
                <a:ln>
                  <a:noFill/>
                </a:ln>
                <a:solidFill>
                  <a:srgbClr val="000000"/>
                </a:solidFill>
                <a:effectLst/>
                <a:uLnTx/>
                <a:uFillTx/>
                <a:latin typeface="Arial"/>
                <a:ea typeface="ＭＳ Ｐゴシック"/>
              </a:rPr>
              <a:t> S, Quinn J. Bispecific Antibodies in Multiple Myeloma: Opportunities to Enhance Efficacy and Improve Safety. Cancers. 2023; 15(6):1819. https://doi.org/10.3390/cancers15061819. CC BY 4.0. </a:t>
            </a:r>
          </a:p>
        </p:txBody>
      </p:sp>
    </p:spTree>
    <p:extLst>
      <p:ext uri="{BB962C8B-B14F-4D97-AF65-F5344CB8AC3E}">
        <p14:creationId xmlns:p14="http://schemas.microsoft.com/office/powerpoint/2010/main" val="39964739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2E6FC6-D74E-2332-01D6-E8FA8EDE8932}"/>
              </a:ext>
            </a:extLst>
          </p:cNvPr>
          <p:cNvSpPr>
            <a:spLocks noGrp="1"/>
          </p:cNvSpPr>
          <p:nvPr>
            <p:ph type="title"/>
          </p:nvPr>
        </p:nvSpPr>
        <p:spPr>
          <a:xfrm>
            <a:off x="90237" y="0"/>
            <a:ext cx="12192000" cy="926470"/>
          </a:xfrm>
        </p:spPr>
        <p:txBody>
          <a:bodyPr/>
          <a:lstStyle/>
          <a:p>
            <a:r>
              <a:rPr lang="en-US" sz="4000" dirty="0"/>
              <a:t>BCMA Bispecific Antibody Combinations in NDMM</a:t>
            </a:r>
          </a:p>
        </p:txBody>
      </p:sp>
      <p:graphicFrame>
        <p:nvGraphicFramePr>
          <p:cNvPr id="6" name="Table 6">
            <a:extLst>
              <a:ext uri="{FF2B5EF4-FFF2-40B4-BE49-F238E27FC236}">
                <a16:creationId xmlns:a16="http://schemas.microsoft.com/office/drawing/2014/main" id="{9C0B42B3-C90D-60FE-DC0D-AFFFF3528128}"/>
              </a:ext>
            </a:extLst>
          </p:cNvPr>
          <p:cNvGraphicFramePr>
            <a:graphicFrameLocks noGrp="1"/>
          </p:cNvGraphicFramePr>
          <p:nvPr/>
        </p:nvGraphicFramePr>
        <p:xfrm>
          <a:off x="90237" y="779907"/>
          <a:ext cx="12011526" cy="4850380"/>
        </p:xfrm>
        <a:graphic>
          <a:graphicData uri="http://schemas.openxmlformats.org/drawingml/2006/table">
            <a:tbl>
              <a:tblPr firstRow="1" bandRow="1">
                <a:tableStyleId>{21E4AEA4-8DFA-4A89-87EB-49C32662AFE0}</a:tableStyleId>
              </a:tblPr>
              <a:tblGrid>
                <a:gridCol w="1672389">
                  <a:extLst>
                    <a:ext uri="{9D8B030D-6E8A-4147-A177-3AD203B41FA5}">
                      <a16:colId xmlns:a16="http://schemas.microsoft.com/office/drawing/2014/main" val="3225205283"/>
                    </a:ext>
                  </a:extLst>
                </a:gridCol>
                <a:gridCol w="2273969">
                  <a:extLst>
                    <a:ext uri="{9D8B030D-6E8A-4147-A177-3AD203B41FA5}">
                      <a16:colId xmlns:a16="http://schemas.microsoft.com/office/drawing/2014/main" val="161686765"/>
                    </a:ext>
                  </a:extLst>
                </a:gridCol>
                <a:gridCol w="4860757">
                  <a:extLst>
                    <a:ext uri="{9D8B030D-6E8A-4147-A177-3AD203B41FA5}">
                      <a16:colId xmlns:a16="http://schemas.microsoft.com/office/drawing/2014/main" val="630585046"/>
                    </a:ext>
                  </a:extLst>
                </a:gridCol>
                <a:gridCol w="3204411">
                  <a:extLst>
                    <a:ext uri="{9D8B030D-6E8A-4147-A177-3AD203B41FA5}">
                      <a16:colId xmlns:a16="http://schemas.microsoft.com/office/drawing/2014/main" val="659823937"/>
                    </a:ext>
                  </a:extLst>
                </a:gridCol>
              </a:tblGrid>
              <a:tr h="410527">
                <a:tc>
                  <a:txBody>
                    <a:bodyPr/>
                    <a:lstStyle/>
                    <a:p>
                      <a:pPr algn="ctr"/>
                      <a:r>
                        <a:rPr lang="en-US" dirty="0"/>
                        <a:t>Study</a:t>
                      </a:r>
                    </a:p>
                  </a:txBody>
                  <a:tcPr/>
                </a:tc>
                <a:tc>
                  <a:txBody>
                    <a:bodyPr/>
                    <a:lstStyle/>
                    <a:p>
                      <a:pPr algn="ctr"/>
                      <a:r>
                        <a:rPr lang="en-US" dirty="0"/>
                        <a:t>Design</a:t>
                      </a:r>
                    </a:p>
                  </a:txBody>
                  <a:tcPr/>
                </a:tc>
                <a:tc>
                  <a:txBody>
                    <a:bodyPr/>
                    <a:lstStyle/>
                    <a:p>
                      <a:pPr algn="ctr"/>
                      <a:r>
                        <a:rPr lang="en-US" dirty="0"/>
                        <a:t>Treatment</a:t>
                      </a:r>
                    </a:p>
                  </a:txBody>
                  <a:tcPr/>
                </a:tc>
                <a:tc>
                  <a:txBody>
                    <a:bodyPr/>
                    <a:lstStyle/>
                    <a:p>
                      <a:pPr algn="ctr"/>
                      <a:r>
                        <a:rPr lang="en-US" dirty="0"/>
                        <a:t>Eligibility</a:t>
                      </a:r>
                    </a:p>
                  </a:txBody>
                  <a:tcPr/>
                </a:tc>
                <a:extLst>
                  <a:ext uri="{0D108BD9-81ED-4DB2-BD59-A6C34878D82A}">
                    <a16:rowId xmlns:a16="http://schemas.microsoft.com/office/drawing/2014/main" val="4266410819"/>
                  </a:ext>
                </a:extLst>
              </a:tr>
              <a:tr h="1040723">
                <a:tc>
                  <a:txBody>
                    <a:bodyPr/>
                    <a:lstStyle/>
                    <a:p>
                      <a:pPr algn="ctr"/>
                      <a:r>
                        <a:rPr lang="en-US" sz="1400" dirty="0"/>
                        <a:t>MajesTEC-2</a:t>
                      </a:r>
                    </a:p>
                    <a:p>
                      <a:pPr algn="ctr"/>
                      <a:r>
                        <a:rPr lang="en-US" sz="1400" dirty="0"/>
                        <a:t>NCT04722146 </a:t>
                      </a:r>
                    </a:p>
                  </a:txBody>
                  <a:tcPr/>
                </a:tc>
                <a:tc>
                  <a:txBody>
                    <a:bodyPr/>
                    <a:lstStyle/>
                    <a:p>
                      <a:pPr algn="ctr"/>
                      <a:r>
                        <a:rPr lang="en-US" sz="1400" dirty="0"/>
                        <a:t>Multi-arm phase 1b study</a:t>
                      </a:r>
                    </a:p>
                  </a:txBody>
                  <a:tcPr/>
                </a:tc>
                <a:tc>
                  <a:txBody>
                    <a:bodyPr/>
                    <a:lstStyle/>
                    <a:p>
                      <a:pPr algn="ctr"/>
                      <a:r>
                        <a:rPr lang="en-US" sz="1400" dirty="0"/>
                        <a:t>Teclistamab with other MM therapies (daratumumab, pomalidomide, lenalidomide, bortezomib, nirogacestat, in various combinations, arms A-F)</a:t>
                      </a:r>
                    </a:p>
                  </a:txBody>
                  <a:tcPr/>
                </a:tc>
                <a:tc>
                  <a:txBody>
                    <a:bodyPr/>
                    <a:lstStyle/>
                    <a:p>
                      <a:pPr algn="ctr"/>
                      <a:r>
                        <a:rPr lang="en-US" sz="1400" dirty="0"/>
                        <a:t>Eligibility differs according to</a:t>
                      </a:r>
                    </a:p>
                    <a:p>
                      <a:pPr algn="ctr"/>
                      <a:r>
                        <a:rPr lang="en-US" sz="1400" dirty="0"/>
                        <a:t>treatment arm</a:t>
                      </a:r>
                    </a:p>
                  </a:txBody>
                  <a:tcPr/>
                </a:tc>
                <a:extLst>
                  <a:ext uri="{0D108BD9-81ED-4DB2-BD59-A6C34878D82A}">
                    <a16:rowId xmlns:a16="http://schemas.microsoft.com/office/drawing/2014/main" val="187890862"/>
                  </a:ext>
                </a:extLst>
              </a:tr>
              <a:tr h="657299">
                <a:tc>
                  <a:txBody>
                    <a:bodyPr/>
                    <a:lstStyle/>
                    <a:p>
                      <a:pPr algn="ctr"/>
                      <a:r>
                        <a:rPr lang="en-US" sz="1400" dirty="0"/>
                        <a:t>MajesTEC-4</a:t>
                      </a:r>
                    </a:p>
                    <a:p>
                      <a:pPr algn="ctr"/>
                      <a:r>
                        <a:rPr lang="en-US" sz="1400" dirty="0"/>
                        <a:t>NCT05243797</a:t>
                      </a:r>
                    </a:p>
                  </a:txBody>
                  <a:tcPr/>
                </a:tc>
                <a:tc>
                  <a:txBody>
                    <a:bodyPr/>
                    <a:lstStyle/>
                    <a:p>
                      <a:pPr algn="ctr"/>
                      <a:r>
                        <a:rPr lang="en-US" sz="1400" dirty="0"/>
                        <a:t>Randomized, open-label,</a:t>
                      </a:r>
                    </a:p>
                    <a:p>
                      <a:pPr algn="ctr"/>
                      <a:r>
                        <a:rPr lang="en-US" sz="1400" dirty="0"/>
                        <a:t>multicenter phase 3 study</a:t>
                      </a:r>
                    </a:p>
                  </a:txBody>
                  <a:tcPr/>
                </a:tc>
                <a:tc>
                  <a:txBody>
                    <a:bodyPr/>
                    <a:lstStyle/>
                    <a:p>
                      <a:pPr algn="ctr"/>
                      <a:r>
                        <a:rPr lang="fr-FR" sz="1400" dirty="0"/>
                        <a:t>Teclistamab + Lenalidomide</a:t>
                      </a:r>
                    </a:p>
                    <a:p>
                      <a:pPr algn="ctr"/>
                      <a:r>
                        <a:rPr lang="fr-FR" sz="1400" dirty="0"/>
                        <a:t> vs. </a:t>
                      </a:r>
                    </a:p>
                    <a:p>
                      <a:pPr algn="ctr"/>
                      <a:r>
                        <a:rPr lang="fr-FR" sz="1400" dirty="0"/>
                        <a:t>Lenalidomide maintenance post ASCT</a:t>
                      </a:r>
                      <a:endParaRPr lang="en-US" sz="1400" dirty="0"/>
                    </a:p>
                  </a:txBody>
                  <a:tcPr/>
                </a:tc>
                <a:tc>
                  <a:txBody>
                    <a:bodyPr/>
                    <a:lstStyle/>
                    <a:p>
                      <a:pPr algn="ctr"/>
                      <a:r>
                        <a:rPr lang="en-US" sz="1400" dirty="0"/>
                        <a:t>NDMM patients who have</a:t>
                      </a:r>
                    </a:p>
                    <a:p>
                      <a:pPr algn="ctr"/>
                      <a:r>
                        <a:rPr lang="en-US" sz="1400" dirty="0"/>
                        <a:t>undergone induction and ASCT</a:t>
                      </a:r>
                    </a:p>
                  </a:txBody>
                  <a:tcPr/>
                </a:tc>
                <a:extLst>
                  <a:ext uri="{0D108BD9-81ED-4DB2-BD59-A6C34878D82A}">
                    <a16:rowId xmlns:a16="http://schemas.microsoft.com/office/drawing/2014/main" val="1127625382"/>
                  </a:ext>
                </a:extLst>
              </a:tr>
              <a:tr h="849011">
                <a:tc>
                  <a:txBody>
                    <a:bodyPr/>
                    <a:lstStyle/>
                    <a:p>
                      <a:pPr algn="ctr"/>
                      <a:r>
                        <a:rPr lang="en-US" sz="1400" dirty="0"/>
                        <a:t>MajesTEC-7</a:t>
                      </a:r>
                    </a:p>
                    <a:p>
                      <a:pPr algn="ctr"/>
                      <a:r>
                        <a:rPr lang="en-US" sz="1400" dirty="0"/>
                        <a:t>NCT05552222</a:t>
                      </a:r>
                    </a:p>
                  </a:txBody>
                  <a:tcPr/>
                </a:tc>
                <a:tc>
                  <a:txBody>
                    <a:bodyPr/>
                    <a:lstStyle/>
                    <a:p>
                      <a:pPr algn="ctr"/>
                      <a:r>
                        <a:rPr lang="en-US" sz="1400" dirty="0"/>
                        <a:t>Phase 3 randomized study</a:t>
                      </a:r>
                    </a:p>
                  </a:txBody>
                  <a:tcPr/>
                </a:tc>
                <a:tc>
                  <a:txBody>
                    <a:bodyPr/>
                    <a:lstStyle/>
                    <a:p>
                      <a:pPr algn="ctr"/>
                      <a:r>
                        <a:rPr lang="en-US" sz="1400" dirty="0"/>
                        <a:t>Teclistamab + Daratumumab + Lenalidomide vs.</a:t>
                      </a:r>
                    </a:p>
                    <a:p>
                      <a:pPr algn="ctr"/>
                      <a:r>
                        <a:rPr lang="en-US" sz="1400" dirty="0"/>
                        <a:t> Daratumumab + Lenalidomide + Dexamethasone</a:t>
                      </a:r>
                    </a:p>
                  </a:txBody>
                  <a:tcPr/>
                </a:tc>
                <a:tc>
                  <a:txBody>
                    <a:bodyPr/>
                    <a:lstStyle/>
                    <a:p>
                      <a:pPr algn="ctr"/>
                      <a:r>
                        <a:rPr lang="en-US" sz="1400" dirty="0"/>
                        <a:t>NDMM patients either ineligible or</a:t>
                      </a:r>
                    </a:p>
                    <a:p>
                      <a:pPr algn="ctr"/>
                      <a:r>
                        <a:rPr lang="en-US" sz="1400" dirty="0"/>
                        <a:t>not suitable for ASCT</a:t>
                      </a:r>
                    </a:p>
                  </a:txBody>
                  <a:tcPr/>
                </a:tc>
                <a:extLst>
                  <a:ext uri="{0D108BD9-81ED-4DB2-BD59-A6C34878D82A}">
                    <a16:rowId xmlns:a16="http://schemas.microsoft.com/office/drawing/2014/main" val="2043570939"/>
                  </a:ext>
                </a:extLst>
              </a:tr>
              <a:tr h="1040723">
                <a:tc>
                  <a:txBody>
                    <a:bodyPr/>
                    <a:lstStyle/>
                    <a:p>
                      <a:pPr algn="ctr"/>
                      <a:r>
                        <a:rPr lang="en-US" sz="1400" dirty="0"/>
                        <a:t>MagnetisMM-6</a:t>
                      </a:r>
                    </a:p>
                    <a:p>
                      <a:pPr algn="ctr"/>
                      <a:r>
                        <a:rPr lang="en-US" sz="1400" dirty="0"/>
                        <a:t>NCT05623020</a:t>
                      </a:r>
                    </a:p>
                  </a:txBody>
                  <a:tcPr/>
                </a:tc>
                <a:tc>
                  <a:txBody>
                    <a:bodyPr/>
                    <a:lstStyle/>
                    <a:p>
                      <a:pPr algn="ctr"/>
                      <a:r>
                        <a:rPr lang="en-US" sz="1400" dirty="0"/>
                        <a:t>Open-label, 2 arm,</a:t>
                      </a:r>
                    </a:p>
                    <a:p>
                      <a:pPr algn="ctr"/>
                      <a:r>
                        <a:rPr lang="en-US" sz="1400" dirty="0"/>
                        <a:t>multicenter, randomized</a:t>
                      </a:r>
                    </a:p>
                    <a:p>
                      <a:pPr algn="ctr"/>
                      <a:r>
                        <a:rPr lang="en-US" sz="1400" dirty="0"/>
                        <a:t>study</a:t>
                      </a:r>
                    </a:p>
                  </a:txBody>
                  <a:tcPr/>
                </a:tc>
                <a:tc>
                  <a:txBody>
                    <a:bodyPr/>
                    <a:lstStyle/>
                    <a:p>
                      <a:pPr algn="ctr"/>
                      <a:r>
                        <a:rPr lang="de-DE" sz="1400" dirty="0"/>
                        <a:t>Elranatamab + Daratumumab + Lenalidomide </a:t>
                      </a:r>
                    </a:p>
                    <a:p>
                      <a:pPr algn="ctr"/>
                      <a:r>
                        <a:rPr lang="de-DE" sz="1400" dirty="0"/>
                        <a:t>vs. </a:t>
                      </a:r>
                    </a:p>
                    <a:p>
                      <a:pPr algn="ctr"/>
                      <a:r>
                        <a:rPr lang="de-DE" sz="1400" dirty="0"/>
                        <a:t>Daratumumab + Lenalidomide + Dexamethasone</a:t>
                      </a:r>
                      <a:endParaRPr lang="en-US" sz="1400" dirty="0"/>
                    </a:p>
                  </a:txBody>
                  <a:tcPr/>
                </a:tc>
                <a:tc>
                  <a:txBody>
                    <a:bodyPr/>
                    <a:lstStyle/>
                    <a:p>
                      <a:pPr algn="ctr"/>
                      <a:r>
                        <a:rPr lang="en-US" sz="1400" dirty="0"/>
                        <a:t>NDMM ineligible for ASCT</a:t>
                      </a:r>
                    </a:p>
                  </a:txBody>
                  <a:tcPr/>
                </a:tc>
                <a:extLst>
                  <a:ext uri="{0D108BD9-81ED-4DB2-BD59-A6C34878D82A}">
                    <a16:rowId xmlns:a16="http://schemas.microsoft.com/office/drawing/2014/main" val="3275284474"/>
                  </a:ext>
                </a:extLst>
              </a:tr>
              <a:tr h="657299">
                <a:tc>
                  <a:txBody>
                    <a:bodyPr/>
                    <a:lstStyle/>
                    <a:p>
                      <a:pPr algn="ctr"/>
                      <a:r>
                        <a:rPr lang="en-US" sz="1400" dirty="0"/>
                        <a:t>MagnetisMM-7</a:t>
                      </a:r>
                    </a:p>
                    <a:p>
                      <a:pPr algn="ctr"/>
                      <a:r>
                        <a:rPr lang="en-US" sz="1400" dirty="0"/>
                        <a:t>NCT05317416</a:t>
                      </a:r>
                    </a:p>
                    <a:p>
                      <a:pPr algn="ctr"/>
                      <a:endParaRPr lang="en-US" sz="1400" dirty="0"/>
                    </a:p>
                  </a:txBody>
                  <a:tcPr/>
                </a:tc>
                <a:tc>
                  <a:txBody>
                    <a:bodyPr/>
                    <a:lstStyle/>
                    <a:p>
                      <a:pPr algn="ctr"/>
                      <a:r>
                        <a:rPr lang="en-US" sz="1400" dirty="0"/>
                        <a:t>Randomized, 2-arm, phase 3</a:t>
                      </a:r>
                    </a:p>
                    <a:p>
                      <a:pPr algn="ctr"/>
                      <a:r>
                        <a:rPr lang="en-US" sz="1400" dirty="0"/>
                        <a:t>study</a:t>
                      </a:r>
                    </a:p>
                  </a:txBody>
                  <a:tcPr/>
                </a:tc>
                <a:tc>
                  <a:txBody>
                    <a:bodyPr/>
                    <a:lstStyle/>
                    <a:p>
                      <a:pPr algn="ctr"/>
                      <a:r>
                        <a:rPr lang="en-US" sz="1400" dirty="0"/>
                        <a:t>Elranatamab vs. lenalidomide</a:t>
                      </a:r>
                    </a:p>
                    <a:p>
                      <a:pPr algn="ctr"/>
                      <a:r>
                        <a:rPr lang="en-US" sz="1400" dirty="0"/>
                        <a:t>monotherapy</a:t>
                      </a:r>
                    </a:p>
                  </a:txBody>
                  <a:tcPr/>
                </a:tc>
                <a:tc>
                  <a:txBody>
                    <a:bodyPr/>
                    <a:lstStyle/>
                    <a:p>
                      <a:pPr algn="ctr"/>
                      <a:r>
                        <a:rPr lang="en-US" sz="1400" dirty="0"/>
                        <a:t>NDMM patients who are MRD</a:t>
                      </a:r>
                    </a:p>
                    <a:p>
                      <a:pPr algn="ctr"/>
                      <a:r>
                        <a:rPr lang="en-US" sz="1400" dirty="0"/>
                        <a:t>positive post ASCT</a:t>
                      </a:r>
                    </a:p>
                    <a:p>
                      <a:pPr algn="ctr"/>
                      <a:endParaRPr lang="en-US" sz="1400" dirty="0"/>
                    </a:p>
                  </a:txBody>
                  <a:tcPr/>
                </a:tc>
                <a:extLst>
                  <a:ext uri="{0D108BD9-81ED-4DB2-BD59-A6C34878D82A}">
                    <a16:rowId xmlns:a16="http://schemas.microsoft.com/office/drawing/2014/main" val="3607616851"/>
                  </a:ext>
                </a:extLst>
              </a:tr>
            </a:tbl>
          </a:graphicData>
        </a:graphic>
      </p:graphicFrame>
      <p:sp>
        <p:nvSpPr>
          <p:cNvPr id="7" name="Footer Placeholder 4">
            <a:extLst>
              <a:ext uri="{FF2B5EF4-FFF2-40B4-BE49-F238E27FC236}">
                <a16:creationId xmlns:a16="http://schemas.microsoft.com/office/drawing/2014/main" id="{483BED3E-7093-F015-0BC9-9D8DBFA1EE7E}"/>
              </a:ext>
            </a:extLst>
          </p:cNvPr>
          <p:cNvSpPr txBox="1">
            <a:spLocks/>
          </p:cNvSpPr>
          <p:nvPr/>
        </p:nvSpPr>
        <p:spPr>
          <a:xfrm>
            <a:off x="3420230" y="6078093"/>
            <a:ext cx="8976307"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rPr>
              <a:t>Swan D, Murphy P,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Glavey</a:t>
            </a:r>
            <a:r>
              <a:rPr kumimoji="0" lang="en-US" sz="1000" b="0" i="0" u="none" strike="noStrike" kern="1200" cap="none" spc="0" normalizeH="0" baseline="0" noProof="0" dirty="0">
                <a:ln>
                  <a:noFill/>
                </a:ln>
                <a:solidFill>
                  <a:srgbClr val="000000"/>
                </a:solidFill>
                <a:effectLst/>
                <a:uLnTx/>
                <a:uFillTx/>
                <a:latin typeface="Arial"/>
                <a:ea typeface="ＭＳ Ｐゴシック"/>
              </a:rPr>
              <a:t> S, Quinn J. Bispecific Antibodies in Multiple Myeloma: Opportunities to Enhance Efficacy and Improve Safety. Cancers. 2023; 15(6):1819. https://doi.org/10.3390/cancers15061819. CC BY 4.0. </a:t>
            </a:r>
          </a:p>
        </p:txBody>
      </p:sp>
    </p:spTree>
    <p:extLst>
      <p:ext uri="{BB962C8B-B14F-4D97-AF65-F5344CB8AC3E}">
        <p14:creationId xmlns:p14="http://schemas.microsoft.com/office/powerpoint/2010/main" val="28946284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CF9A3D-0E94-B970-B2EB-2549A7F8ADD9}"/>
              </a:ext>
            </a:extLst>
          </p:cNvPr>
          <p:cNvSpPr>
            <a:spLocks noGrp="1"/>
          </p:cNvSpPr>
          <p:nvPr>
            <p:ph sz="half" idx="2"/>
          </p:nvPr>
        </p:nvSpPr>
        <p:spPr>
          <a:xfrm>
            <a:off x="138057" y="1134714"/>
            <a:ext cx="6917084" cy="1865501"/>
          </a:xfrm>
        </p:spPr>
        <p:txBody>
          <a:bodyPr/>
          <a:lstStyle/>
          <a:p>
            <a:pPr marL="285750" indent="-285750">
              <a:buFont typeface="Arial" panose="020B0604020202020204" pitchFamily="34" charset="0"/>
              <a:buChar char="•"/>
            </a:pPr>
            <a:r>
              <a:rPr lang="en-US" sz="4000" b="1" u="sng" dirty="0">
                <a:solidFill>
                  <a:srgbClr val="002060"/>
                </a:solidFill>
              </a:rPr>
              <a:t> </a:t>
            </a:r>
            <a:r>
              <a:rPr lang="en-US" sz="3600" b="1" u="sng" dirty="0" err="1">
                <a:solidFill>
                  <a:srgbClr val="002060"/>
                </a:solidFill>
              </a:rPr>
              <a:t>Iberdomide</a:t>
            </a:r>
            <a:r>
              <a:rPr lang="en-US" sz="3600" b="1" u="sng" dirty="0">
                <a:solidFill>
                  <a:srgbClr val="002060"/>
                </a:solidFill>
              </a:rPr>
              <a:t> </a:t>
            </a:r>
            <a:r>
              <a:rPr lang="en-US" sz="3600" dirty="0">
                <a:solidFill>
                  <a:srgbClr val="002060"/>
                </a:solidFill>
              </a:rPr>
              <a:t>(20x more potent than pomalidomide)</a:t>
            </a:r>
          </a:p>
          <a:p>
            <a:pPr marL="285750" indent="-285750">
              <a:buFont typeface="Arial" panose="020B0604020202020204" pitchFamily="34" charset="0"/>
              <a:buChar char="•"/>
            </a:pPr>
            <a:r>
              <a:rPr lang="en-US" sz="3600" b="1" u="sng" dirty="0" err="1">
                <a:solidFill>
                  <a:srgbClr val="002060"/>
                </a:solidFill>
              </a:rPr>
              <a:t>Mezigdomide</a:t>
            </a:r>
            <a:r>
              <a:rPr lang="en-US" sz="3600" b="1" u="sng" dirty="0">
                <a:solidFill>
                  <a:srgbClr val="002060"/>
                </a:solidFill>
              </a:rPr>
              <a:t> </a:t>
            </a:r>
            <a:r>
              <a:rPr lang="en-US" sz="3600" dirty="0">
                <a:solidFill>
                  <a:srgbClr val="002060"/>
                </a:solidFill>
              </a:rPr>
              <a:t>(more potent than </a:t>
            </a:r>
            <a:r>
              <a:rPr lang="en-US" sz="3600" dirty="0" err="1">
                <a:solidFill>
                  <a:srgbClr val="002060"/>
                </a:solidFill>
              </a:rPr>
              <a:t>iberdomide</a:t>
            </a:r>
            <a:r>
              <a:rPr lang="en-US" sz="3600" dirty="0">
                <a:solidFill>
                  <a:srgbClr val="002060"/>
                </a:solidFill>
              </a:rPr>
              <a:t>)</a:t>
            </a:r>
          </a:p>
          <a:p>
            <a:pPr marL="285750" indent="-285750">
              <a:buFont typeface="Arial" panose="020B0604020202020204" pitchFamily="34" charset="0"/>
              <a:buChar char="•"/>
            </a:pPr>
            <a:r>
              <a:rPr lang="en-US" sz="3600" dirty="0">
                <a:solidFill>
                  <a:srgbClr val="002060"/>
                </a:solidFill>
              </a:rPr>
              <a:t>Have activity in patients resistant to lenalidomide and pomalidomide </a:t>
            </a:r>
          </a:p>
          <a:p>
            <a:endParaRPr lang="en-US" dirty="0"/>
          </a:p>
        </p:txBody>
      </p:sp>
      <p:sp>
        <p:nvSpPr>
          <p:cNvPr id="4" name="Footer Placeholder 3">
            <a:extLst>
              <a:ext uri="{FF2B5EF4-FFF2-40B4-BE49-F238E27FC236}">
                <a16:creationId xmlns:a16="http://schemas.microsoft.com/office/drawing/2014/main" id="{84AEBD52-F58B-7F64-6749-13C790447CA7}"/>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800000"/>
              </a:solidFill>
              <a:effectLst/>
              <a:uLnTx/>
              <a:uFillTx/>
              <a:latin typeface="Arial"/>
              <a:ea typeface="ＭＳ Ｐゴシック"/>
            </a:endParaRPr>
          </a:p>
        </p:txBody>
      </p:sp>
      <p:sp>
        <p:nvSpPr>
          <p:cNvPr id="5" name="Title 4">
            <a:extLst>
              <a:ext uri="{FF2B5EF4-FFF2-40B4-BE49-F238E27FC236}">
                <a16:creationId xmlns:a16="http://schemas.microsoft.com/office/drawing/2014/main" id="{410F7ED0-E7EF-B582-0A67-9BDF6EF0DB7C}"/>
              </a:ext>
            </a:extLst>
          </p:cNvPr>
          <p:cNvSpPr>
            <a:spLocks noGrp="1"/>
          </p:cNvSpPr>
          <p:nvPr>
            <p:ph type="title"/>
          </p:nvPr>
        </p:nvSpPr>
        <p:spPr>
          <a:xfrm>
            <a:off x="1129" y="136523"/>
            <a:ext cx="12192000" cy="926470"/>
          </a:xfrm>
        </p:spPr>
        <p:txBody>
          <a:bodyPr/>
          <a:lstStyle/>
          <a:p>
            <a:r>
              <a:rPr lang="en-US" dirty="0"/>
              <a:t>Cereblon E3 ligase Modulators</a:t>
            </a:r>
          </a:p>
        </p:txBody>
      </p:sp>
      <p:pic>
        <p:nvPicPr>
          <p:cNvPr id="6" name="Picture 5">
            <a:extLst>
              <a:ext uri="{FF2B5EF4-FFF2-40B4-BE49-F238E27FC236}">
                <a16:creationId xmlns:a16="http://schemas.microsoft.com/office/drawing/2014/main" id="{8D7A4D21-B1F7-6CA5-070B-B9C382DC386F}"/>
              </a:ext>
            </a:extLst>
          </p:cNvPr>
          <p:cNvPicPr>
            <a:picLocks noChangeAspect="1"/>
          </p:cNvPicPr>
          <p:nvPr/>
        </p:nvPicPr>
        <p:blipFill>
          <a:blip r:embed="rId2"/>
          <a:stretch>
            <a:fillRect/>
          </a:stretch>
        </p:blipFill>
        <p:spPr>
          <a:xfrm>
            <a:off x="7029974" y="1526796"/>
            <a:ext cx="5023969" cy="3466257"/>
          </a:xfrm>
          <a:prstGeom prst="rect">
            <a:avLst/>
          </a:prstGeom>
        </p:spPr>
      </p:pic>
    </p:spTree>
    <p:extLst>
      <p:ext uri="{BB962C8B-B14F-4D97-AF65-F5344CB8AC3E}">
        <p14:creationId xmlns:p14="http://schemas.microsoft.com/office/powerpoint/2010/main" val="5625934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FBC647-FD98-DA14-E160-B18FF6069B07}"/>
              </a:ext>
            </a:extLst>
          </p:cNvPr>
          <p:cNvSpPr>
            <a:spLocks noGrp="1"/>
          </p:cNvSpPr>
          <p:nvPr>
            <p:ph sz="half" idx="1"/>
          </p:nvPr>
        </p:nvSpPr>
        <p:spPr>
          <a:xfrm>
            <a:off x="46185" y="855738"/>
            <a:ext cx="6553059" cy="4990968"/>
          </a:xfrm>
        </p:spPr>
        <p:txBody>
          <a:bodyPr/>
          <a:lstStyle/>
          <a:p>
            <a:pPr marL="0" indent="0" algn="ctr">
              <a:buNone/>
            </a:pPr>
            <a:r>
              <a:rPr lang="en-US" b="1" u="sng" dirty="0">
                <a:solidFill>
                  <a:srgbClr val="002060"/>
                </a:solidFill>
              </a:rPr>
              <a:t>Iberdomide</a:t>
            </a:r>
            <a:r>
              <a:rPr lang="en-US" b="1" u="sng" baseline="30000" dirty="0">
                <a:solidFill>
                  <a:srgbClr val="002060"/>
                </a:solidFill>
              </a:rPr>
              <a:t>1</a:t>
            </a:r>
          </a:p>
          <a:p>
            <a:r>
              <a:rPr lang="en-US" sz="1600" dirty="0">
                <a:solidFill>
                  <a:srgbClr val="002060"/>
                </a:solidFill>
              </a:rPr>
              <a:t>Phase I/II: oral </a:t>
            </a:r>
            <a:r>
              <a:rPr lang="en-US" sz="1600" dirty="0" err="1">
                <a:solidFill>
                  <a:srgbClr val="002060"/>
                </a:solidFill>
              </a:rPr>
              <a:t>iberdomide</a:t>
            </a:r>
            <a:r>
              <a:rPr lang="en-US" sz="1600" dirty="0">
                <a:solidFill>
                  <a:srgbClr val="002060"/>
                </a:solidFill>
              </a:rPr>
              <a:t> in combination with dexamethasone for RRMM (phase 1; n=90, Phase 2; n=107)</a:t>
            </a:r>
          </a:p>
          <a:p>
            <a:r>
              <a:rPr lang="en-US" sz="1600" dirty="0">
                <a:solidFill>
                  <a:srgbClr val="002060"/>
                </a:solidFill>
              </a:rPr>
              <a:t>In the dose-escalation cohort, the median number of previous lines of therapy was </a:t>
            </a:r>
            <a:r>
              <a:rPr lang="en-US" sz="1600">
                <a:solidFill>
                  <a:srgbClr val="002060"/>
                </a:solidFill>
              </a:rPr>
              <a:t>5 and </a:t>
            </a:r>
            <a:r>
              <a:rPr lang="en-US" sz="1600" dirty="0">
                <a:solidFill>
                  <a:srgbClr val="002060"/>
                </a:solidFill>
              </a:rPr>
              <a:t>in </a:t>
            </a:r>
            <a:r>
              <a:rPr lang="en-US" sz="1600">
                <a:solidFill>
                  <a:srgbClr val="002060"/>
                </a:solidFill>
              </a:rPr>
              <a:t>the dose-expansion </a:t>
            </a:r>
            <a:r>
              <a:rPr lang="en-US" sz="1600" dirty="0">
                <a:solidFill>
                  <a:srgbClr val="002060"/>
                </a:solidFill>
              </a:rPr>
              <a:t>the median number of previous lines of therapy was 6, 97% triple-class refractory</a:t>
            </a:r>
          </a:p>
          <a:p>
            <a:r>
              <a:rPr lang="en-US" sz="1600" dirty="0">
                <a:solidFill>
                  <a:srgbClr val="002060"/>
                </a:solidFill>
              </a:rPr>
              <a:t>Two dose-limiting toxicities (both infections, at 1.2 mg and 1.3 mg) were observed in the dose-escalation cohort, and 1.6 mg was selected as the RP2D (21d on, 7d off with weekly Dex)</a:t>
            </a:r>
          </a:p>
          <a:p>
            <a:r>
              <a:rPr lang="en-US" sz="1600" dirty="0">
                <a:solidFill>
                  <a:srgbClr val="002060"/>
                </a:solidFill>
              </a:rPr>
              <a:t>In the dose-escalation cohort, the overall response rate was 32% </a:t>
            </a:r>
          </a:p>
          <a:p>
            <a:r>
              <a:rPr lang="en-US" sz="1600" dirty="0">
                <a:solidFill>
                  <a:srgbClr val="002060"/>
                </a:solidFill>
              </a:rPr>
              <a:t>In the dose-expansion cohort, the overall response rate was 26%; me</a:t>
            </a:r>
            <a:r>
              <a:rPr lang="en-US" sz="1600" b="0" i="0" dirty="0">
                <a:solidFill>
                  <a:srgbClr val="002060"/>
                </a:solidFill>
                <a:effectLst/>
              </a:rPr>
              <a:t>dian progression-free survival was 3.0 months, median overall survival was 10.7 months</a:t>
            </a:r>
            <a:endParaRPr lang="en-US" sz="1600" dirty="0">
              <a:solidFill>
                <a:srgbClr val="002060"/>
              </a:solidFill>
            </a:endParaRPr>
          </a:p>
          <a:p>
            <a:r>
              <a:rPr lang="en-US" sz="1600" dirty="0">
                <a:solidFill>
                  <a:srgbClr val="002060"/>
                </a:solidFill>
              </a:rPr>
              <a:t>The most common grade 3 or worse adverse events were neutropenia (48 [45%] of 107 patients), anemia (30 [28%]), infection (29 [27%]), and thrombocytopenia (23 [22%])</a:t>
            </a:r>
          </a:p>
        </p:txBody>
      </p:sp>
      <p:sp>
        <p:nvSpPr>
          <p:cNvPr id="3" name="Content Placeholder 2">
            <a:extLst>
              <a:ext uri="{FF2B5EF4-FFF2-40B4-BE49-F238E27FC236}">
                <a16:creationId xmlns:a16="http://schemas.microsoft.com/office/drawing/2014/main" id="{CF20FB85-B8FC-753B-D86A-37BAE3B39D63}"/>
              </a:ext>
            </a:extLst>
          </p:cNvPr>
          <p:cNvSpPr>
            <a:spLocks noGrp="1"/>
          </p:cNvSpPr>
          <p:nvPr>
            <p:ph sz="half" idx="2"/>
          </p:nvPr>
        </p:nvSpPr>
        <p:spPr>
          <a:xfrm>
            <a:off x="6773714" y="855738"/>
            <a:ext cx="5307655" cy="4538385"/>
          </a:xfrm>
        </p:spPr>
        <p:txBody>
          <a:bodyPr/>
          <a:lstStyle/>
          <a:p>
            <a:pPr marL="0" indent="0" algn="ctr">
              <a:buNone/>
            </a:pPr>
            <a:r>
              <a:rPr lang="en-US" b="1" u="sng" dirty="0">
                <a:solidFill>
                  <a:srgbClr val="002060"/>
                </a:solidFill>
              </a:rPr>
              <a:t>Mezigdomide</a:t>
            </a:r>
            <a:r>
              <a:rPr lang="en-US" b="1" u="sng" baseline="30000" dirty="0">
                <a:solidFill>
                  <a:srgbClr val="002060"/>
                </a:solidFill>
              </a:rPr>
              <a:t>2</a:t>
            </a:r>
          </a:p>
          <a:p>
            <a:r>
              <a:rPr lang="en-US" sz="1600" dirty="0">
                <a:solidFill>
                  <a:srgbClr val="002060"/>
                </a:solidFill>
              </a:rPr>
              <a:t>Phase I/II: oral </a:t>
            </a:r>
            <a:r>
              <a:rPr lang="en-US" sz="1600" dirty="0" err="1">
                <a:solidFill>
                  <a:srgbClr val="002060"/>
                </a:solidFill>
              </a:rPr>
              <a:t>mezigdomide</a:t>
            </a:r>
            <a:r>
              <a:rPr lang="en-US" sz="1600" dirty="0">
                <a:solidFill>
                  <a:srgbClr val="002060"/>
                </a:solidFill>
              </a:rPr>
              <a:t> in combination with dexamethasone for RRMM (Phase 1; n=77, Phase 2; n-101)</a:t>
            </a:r>
          </a:p>
          <a:p>
            <a:r>
              <a:rPr lang="en-US" sz="1600" dirty="0">
                <a:solidFill>
                  <a:srgbClr val="002060"/>
                </a:solidFill>
              </a:rPr>
              <a:t>DLTs were neutropenia and febrile neutropenia</a:t>
            </a:r>
          </a:p>
          <a:p>
            <a:r>
              <a:rPr lang="en-US" sz="1600" dirty="0">
                <a:solidFill>
                  <a:srgbClr val="002060"/>
                </a:solidFill>
              </a:rPr>
              <a:t>RP2D was 1.0mg of </a:t>
            </a:r>
            <a:r>
              <a:rPr lang="en-US" sz="1600" dirty="0" err="1">
                <a:solidFill>
                  <a:srgbClr val="002060"/>
                </a:solidFill>
              </a:rPr>
              <a:t>mezigdomide</a:t>
            </a:r>
            <a:r>
              <a:rPr lang="en-US" sz="1600" dirty="0">
                <a:solidFill>
                  <a:srgbClr val="002060"/>
                </a:solidFill>
              </a:rPr>
              <a:t> (21d on, 7d off with weekly Dex)</a:t>
            </a:r>
          </a:p>
          <a:p>
            <a:r>
              <a:rPr lang="en-US" sz="1600" dirty="0">
                <a:solidFill>
                  <a:srgbClr val="002060"/>
                </a:solidFill>
              </a:rPr>
              <a:t>All patients had triple-class–refractory multiple myeloma, 30 patients (30%) had received previous anti–B-cell maturation antigen (anti-BCMA) therapy</a:t>
            </a:r>
          </a:p>
          <a:p>
            <a:r>
              <a:rPr lang="en-US" sz="1600" dirty="0">
                <a:solidFill>
                  <a:srgbClr val="002060"/>
                </a:solidFill>
              </a:rPr>
              <a:t>The most common adverse events: included neutropenia (in 77% of the patients) and infection (in 65%; grade 3, 29%; grade 4, 6%)</a:t>
            </a:r>
          </a:p>
          <a:p>
            <a:r>
              <a:rPr lang="en-US" sz="1600" dirty="0">
                <a:solidFill>
                  <a:srgbClr val="002060"/>
                </a:solidFill>
              </a:rPr>
              <a:t>ORR= 41%, the median duration of response was 7.6 months, and the median progression-free survival was 4.4 months with a median follow-up of 7.5 months</a:t>
            </a:r>
          </a:p>
        </p:txBody>
      </p:sp>
      <p:sp>
        <p:nvSpPr>
          <p:cNvPr id="4" name="Footer Placeholder 3">
            <a:extLst>
              <a:ext uri="{FF2B5EF4-FFF2-40B4-BE49-F238E27FC236}">
                <a16:creationId xmlns:a16="http://schemas.microsoft.com/office/drawing/2014/main" id="{B45D6C20-A975-E401-A8BF-8ED424A3F290}"/>
              </a:ext>
            </a:extLst>
          </p:cNvPr>
          <p:cNvSpPr>
            <a:spLocks noGrp="1"/>
          </p:cNvSpPr>
          <p:nvPr>
            <p:ph type="ftr" sz="quarter" idx="3"/>
          </p:nvPr>
        </p:nvSpPr>
        <p:spPr>
          <a:xfrm>
            <a:off x="5257801" y="5818887"/>
            <a:ext cx="6766420" cy="89217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2060"/>
                </a:solidFill>
                <a:effectLst/>
                <a:uLnTx/>
                <a:uFillTx/>
                <a:latin typeface="Arial"/>
                <a:ea typeface="ＭＳ Ｐゴシック"/>
              </a:rPr>
              <a:t>1</a:t>
            </a:r>
            <a:r>
              <a:rPr kumimoji="0" lang="en-US" sz="1000" b="0" i="0" u="none" strike="noStrike" kern="1200" cap="none" spc="0" normalizeH="0" baseline="0" noProof="0" dirty="0">
                <a:ln>
                  <a:noFill/>
                </a:ln>
                <a:solidFill>
                  <a:srgbClr val="002060"/>
                </a:solidFill>
                <a:effectLst/>
                <a:uLnTx/>
                <a:uFillTx/>
                <a:latin typeface="Arial"/>
                <a:ea typeface="ＭＳ Ｐゴシック"/>
              </a:rPr>
              <a:t>Lonial S, et al. NWCJ. </a:t>
            </a:r>
            <a:r>
              <a:rPr kumimoji="0" lang="en-US" sz="1000" b="0" i="0" u="none" strike="noStrike" kern="1200" cap="none" spc="0" normalizeH="0" baseline="0" noProof="0" dirty="0" err="1">
                <a:ln>
                  <a:noFill/>
                </a:ln>
                <a:solidFill>
                  <a:srgbClr val="002060"/>
                </a:solidFill>
                <a:effectLst/>
                <a:uLnTx/>
                <a:uFillTx/>
                <a:latin typeface="Arial"/>
                <a:ea typeface="ＭＳ Ｐゴシック"/>
              </a:rPr>
              <a:t>Iberdomide</a:t>
            </a:r>
            <a:r>
              <a:rPr kumimoji="0" lang="en-US" sz="1000" b="0" i="0" u="none" strike="noStrike" kern="1200" cap="none" spc="0" normalizeH="0" baseline="0" noProof="0" dirty="0">
                <a:ln>
                  <a:noFill/>
                </a:ln>
                <a:solidFill>
                  <a:srgbClr val="002060"/>
                </a:solidFill>
                <a:effectLst/>
                <a:uLnTx/>
                <a:uFillTx/>
                <a:latin typeface="Arial"/>
                <a:ea typeface="ＭＳ Ｐゴシック"/>
              </a:rPr>
              <a:t> plus dexamethasone in heavily pretreated late-line relapsed or refractory multiple myeloma (CC-220-MM-001): a multicentre, multicohort, open-label, phase 1/2 trial. Lancet </a:t>
            </a:r>
            <a:r>
              <a:rPr kumimoji="0" lang="en-US" sz="1000" b="0" i="0" u="none" strike="noStrike" kern="1200" cap="none" spc="0" normalizeH="0" baseline="0" noProof="0" dirty="0" err="1">
                <a:ln>
                  <a:noFill/>
                </a:ln>
                <a:solidFill>
                  <a:srgbClr val="002060"/>
                </a:solidFill>
                <a:effectLst/>
                <a:uLnTx/>
                <a:uFillTx/>
                <a:latin typeface="Arial"/>
                <a:ea typeface="ＭＳ Ｐゴシック"/>
              </a:rPr>
              <a:t>Haematol</a:t>
            </a:r>
            <a:r>
              <a:rPr kumimoji="0" lang="en-US" sz="1000" b="0" i="0" u="none" strike="noStrike" kern="1200" cap="none" spc="0" normalizeH="0" baseline="0" noProof="0" dirty="0">
                <a:ln>
                  <a:noFill/>
                </a:ln>
                <a:solidFill>
                  <a:srgbClr val="002060"/>
                </a:solidFill>
                <a:effectLst/>
                <a:uLnTx/>
                <a:uFillTx/>
                <a:latin typeface="Arial"/>
                <a:ea typeface="ＭＳ Ｐゴシック"/>
              </a:rPr>
              <a:t>. 2022;9(11):e822-e832.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2060"/>
                </a:solidFill>
                <a:effectLst/>
                <a:uLnTx/>
                <a:uFillTx/>
                <a:latin typeface="Arial"/>
                <a:ea typeface="ＭＳ Ｐゴシック"/>
              </a:rPr>
              <a:t>2</a:t>
            </a:r>
            <a:r>
              <a:rPr kumimoji="0" lang="en-US" sz="1000" b="0" i="0" u="none" strike="noStrike" kern="1200" cap="none" spc="0" normalizeH="0" baseline="0" noProof="0" dirty="0">
                <a:ln>
                  <a:noFill/>
                </a:ln>
                <a:solidFill>
                  <a:srgbClr val="002060"/>
                </a:solidFill>
                <a:effectLst/>
                <a:uLnTx/>
                <a:uFillTx/>
                <a:latin typeface="Arial"/>
                <a:ea typeface="ＭＳ Ｐゴシック"/>
              </a:rPr>
              <a:t>Richardson PG, et al. </a:t>
            </a:r>
            <a:r>
              <a:rPr kumimoji="0" lang="en-US" sz="1000" b="0" i="0" u="none" strike="noStrike" kern="1200" cap="none" spc="0" normalizeH="0" baseline="0" noProof="0" dirty="0" err="1">
                <a:ln>
                  <a:noFill/>
                </a:ln>
                <a:solidFill>
                  <a:srgbClr val="002060"/>
                </a:solidFill>
                <a:effectLst/>
                <a:uLnTx/>
                <a:uFillTx/>
                <a:latin typeface="Arial"/>
                <a:ea typeface="ＭＳ Ｐゴシック"/>
              </a:rPr>
              <a:t>Mezigdomide</a:t>
            </a:r>
            <a:r>
              <a:rPr kumimoji="0" lang="en-US" sz="1000" b="0" i="0" u="none" strike="noStrike" kern="1200" cap="none" spc="0" normalizeH="0" baseline="0" noProof="0" dirty="0">
                <a:ln>
                  <a:noFill/>
                </a:ln>
                <a:solidFill>
                  <a:srgbClr val="002060"/>
                </a:solidFill>
                <a:effectLst/>
                <a:uLnTx/>
                <a:uFillTx/>
                <a:latin typeface="Arial"/>
                <a:ea typeface="ＭＳ Ｐゴシック"/>
              </a:rPr>
              <a:t> plus Dexamethasone in Relapsed and Refractory Multiple Myeloma. N Engl J Med 2023; 389:1009-1022</a:t>
            </a:r>
          </a:p>
        </p:txBody>
      </p:sp>
      <p:sp>
        <p:nvSpPr>
          <p:cNvPr id="5" name="Title 4">
            <a:extLst>
              <a:ext uri="{FF2B5EF4-FFF2-40B4-BE49-F238E27FC236}">
                <a16:creationId xmlns:a16="http://schemas.microsoft.com/office/drawing/2014/main" id="{9B1454A7-8171-DE5C-1B53-6D20D3C215E9}"/>
              </a:ext>
            </a:extLst>
          </p:cNvPr>
          <p:cNvSpPr>
            <a:spLocks noGrp="1"/>
          </p:cNvSpPr>
          <p:nvPr>
            <p:ph type="title"/>
          </p:nvPr>
        </p:nvSpPr>
        <p:spPr>
          <a:xfrm>
            <a:off x="0" y="-98551"/>
            <a:ext cx="12192000" cy="926470"/>
          </a:xfrm>
        </p:spPr>
        <p:txBody>
          <a:bodyPr/>
          <a:lstStyle/>
          <a:p>
            <a:r>
              <a:rPr lang="en-US" dirty="0" err="1"/>
              <a:t>Iberdomide</a:t>
            </a:r>
            <a:r>
              <a:rPr lang="en-US" dirty="0"/>
              <a:t> and </a:t>
            </a:r>
            <a:r>
              <a:rPr lang="en-US" dirty="0" err="1"/>
              <a:t>Mezigdomide</a:t>
            </a:r>
            <a:endParaRPr lang="en-US" dirty="0"/>
          </a:p>
        </p:txBody>
      </p:sp>
    </p:spTree>
    <p:extLst>
      <p:ext uri="{BB962C8B-B14F-4D97-AF65-F5344CB8AC3E}">
        <p14:creationId xmlns:p14="http://schemas.microsoft.com/office/powerpoint/2010/main" val="279662773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PD base template">
  <a:themeElements>
    <a:clrScheme name="MC_White 2023">
      <a:dk1>
        <a:srgbClr val="FFFFFF"/>
      </a:dk1>
      <a:lt1>
        <a:srgbClr val="000000"/>
      </a:lt1>
      <a:dk2>
        <a:srgbClr val="D2D2D2"/>
      </a:dk2>
      <a:lt2>
        <a:srgbClr val="0057B8"/>
      </a:lt2>
      <a:accent1>
        <a:srgbClr val="009CDE"/>
      </a:accent1>
      <a:accent2>
        <a:srgbClr val="0057B8"/>
      </a:accent2>
      <a:accent3>
        <a:srgbClr val="009F4D"/>
      </a:accent3>
      <a:accent4>
        <a:srgbClr val="8246AF"/>
      </a:accent4>
      <a:accent5>
        <a:srgbClr val="FE581C"/>
      </a:accent5>
      <a:accent6>
        <a:srgbClr val="FFC845"/>
      </a:accent6>
      <a:hlink>
        <a:srgbClr val="009CDE"/>
      </a:hlink>
      <a:folHlink>
        <a:srgbClr val="A8A8A8"/>
      </a:folHlink>
    </a:clrScheme>
    <a:fontScheme name="mc-white-widescreen">
      <a:majorFont>
        <a:latin typeface="Arial"/>
        <a:ea typeface=""/>
        <a:cs typeface=""/>
      </a:majorFont>
      <a:minorFont>
        <a:latin typeface="Arial"/>
        <a:ea typeface=""/>
        <a:cs typeface=""/>
      </a:minorFont>
    </a:fontScheme>
    <a:fmtScheme name="mc-white-widescre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F2491421" id="{CADF1636-8CA3-6242-AC3A-FD63F047C0D6}" vid="{10D1E6EA-FBC2-1740-8DC6-1297C1F7875B}"/>
    </a:ext>
  </a:extLst>
</a:theme>
</file>

<file path=ppt/theme/theme7.xml><?xml version="1.0" encoding="utf-8"?>
<a:theme xmlns:a="http://schemas.openxmlformats.org/drawingml/2006/main" name="1_CPD base template">
  <a:themeElements>
    <a:clrScheme name="2020_MC_White">
      <a:dk1>
        <a:srgbClr val="FFFFFF"/>
      </a:dk1>
      <a:lt1>
        <a:srgbClr val="000000"/>
      </a:lt1>
      <a:dk2>
        <a:srgbClr val="D2D2D2"/>
      </a:dk2>
      <a:lt2>
        <a:srgbClr val="0057B8"/>
      </a:lt2>
      <a:accent1>
        <a:srgbClr val="009CDE"/>
      </a:accent1>
      <a:accent2>
        <a:srgbClr val="0057B8"/>
      </a:accent2>
      <a:accent3>
        <a:srgbClr val="00873E"/>
      </a:accent3>
      <a:accent4>
        <a:srgbClr val="8246AF"/>
      </a:accent4>
      <a:accent5>
        <a:srgbClr val="FE5000"/>
      </a:accent5>
      <a:accent6>
        <a:srgbClr val="FFC845"/>
      </a:accent6>
      <a:hlink>
        <a:srgbClr val="009CDE"/>
      </a:hlink>
      <a:folHlink>
        <a:srgbClr val="A8A8A8"/>
      </a:folHlink>
    </a:clrScheme>
    <a:fontScheme name="mc-white-widescreen">
      <a:majorFont>
        <a:latin typeface="Arial"/>
        <a:ea typeface=""/>
        <a:cs typeface=""/>
      </a:majorFont>
      <a:minorFont>
        <a:latin typeface="Arial"/>
        <a:ea typeface=""/>
        <a:cs typeface=""/>
      </a:minorFont>
    </a:fontScheme>
    <a:fmtScheme name="mc-white-widescre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F58931.pptx" id="{58B7250B-C7F1-45BD-8A8D-35A75FB23A1E}" vid="{7145FDB4-5172-41BF-A9C3-61E2BCEFAE5D}"/>
    </a:ext>
  </a:extLst>
</a:theme>
</file>

<file path=ppt/theme/theme8.xml><?xml version="1.0" encoding="utf-8"?>
<a:theme xmlns:a="http://schemas.openxmlformats.org/drawingml/2006/main" name="1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TotalTime>
  <Words>11841</Words>
  <Application>Microsoft Office PowerPoint</Application>
  <PresentationFormat>Widescreen</PresentationFormat>
  <Paragraphs>1879</Paragraphs>
  <Slides>128</Slides>
  <Notes>18</Notes>
  <HiddenSlides>0</HiddenSlides>
  <MMClips>0</MMClips>
  <ScaleCrop>false</ScaleCrop>
  <HeadingPairs>
    <vt:vector size="6" baseType="variant">
      <vt:variant>
        <vt:lpstr>Fonts Used</vt:lpstr>
      </vt:variant>
      <vt:variant>
        <vt:i4>22</vt:i4>
      </vt:variant>
      <vt:variant>
        <vt:lpstr>Theme</vt:lpstr>
      </vt:variant>
      <vt:variant>
        <vt:i4>8</vt:i4>
      </vt:variant>
      <vt:variant>
        <vt:lpstr>Slide Titles</vt:lpstr>
      </vt:variant>
      <vt:variant>
        <vt:i4>128</vt:i4>
      </vt:variant>
    </vt:vector>
  </HeadingPairs>
  <TitlesOfParts>
    <vt:vector size="158" baseType="lpstr">
      <vt:lpstr>acumin-pro</vt:lpstr>
      <vt:lpstr>-apple-system</vt:lpstr>
      <vt:lpstr>Arial</vt:lpstr>
      <vt:lpstr>Arial Black</vt:lpstr>
      <vt:lpstr>Arial Narrow</vt:lpstr>
      <vt:lpstr>Arial Nova</vt:lpstr>
      <vt:lpstr>Arial Rounded MT Bold</vt:lpstr>
      <vt:lpstr>BlinkMacSystemFont</vt:lpstr>
      <vt:lpstr>Calibri</vt:lpstr>
      <vt:lpstr>Calibri Light</vt:lpstr>
      <vt:lpstr>Corporate S</vt:lpstr>
      <vt:lpstr>Garamond</vt:lpstr>
      <vt:lpstr>Georgia</vt:lpstr>
      <vt:lpstr>Noto Sans Symbols</vt:lpstr>
      <vt:lpstr>Open Sans</vt:lpstr>
      <vt:lpstr>Roboto</vt:lpstr>
      <vt:lpstr>Source Sans Pro</vt:lpstr>
      <vt:lpstr>Symbol</vt:lpstr>
      <vt:lpstr>Tahoma</vt:lpstr>
      <vt:lpstr>Times New Roman</vt:lpstr>
      <vt:lpstr>Wingdings</vt:lpstr>
      <vt:lpstr>Work Sans</vt:lpstr>
      <vt:lpstr>Custom Design</vt:lpstr>
      <vt:lpstr>MLC2015_PPT_Slides</vt:lpstr>
      <vt:lpstr>3_Custom Design</vt:lpstr>
      <vt:lpstr>2_Office Theme</vt:lpstr>
      <vt:lpstr>2_MLC2015_PPT_Slides</vt:lpstr>
      <vt:lpstr>CPD base template</vt:lpstr>
      <vt:lpstr>1_CPD base template</vt:lpstr>
      <vt:lpstr>1_MLC2015_PPT_Slides</vt:lpstr>
      <vt:lpstr>PowerPoint Presentation</vt:lpstr>
      <vt:lpstr>PowerPoint Presentation</vt:lpstr>
      <vt:lpstr>Thank You to Our Supporters:</vt:lpstr>
      <vt:lpstr>PowerPoint Presentation</vt:lpstr>
      <vt:lpstr>PowerPoint Presentation</vt:lpstr>
      <vt:lpstr>Housekeeping Items</vt:lpstr>
      <vt:lpstr>Program Chair</vt:lpstr>
      <vt:lpstr>Newly Approved Drugs in Myelofibrosis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Survival following allogeneic transplant in patients with myelofibrosis  (CIBMTR and MPN Research Consortium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Era of Bispecifics in DLBCL</vt:lpstr>
      <vt:lpstr>Diffuse Large B Cell Lymphoma</vt:lpstr>
      <vt:lpstr>Diffuse Large B-cell lymphoma</vt:lpstr>
      <vt:lpstr>The story of R-CHOP</vt:lpstr>
      <vt:lpstr>PowerPoint Presentation</vt:lpstr>
      <vt:lpstr>Polatuzumab R-CHP vs. R-CHOP (POLARIX study)</vt:lpstr>
      <vt:lpstr>Pola R-CHP vs. R-CHOP (POLARIX study)</vt:lpstr>
      <vt:lpstr>Therapeutic choices for DLBCL</vt:lpstr>
      <vt:lpstr>Treatment algorithm for DLBCL</vt:lpstr>
      <vt:lpstr>Novel treatments in R/R DLBCL</vt:lpstr>
      <vt:lpstr>Relapse after CAR-T</vt:lpstr>
      <vt:lpstr>Why is this important?</vt:lpstr>
      <vt:lpstr>Methodology</vt:lpstr>
      <vt:lpstr>PowerPoint Presentation</vt:lpstr>
      <vt:lpstr> Overall survival after CAR-T relapse</vt:lpstr>
      <vt:lpstr>PowerPoint Presentation</vt:lpstr>
      <vt:lpstr>PowerPoint Presentation</vt:lpstr>
      <vt:lpstr>Study Conclusions</vt:lpstr>
      <vt:lpstr>PowerPoint Presentation</vt:lpstr>
      <vt:lpstr>Bispecific T-cell engagers</vt:lpstr>
      <vt:lpstr>Approved Bispecific Antibodies</vt:lpstr>
      <vt:lpstr>PowerPoint Presentation</vt:lpstr>
      <vt:lpstr>Cycles: 28 days</vt:lpstr>
      <vt:lpstr>Timing of CRS/Neurotoxicity</vt:lpstr>
      <vt:lpstr>Bispecific T-cell engagers</vt:lpstr>
      <vt:lpstr>Approved Bispecific Antibodies</vt:lpstr>
      <vt:lpstr>PowerPoint Presentation</vt:lpstr>
      <vt:lpstr>Cycles: 21 days</vt:lpstr>
      <vt:lpstr>Glofitamab-gxbm vs. Epcoritamab-bysp  </vt:lpstr>
      <vt:lpstr>PowerPoint Presentation</vt:lpstr>
      <vt:lpstr>Conclusions and Future Directions</vt:lpstr>
      <vt:lpstr>Thank you</vt:lpstr>
      <vt:lpstr>Treatment Crossroads:</vt:lpstr>
      <vt:lpstr>PowerPoint Presentation</vt:lpstr>
      <vt:lpstr>Current myeloma treatment paradigm</vt:lpstr>
      <vt:lpstr>Currently approved T-cell directed therapies in united states</vt:lpstr>
      <vt:lpstr>Majestec-1: phase i/ii study of teclistamab</vt:lpstr>
      <vt:lpstr>Majestec-1: efficacy</vt:lpstr>
      <vt:lpstr>Majestec-1: safety</vt:lpstr>
      <vt:lpstr>MagnetisMM-3 COHORT A: phase ii study of ELRANAtamab (BCMA-naïve RRMM)</vt:lpstr>
      <vt:lpstr>MagnetisMM-3 COHORT A: longer follow up and biweekly dosing schedule</vt:lpstr>
      <vt:lpstr>MagnetisMM-3 COHORT A: longer follow up and biweekly dosing schedule</vt:lpstr>
      <vt:lpstr>Summary efficacy of BCMA-targeted agents</vt:lpstr>
      <vt:lpstr>Monumental-1: phase i/ii talquetamab study</vt:lpstr>
      <vt:lpstr>Monumental-1: efficacy</vt:lpstr>
      <vt:lpstr>Monumental-1: ORR in patients with prior t-cell redirection</vt:lpstr>
      <vt:lpstr>Can we do Double Take on the same target?</vt:lpstr>
      <vt:lpstr>Can we sequence bcma-directed therapies?</vt:lpstr>
      <vt:lpstr>Can we sequence bcma-directed therapies?</vt:lpstr>
      <vt:lpstr>Bispecific Antibody Elranatamab After Previous BCMA Therapy</vt:lpstr>
      <vt:lpstr>Bispecific Antibody Elranatamab After Previous BCMA Therapy</vt:lpstr>
      <vt:lpstr>Some practical differences</vt:lpstr>
      <vt:lpstr>Toxicities with bi-specifics</vt:lpstr>
      <vt:lpstr>Risk Factors for Specific AEs Associated  With BCMA-Targeted Therapies</vt:lpstr>
      <vt:lpstr>Leap of Faith</vt:lpstr>
      <vt:lpstr>Thank you</vt:lpstr>
      <vt:lpstr>  Future Directions in Multiple Myeloma   </vt:lpstr>
      <vt:lpstr>Objectives </vt:lpstr>
      <vt:lpstr>CAR-T Updates </vt:lpstr>
      <vt:lpstr>CARTITUDE 4 Trial: Cilta-cel or Standard Care in Lenalidomide-Refractory Multiple Myeloma</vt:lpstr>
      <vt:lpstr>CARTITUDE 4 Trial: Cilta-cel or Standard Care in Lenalidomide-Refractory Multiple Myeloma</vt:lpstr>
      <vt:lpstr>KarMMa-3 Trial: Ide-cel or Standard Regimens in Relapsed and Refractory Multiple Myeloma</vt:lpstr>
      <vt:lpstr>KarMMa-3 Trial: Ide-cel or Standard Regimens in Relapsed and Refractory Multiple Myeloma</vt:lpstr>
      <vt:lpstr>MCARH109: GPRC5D-Targeted CAR T Cells for Myeloma</vt:lpstr>
      <vt:lpstr>MCARH109: GPRC5D-Targeted CAR T Cells for Myeloma</vt:lpstr>
      <vt:lpstr>Bispecific Antibody Combinations</vt:lpstr>
      <vt:lpstr>TRIMM-2: Talquetamab + Daratumumab </vt:lpstr>
      <vt:lpstr>RedirecTT-1: Teclistamab (Tec) + Talquetamab (Tal)</vt:lpstr>
      <vt:lpstr>Bispecific Antibodies + IMiDs</vt:lpstr>
      <vt:lpstr>BCMA Bispecific Antibody Combinations in NDMM</vt:lpstr>
      <vt:lpstr>Cereblon E3 ligase Modulators</vt:lpstr>
      <vt:lpstr>Iberdomide and Mezigdomide</vt:lpstr>
      <vt:lpstr>PowerPoint Presentation</vt:lpstr>
      <vt:lpstr>Recent Advances in MDS</vt:lpstr>
      <vt:lpstr>Presentation Outline</vt:lpstr>
      <vt:lpstr>Background</vt:lpstr>
      <vt:lpstr>Risk Stratification in MDS</vt:lpstr>
      <vt:lpstr>Risk Stratification in MDS</vt:lpstr>
      <vt:lpstr>Risk Stratification in MDS</vt:lpstr>
      <vt:lpstr>Revised classification of MDS</vt:lpstr>
      <vt:lpstr>Novel drugs for MDS with anemia </vt:lpstr>
      <vt:lpstr>MEDALIST trial; luspatercept for LR-MDS</vt:lpstr>
      <vt:lpstr>MEDALIST trial; luspatercept for LR-MDS</vt:lpstr>
      <vt:lpstr>COMMANDS trial: luspatercept vs ESA in LR-MDS</vt:lpstr>
      <vt:lpstr>COMMANDS trial: luspatercept vs ESA in LR-MDS</vt:lpstr>
      <vt:lpstr>IMerge trial </vt:lpstr>
      <vt:lpstr>PowerPoint Presentation</vt:lpstr>
      <vt:lpstr>MDS with IDH1 mutation</vt:lpstr>
      <vt:lpstr>Ivosidenib for MDS with IDH1 mutation</vt:lpstr>
      <vt:lpstr>Olutasidenib for MDS with IDH1 mutation</vt:lpstr>
      <vt:lpstr>Ivosidenib approval: MDS with IDH1 mutation</vt:lpstr>
      <vt:lpstr>Ivosidenib approval: MDS with IDH1 mutation</vt:lpstr>
      <vt:lpstr>HMA plus venetoclax </vt:lpstr>
      <vt:lpstr>Magrolimab for HR-MDS</vt:lpstr>
      <vt:lpstr>Magrolimab for HR-MDS</vt:lpstr>
      <vt:lpstr>Magrolimab for HR-MDS</vt:lpstr>
      <vt:lpstr>Summary </vt:lpstr>
      <vt:lpstr>PowerPoint Presentation</vt:lpstr>
      <vt:lpstr>Question-and-Answer</vt:lpstr>
      <vt:lpstr>Concluding Remarks Thank you for attending!</vt:lpstr>
      <vt:lpstr>Thank You to Our Supporters: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Fountoukidis</dc:creator>
  <cp:lastModifiedBy>Christina Fountoukidis</cp:lastModifiedBy>
  <cp:revision>6</cp:revision>
  <dcterms:created xsi:type="dcterms:W3CDTF">2023-11-28T15:41:04Z</dcterms:created>
  <dcterms:modified xsi:type="dcterms:W3CDTF">2023-11-29T13:54:09Z</dcterms:modified>
</cp:coreProperties>
</file>