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2" r:id="rId4"/>
    <p:sldMasterId id="2147483693" r:id="rId5"/>
    <p:sldMasterId id="2147483680" r:id="rId6"/>
    <p:sldMasterId id="2147483648" r:id="rId7"/>
    <p:sldMasterId id="2147483668" r:id="rId8"/>
    <p:sldMasterId id="2147483746" r:id="rId9"/>
    <p:sldMasterId id="2147483659" r:id="rId10"/>
  </p:sldMasterIdLst>
  <p:notesMasterIdLst>
    <p:notesMasterId r:id="rId178"/>
  </p:notesMasterIdLst>
  <p:handoutMasterIdLst>
    <p:handoutMasterId r:id="rId179"/>
  </p:handoutMasterIdLst>
  <p:sldIdLst>
    <p:sldId id="2134958658" r:id="rId11"/>
    <p:sldId id="2134958657" r:id="rId12"/>
    <p:sldId id="2134958656" r:id="rId13"/>
    <p:sldId id="2134958654" r:id="rId14"/>
    <p:sldId id="2134958653" r:id="rId15"/>
    <p:sldId id="2134958652" r:id="rId16"/>
    <p:sldId id="2134958659" r:id="rId17"/>
    <p:sldId id="2134958650" r:id="rId18"/>
    <p:sldId id="2134958649" r:id="rId19"/>
    <p:sldId id="256" r:id="rId20"/>
    <p:sldId id="257" r:id="rId21"/>
    <p:sldId id="258" r:id="rId22"/>
    <p:sldId id="259" r:id="rId23"/>
    <p:sldId id="301490869" r:id="rId24"/>
    <p:sldId id="260" r:id="rId25"/>
    <p:sldId id="301490855" r:id="rId26"/>
    <p:sldId id="301490870" r:id="rId27"/>
    <p:sldId id="301490875" r:id="rId28"/>
    <p:sldId id="301490876" r:id="rId29"/>
    <p:sldId id="301490878" r:id="rId30"/>
    <p:sldId id="301490877" r:id="rId31"/>
    <p:sldId id="301490871" r:id="rId32"/>
    <p:sldId id="301490874" r:id="rId33"/>
    <p:sldId id="301490879" r:id="rId34"/>
    <p:sldId id="301490880" r:id="rId35"/>
    <p:sldId id="301490872" r:id="rId36"/>
    <p:sldId id="301490873" r:id="rId37"/>
    <p:sldId id="301490893" r:id="rId38"/>
    <p:sldId id="301490882" r:id="rId39"/>
    <p:sldId id="301490881" r:id="rId40"/>
    <p:sldId id="301490883" r:id="rId41"/>
    <p:sldId id="301490892" r:id="rId42"/>
    <p:sldId id="301490884" r:id="rId43"/>
    <p:sldId id="301490885" r:id="rId44"/>
    <p:sldId id="301490887" r:id="rId45"/>
    <p:sldId id="301490894" r:id="rId46"/>
    <p:sldId id="301490888" r:id="rId47"/>
    <p:sldId id="301490889" r:id="rId48"/>
    <p:sldId id="301490890" r:id="rId49"/>
    <p:sldId id="301490891" r:id="rId50"/>
    <p:sldId id="269" r:id="rId51"/>
    <p:sldId id="265" r:id="rId52"/>
    <p:sldId id="324" r:id="rId53"/>
    <p:sldId id="266" r:id="rId54"/>
    <p:sldId id="325" r:id="rId55"/>
    <p:sldId id="311" r:id="rId56"/>
    <p:sldId id="312" r:id="rId57"/>
    <p:sldId id="270" r:id="rId58"/>
    <p:sldId id="326" r:id="rId59"/>
    <p:sldId id="327" r:id="rId60"/>
    <p:sldId id="328" r:id="rId61"/>
    <p:sldId id="329" r:id="rId62"/>
    <p:sldId id="330" r:id="rId63"/>
    <p:sldId id="2134958660" r:id="rId64"/>
    <p:sldId id="2134958661" r:id="rId65"/>
    <p:sldId id="2134958662" r:id="rId66"/>
    <p:sldId id="274" r:id="rId67"/>
    <p:sldId id="275" r:id="rId68"/>
    <p:sldId id="278" r:id="rId69"/>
    <p:sldId id="276" r:id="rId70"/>
    <p:sldId id="277" r:id="rId71"/>
    <p:sldId id="279" r:id="rId72"/>
    <p:sldId id="282" r:id="rId73"/>
    <p:sldId id="283" r:id="rId74"/>
    <p:sldId id="280" r:id="rId75"/>
    <p:sldId id="281" r:id="rId76"/>
    <p:sldId id="272" r:id="rId77"/>
    <p:sldId id="284" r:id="rId78"/>
    <p:sldId id="285" r:id="rId79"/>
    <p:sldId id="2134958663" r:id="rId80"/>
    <p:sldId id="287" r:id="rId81"/>
    <p:sldId id="286" r:id="rId82"/>
    <p:sldId id="288" r:id="rId83"/>
    <p:sldId id="271" r:id="rId84"/>
    <p:sldId id="2134958664" r:id="rId85"/>
    <p:sldId id="2134958665" r:id="rId86"/>
    <p:sldId id="2134958666" r:id="rId87"/>
    <p:sldId id="3915" r:id="rId88"/>
    <p:sldId id="3916" r:id="rId89"/>
    <p:sldId id="1136" r:id="rId90"/>
    <p:sldId id="3896" r:id="rId91"/>
    <p:sldId id="3898" r:id="rId92"/>
    <p:sldId id="291" r:id="rId93"/>
    <p:sldId id="3902" r:id="rId94"/>
    <p:sldId id="3903" r:id="rId95"/>
    <p:sldId id="3921" r:id="rId96"/>
    <p:sldId id="3922" r:id="rId97"/>
    <p:sldId id="3900" r:id="rId98"/>
    <p:sldId id="3901" r:id="rId99"/>
    <p:sldId id="681" r:id="rId100"/>
    <p:sldId id="3917" r:id="rId101"/>
    <p:sldId id="3918" r:id="rId102"/>
    <p:sldId id="3919" r:id="rId103"/>
    <p:sldId id="340" r:id="rId104"/>
    <p:sldId id="2134958667" r:id="rId105"/>
    <p:sldId id="2134958668" r:id="rId106"/>
    <p:sldId id="2134958669" r:id="rId107"/>
    <p:sldId id="411" r:id="rId108"/>
    <p:sldId id="403" r:id="rId109"/>
    <p:sldId id="404" r:id="rId110"/>
    <p:sldId id="408" r:id="rId111"/>
    <p:sldId id="405" r:id="rId112"/>
    <p:sldId id="407" r:id="rId113"/>
    <p:sldId id="409" r:id="rId114"/>
    <p:sldId id="414" r:id="rId115"/>
    <p:sldId id="413" r:id="rId116"/>
    <p:sldId id="410" r:id="rId117"/>
    <p:sldId id="406" r:id="rId118"/>
    <p:sldId id="267" r:id="rId119"/>
    <p:sldId id="2134958670" r:id="rId120"/>
    <p:sldId id="4034" r:id="rId121"/>
    <p:sldId id="4033" r:id="rId122"/>
    <p:sldId id="4050" r:id="rId123"/>
    <p:sldId id="4032" r:id="rId124"/>
    <p:sldId id="4024" r:id="rId125"/>
    <p:sldId id="1697" r:id="rId126"/>
    <p:sldId id="4037" r:id="rId127"/>
    <p:sldId id="1698" r:id="rId128"/>
    <p:sldId id="1699" r:id="rId129"/>
    <p:sldId id="4038" r:id="rId130"/>
    <p:sldId id="2134958671" r:id="rId131"/>
    <p:sldId id="1675" r:id="rId132"/>
    <p:sldId id="1683" r:id="rId133"/>
    <p:sldId id="1684" r:id="rId134"/>
    <p:sldId id="1686" r:id="rId135"/>
    <p:sldId id="1687" r:id="rId136"/>
    <p:sldId id="1688" r:id="rId137"/>
    <p:sldId id="1679" r:id="rId138"/>
    <p:sldId id="1689" r:id="rId139"/>
    <p:sldId id="4039" r:id="rId140"/>
    <p:sldId id="1691" r:id="rId141"/>
    <p:sldId id="2134958672" r:id="rId142"/>
    <p:sldId id="4035" r:id="rId143"/>
    <p:sldId id="4036" r:id="rId144"/>
    <p:sldId id="4048" r:id="rId145"/>
    <p:sldId id="4047" r:id="rId146"/>
    <p:sldId id="4046" r:id="rId147"/>
    <p:sldId id="4040" r:id="rId148"/>
    <p:sldId id="1700" r:id="rId149"/>
    <p:sldId id="268" r:id="rId150"/>
    <p:sldId id="2134958673" r:id="rId151"/>
    <p:sldId id="4041" r:id="rId152"/>
    <p:sldId id="4049" r:id="rId153"/>
    <p:sldId id="2134958674" r:id="rId154"/>
    <p:sldId id="4042" r:id="rId155"/>
    <p:sldId id="982" r:id="rId156"/>
    <p:sldId id="983" r:id="rId157"/>
    <p:sldId id="984" r:id="rId158"/>
    <p:sldId id="985" r:id="rId159"/>
    <p:sldId id="986" r:id="rId160"/>
    <p:sldId id="987" r:id="rId161"/>
    <p:sldId id="4043" r:id="rId162"/>
    <p:sldId id="4008" r:id="rId163"/>
    <p:sldId id="4006" r:id="rId164"/>
    <p:sldId id="4007" r:id="rId165"/>
    <p:sldId id="4026" r:id="rId166"/>
    <p:sldId id="4025" r:id="rId167"/>
    <p:sldId id="4044" r:id="rId168"/>
    <p:sldId id="4045" r:id="rId169"/>
    <p:sldId id="4030" r:id="rId170"/>
    <p:sldId id="4028" r:id="rId171"/>
    <p:sldId id="2134958675" r:id="rId172"/>
    <p:sldId id="2134958648" r:id="rId173"/>
    <p:sldId id="2134958676" r:id="rId174"/>
    <p:sldId id="2134958677" r:id="rId175"/>
    <p:sldId id="2134958651" r:id="rId176"/>
    <p:sldId id="2134958678" r:id="rId177"/>
  </p:sldIdLst>
  <p:sldSz cx="9144000" cy="514826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46ECE491-26CE-4215-8AE0-A8525B766316}">
          <p14:sldIdLst>
            <p14:sldId id="2134958658"/>
            <p14:sldId id="2134958657"/>
            <p14:sldId id="2134958656"/>
            <p14:sldId id="2134958654"/>
            <p14:sldId id="2134958653"/>
            <p14:sldId id="2134958652"/>
            <p14:sldId id="2134958659"/>
            <p14:sldId id="2134958650"/>
            <p14:sldId id="2134958649"/>
            <p14:sldId id="256"/>
            <p14:sldId id="257"/>
            <p14:sldId id="258"/>
            <p14:sldId id="259"/>
            <p14:sldId id="301490869"/>
            <p14:sldId id="260"/>
            <p14:sldId id="301490855"/>
            <p14:sldId id="301490870"/>
            <p14:sldId id="301490875"/>
            <p14:sldId id="301490876"/>
            <p14:sldId id="301490878"/>
            <p14:sldId id="301490877"/>
            <p14:sldId id="301490871"/>
            <p14:sldId id="301490874"/>
            <p14:sldId id="301490879"/>
            <p14:sldId id="301490880"/>
            <p14:sldId id="301490872"/>
            <p14:sldId id="301490873"/>
            <p14:sldId id="301490893"/>
            <p14:sldId id="301490882"/>
            <p14:sldId id="301490881"/>
            <p14:sldId id="301490883"/>
            <p14:sldId id="301490892"/>
            <p14:sldId id="301490884"/>
            <p14:sldId id="301490885"/>
            <p14:sldId id="301490887"/>
            <p14:sldId id="301490894"/>
            <p14:sldId id="301490888"/>
            <p14:sldId id="301490889"/>
            <p14:sldId id="301490890"/>
            <p14:sldId id="301490891"/>
            <p14:sldId id="269"/>
            <p14:sldId id="265"/>
            <p14:sldId id="324"/>
            <p14:sldId id="266"/>
            <p14:sldId id="325"/>
            <p14:sldId id="311"/>
            <p14:sldId id="312"/>
            <p14:sldId id="270"/>
            <p14:sldId id="326"/>
            <p14:sldId id="327"/>
            <p14:sldId id="328"/>
            <p14:sldId id="329"/>
            <p14:sldId id="330"/>
            <p14:sldId id="2134958660"/>
            <p14:sldId id="2134958661"/>
            <p14:sldId id="2134958662"/>
            <p14:sldId id="274"/>
            <p14:sldId id="275"/>
            <p14:sldId id="278"/>
            <p14:sldId id="276"/>
            <p14:sldId id="277"/>
            <p14:sldId id="279"/>
            <p14:sldId id="282"/>
            <p14:sldId id="283"/>
            <p14:sldId id="280"/>
            <p14:sldId id="281"/>
            <p14:sldId id="272"/>
            <p14:sldId id="284"/>
            <p14:sldId id="285"/>
            <p14:sldId id="2134958663"/>
            <p14:sldId id="287"/>
            <p14:sldId id="286"/>
            <p14:sldId id="288"/>
            <p14:sldId id="271"/>
            <p14:sldId id="2134958664"/>
            <p14:sldId id="2134958665"/>
            <p14:sldId id="2134958666"/>
            <p14:sldId id="3915"/>
            <p14:sldId id="3916"/>
            <p14:sldId id="1136"/>
            <p14:sldId id="3896"/>
            <p14:sldId id="3898"/>
            <p14:sldId id="291"/>
            <p14:sldId id="3902"/>
            <p14:sldId id="3903"/>
            <p14:sldId id="3921"/>
            <p14:sldId id="3922"/>
            <p14:sldId id="3900"/>
            <p14:sldId id="3901"/>
            <p14:sldId id="681"/>
            <p14:sldId id="3917"/>
            <p14:sldId id="3918"/>
            <p14:sldId id="3919"/>
            <p14:sldId id="340"/>
            <p14:sldId id="2134958667"/>
            <p14:sldId id="2134958668"/>
            <p14:sldId id="2134958669"/>
            <p14:sldId id="411"/>
            <p14:sldId id="403"/>
            <p14:sldId id="404"/>
            <p14:sldId id="408"/>
            <p14:sldId id="405"/>
            <p14:sldId id="407"/>
            <p14:sldId id="409"/>
            <p14:sldId id="414"/>
            <p14:sldId id="413"/>
            <p14:sldId id="410"/>
            <p14:sldId id="406"/>
            <p14:sldId id="267"/>
          </p14:sldIdLst>
        </p14:section>
        <p14:section name="Summary Section" id="{EAD7F846-CD8A-4A22-8AC9-016D83D7BCDE}">
          <p14:sldIdLst/>
        </p14:section>
        <p14:section name="Updates in Chronic Lymphocytic Leukemia" id="{703F1656-5EDB-4CEB-B1AF-F442952D31FF}">
          <p14:sldIdLst>
            <p14:sldId id="2134958670"/>
            <p14:sldId id="4034"/>
            <p14:sldId id="4033"/>
            <p14:sldId id="4050"/>
            <p14:sldId id="4032"/>
          </p14:sldIdLst>
        </p14:section>
        <p14:section name="A041702" id="{186C3418-3066-4F7B-A3BF-57F169C9C637}">
          <p14:sldIdLst>
            <p14:sldId id="4024"/>
            <p14:sldId id="1697"/>
            <p14:sldId id="4037"/>
            <p14:sldId id="1698"/>
            <p14:sldId id="1699"/>
            <p14:sldId id="4038"/>
          </p14:sldIdLst>
        </p14:section>
        <p14:section name="Section 3" id="{524FBFB5-5EFB-4C14-9A61-13144F171613}">
          <p14:sldIdLst>
            <p14:sldId id="2134958671"/>
            <p14:sldId id="1675"/>
            <p14:sldId id="1683"/>
            <p14:sldId id="1684"/>
            <p14:sldId id="1686"/>
            <p14:sldId id="1687"/>
            <p14:sldId id="1688"/>
            <p14:sldId id="1679"/>
            <p14:sldId id="1689"/>
            <p14:sldId id="4039"/>
            <p14:sldId id="1691"/>
            <p14:sldId id="2134958672"/>
            <p14:sldId id="4035"/>
            <p14:sldId id="4036"/>
            <p14:sldId id="4048"/>
            <p14:sldId id="4047"/>
            <p14:sldId id="4046"/>
            <p14:sldId id="4040"/>
            <p14:sldId id="1700"/>
            <p14:sldId id="268"/>
            <p14:sldId id="2134958673"/>
            <p14:sldId id="4041"/>
            <p14:sldId id="4049"/>
            <p14:sldId id="2134958674"/>
            <p14:sldId id="4042"/>
            <p14:sldId id="982"/>
            <p14:sldId id="983"/>
            <p14:sldId id="984"/>
            <p14:sldId id="985"/>
            <p14:sldId id="986"/>
            <p14:sldId id="987"/>
            <p14:sldId id="4043"/>
            <p14:sldId id="4008"/>
            <p14:sldId id="4006"/>
            <p14:sldId id="4007"/>
            <p14:sldId id="4026"/>
            <p14:sldId id="4025"/>
            <p14:sldId id="4044"/>
            <p14:sldId id="4045"/>
            <p14:sldId id="4030"/>
            <p14:sldId id="4028"/>
            <p14:sldId id="2134958675"/>
            <p14:sldId id="2134958648"/>
            <p14:sldId id="2134958676"/>
            <p14:sldId id="2134958677"/>
            <p14:sldId id="2134958651"/>
            <p14:sldId id="21349586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67"/>
    <a:srgbClr val="002E51"/>
    <a:srgbClr val="FFC82C"/>
    <a:srgbClr val="FFC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377315-FEDD-0E73-0DE6-6842C116270D}" v="6" dt="2023-06-18T17:20:07.342"/>
    <p1510:client id="{29FC709E-2B4A-AABE-E522-A022BBBC2BCF}" v="9" dt="2023-02-15T21:49:14.612"/>
    <p1510:client id="{70999653-1A1C-EE0B-021B-524A77F78444}" v="1" dt="2023-09-20T13:14:08.924"/>
    <p1510:client id="{A00E2E2E-A1A0-0588-9639-00CD434E2878}" v="98" dt="2023-09-20T13:23:05.018"/>
    <p1510:client id="{B21AA423-4F65-7264-DD6E-5A80FE968521}" v="4" dt="2023-09-20T13:13:44.6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48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7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63" Type="http://schemas.openxmlformats.org/officeDocument/2006/relationships/slide" Target="slides/slide53.xml"/><Relationship Id="rId84" Type="http://schemas.openxmlformats.org/officeDocument/2006/relationships/slide" Target="slides/slide74.xml"/><Relationship Id="rId138" Type="http://schemas.openxmlformats.org/officeDocument/2006/relationships/slide" Target="slides/slide128.xml"/><Relationship Id="rId159" Type="http://schemas.openxmlformats.org/officeDocument/2006/relationships/slide" Target="slides/slide149.xml"/><Relationship Id="rId170" Type="http://schemas.openxmlformats.org/officeDocument/2006/relationships/slide" Target="slides/slide160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53" Type="http://schemas.openxmlformats.org/officeDocument/2006/relationships/slide" Target="slides/slide43.xml"/><Relationship Id="rId74" Type="http://schemas.openxmlformats.org/officeDocument/2006/relationships/slide" Target="slides/slide64.xml"/><Relationship Id="rId128" Type="http://schemas.openxmlformats.org/officeDocument/2006/relationships/slide" Target="slides/slide118.xml"/><Relationship Id="rId149" Type="http://schemas.openxmlformats.org/officeDocument/2006/relationships/slide" Target="slides/slide139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85.xml"/><Relationship Id="rId160" Type="http://schemas.openxmlformats.org/officeDocument/2006/relationships/slide" Target="slides/slide150.xml"/><Relationship Id="rId181" Type="http://schemas.openxmlformats.org/officeDocument/2006/relationships/viewProps" Target="viewProps.xml"/><Relationship Id="rId22" Type="http://schemas.openxmlformats.org/officeDocument/2006/relationships/slide" Target="slides/slide12.xml"/><Relationship Id="rId43" Type="http://schemas.openxmlformats.org/officeDocument/2006/relationships/slide" Target="slides/slide33.xml"/><Relationship Id="rId64" Type="http://schemas.openxmlformats.org/officeDocument/2006/relationships/slide" Target="slides/slide54.xml"/><Relationship Id="rId118" Type="http://schemas.openxmlformats.org/officeDocument/2006/relationships/slide" Target="slides/slide108.xml"/><Relationship Id="rId139" Type="http://schemas.openxmlformats.org/officeDocument/2006/relationships/slide" Target="slides/slide129.xml"/><Relationship Id="rId85" Type="http://schemas.openxmlformats.org/officeDocument/2006/relationships/slide" Target="slides/slide75.xml"/><Relationship Id="rId150" Type="http://schemas.openxmlformats.org/officeDocument/2006/relationships/slide" Target="slides/slide140.xml"/><Relationship Id="rId171" Type="http://schemas.openxmlformats.org/officeDocument/2006/relationships/slide" Target="slides/slide161.xml"/><Relationship Id="rId12" Type="http://schemas.openxmlformats.org/officeDocument/2006/relationships/slide" Target="slides/slide2.xml"/><Relationship Id="rId33" Type="http://schemas.openxmlformats.org/officeDocument/2006/relationships/slide" Target="slides/slide23.xml"/><Relationship Id="rId108" Type="http://schemas.openxmlformats.org/officeDocument/2006/relationships/slide" Target="slides/slide98.xml"/><Relationship Id="rId129" Type="http://schemas.openxmlformats.org/officeDocument/2006/relationships/slide" Target="slides/slide119.xml"/><Relationship Id="rId54" Type="http://schemas.openxmlformats.org/officeDocument/2006/relationships/slide" Target="slides/slide44.xml"/><Relationship Id="rId75" Type="http://schemas.openxmlformats.org/officeDocument/2006/relationships/slide" Target="slides/slide65.xml"/><Relationship Id="rId96" Type="http://schemas.openxmlformats.org/officeDocument/2006/relationships/slide" Target="slides/slide86.xml"/><Relationship Id="rId140" Type="http://schemas.openxmlformats.org/officeDocument/2006/relationships/slide" Target="slides/slide130.xml"/><Relationship Id="rId161" Type="http://schemas.openxmlformats.org/officeDocument/2006/relationships/slide" Target="slides/slide151.xml"/><Relationship Id="rId182" Type="http://schemas.openxmlformats.org/officeDocument/2006/relationships/theme" Target="theme/theme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3.xml"/><Relationship Id="rId119" Type="http://schemas.openxmlformats.org/officeDocument/2006/relationships/slide" Target="slides/slide109.xml"/><Relationship Id="rId44" Type="http://schemas.openxmlformats.org/officeDocument/2006/relationships/slide" Target="slides/slide34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130" Type="http://schemas.openxmlformats.org/officeDocument/2006/relationships/slide" Target="slides/slide120.xml"/><Relationship Id="rId135" Type="http://schemas.openxmlformats.org/officeDocument/2006/relationships/slide" Target="slides/slide125.xml"/><Relationship Id="rId151" Type="http://schemas.openxmlformats.org/officeDocument/2006/relationships/slide" Target="slides/slide141.xml"/><Relationship Id="rId156" Type="http://schemas.openxmlformats.org/officeDocument/2006/relationships/slide" Target="slides/slide146.xml"/><Relationship Id="rId177" Type="http://schemas.openxmlformats.org/officeDocument/2006/relationships/slide" Target="slides/slide167.xml"/><Relationship Id="rId172" Type="http://schemas.openxmlformats.org/officeDocument/2006/relationships/slide" Target="slides/slide162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slide" Target="slides/slide110.xml"/><Relationship Id="rId125" Type="http://schemas.openxmlformats.org/officeDocument/2006/relationships/slide" Target="slides/slide115.xml"/><Relationship Id="rId141" Type="http://schemas.openxmlformats.org/officeDocument/2006/relationships/slide" Target="slides/slide131.xml"/><Relationship Id="rId146" Type="http://schemas.openxmlformats.org/officeDocument/2006/relationships/slide" Target="slides/slide136.xml"/><Relationship Id="rId167" Type="http://schemas.openxmlformats.org/officeDocument/2006/relationships/slide" Target="slides/slide157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162" Type="http://schemas.openxmlformats.org/officeDocument/2006/relationships/slide" Target="slides/slide152.xml"/><Relationship Id="rId183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131" Type="http://schemas.openxmlformats.org/officeDocument/2006/relationships/slide" Target="slides/slide121.xml"/><Relationship Id="rId136" Type="http://schemas.openxmlformats.org/officeDocument/2006/relationships/slide" Target="slides/slide126.xml"/><Relationship Id="rId157" Type="http://schemas.openxmlformats.org/officeDocument/2006/relationships/slide" Target="slides/slide147.xml"/><Relationship Id="rId178" Type="http://schemas.openxmlformats.org/officeDocument/2006/relationships/notesMaster" Target="notesMasters/notesMaster1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52" Type="http://schemas.openxmlformats.org/officeDocument/2006/relationships/slide" Target="slides/slide142.xml"/><Relationship Id="rId173" Type="http://schemas.openxmlformats.org/officeDocument/2006/relationships/slide" Target="slides/slide163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26" Type="http://schemas.openxmlformats.org/officeDocument/2006/relationships/slide" Target="slides/slide116.xml"/><Relationship Id="rId147" Type="http://schemas.openxmlformats.org/officeDocument/2006/relationships/slide" Target="slides/slide137.xml"/><Relationship Id="rId168" Type="http://schemas.openxmlformats.org/officeDocument/2006/relationships/slide" Target="slides/slide158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openxmlformats.org/officeDocument/2006/relationships/slide" Target="slides/slide111.xml"/><Relationship Id="rId142" Type="http://schemas.openxmlformats.org/officeDocument/2006/relationships/slide" Target="slides/slide132.xml"/><Relationship Id="rId163" Type="http://schemas.openxmlformats.org/officeDocument/2006/relationships/slide" Target="slides/slide153.xml"/><Relationship Id="rId184" Type="http://schemas.microsoft.com/office/2015/10/relationships/revisionInfo" Target="revisionInfo.xml"/><Relationship Id="rId3" Type="http://schemas.openxmlformats.org/officeDocument/2006/relationships/customXml" Target="../customXml/item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116" Type="http://schemas.openxmlformats.org/officeDocument/2006/relationships/slide" Target="slides/slide106.xml"/><Relationship Id="rId137" Type="http://schemas.openxmlformats.org/officeDocument/2006/relationships/slide" Target="slides/slide127.xml"/><Relationship Id="rId158" Type="http://schemas.openxmlformats.org/officeDocument/2006/relationships/slide" Target="slides/slide148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slide" Target="slides/slide101.xml"/><Relationship Id="rId132" Type="http://schemas.openxmlformats.org/officeDocument/2006/relationships/slide" Target="slides/slide122.xml"/><Relationship Id="rId153" Type="http://schemas.openxmlformats.org/officeDocument/2006/relationships/slide" Target="slides/slide143.xml"/><Relationship Id="rId174" Type="http://schemas.openxmlformats.org/officeDocument/2006/relationships/slide" Target="slides/slide164.xml"/><Relationship Id="rId179" Type="http://schemas.openxmlformats.org/officeDocument/2006/relationships/handoutMaster" Target="handoutMasters/handoutMaster1.xml"/><Relationship Id="rId15" Type="http://schemas.openxmlformats.org/officeDocument/2006/relationships/slide" Target="slides/slide5.xml"/><Relationship Id="rId36" Type="http://schemas.openxmlformats.org/officeDocument/2006/relationships/slide" Target="slides/slide26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27" Type="http://schemas.openxmlformats.org/officeDocument/2006/relationships/slide" Target="slides/slide11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52" Type="http://schemas.openxmlformats.org/officeDocument/2006/relationships/slide" Target="slides/slide42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openxmlformats.org/officeDocument/2006/relationships/slide" Target="slides/slide112.xml"/><Relationship Id="rId143" Type="http://schemas.openxmlformats.org/officeDocument/2006/relationships/slide" Target="slides/slide133.xml"/><Relationship Id="rId148" Type="http://schemas.openxmlformats.org/officeDocument/2006/relationships/slide" Target="slides/slide138.xml"/><Relationship Id="rId164" Type="http://schemas.openxmlformats.org/officeDocument/2006/relationships/slide" Target="slides/slide154.xml"/><Relationship Id="rId169" Type="http://schemas.openxmlformats.org/officeDocument/2006/relationships/slide" Target="slides/slide15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80" Type="http://schemas.openxmlformats.org/officeDocument/2006/relationships/presProps" Target="presProps.xml"/><Relationship Id="rId26" Type="http://schemas.openxmlformats.org/officeDocument/2006/relationships/slide" Target="slides/slide16.xml"/><Relationship Id="rId47" Type="http://schemas.openxmlformats.org/officeDocument/2006/relationships/slide" Target="slides/slide37.xml"/><Relationship Id="rId68" Type="http://schemas.openxmlformats.org/officeDocument/2006/relationships/slide" Target="slides/slide58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33" Type="http://schemas.openxmlformats.org/officeDocument/2006/relationships/slide" Target="slides/slide123.xml"/><Relationship Id="rId154" Type="http://schemas.openxmlformats.org/officeDocument/2006/relationships/slide" Target="slides/slide144.xml"/><Relationship Id="rId175" Type="http://schemas.openxmlformats.org/officeDocument/2006/relationships/slide" Target="slides/slide165.xml"/><Relationship Id="rId16" Type="http://schemas.openxmlformats.org/officeDocument/2006/relationships/slide" Target="slides/slide6.xml"/><Relationship Id="rId37" Type="http://schemas.openxmlformats.org/officeDocument/2006/relationships/slide" Target="slides/slide27.xml"/><Relationship Id="rId58" Type="http://schemas.openxmlformats.org/officeDocument/2006/relationships/slide" Target="slides/slide48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openxmlformats.org/officeDocument/2006/relationships/slide" Target="slides/slide113.xml"/><Relationship Id="rId144" Type="http://schemas.openxmlformats.org/officeDocument/2006/relationships/slide" Target="slides/slide134.xml"/><Relationship Id="rId90" Type="http://schemas.openxmlformats.org/officeDocument/2006/relationships/slide" Target="slides/slide80.xml"/><Relationship Id="rId165" Type="http://schemas.openxmlformats.org/officeDocument/2006/relationships/slide" Target="slides/slide155.xml"/><Relationship Id="rId27" Type="http://schemas.openxmlformats.org/officeDocument/2006/relationships/slide" Target="slides/slide17.xml"/><Relationship Id="rId48" Type="http://schemas.openxmlformats.org/officeDocument/2006/relationships/slide" Target="slides/slide38.xml"/><Relationship Id="rId69" Type="http://schemas.openxmlformats.org/officeDocument/2006/relationships/slide" Target="slides/slide59.xml"/><Relationship Id="rId113" Type="http://schemas.openxmlformats.org/officeDocument/2006/relationships/slide" Target="slides/slide103.xml"/><Relationship Id="rId134" Type="http://schemas.openxmlformats.org/officeDocument/2006/relationships/slide" Target="slides/slide124.xml"/><Relationship Id="rId80" Type="http://schemas.openxmlformats.org/officeDocument/2006/relationships/slide" Target="slides/slide70.xml"/><Relationship Id="rId155" Type="http://schemas.openxmlformats.org/officeDocument/2006/relationships/slide" Target="slides/slide145.xml"/><Relationship Id="rId176" Type="http://schemas.openxmlformats.org/officeDocument/2006/relationships/slide" Target="slides/slide166.xml"/><Relationship Id="rId17" Type="http://schemas.openxmlformats.org/officeDocument/2006/relationships/slide" Target="slides/slide7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24" Type="http://schemas.openxmlformats.org/officeDocument/2006/relationships/slide" Target="slides/slide114.xml"/><Relationship Id="rId70" Type="http://schemas.openxmlformats.org/officeDocument/2006/relationships/slide" Target="slides/slide60.xml"/><Relationship Id="rId91" Type="http://schemas.openxmlformats.org/officeDocument/2006/relationships/slide" Target="slides/slide81.xml"/><Relationship Id="rId145" Type="http://schemas.openxmlformats.org/officeDocument/2006/relationships/slide" Target="slides/slide135.xml"/><Relationship Id="rId166" Type="http://schemas.openxmlformats.org/officeDocument/2006/relationships/slide" Target="slides/slide156.xml"/><Relationship Id="rId1" Type="http://schemas.openxmlformats.org/officeDocument/2006/relationships/customXml" Target="../customXml/item1.xml"/><Relationship Id="rId28" Type="http://schemas.openxmlformats.org/officeDocument/2006/relationships/slide" Target="slides/slide18.xml"/><Relationship Id="rId49" Type="http://schemas.openxmlformats.org/officeDocument/2006/relationships/slide" Target="slides/slide39.xml"/><Relationship Id="rId114" Type="http://schemas.openxmlformats.org/officeDocument/2006/relationships/slide" Target="slides/slide10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Median OS (years)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 OS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Hgn &gt;10</c:v>
                </c:pt>
                <c:pt idx="1">
                  <c:v>Hgn 8-10</c:v>
                </c:pt>
                <c:pt idx="2">
                  <c:v>Hgn &lt;8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4.9000000000000004</c:v>
                </c:pt>
                <c:pt idx="1">
                  <c:v>3.4</c:v>
                </c:pt>
                <c:pt idx="2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A-4B68-8DD5-216BF5554B9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03499304"/>
        <c:axId val="603498584"/>
      </c:barChart>
      <c:catAx>
        <c:axId val="603499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3498584"/>
        <c:crosses val="autoZero"/>
        <c:auto val="1"/>
        <c:lblAlgn val="ctr"/>
        <c:lblOffset val="100"/>
        <c:noMultiLvlLbl val="0"/>
      </c:catAx>
      <c:valAx>
        <c:axId val="60349858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3499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61D6C-14C5-3A44-8E3A-4D465321ED47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34FCD-2836-494B-A704-E09BD837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01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80E03-59A3-E642-9C0D-E919381BCDC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96171-A15F-AF4E-B7C5-E1453CAAF6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2473952921001828#bib36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sciencedirect.com/science/article/pii/S2473952921001828#bib40" TargetMode="External"/><Relationship Id="rId5" Type="http://schemas.openxmlformats.org/officeDocument/2006/relationships/hyperlink" Target="https://www.sciencedirect.com/science/article/pii/S2473952921001828#bib39" TargetMode="External"/><Relationship Id="rId4" Type="http://schemas.openxmlformats.org/officeDocument/2006/relationships/hyperlink" Target="https://www.sciencedirect.com/science/article/pii/S2473952921001828#bib37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375-020-0954-2#ref-CR30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nature.com/articles/s41375-020-0954-2#ref-CR33" TargetMode="External"/><Relationship Id="rId4" Type="http://schemas.openxmlformats.org/officeDocument/2006/relationships/hyperlink" Target="https://www.nature.com/articles/s41375-020-0954-2#ref-CR31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Baseline transfusion independence (TI) was associated with improved survival in both studies (SIMPLIFY-1 HR = 0.474, p = 0.0001; SIMPLIFY-2 HR = 0.226, p = 0.0005). Week 24 TI response in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JAKi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-naïve,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momelotinib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-randomized patients was associated with improved OS in univariate (HR = 0.323; p &lt; 0.0001) and multivariate (HR = 0.311; p &lt; 0.0001) analyses.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06304-1015-174E-83F9-39846107C90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0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Comparison of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momelotinib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(MMB) and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ruxolitinib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(RUX) effects on transfusion requirements at week 24. (A) RBC transfusion independence rate (no RBC transfusion and no hemoglobin [Hb] &lt; 8 g/dL in the prior 12 weeks; nominal </a:t>
            </a:r>
            <a:r>
              <a:rPr lang="en-US" b="0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&lt; .001). (B) RBC transfusion dependence rate (≥ 4 units of RBC transfusion or Hb &lt; 8 g/dL in the prior 8 weeks; nominal </a:t>
            </a:r>
            <a:r>
              <a:rPr lang="en-US" b="0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= .019). (C) Rate of RBC transfusions through week 24 (nominal </a:t>
            </a:r>
            <a:r>
              <a:rPr lang="en-US" b="0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&lt; .001).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06304-1015-174E-83F9-39846107C90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1.0 mg/kg (1.33 mg/kg for pts in cohort 3B expansion) with titration up to 1.75 mg/kg in 21-d cycles.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06304-1015-174E-83F9-39846107C90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57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In MDS, SMAD2/3 downstream mediators are constitutively activated and overexpressed in MDS CD34</a:t>
            </a:r>
            <a:r>
              <a:rPr lang="en-US" b="0" i="0" baseline="30000" dirty="0">
                <a:solidFill>
                  <a:srgbClr val="1F1F1F"/>
                </a:solidFill>
                <a:effectLst/>
                <a:latin typeface="ElsevierGulliver"/>
              </a:rPr>
              <a:t>+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 cells, which leads to impaired terminal erythroid differentiation and subsequent anemia as a result of an inhibitory effect on red-cell maturation.</a:t>
            </a:r>
            <a:r>
              <a:rPr lang="en-US" b="0" i="0" u="none" strike="noStrike" dirty="0">
                <a:solidFill>
                  <a:srgbClr val="0272B1"/>
                </a:solidFill>
                <a:effectLst/>
                <a:latin typeface="ElsevierGulliver"/>
                <a:hlinkClick r:id="rId3"/>
              </a:rPr>
              <a:t>36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, </a:t>
            </a:r>
            <a:r>
              <a:rPr lang="en-US" b="0" i="0" u="none" strike="noStrike" dirty="0">
                <a:solidFill>
                  <a:srgbClr val="0272B1"/>
                </a:solidFill>
                <a:effectLst/>
                <a:latin typeface="ElsevierGulliver"/>
                <a:hlinkClick r:id="rId4"/>
              </a:rPr>
              <a:t>37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, </a:t>
            </a:r>
            <a:r>
              <a:rPr lang="en-US" b="0" i="0" u="none" strike="noStrike" dirty="0">
                <a:solidFill>
                  <a:srgbClr val="0272B1"/>
                </a:solidFill>
                <a:effectLst/>
                <a:latin typeface="ElsevierGulliver"/>
                <a:hlinkClick r:id="rId5"/>
              </a:rPr>
              <a:t>39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 TGF-β, activins, GDF11, and GDF8 are SMAD2/3 pathway ligands that mediate inhibitory regulatory effects on multiple phases of erythropoiesis.</a:t>
            </a:r>
            <a:r>
              <a:rPr lang="en-US" b="0" i="0" u="none" strike="noStrike" dirty="0">
                <a:solidFill>
                  <a:srgbClr val="0272B1"/>
                </a:solidFill>
                <a:effectLst/>
                <a:latin typeface="ElsevierGulliver"/>
                <a:hlinkClick r:id="rId4"/>
              </a:rPr>
              <a:t>37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, </a:t>
            </a:r>
            <a:r>
              <a:rPr lang="en-US" b="0" i="0" u="none" strike="noStrike" dirty="0">
                <a:solidFill>
                  <a:srgbClr val="0272B1"/>
                </a:solidFill>
                <a:effectLst/>
                <a:latin typeface="ElsevierGulliver"/>
                <a:hlinkClick r:id="rId6"/>
              </a:rPr>
              <a:t>40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 Interestingly, pharmacologic inhibition of TGF-β receptors as well as SMAD2/3 inhibition by short hairpin RNA was able to enhance hematopoiesis in a variety of MDS subtypes in vitro.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06304-1015-174E-83F9-39846107C90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36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Also TRANSFORM-2 in </a:t>
            </a:r>
            <a:r>
              <a:rPr lang="en-US" err="1"/>
              <a:t>JAKinhibitor</a:t>
            </a:r>
            <a:r>
              <a:rPr lang="en-US"/>
              <a:t> exposed patients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06304-1015-174E-83F9-39846107C90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89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48A8B-4A8E-234D-9DA9-48D9CA991DC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73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generation refers to PHASE of FLT3 inhibitor drug discovery</a:t>
            </a:r>
          </a:p>
          <a:p>
            <a:r>
              <a:rPr lang="en-US" dirty="0"/>
              <a:t>Type I vs II refers to interaction with FLT3 – type I targeting ITD and TKD whereas type II only in ITD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4056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EXCLUDED:  APL, BCR-ABL+ acute leukemia, AML secondary to chemotherapy or radiotherapy</a:t>
            </a:r>
          </a:p>
          <a:p>
            <a:r>
              <a:rPr lang="en-US" dirty="0"/>
              <a:t>Randomization was stratified by region, Age (&lt; or &gt; 60) and WBC &lt;40 or &gt;40)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2981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Dauno</a:t>
            </a:r>
            <a:r>
              <a:rPr lang="en-US" dirty="0"/>
              <a:t> 60 or </a:t>
            </a:r>
            <a:r>
              <a:rPr lang="en-US" dirty="0" err="1"/>
              <a:t>ida</a:t>
            </a:r>
            <a:r>
              <a:rPr lang="en-US" dirty="0"/>
              <a:t> 12, cytarabine 100 or 200</a:t>
            </a:r>
          </a:p>
          <a:p>
            <a:r>
              <a:rPr lang="en-US" dirty="0"/>
              <a:t>Pt with persistent disease could get 2</a:t>
            </a:r>
            <a:r>
              <a:rPr lang="en-US" baseline="30000" dirty="0"/>
              <a:t>nd</a:t>
            </a:r>
            <a:r>
              <a:rPr lang="en-US" dirty="0"/>
              <a:t> induction</a:t>
            </a:r>
          </a:p>
          <a:p>
            <a:r>
              <a:rPr lang="en-US" dirty="0"/>
              <a:t>Ara-C (3 gm vs 1.5 gm depending on &gt; or &lt;60)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85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Dauno</a:t>
            </a:r>
            <a:r>
              <a:rPr lang="en-US" dirty="0"/>
              <a:t> 60 or </a:t>
            </a:r>
            <a:r>
              <a:rPr lang="en-US" dirty="0" err="1"/>
              <a:t>ida</a:t>
            </a:r>
            <a:r>
              <a:rPr lang="en-US" dirty="0"/>
              <a:t> 12, cytarabine 100 or 200</a:t>
            </a:r>
          </a:p>
          <a:p>
            <a:r>
              <a:rPr lang="en-US" dirty="0"/>
              <a:t>Pt with persistent disease could get 2</a:t>
            </a:r>
            <a:r>
              <a:rPr lang="en-US" baseline="30000" dirty="0"/>
              <a:t>nd</a:t>
            </a:r>
            <a:r>
              <a:rPr lang="en-US" dirty="0"/>
              <a:t> induction</a:t>
            </a:r>
          </a:p>
          <a:p>
            <a:r>
              <a:rPr lang="en-US" dirty="0"/>
              <a:t>Ara-C (3 gm vs 1.5 gm depending on &gt; or &lt;60)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9434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2270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CR:  ANC &gt;1, </a:t>
            </a:r>
            <a:r>
              <a:rPr lang="en-US" dirty="0" err="1"/>
              <a:t>Plt</a:t>
            </a:r>
            <a:r>
              <a:rPr lang="en-US" dirty="0"/>
              <a:t> &gt;100K, Blasts &lt;5%</a:t>
            </a:r>
          </a:p>
          <a:p>
            <a:r>
              <a:rPr lang="en-US" dirty="0"/>
              <a:t>Cri – not meeting </a:t>
            </a:r>
            <a:r>
              <a:rPr lang="en-US" dirty="0" err="1"/>
              <a:t>plt</a:t>
            </a:r>
            <a:r>
              <a:rPr lang="en-US" dirty="0"/>
              <a:t> or ANC </a:t>
            </a:r>
            <a:r>
              <a:rPr lang="en-US" dirty="0" err="1"/>
              <a:t>cgoal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8732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IDH1 mutations occurs in 7-14% of patients with AML; 3-4% of patients with MDS</a:t>
            </a:r>
          </a:p>
          <a:p>
            <a:r>
              <a:rPr lang="en-US" dirty="0"/>
              <a:t>Approved 12/2022 for R/R AML as monotherapy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1392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8/16/2016-11/14/2018</a:t>
            </a:r>
          </a:p>
          <a:p>
            <a:r>
              <a:rPr lang="en-US" dirty="0"/>
              <a:t>Phase 1/2 trial – this is report of phase 1 activity.</a:t>
            </a:r>
          </a:p>
          <a:p>
            <a:r>
              <a:rPr lang="en-US" dirty="0"/>
              <a:t>Dose escalation in 3+3 study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7995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-twice daily versus once daily (with </a:t>
            </a:r>
            <a:r>
              <a:rPr lang="en-US" dirty="0" err="1"/>
              <a:t>ivosednib</a:t>
            </a:r>
            <a:r>
              <a:rPr lang="en-US" dirty="0"/>
              <a:t>)</a:t>
            </a:r>
          </a:p>
          <a:p>
            <a:r>
              <a:rPr lang="en-US" dirty="0"/>
              <a:t>-has to be on empty stomach</a:t>
            </a:r>
          </a:p>
          <a:p>
            <a:r>
              <a:rPr lang="en-US" dirty="0"/>
              <a:t>-no increase in QTc prolongation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0887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4525" y="914400"/>
            <a:ext cx="5567363" cy="31353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/>
              <a:t>teardrop poikilocytes, myelocytes and thrombocytosis.</a:t>
            </a:r>
          </a:p>
          <a:p>
            <a:pPr algn="just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/>
          </a:p>
          <a:p>
            <a:pPr algn="just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b="0" i="0">
                <a:solidFill>
                  <a:srgbClr val="202124"/>
                </a:solidFill>
                <a:effectLst/>
                <a:latin typeface="Roboto" panose="020F0502020204030204" pitchFamily="34" charset="0"/>
              </a:rPr>
              <a:t>Poikilocytosis refers to </a:t>
            </a:r>
            <a:r>
              <a:rPr lang="en-US" b="1" i="0">
                <a:solidFill>
                  <a:srgbClr val="202124"/>
                </a:solidFill>
                <a:effectLst/>
                <a:latin typeface="Roboto" panose="020F0502020204030204" pitchFamily="34" charset="0"/>
              </a:rPr>
              <a:t>an increase in abnormal red blood cells of any shape that makes up 10% or more of the total population</a:t>
            </a:r>
            <a:r>
              <a:rPr lang="en-US" b="0" i="0">
                <a:solidFill>
                  <a:srgbClr val="202124"/>
                </a:solidFill>
                <a:effectLst/>
                <a:latin typeface="Roboto" panose="020F0502020204030204" pitchFamily="34" charset="0"/>
              </a:rPr>
              <a:t>. </a:t>
            </a:r>
            <a:r>
              <a:rPr lang="en-US" b="0" i="0" err="1">
                <a:solidFill>
                  <a:srgbClr val="202124"/>
                </a:solidFill>
                <a:effectLst/>
                <a:latin typeface="Roboto" panose="020F0502020204030204" pitchFamily="34" charset="0"/>
              </a:rPr>
              <a:t>Poikilocytes</a:t>
            </a:r>
            <a:r>
              <a:rPr lang="en-US" b="0" i="0">
                <a:solidFill>
                  <a:srgbClr val="202124"/>
                </a:solidFill>
                <a:effectLst/>
                <a:latin typeface="Roboto" panose="020F0502020204030204" pitchFamily="34" charset="0"/>
              </a:rPr>
              <a:t> can be flat, elongated, teardrop-shaped, crescent-shaped, sickle-shaped, or can have pointy or thorn-like projections, or may have other abnormal features</a:t>
            </a:r>
          </a:p>
          <a:p>
            <a:pPr algn="just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 b="0" i="0">
              <a:solidFill>
                <a:srgbClr val="202124"/>
              </a:solidFill>
              <a:effectLst/>
              <a:latin typeface="Roboto" panose="020F0502020204030204" pitchFamily="34" charset="0"/>
            </a:endParaRPr>
          </a:p>
          <a:p>
            <a:pPr algn="just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1BDD1-EEFE-4BB0-B7AD-B80F39EBB1F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826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E1E23"/>
                </a:solidFill>
                <a:effectLst/>
                <a:latin typeface="Source Sans Pro" panose="020B0503030403020204" pitchFamily="34" charset="0"/>
              </a:rPr>
              <a:t>The published reports with CD19 CAR-T therapy have shown really high rates of CR of 70-90% in patients have not responded to any of the standard therapies for ALL and had relapsed/refractory disease prior to CAR-T therapy. </a:t>
            </a:r>
            <a:r>
              <a:rPr lang="en-US" dirty="0"/>
              <a:t>This therapy has changed the outlook of these hard to treat population significantly and future studies are looking to incorporate CAR-T therapy much early in the disease course.  The current commercial CAR-T therapy is approved for patients </a:t>
            </a:r>
            <a:r>
              <a:rPr lang="en-US" dirty="0" err="1"/>
              <a:t>upto</a:t>
            </a:r>
            <a:r>
              <a:rPr lang="en-US" dirty="0"/>
              <a:t> age 25, but we will soon have another approval for all adults with a newer CAR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A0A52-A99B-D345-93D6-FC415754089C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041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855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AA9E6-400A-E640-A318-E520058423C6}" type="slidenum">
              <a:rPr lang="en-US" smtClean="0"/>
              <a:pPr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46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DC5AB-3475-5647-8FFB-32542E5E92A9}" type="slidenum">
              <a:rPr lang="en-US" smtClean="0"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7396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may be questioned regarding the following:</a:t>
            </a:r>
          </a:p>
          <a:p>
            <a:pPr marL="171450" indent="-171450">
              <a:buFontTx/>
              <a:buChar char="-"/>
            </a:pPr>
            <a:r>
              <a:rPr lang="en-US" dirty="0"/>
              <a:t>Why does it appear that the unmutated IGHV rate is lower than reported in Alliance (61%)</a:t>
            </a:r>
          </a:p>
          <a:p>
            <a:pPr marL="171450" indent="-171450">
              <a:buFontTx/>
              <a:buChar char="-"/>
            </a:pPr>
            <a:r>
              <a:rPr lang="en-US" dirty="0"/>
              <a:t>Complex karyotype? [Data analyses is incomplete / not yet available]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AA9E6-400A-E640-A318-E520058423C6}" type="slidenum">
              <a:rPr lang="en-US" smtClean="0"/>
              <a:pPr/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3250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AA9E6-400A-E640-A318-E520058423C6}" type="slidenum">
              <a:rPr lang="en-US" smtClean="0"/>
              <a:pPr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6892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would emphasize that at this early timepoint, no OS difference was observed.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AA9E6-400A-E640-A318-E520058423C6}" type="slidenum">
              <a:rPr lang="en-US" smtClean="0"/>
              <a:pPr/>
              <a:t>126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396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>
                <a:latin typeface="Arial Unicode MS" panose="020B0604020202020204" pitchFamily="34" charset="-128"/>
                <a:cs typeface="Arial Unicode MS" panose="020B0604020202020204" pitchFamily="34" charset="-128"/>
              </a:rPr>
              <a:t>Pathological Features of Peripheral Blood and Bone Marrow in Patients with Myelofibrosis with Myeloid Metaplasia. Panel A shows </a:t>
            </a:r>
            <a:r>
              <a:rPr lang="en-US" altLang="en-US" sz="1200" err="1">
                <a:latin typeface="Arial Unicode MS" panose="020B0604020202020204" pitchFamily="34" charset="-128"/>
                <a:cs typeface="Arial Unicode MS" panose="020B0604020202020204" pitchFamily="34" charset="-128"/>
              </a:rPr>
              <a:t>myelophthisis</a:t>
            </a:r>
            <a:r>
              <a:rPr lang="en-US" altLang="en-US" sz="1200">
                <a:latin typeface="Arial Unicode MS" panose="020B0604020202020204" pitchFamily="34" charset="-128"/>
                <a:cs typeface="Arial Unicode MS" panose="020B0604020202020204" pitchFamily="34" charset="-128"/>
              </a:rPr>
              <a:t> of the blood. Immature granulocyte precursors, a nucleated red cell, and teardrop-shaped red cells are visible (Wright–Giemsa, ×200). Biopsy specimens of the bone marrow core show stromal stranding and atypical megakaryocytes (Panel B; hematoxylin and eosin, ×128), collagen fibrosis on silver-impregnation staining of </a:t>
            </a:r>
            <a:r>
              <a:rPr lang="en-US" altLang="en-US" sz="1200" err="1">
                <a:latin typeface="Arial Unicode MS" panose="020B0604020202020204" pitchFamily="34" charset="-128"/>
                <a:cs typeface="Arial Unicode MS" panose="020B0604020202020204" pitchFamily="34" charset="-128"/>
              </a:rPr>
              <a:t>reticulin</a:t>
            </a:r>
            <a:r>
              <a:rPr lang="en-US" altLang="en-US" sz="1200">
                <a:latin typeface="Arial Unicode MS" panose="020B0604020202020204" pitchFamily="34" charset="-128"/>
                <a:cs typeface="Arial Unicode MS" panose="020B0604020202020204" pitchFamily="34" charset="-128"/>
              </a:rPr>
              <a:t> (Panel C, ×128), and thickening of the bone trabeculae (</a:t>
            </a:r>
            <a:r>
              <a:rPr lang="en-US" altLang="en-US" sz="1200" err="1">
                <a:latin typeface="Arial Unicode MS" panose="020B0604020202020204" pitchFamily="34" charset="-128"/>
                <a:cs typeface="Arial Unicode MS" panose="020B0604020202020204" pitchFamily="34" charset="-128"/>
              </a:rPr>
              <a:t>osteosclerosis</a:t>
            </a:r>
            <a:r>
              <a:rPr lang="en-US" altLang="en-US" sz="1200">
                <a:latin typeface="Arial Unicode MS" panose="020B0604020202020204" pitchFamily="34" charset="-128"/>
                <a:cs typeface="Arial Unicode MS" panose="020B0604020202020204" pitchFamily="34" charset="-128"/>
              </a:rPr>
              <a:t>) and intramedullary sinusoidal hematopoiesis (Panel D; hematoxylin and eosin, ×128).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15CAC-D2E1-4BD6-BC81-6C6B916FDF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999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would emphasize higher rates of </a:t>
            </a:r>
            <a:r>
              <a:rPr lang="en-US" dirty="0" err="1"/>
              <a:t>cytopenias</a:t>
            </a:r>
            <a:r>
              <a:rPr lang="en-US" dirty="0"/>
              <a:t> in B+R arm, higher rates of all cause bleeding in </a:t>
            </a:r>
            <a:r>
              <a:rPr lang="en-US" dirty="0" err="1"/>
              <a:t>zanu</a:t>
            </a:r>
            <a:r>
              <a:rPr lang="en-US" dirty="0"/>
              <a:t> arm, as expected. The rates of atrial fibrillation was not different, including numerically lower rate of G3+ </a:t>
            </a:r>
            <a:r>
              <a:rPr lang="en-US" dirty="0" err="1"/>
              <a:t>afib</a:t>
            </a:r>
            <a:r>
              <a:rPr lang="en-US" dirty="0"/>
              <a:t> in </a:t>
            </a:r>
            <a:r>
              <a:rPr lang="en-US" dirty="0" err="1"/>
              <a:t>zanu</a:t>
            </a:r>
            <a:r>
              <a:rPr lang="en-US" dirty="0"/>
              <a:t> arm.</a:t>
            </a:r>
          </a:p>
          <a:p>
            <a:r>
              <a:rPr lang="en-US" dirty="0"/>
              <a:t>We will supply a list of the major bleeding events.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AA9E6-400A-E640-A318-E520058423C6}" type="slidenum">
              <a:rPr lang="en-US" smtClean="0"/>
              <a:pPr/>
              <a:t>127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9116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AA9E6-400A-E640-A318-E520058423C6}" type="slidenum">
              <a:rPr lang="en-US" smtClean="0"/>
              <a:pPr/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562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72F01-6714-4A31-8C22-8E0F1B091B56}" type="slidenum">
              <a:rPr lang="en-US" altLang="en-US" smtClean="0"/>
              <a:pPr>
                <a:defRPr/>
              </a:pPr>
              <a:t>131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09471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6575" y="763588"/>
            <a:ext cx="6699250" cy="3771900"/>
          </a:xfrm>
          <a:prstGeom prst="rect">
            <a:avLst/>
          </a:prstGeom>
        </p:spPr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6480" cy="45252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900" b="0" strike="noStrike" spc="-1">
                <a:latin typeface="Arial"/>
              </a:rPr>
              <a:t>Rates of undetectable MRD in the peripheral blood of all patients (A) and in bone marrow for all patients (B), patients with </a:t>
            </a:r>
            <a:r>
              <a:rPr lang="en-US" sz="900" b="0" i="1" strike="noStrike" spc="-1">
                <a:latin typeface="Arial"/>
              </a:rPr>
              <a:t>IGHV</a:t>
            </a:r>
            <a:r>
              <a:rPr lang="en-US" sz="900" b="0" strike="noStrike" spc="-1">
                <a:latin typeface="Arial"/>
              </a:rPr>
              <a:t>-mutated disease (C), patients with </a:t>
            </a:r>
            <a:r>
              <a:rPr lang="en-US" sz="900" b="0" i="1" strike="noStrike" spc="-1">
                <a:latin typeface="Arial"/>
              </a:rPr>
              <a:t>IGHV</a:t>
            </a:r>
            <a:r>
              <a:rPr lang="en-US" sz="900" b="0" strike="noStrike" spc="-1">
                <a:latin typeface="Arial"/>
              </a:rPr>
              <a:t>-unmutated disease (D), and patients with </a:t>
            </a:r>
            <a:r>
              <a:rPr lang="en-US" sz="900" b="0" i="1" strike="noStrike" spc="-1">
                <a:latin typeface="Arial"/>
              </a:rPr>
              <a:t>TP53</a:t>
            </a:r>
            <a:r>
              <a:rPr lang="en-US" sz="900" b="0" strike="noStrike" spc="-1">
                <a:latin typeface="Arial"/>
              </a:rPr>
              <a:t>-aberrant disease (E) at the start of indicated cycles</a:t>
            </a:r>
          </a:p>
          <a:p>
            <a:endParaRPr lang="en-US" sz="900" b="0" strike="noStrike" spc="-1">
              <a:latin typeface="Arial"/>
            </a:endParaRPr>
          </a:p>
          <a:p>
            <a:r>
              <a:rPr lang="en-US" sz="900" b="0" strike="noStrike" spc="-1">
                <a:latin typeface="Arial"/>
              </a:rPr>
              <a:t>Data on bars are n/N (%) of eligible patients in each subgroup. MRD=minimal residual disease.</a:t>
            </a:r>
          </a:p>
          <a:p>
            <a:endParaRPr lang="en-US" sz="900" b="0" strike="noStrike" spc="-1">
              <a:latin typeface="Arial"/>
            </a:endParaRPr>
          </a:p>
          <a:p>
            <a:endParaRPr lang="en-US" sz="900" b="0" strike="noStrike" spc="-1">
              <a:latin typeface="Arial"/>
            </a:endParaRPr>
          </a:p>
          <a:p>
            <a:endParaRPr lang="en-US" sz="9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66F93-B2D7-4731-9B44-4DC4058E0F0E}" type="slidenum">
              <a:rPr lang="en-US" smtClean="0"/>
              <a:pPr/>
              <a:t>146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0489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66F93-B2D7-4731-9B44-4DC4058E0F0E}" type="slidenum">
              <a:rPr lang="en-US" smtClean="0"/>
              <a:pPr/>
              <a:t>147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6640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66F93-B2D7-4731-9B44-4DC4058E0F0E}" type="slidenum">
              <a:rPr lang="en-US" smtClean="0"/>
              <a:pPr/>
              <a:t>148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9341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66F93-B2D7-4731-9B44-4DC4058E0F0E}" type="slidenum">
              <a:rPr lang="en-US" smtClean="0"/>
              <a:pPr/>
              <a:t>149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2740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66F93-B2D7-4731-9B44-4DC4058E0F0E}" type="slidenum">
              <a:rPr lang="en-US" smtClean="0"/>
              <a:pPr/>
              <a:t>150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8036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66F93-B2D7-4731-9B44-4DC4058E0F0E}" type="slidenum">
              <a:rPr lang="en-US" smtClean="0"/>
              <a:pPr/>
              <a:t>151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796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48A8B-4A8E-234D-9DA9-48D9CA991D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929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96171-A15F-AF4E-B7C5-E1453CAAF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n the phase III COMFORT-I and COMFORT-II trials, pooled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ruxolitinib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 discontinuation rates at 3 and 5 years were ~50% and ~70%, respectively [</a:t>
            </a:r>
            <a:r>
              <a:rPr lang="en-US" b="0" i="0" dirty="0">
                <a:solidFill>
                  <a:srgbClr val="006699"/>
                </a:solidFill>
                <a:effectLst/>
                <a:latin typeface="-apple-system"/>
                <a:hlinkClick r:id="rId3" tooltip="Vannucchi AM, Kantarjian HM, Kiladjian JJ, Gotlib J, Cervantes F, Mesa RA, et al. A pooled analysis of overall survival in COMFORT-I and COMFORT-II, 2 randomized phase III trials of ruxolitinib for the treatment of myelofibrosis. Haematologica. 2015;100:1139–45."/>
              </a:rPr>
              <a:t>30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, </a:t>
            </a:r>
            <a:r>
              <a:rPr lang="en-US" b="0" i="0" dirty="0">
                <a:solidFill>
                  <a:srgbClr val="006699"/>
                </a:solidFill>
                <a:effectLst/>
                <a:latin typeface="-apple-system"/>
                <a:hlinkClick r:id="rId4" tooltip="Verstovsek S, Gotlib J, Mesa RA, Vannucchi AM, Kiladjian JJ, Cervantes F, et al. Long-term survival in patients treated with ruxolitinib for myelofibrosis: COMFORT-I and -II pooled analyses. J Hematol Oncol. 2017;10:156."/>
              </a:rPr>
              <a:t>31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]. Suboptimal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ruxolitinib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 dosing to avoid treatment-related adverse events (AEs), at least initially [</a:t>
            </a:r>
            <a:r>
              <a:rPr lang="en-US" b="0" i="0" dirty="0">
                <a:solidFill>
                  <a:srgbClr val="006699"/>
                </a:solidFill>
                <a:effectLst/>
                <a:latin typeface="-apple-system"/>
                <a:hlinkClick r:id="rId5" tooltip="Talpaz M, Erickson-Viitanen S, Hou K, Hamburg S, Baer MR. Evaluation of an alternative ruxolitinib dosing regimen in patients with myelofibrosis: an open-label phase 2 study. J Hematol Oncol. 2018;11:101."/>
              </a:rPr>
              <a:t>33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], appears to be relatively common</a:t>
            </a:r>
          </a:p>
          <a:p>
            <a:endParaRPr lang="en-US" b="0" i="0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06304-1015-174E-83F9-39846107C9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49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Management of Myelofibrosis · SIMPLIFY-1 (ASH 22 </a:t>
            </a:r>
            <a:r>
              <a:rPr lang="en-US" b="0" i="0" err="1">
                <a:solidFill>
                  <a:srgbClr val="000000"/>
                </a:solidFill>
                <a:effectLst/>
                <a:latin typeface="Times"/>
              </a:rPr>
              <a:t>abstr</a:t>
            </a:r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 337), MOMENTUM (ASH 22 </a:t>
            </a:r>
            <a:r>
              <a:rPr lang="en-US" b="0" i="0" err="1">
                <a:solidFill>
                  <a:srgbClr val="000000"/>
                </a:solidFill>
                <a:effectLst/>
                <a:latin typeface="Times"/>
              </a:rPr>
              <a:t>abstr</a:t>
            </a:r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 627) · TRANSFORM, REFINE · ASCO 2023 Updates</a:t>
            </a:r>
          </a:p>
          <a:p>
            <a:endParaRPr lang="en-US" b="0" i="0">
              <a:solidFill>
                <a:srgbClr val="000000"/>
              </a:solidFill>
              <a:effectLst/>
              <a:latin typeface="Times"/>
            </a:endParaRPr>
          </a:p>
          <a:p>
            <a:endParaRPr lang="en-US" b="0" i="0">
              <a:solidFill>
                <a:srgbClr val="000000"/>
              </a:solidFill>
              <a:effectLst/>
              <a:latin typeface="Times"/>
            </a:endParaRPr>
          </a:p>
          <a:p>
            <a:endParaRPr lang="en-US" b="0" i="0">
              <a:solidFill>
                <a:srgbClr val="000000"/>
              </a:solidFill>
              <a:effectLst/>
              <a:latin typeface="Times"/>
            </a:endParaRPr>
          </a:p>
          <a:p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Mutations of the ACVR1 receptor are linked to a rare condition called fibrodysplasia ossificans </a:t>
            </a:r>
            <a:r>
              <a:rPr lang="en-US" b="0" i="0" err="1">
                <a:solidFill>
                  <a:srgbClr val="000000"/>
                </a:solidFill>
                <a:effectLst/>
                <a:latin typeface="Times"/>
              </a:rPr>
              <a:t>progressiva</a:t>
            </a:r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 (FOP), a rare genetic disorder </a:t>
            </a:r>
            <a:r>
              <a:rPr lang="en-US" b="0" i="0" err="1">
                <a:solidFill>
                  <a:srgbClr val="000000"/>
                </a:solidFill>
                <a:effectLst/>
                <a:latin typeface="Times"/>
              </a:rPr>
              <a:t>characterised</a:t>
            </a:r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 by progressive heterotopic ossification.</a:t>
            </a:r>
          </a:p>
          <a:p>
            <a:endParaRPr lang="en-US" b="0" i="0">
              <a:solidFill>
                <a:srgbClr val="000000"/>
              </a:solidFill>
              <a:effectLst/>
              <a:latin typeface="Time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06304-1015-174E-83F9-39846107C90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92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Management of Myelofibrosis · SIMPLIFY-1 (ASH 22 </a:t>
            </a:r>
            <a:r>
              <a:rPr lang="en-US" b="0" i="0" err="1">
                <a:solidFill>
                  <a:srgbClr val="000000"/>
                </a:solidFill>
                <a:effectLst/>
                <a:latin typeface="Times"/>
              </a:rPr>
              <a:t>abstr</a:t>
            </a:r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 337), MOMENTUM (ASH 22 </a:t>
            </a:r>
            <a:r>
              <a:rPr lang="en-US" b="0" i="0" err="1">
                <a:solidFill>
                  <a:srgbClr val="000000"/>
                </a:solidFill>
                <a:effectLst/>
                <a:latin typeface="Times"/>
              </a:rPr>
              <a:t>abstr</a:t>
            </a:r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 627) · TRANSFORM, REFINE · ASCO 2023 Updates</a:t>
            </a:r>
          </a:p>
          <a:p>
            <a:endParaRPr lang="en-US" b="0" i="0">
              <a:solidFill>
                <a:srgbClr val="000000"/>
              </a:solidFill>
              <a:effectLst/>
              <a:latin typeface="Times"/>
            </a:endParaRPr>
          </a:p>
          <a:p>
            <a:endParaRPr lang="en-US" b="0" i="0">
              <a:solidFill>
                <a:srgbClr val="000000"/>
              </a:solidFill>
              <a:effectLst/>
              <a:latin typeface="Times"/>
            </a:endParaRPr>
          </a:p>
          <a:p>
            <a:endParaRPr lang="en-US" b="0" i="0">
              <a:solidFill>
                <a:srgbClr val="000000"/>
              </a:solidFill>
              <a:effectLst/>
              <a:latin typeface="Time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06304-1015-174E-83F9-39846107C90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39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The data shown are for events of the worst grade during the 24-week </a:t>
            </a:r>
            <a:r>
              <a:rPr lang="en-US" err="1"/>
              <a:t>randomised</a:t>
            </a:r>
            <a:r>
              <a:rPr lang="en-US"/>
              <a:t> treatment phase of the study, regardless of whether this grade was a change from baseline.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06304-1015-174E-83F9-39846107C90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63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B840F-DD3C-4025-8609-7921DD30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43B1B-5D1B-4585-BCA6-F5C414891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75597-F7DB-469A-B1CB-ABC60C45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C1D61-D90F-44D8-8197-4BE75896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653B4-2114-435A-A8E6-EB1111C1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64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46D9A-EEED-4608-9155-05ECEADA9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15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F999B-2C83-4E36-B98C-75B5B786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4875"/>
            <a:ext cx="7886700" cy="11271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3FCCB-D941-45B5-895F-63709397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FFC6C-D399-43AA-A065-486AA8AD5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41AF2-855C-4DD1-83C9-278A79439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29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2AB87-0DC0-417B-8484-4A0B8DC3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73F18-898F-4CFD-98C6-DDC753244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FD847-0123-49D8-86D2-022BE10C1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B53343-64EB-4B6F-955D-38C8E7DC7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D5855-98B8-41D0-8643-44540152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37C90-7F71-4EDF-93C3-7BF72629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56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00F37-846D-409E-B61F-0BA43EBC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6DE71-F999-457C-AFCF-7633ECBFD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2063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848B18-4B16-4563-85E2-9F46D60C0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81188"/>
            <a:ext cx="3868737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DFC2D2-5022-4218-AE1D-603E751FB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2063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471805-1A87-4172-8B36-31020053A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81188"/>
            <a:ext cx="3887788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AFB294-79EC-4B17-BA19-B710F9DA9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D9DF68-74B6-4F37-BBD0-9EBA41F3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EB2735-345D-47BA-BF70-75C150E82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12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06FED-23CF-4EE4-8693-27DDB4040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52DB67-DBF9-465E-A03D-CEFBC6866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A44DE0-A2FC-4C62-913B-63B5080CE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DA929-DC14-434B-AA8B-8F970851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92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7497F-685E-4A1D-A120-A48C46BF2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479B3-83C7-440E-9289-762BA9D4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D2715-D143-4AFC-9BE9-706148B1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4DA1F-3B7C-4E2B-8EC9-BC80E8097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26217-8714-427E-B85D-633A065EA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76E9F2-8CEF-4805-8C12-C2F958B52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C7B35-3278-4931-8C41-2AC868ED0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140D36-F7DC-4D68-8298-FEC9299C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0D363-CEFD-45EC-9E7C-DD9AA06C4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14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05CB5-43C3-4F78-B7FF-4F51C046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734898-36EE-4716-AD5F-E4D990A93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5EA0E-C4E3-4CE9-AF35-C8872AB4B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696CB-F650-4481-8A96-BC494131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9697E-4D0A-4F33-8E12-F8AF2C5F8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36044-4949-48A0-A073-2312CFA77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30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D1AEF-5C89-4778-B3E1-B531FEE3A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1B8C1-968F-4288-9364-27870C850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8B2E-2C47-4A67-AB81-4073EE032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02791-2E52-4276-B268-DEF6B02BE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4196C-69EE-4251-9B06-4D3868122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72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3DA6D4-18A2-4859-932B-ECBF3E7823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62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10EEA-9769-40F9-B5F3-C54B95E25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62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62FB3-44DA-4E8A-97B9-471DE9F90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51F00-540E-442C-B734-7E730E30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2D224-20D3-4BED-9B71-FFB38EE8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8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963"/>
            <a:ext cx="6858000" cy="17922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3513"/>
            <a:ext cx="6858000" cy="12430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18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36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15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4875"/>
            <a:ext cx="7886700" cy="11271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07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13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2063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81188"/>
            <a:ext cx="3868737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2063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1188"/>
            <a:ext cx="3887788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77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93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54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97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37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1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9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62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62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20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74103-02DB-89F4-F0A7-286588266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D2CA9-E25B-CC34-0126-3E558711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94B5E-29CC-6854-6184-1E523C3E8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F97E-F60E-473C-8DB1-1CED1C57688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B6990-66F2-C622-ADE9-DF08BBEDB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38649-F3B4-3844-0D03-3781A7670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324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F778E-7027-269B-7510-8A57FCDF2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FE89E-CDF2-44D7-C0CB-587FF69F1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C10A2-9F29-31E6-9AFC-AF95CD9B7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F97E-F60E-473C-8DB1-1CED1C57688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A657F-F9BC-C8C4-F7DA-EFF177BE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5ED53-AAB5-E0C0-7ABE-DB0AD8EF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24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33D33-9FCC-EB74-6BAC-A8F484231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B2CDB-9200-0161-A744-BA2540496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BEBA0-6A65-140D-DAA2-356DFAF51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F97E-F60E-473C-8DB1-1CED1C57688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7BFA4-9CEB-F01E-FC4D-311120770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F8001-F79D-C68E-5895-F018AB8C6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21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3907-69CB-6305-52D0-EC0DF8340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007D9-5767-FD72-48AE-D713DCF17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82162-1A6B-C2F1-D6B1-BCC466F6A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F1AEEE-2467-54FD-60FD-35E9E3B69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F97E-F60E-473C-8DB1-1CED1C57688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9BD60-3326-67F4-0B70-BB58B05CD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CE462-A666-9222-ED16-FA0951139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216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91691-6BCB-9838-F2E6-A0187B9BC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4098"/>
            <a:ext cx="7886700" cy="9950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E93B5-8B1E-6FF4-1716-39F500190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EEB3B-83AF-3FAA-2B80-5E05E9BA8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180E4-9486-2D09-5052-2A3DDEB400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9A7037-4118-A40A-7242-3C316A13A0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80546"/>
            <a:ext cx="3887391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8B4293-DA9B-0B51-B1D2-9C7BBF1B2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F97E-F60E-473C-8DB1-1CED1C57688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BD788E-F391-7D31-1D54-F52ED7656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EF7865-5C52-A5F7-9861-824D60BDC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945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ABCB4-60F2-8D4A-080C-25579B2D1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BD8B1-5D38-0008-8D23-0C4C55E2D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F97E-F60E-473C-8DB1-1CED1C57688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EE4B02-E708-6434-9F01-4B89600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E26CE3-CDC6-CA78-7CBD-96FFF1447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275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7F6218-9DD9-497D-7E94-0D1B5FF20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F97E-F60E-473C-8DB1-1CED1C57688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BB3A2E-2FC9-75F1-257E-FF63E3C99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66B00-EB4F-B926-AD7F-5264EB206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351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186-7DAC-0F0D-E8A1-64CA675F1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B5629-0F6B-420D-88A6-DAACD5C02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3DF75-701B-3D4B-76A0-E5F24A5AD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BE1BE-D796-6220-39C3-D66CB68A4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F97E-F60E-473C-8DB1-1CED1C57688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3D0908-DC1D-A68C-6805-EE8B776C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C12DA-FF80-E24A-EDBA-DF5A4F95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669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C4FD-EE19-B312-9996-F2AD93535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401700-7069-30DF-632B-8DAA94D6FD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957EF6-7D01-83A1-21E8-C055A7121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E802E-3893-3076-A4BE-3E9AD0289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F97E-F60E-473C-8DB1-1CED1C57688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572AC-A5A8-CA77-83DB-17259C5C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AF97B-1E0F-5C49-68A2-CFAF14FA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95A50-279B-EF5E-DF28-0405B2C82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FBE04-3EAE-7325-EA65-7412A59C8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E4BB7-603E-B9BD-B59D-778CD72A3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F97E-F60E-473C-8DB1-1CED1C57688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868E7-147B-F5D8-88AC-3C53A9D52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1E915-60FF-2F22-EC9C-92D6FC7C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901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DAD48-01C5-1BD9-B0FE-170EC05961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097"/>
            <a:ext cx="1971675" cy="43629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42B6E9-651C-705F-B02D-1036D0A2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097"/>
            <a:ext cx="5800725" cy="43629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59A36-6967-CABE-F4FE-073FAD6F9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F97E-F60E-473C-8DB1-1CED1C57688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6E6AF-B05A-DC32-8DA2-372B93A0B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78D03-1B36-D8D5-3964-E18CF92BE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92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964"/>
            <a:ext cx="6858000" cy="1792287"/>
          </a:xfrm>
        </p:spPr>
        <p:txBody>
          <a:bodyPr anchor="b"/>
          <a:lstStyle>
            <a:lvl1pPr algn="ctr">
              <a:defRPr sz="599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3513"/>
            <a:ext cx="6858000" cy="1243012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777" indent="0" algn="ctr">
              <a:buNone/>
              <a:defRPr sz="1998"/>
            </a:lvl2pPr>
            <a:lvl3pPr marL="913554" indent="0" algn="ctr">
              <a:buNone/>
              <a:defRPr sz="1799"/>
            </a:lvl3pPr>
            <a:lvl4pPr marL="1370331" indent="0" algn="ctr">
              <a:buNone/>
              <a:defRPr sz="1598"/>
            </a:lvl4pPr>
            <a:lvl5pPr marL="1827108" indent="0" algn="ctr">
              <a:buNone/>
              <a:defRPr sz="1598"/>
            </a:lvl5pPr>
            <a:lvl6pPr marL="2283886" indent="0" algn="ctr">
              <a:buNone/>
              <a:defRPr sz="1598"/>
            </a:lvl6pPr>
            <a:lvl7pPr marL="2740663" indent="0" algn="ctr">
              <a:buNone/>
              <a:defRPr sz="1598"/>
            </a:lvl7pPr>
            <a:lvl8pPr marL="3197440" indent="0" algn="ctr">
              <a:buNone/>
              <a:defRPr sz="1598"/>
            </a:lvl8pPr>
            <a:lvl9pPr marL="3654217" indent="0" algn="ctr">
              <a:buNone/>
              <a:defRPr sz="159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729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147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1538"/>
          </a:xfrm>
        </p:spPr>
        <p:txBody>
          <a:bodyPr anchor="b"/>
          <a:lstStyle>
            <a:lvl1pPr>
              <a:defRPr sz="599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4876"/>
            <a:ext cx="7886700" cy="1127125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1pPr>
            <a:lvl2pPr marL="456777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554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0331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710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886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663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744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421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898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4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4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80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9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2064"/>
            <a:ext cx="3868737" cy="619125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77" indent="0">
              <a:buNone/>
              <a:defRPr sz="1998" b="1"/>
            </a:lvl2pPr>
            <a:lvl3pPr marL="913554" indent="0">
              <a:buNone/>
              <a:defRPr sz="1799" b="1"/>
            </a:lvl3pPr>
            <a:lvl4pPr marL="1370331" indent="0">
              <a:buNone/>
              <a:defRPr sz="1598" b="1"/>
            </a:lvl4pPr>
            <a:lvl5pPr marL="1827108" indent="0">
              <a:buNone/>
              <a:defRPr sz="1598" b="1"/>
            </a:lvl5pPr>
            <a:lvl6pPr marL="2283886" indent="0">
              <a:buNone/>
              <a:defRPr sz="1598" b="1"/>
            </a:lvl6pPr>
            <a:lvl7pPr marL="2740663" indent="0">
              <a:buNone/>
              <a:defRPr sz="1598" b="1"/>
            </a:lvl7pPr>
            <a:lvl8pPr marL="3197440" indent="0">
              <a:buNone/>
              <a:defRPr sz="1598" b="1"/>
            </a:lvl8pPr>
            <a:lvl9pPr marL="3654217" indent="0">
              <a:buNone/>
              <a:defRPr sz="15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81189"/>
            <a:ext cx="3868737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2064"/>
            <a:ext cx="3887788" cy="619125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77" indent="0">
              <a:buNone/>
              <a:defRPr sz="1998" b="1"/>
            </a:lvl2pPr>
            <a:lvl3pPr marL="913554" indent="0">
              <a:buNone/>
              <a:defRPr sz="1799" b="1"/>
            </a:lvl3pPr>
            <a:lvl4pPr marL="1370331" indent="0">
              <a:buNone/>
              <a:defRPr sz="1598" b="1"/>
            </a:lvl4pPr>
            <a:lvl5pPr marL="1827108" indent="0">
              <a:buNone/>
              <a:defRPr sz="1598" b="1"/>
            </a:lvl5pPr>
            <a:lvl6pPr marL="2283886" indent="0">
              <a:buNone/>
              <a:defRPr sz="1598" b="1"/>
            </a:lvl6pPr>
            <a:lvl7pPr marL="2740663" indent="0">
              <a:buNone/>
              <a:defRPr sz="1598" b="1"/>
            </a:lvl7pPr>
            <a:lvl8pPr marL="3197440" indent="0">
              <a:buNone/>
              <a:defRPr sz="1598" b="1"/>
            </a:lvl8pPr>
            <a:lvl9pPr marL="3654217" indent="0">
              <a:buNone/>
              <a:defRPr sz="15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1189"/>
            <a:ext cx="3887788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6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340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05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1738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>
              <a:defRPr sz="3197"/>
            </a:lvl1pPr>
            <a:lvl2pPr>
              <a:defRPr sz="2798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4639"/>
            <a:ext cx="2949575" cy="2860675"/>
          </a:xfrm>
        </p:spPr>
        <p:txBody>
          <a:bodyPr/>
          <a:lstStyle>
            <a:lvl1pPr marL="0" indent="0">
              <a:buNone/>
              <a:defRPr sz="1598"/>
            </a:lvl1pPr>
            <a:lvl2pPr marL="456777" indent="0">
              <a:buNone/>
              <a:defRPr sz="1399"/>
            </a:lvl2pPr>
            <a:lvl3pPr marL="913554" indent="0">
              <a:buNone/>
              <a:defRPr sz="1199"/>
            </a:lvl3pPr>
            <a:lvl4pPr marL="1370331" indent="0">
              <a:buNone/>
              <a:defRPr sz="999"/>
            </a:lvl4pPr>
            <a:lvl5pPr marL="1827108" indent="0">
              <a:buNone/>
              <a:defRPr sz="999"/>
            </a:lvl5pPr>
            <a:lvl6pPr marL="2283886" indent="0">
              <a:buNone/>
              <a:defRPr sz="999"/>
            </a:lvl6pPr>
            <a:lvl7pPr marL="2740663" indent="0">
              <a:buNone/>
              <a:defRPr sz="999"/>
            </a:lvl7pPr>
            <a:lvl8pPr marL="3197440" indent="0">
              <a:buNone/>
              <a:defRPr sz="999"/>
            </a:lvl8pPr>
            <a:lvl9pPr marL="3654217" indent="0">
              <a:buNone/>
              <a:defRPr sz="9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9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637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1738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 marL="0" indent="0">
              <a:buNone/>
              <a:defRPr sz="3197"/>
            </a:lvl1pPr>
            <a:lvl2pPr marL="456777" indent="0">
              <a:buNone/>
              <a:defRPr sz="2798"/>
            </a:lvl2pPr>
            <a:lvl3pPr marL="913554" indent="0">
              <a:buNone/>
              <a:defRPr sz="2398"/>
            </a:lvl3pPr>
            <a:lvl4pPr marL="1370331" indent="0">
              <a:buNone/>
              <a:defRPr sz="1998"/>
            </a:lvl4pPr>
            <a:lvl5pPr marL="1827108" indent="0">
              <a:buNone/>
              <a:defRPr sz="1998"/>
            </a:lvl5pPr>
            <a:lvl6pPr marL="2283886" indent="0">
              <a:buNone/>
              <a:defRPr sz="1998"/>
            </a:lvl6pPr>
            <a:lvl7pPr marL="2740663" indent="0">
              <a:buNone/>
              <a:defRPr sz="1998"/>
            </a:lvl7pPr>
            <a:lvl8pPr marL="3197440" indent="0">
              <a:buNone/>
              <a:defRPr sz="1998"/>
            </a:lvl8pPr>
            <a:lvl9pPr marL="3654217" indent="0">
              <a:buNone/>
              <a:defRPr sz="199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4639"/>
            <a:ext cx="2949575" cy="2860675"/>
          </a:xfrm>
        </p:spPr>
        <p:txBody>
          <a:bodyPr/>
          <a:lstStyle>
            <a:lvl1pPr marL="0" indent="0">
              <a:buNone/>
              <a:defRPr sz="1598"/>
            </a:lvl1pPr>
            <a:lvl2pPr marL="456777" indent="0">
              <a:buNone/>
              <a:defRPr sz="1399"/>
            </a:lvl2pPr>
            <a:lvl3pPr marL="913554" indent="0">
              <a:buNone/>
              <a:defRPr sz="1199"/>
            </a:lvl3pPr>
            <a:lvl4pPr marL="1370331" indent="0">
              <a:buNone/>
              <a:defRPr sz="999"/>
            </a:lvl4pPr>
            <a:lvl5pPr marL="1827108" indent="0">
              <a:buNone/>
              <a:defRPr sz="999"/>
            </a:lvl5pPr>
            <a:lvl6pPr marL="2283886" indent="0">
              <a:buNone/>
              <a:defRPr sz="999"/>
            </a:lvl6pPr>
            <a:lvl7pPr marL="2740663" indent="0">
              <a:buNone/>
              <a:defRPr sz="999"/>
            </a:lvl7pPr>
            <a:lvl8pPr marL="3197440" indent="0">
              <a:buNone/>
              <a:defRPr sz="999"/>
            </a:lvl8pPr>
            <a:lvl9pPr marL="3654217" indent="0">
              <a:buNone/>
              <a:defRPr sz="9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06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6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638"/>
            <a:ext cx="1971675" cy="4362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4638"/>
            <a:ext cx="5762625" cy="4362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96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8510E-5A84-C951-4F50-192368A0F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1A630-9F85-D9EC-D952-E8CF4C8934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442FB-82D7-AED9-2236-9E549B50A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526D1-D75A-1BF9-EDEC-44B36BB1A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EF066-2F1D-E709-6819-686B859A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2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E7E44-E226-E7E0-B481-CB8BD4950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D17E1-030F-D645-B30F-E28BA754A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1BCA2-29FA-30C5-E804-D8C163721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7A0F3-9CBF-E72D-4AEC-36D9C630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68455-034C-FC18-6EA1-AB4EC2030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375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3924D-047C-E463-49AD-52F053703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03561-D62A-CD3A-A9A2-A519B527B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EDD7D-AFA6-E37C-579B-B39B66440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269ED-84B8-B9AA-4E58-E117E5F6B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D1551-1D8B-2D96-E397-70B1000E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291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6134B-04EF-AE48-89C1-C190B4E7B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A50EE-FEEA-BA77-462F-0CCCDB2D7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E3DC2-DDA2-992B-07A2-9A256EBB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D8B5F-D3F1-E9C0-7F28-71BB3572B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1BB21-39D4-B2F4-8DF2-D570C4898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C5FFF-93E5-BD86-417F-40DEE5A0E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4774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C222E-1214-2521-3A45-8EEBFF4B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4098"/>
            <a:ext cx="7886700" cy="9950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74198C-EF6A-8093-7599-12935CC85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98D475-C8D7-800B-C73C-802416212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4FB2B-89FA-FB14-3847-363FF9FBD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73424-0A50-A187-4A1D-5604A47B61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80546"/>
            <a:ext cx="3887391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395349-3B8E-ECE4-9104-C4843977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18CD1C-331F-6E30-F3B7-C44626C4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AE133-FF72-37BE-1FE9-0CF118F43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28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A0D3E-F717-95A9-406B-B87FC5BBE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8DD731-DBD3-A77D-2513-6BA37467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65685C-3ADE-C3EC-99F2-46AFC130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5878D6-BEAE-656D-9343-7EE081426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019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6FB842-F39C-1F83-5AA4-5C49E5D3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BF7D3-7EDE-D4A4-CD48-2B1507D92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85A54-2B8E-06AF-07CC-65F17C36E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8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795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0E533-A7B4-5BDF-1A13-43E22B755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F43EC-9DF5-A72A-464E-8A4C3AB2A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1E1D4-A0F6-51C5-E1B0-6CBC89C03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61531-2DBF-B4C4-C903-72535BF92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104103-7CB4-2D3B-8A06-DE79412ED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6C2DB-149C-AD6D-2022-887D8076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6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6872D-E5F7-B3B7-E2C7-C8D84CE0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AEF418-3C23-760C-2B47-C4B7D79FD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B111-8E31-7ED7-23D8-4D3554DAE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B22C9-5865-2F4C-E053-C9EDFD50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66E4F0-C11D-E296-6593-F39B63883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AAC20-7050-72AE-7F80-23117B2EE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798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7A9D1-8453-691B-2B4C-D5FE7365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A77F7-2F27-6F87-190E-1B0BAE583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6B932-8DD0-B015-EF9A-027FFEF00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CE6C2-1791-98E0-53BD-FE75ECA7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172F3-7B56-AA78-E80E-FE7454E4E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948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E2C164-6A2B-568B-8998-08B6D6649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097"/>
            <a:ext cx="1971675" cy="43629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93B59-437F-F44B-8CF8-8B1BD4D8B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097"/>
            <a:ext cx="5800725" cy="43629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3FADE-E511-BCC2-B898-8D718509D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0FB9A-DA1B-4F18-7AFB-D32B746A5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7C1E1-7D12-4553-7B4B-C8C3EC0E2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02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96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563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7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651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651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91C7E-B8B6-A62F-2004-22D26C6B6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5E715-FD68-02BA-DF10-F47D7F5DD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98509-4A25-F3E2-AAFD-4B372CAAA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04A2-2785-C047-99BA-0A2D3293A34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B65B3-7371-5A3B-F8FC-DDE0B6652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39CCF-53C6-8BED-4CBF-F007AEAEC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AC36-E2E3-EF4C-888A-6C357DC8E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544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746130" y="1041530"/>
            <a:ext cx="4736158" cy="3252495"/>
          </a:xfrm>
          <a:solidFill>
            <a:schemeClr val="bg1">
              <a:lumMod val="50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667" y="87607"/>
            <a:ext cx="4403765" cy="857250"/>
          </a:xfrm>
        </p:spPr>
        <p:txBody>
          <a:bodyPr/>
          <a:lstStyle/>
          <a:p>
            <a:r>
              <a:rPr lang="en-US" dirty="0"/>
              <a:t>HEADLINE COPY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93461" y="973338"/>
            <a:ext cx="2942161" cy="3397250"/>
          </a:xfrm>
        </p:spPr>
        <p:txBody>
          <a:bodyPr/>
          <a:lstStyle/>
          <a:p>
            <a:pPr lvl="0"/>
            <a:r>
              <a:rPr lang="en-US" dirty="0"/>
              <a:t>Bullet copy here. </a:t>
            </a:r>
          </a:p>
          <a:p>
            <a:pPr lvl="1"/>
            <a:r>
              <a:rPr lang="en-US" dirty="0"/>
              <a:t>Bullet level two</a:t>
            </a:r>
          </a:p>
          <a:p>
            <a:pPr lvl="2"/>
            <a:r>
              <a:rPr lang="en-US" dirty="0"/>
              <a:t>Bullet level three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4772025"/>
            <a:ext cx="2133600" cy="273050"/>
          </a:xfrm>
          <a:prstGeom prst="rect">
            <a:avLst/>
          </a:prstGeom>
        </p:spPr>
        <p:txBody>
          <a:bodyPr/>
          <a:lstStyle/>
          <a:p>
            <a:fld id="{A82FF7E6-7D44-DA4B-9311-2EC1DD92D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76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81881F-12B2-2148-890F-A4F982EE29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9463"/>
          <a:stretch/>
        </p:blipFill>
        <p:spPr>
          <a:xfrm>
            <a:off x="0" y="4444990"/>
            <a:ext cx="9144000" cy="3234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5846FF-A918-A54F-AFE8-E41562C8BC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416"/>
          <a:stretch/>
        </p:blipFill>
        <p:spPr>
          <a:xfrm>
            <a:off x="0" y="0"/>
            <a:ext cx="9144000" cy="1118713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FA090D98-3E2F-6B49-B969-1AB0B365F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30" y="1748441"/>
            <a:ext cx="7886700" cy="99469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66770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9/21/2023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14866" y="249538"/>
            <a:ext cx="8229600" cy="535650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solidFill>
                  <a:srgbClr val="216E94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401" y="1120863"/>
            <a:ext cx="8229600" cy="3537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object 29">
            <a:extLst>
              <a:ext uri="{FF2B5EF4-FFF2-40B4-BE49-F238E27FC236}">
                <a16:creationId xmlns:a16="http://schemas.microsoft.com/office/drawing/2014/main" id="{5C389D29-C9B1-D74F-8043-B4E75980802A}"/>
              </a:ext>
            </a:extLst>
          </p:cNvPr>
          <p:cNvSpPr/>
          <p:nvPr userDrawn="1"/>
        </p:nvSpPr>
        <p:spPr>
          <a:xfrm flipH="1">
            <a:off x="338668" y="297286"/>
            <a:ext cx="45719" cy="389149"/>
          </a:xfrm>
          <a:custGeom>
            <a:avLst/>
            <a:gdLst/>
            <a:ahLst/>
            <a:cxnLst/>
            <a:rect l="l" t="t" r="r" b="b"/>
            <a:pathLst>
              <a:path h="2395854">
                <a:moveTo>
                  <a:pt x="0" y="0"/>
                </a:moveTo>
                <a:lnTo>
                  <a:pt x="0" y="2395855"/>
                </a:lnTo>
              </a:path>
            </a:pathLst>
          </a:custGeom>
          <a:ln w="50800">
            <a:solidFill>
              <a:srgbClr val="216E94"/>
            </a:solidFill>
          </a:ln>
        </p:spPr>
        <p:txBody>
          <a:bodyPr wrap="square" lIns="0" tIns="0" rIns="0" bIns="0" rtlCol="0"/>
          <a:lstStyle/>
          <a:p>
            <a:endParaRPr sz="1350" dirty="0"/>
          </a:p>
        </p:txBody>
      </p:sp>
    </p:spTree>
    <p:extLst>
      <p:ext uri="{BB962C8B-B14F-4D97-AF65-F5344CB8AC3E}">
        <p14:creationId xmlns:p14="http://schemas.microsoft.com/office/powerpoint/2010/main" val="14828561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Content - Bulle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559302" y="4988572"/>
            <a:ext cx="184731" cy="2482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1013" dirty="0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8615" y="212973"/>
            <a:ext cx="8584979" cy="561303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r">
              <a:buFontTx/>
              <a:buNone/>
              <a:defRPr sz="2475" b="1" baseline="0">
                <a:solidFill>
                  <a:srgbClr val="2AA9E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 bwMode="blackWhite">
          <a:xfrm>
            <a:off x="328614" y="968365"/>
            <a:ext cx="8585200" cy="367937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7720" indent="-327720">
              <a:lnSpc>
                <a:spcPct val="110000"/>
              </a:lnSpc>
              <a:spcBef>
                <a:spcPts val="0"/>
              </a:spcBef>
              <a:spcAft>
                <a:spcPts val="675"/>
              </a:spcAft>
              <a:buClrTx/>
              <a:buSzPct val="75000"/>
              <a:buFont typeface="Wingdings" panose="05000000000000000000" pitchFamily="2" charset="2"/>
              <a:buChar char="Ø"/>
              <a:defRPr sz="2025" baseline="0">
                <a:solidFill>
                  <a:schemeClr val="tx1"/>
                </a:solidFill>
              </a:defRPr>
            </a:lvl1pPr>
            <a:lvl2pPr marL="771525" indent="-351830">
              <a:lnSpc>
                <a:spcPct val="110000"/>
              </a:lnSpc>
              <a:spcBef>
                <a:spcPts val="0"/>
              </a:spcBef>
              <a:spcAft>
                <a:spcPts val="675"/>
              </a:spcAft>
              <a:buClrTx/>
              <a:buFont typeface="Arial" panose="020B0604020202020204" pitchFamily="34" charset="0"/>
              <a:buChar char="‒"/>
              <a:defRPr sz="2025" baseline="0">
                <a:solidFill>
                  <a:schemeClr val="tx1"/>
                </a:solidFill>
              </a:defRPr>
            </a:lvl2pPr>
            <a:lvl3pPr marL="1159967" indent="-291108">
              <a:lnSpc>
                <a:spcPct val="110000"/>
              </a:lnSpc>
              <a:spcBef>
                <a:spcPts val="0"/>
              </a:spcBef>
              <a:spcAft>
                <a:spcPts val="675"/>
              </a:spcAft>
              <a:buClrTx/>
              <a:buFont typeface="Arial"/>
              <a:buChar char="•"/>
              <a:defRPr sz="2025" baseline="0">
                <a:solidFill>
                  <a:schemeClr val="tx1"/>
                </a:solidFill>
              </a:defRPr>
            </a:lvl3pPr>
            <a:lvl4pPr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Slide Number Placeholder 18"/>
          <p:cNvSpPr>
            <a:spLocks noGrp="1"/>
          </p:cNvSpPr>
          <p:nvPr>
            <p:ph type="sldNum" sz="quarter" idx="13"/>
          </p:nvPr>
        </p:nvSpPr>
        <p:spPr>
          <a:xfrm>
            <a:off x="8792838" y="4816965"/>
            <a:ext cx="450850" cy="286015"/>
          </a:xfrm>
          <a:prstGeom prst="rect">
            <a:avLst/>
          </a:prstGeom>
        </p:spPr>
        <p:txBody>
          <a:bodyPr anchor="ctr"/>
          <a:lstStyle>
            <a:lvl1pPr>
              <a:defRPr sz="788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EB78F35B-1AA9-4A88-97DB-748ED7B1ED1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7"/>
          <p:cNvSpPr>
            <a:spLocks noGrp="1"/>
          </p:cNvSpPr>
          <p:nvPr>
            <p:ph type="ftr" sz="quarter" idx="12"/>
          </p:nvPr>
        </p:nvSpPr>
        <p:spPr>
          <a:xfrm>
            <a:off x="5433006" y="4816622"/>
            <a:ext cx="3359832" cy="274100"/>
          </a:xfrm>
          <a:prstGeom prst="rect">
            <a:avLst/>
          </a:prstGeom>
        </p:spPr>
        <p:txBody>
          <a:bodyPr anchor="ctr"/>
          <a:lstStyle>
            <a:lvl1pPr algn="ctr">
              <a:defRPr sz="788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Change meeting name in slide master</a:t>
            </a:r>
          </a:p>
        </p:txBody>
      </p:sp>
    </p:spTree>
    <p:extLst>
      <p:ext uri="{BB962C8B-B14F-4D97-AF65-F5344CB8AC3E}">
        <p14:creationId xmlns:p14="http://schemas.microsoft.com/office/powerpoint/2010/main" val="30583293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Content - 1.a.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559302" y="4988572"/>
            <a:ext cx="184731" cy="2482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1013" dirty="0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8615" y="212973"/>
            <a:ext cx="8584979" cy="561303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r">
              <a:buFontTx/>
              <a:buNone/>
              <a:defRPr sz="2475" b="1" baseline="0">
                <a:solidFill>
                  <a:srgbClr val="2AA9E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 bwMode="blackWhite">
          <a:xfrm>
            <a:off x="328614" y="980622"/>
            <a:ext cx="8585200" cy="36671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83084" indent="-383084">
              <a:lnSpc>
                <a:spcPct val="110000"/>
              </a:lnSpc>
              <a:spcBef>
                <a:spcPts val="0"/>
              </a:spcBef>
              <a:spcAft>
                <a:spcPts val="675"/>
              </a:spcAft>
              <a:buClrTx/>
              <a:buSzPct val="100000"/>
              <a:buFont typeface="+mj-lt"/>
              <a:buAutoNum type="arabicPeriod"/>
              <a:defRPr sz="2025" baseline="0">
                <a:solidFill>
                  <a:schemeClr val="tx1"/>
                </a:solidFill>
              </a:defRPr>
            </a:lvl1pPr>
            <a:lvl2pPr marL="771525" indent="-351830">
              <a:lnSpc>
                <a:spcPct val="110000"/>
              </a:lnSpc>
              <a:spcBef>
                <a:spcPts val="0"/>
              </a:spcBef>
              <a:spcAft>
                <a:spcPts val="675"/>
              </a:spcAft>
              <a:buClrTx/>
              <a:buFont typeface="+mj-lt"/>
              <a:buAutoNum type="alphaLcPeriod"/>
              <a:defRPr sz="2025" baseline="0">
                <a:solidFill>
                  <a:schemeClr val="tx1"/>
                </a:solidFill>
              </a:defRPr>
            </a:lvl2pPr>
            <a:lvl3pPr marL="1159967" indent="-354509">
              <a:lnSpc>
                <a:spcPct val="110000"/>
              </a:lnSpc>
              <a:spcBef>
                <a:spcPts val="0"/>
              </a:spcBef>
              <a:spcAft>
                <a:spcPts val="675"/>
              </a:spcAft>
              <a:buClrTx/>
              <a:buFont typeface="+mj-lt"/>
              <a:buAutoNum type="arabicParenR"/>
              <a:defRPr sz="2025" baseline="0">
                <a:solidFill>
                  <a:schemeClr val="tx1"/>
                </a:solidFill>
              </a:defRPr>
            </a:lvl3pPr>
            <a:lvl4pPr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Slide Number Placeholder 18"/>
          <p:cNvSpPr>
            <a:spLocks noGrp="1"/>
          </p:cNvSpPr>
          <p:nvPr>
            <p:ph type="sldNum" sz="quarter" idx="13"/>
          </p:nvPr>
        </p:nvSpPr>
        <p:spPr>
          <a:xfrm>
            <a:off x="8792838" y="4816965"/>
            <a:ext cx="450850" cy="286015"/>
          </a:xfrm>
          <a:prstGeom prst="rect">
            <a:avLst/>
          </a:prstGeom>
        </p:spPr>
        <p:txBody>
          <a:bodyPr anchor="ctr"/>
          <a:lstStyle>
            <a:lvl1pPr>
              <a:defRPr sz="788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EB78F35B-1AA9-4A88-97DB-748ED7B1ED1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7"/>
          <p:cNvSpPr>
            <a:spLocks noGrp="1"/>
          </p:cNvSpPr>
          <p:nvPr>
            <p:ph type="ftr" sz="quarter" idx="12"/>
          </p:nvPr>
        </p:nvSpPr>
        <p:spPr>
          <a:xfrm>
            <a:off x="5433006" y="4816622"/>
            <a:ext cx="3359832" cy="274100"/>
          </a:xfrm>
          <a:prstGeom prst="rect">
            <a:avLst/>
          </a:prstGeom>
        </p:spPr>
        <p:txBody>
          <a:bodyPr anchor="ctr"/>
          <a:lstStyle>
            <a:lvl1pPr algn="ctr">
              <a:defRPr sz="788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Change meeting name in slide master</a:t>
            </a:r>
          </a:p>
        </p:txBody>
      </p:sp>
    </p:spTree>
    <p:extLst>
      <p:ext uri="{BB962C8B-B14F-4D97-AF65-F5344CB8AC3E}">
        <p14:creationId xmlns:p14="http://schemas.microsoft.com/office/powerpoint/2010/main" val="2212645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A4820-497A-435A-90B3-6762B16EE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963"/>
            <a:ext cx="6858000" cy="17922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472A25-1FDC-4FB8-B1B0-354411B36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3513"/>
            <a:ext cx="6858000" cy="12430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54908-8498-4367-941A-314BEAE43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E209F-D2FC-42F6-8E13-54CC3BAEC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B8C71-F5A9-4EF2-A230-87C227D7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18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81B161A-BAD2-4FED-9737-E079EBD43CA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6273" y="-40426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391403-AA08-384C-BF6A-9AE5185F6540}"/>
              </a:ext>
            </a:extLst>
          </p:cNvPr>
          <p:cNvCxnSpPr/>
          <p:nvPr userDrawn="1"/>
        </p:nvCxnSpPr>
        <p:spPr>
          <a:xfrm>
            <a:off x="0" y="4309607"/>
            <a:ext cx="9144000" cy="0"/>
          </a:xfrm>
          <a:prstGeom prst="line">
            <a:avLst/>
          </a:prstGeom>
          <a:ln w="28575">
            <a:solidFill>
              <a:srgbClr val="003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81251CD-2A00-449A-B5F2-1AB6111D1BF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6958013" y="4654236"/>
            <a:ext cx="2124222" cy="24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0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AAC0E2-2BD2-4D82-96AB-D95E3AAD3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36024-2F7B-4474-88EE-778994FD2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4B204-D270-46B4-881E-F62BBD9B2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4DFFF-BE29-4D39-830D-DDE47C3C97A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5AAC8-04F5-49FA-B6C4-1EFEA19B06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2025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CDD64-4860-4CEA-BD36-233344B12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5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72025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5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308FCE-6B70-0AD0-392F-EA5B67A55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0A1C7-51BF-7784-A7D9-75F14AB9D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E1F93-71AB-17C2-7A11-25D21653B9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DF97E-F60E-473C-8DB1-1CED1C57688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B64A1-14FE-6C36-0B6B-52863F8613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0D791-5A80-4CF2-C74C-F2960BC1E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2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756" r:id="rId10"/>
    <p:sldLayoutId id="214748375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4"/>
            <a:ext cx="7886700" cy="326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41C86-81D1-154C-A238-A794744A185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72025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18FE0-1B40-C740-86BA-BF2D640F8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6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80F6AA-0C77-248E-BC01-C8726689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030B1-97C4-E322-6C19-148E937B7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4295F-725D-1ECC-A471-FD9E2FC18F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9BD04-AC8F-C749-915B-B556DB5A451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45624-CB77-3A7D-BD2B-A0963EAFB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CE28-89A4-23E5-B1EC-21BA7D44A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4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658" r:id="rId10"/>
    <p:sldLayoutId id="214748372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080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1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94.jpe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slide" Target="slide118.xml"/><Relationship Id="rId3" Type="http://schemas.openxmlformats.org/officeDocument/2006/relationships/image" Target="../media/image95.png"/><Relationship Id="rId7" Type="http://schemas.openxmlformats.org/officeDocument/2006/relationships/slide" Target="slide139.xml"/><Relationship Id="rId12" Type="http://schemas.openxmlformats.org/officeDocument/2006/relationships/slide" Target="slide16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2.xml"/><Relationship Id="rId6" Type="http://schemas.openxmlformats.org/officeDocument/2006/relationships/slide" Target="slide131.xml"/><Relationship Id="rId11" Type="http://schemas.openxmlformats.org/officeDocument/2006/relationships/slide" Target="slide146.xml"/><Relationship Id="rId5" Type="http://schemas.openxmlformats.org/officeDocument/2006/relationships/slide" Target="slide153.xml"/><Relationship Id="rId10" Type="http://schemas.openxmlformats.org/officeDocument/2006/relationships/slide" Target="slide155.xml"/><Relationship Id="rId4" Type="http://schemas.openxmlformats.org/officeDocument/2006/relationships/slide" Target="slide121.xml"/><Relationship Id="rId9" Type="http://schemas.openxmlformats.org/officeDocument/2006/relationships/slide" Target="slide14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slide" Target="slide144.xml"/><Relationship Id="rId3" Type="http://schemas.openxmlformats.org/officeDocument/2006/relationships/slide" Target="slide121.xml"/><Relationship Id="rId7" Type="http://schemas.openxmlformats.org/officeDocument/2006/relationships/slide" Target="slide118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2.xml"/><Relationship Id="rId6" Type="http://schemas.openxmlformats.org/officeDocument/2006/relationships/slide" Target="slide139.xml"/><Relationship Id="rId11" Type="http://schemas.openxmlformats.org/officeDocument/2006/relationships/slide" Target="slide162.xml"/><Relationship Id="rId5" Type="http://schemas.openxmlformats.org/officeDocument/2006/relationships/slide" Target="slide131.xml"/><Relationship Id="rId10" Type="http://schemas.openxmlformats.org/officeDocument/2006/relationships/slide" Target="slide146.xml"/><Relationship Id="rId4" Type="http://schemas.openxmlformats.org/officeDocument/2006/relationships/slide" Target="slide153.xml"/><Relationship Id="rId9" Type="http://schemas.openxmlformats.org/officeDocument/2006/relationships/slide" Target="slide15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3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slide" Target="slide144.xml"/><Relationship Id="rId3" Type="http://schemas.openxmlformats.org/officeDocument/2006/relationships/slide" Target="slide121.xml"/><Relationship Id="rId7" Type="http://schemas.openxmlformats.org/officeDocument/2006/relationships/slide" Target="slide118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2.xml"/><Relationship Id="rId6" Type="http://schemas.openxmlformats.org/officeDocument/2006/relationships/slide" Target="slide139.xml"/><Relationship Id="rId11" Type="http://schemas.openxmlformats.org/officeDocument/2006/relationships/slide" Target="slide162.xml"/><Relationship Id="rId5" Type="http://schemas.openxmlformats.org/officeDocument/2006/relationships/slide" Target="slide131.xml"/><Relationship Id="rId10" Type="http://schemas.openxmlformats.org/officeDocument/2006/relationships/slide" Target="slide146.xml"/><Relationship Id="rId4" Type="http://schemas.openxmlformats.org/officeDocument/2006/relationships/slide" Target="slide153.xml"/><Relationship Id="rId9" Type="http://schemas.openxmlformats.org/officeDocument/2006/relationships/slide" Target="slide15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slide" Target="slide144.xml"/><Relationship Id="rId3" Type="http://schemas.openxmlformats.org/officeDocument/2006/relationships/slide" Target="slide121.xml"/><Relationship Id="rId7" Type="http://schemas.openxmlformats.org/officeDocument/2006/relationships/slide" Target="slide118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2.xml"/><Relationship Id="rId6" Type="http://schemas.openxmlformats.org/officeDocument/2006/relationships/slide" Target="slide139.xml"/><Relationship Id="rId5" Type="http://schemas.openxmlformats.org/officeDocument/2006/relationships/slide" Target="slide131.xml"/><Relationship Id="rId10" Type="http://schemas.openxmlformats.org/officeDocument/2006/relationships/slide" Target="slide146.xml"/><Relationship Id="rId4" Type="http://schemas.openxmlformats.org/officeDocument/2006/relationships/slide" Target="slide153.xml"/><Relationship Id="rId9" Type="http://schemas.openxmlformats.org/officeDocument/2006/relationships/slide" Target="slide15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2.xml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slide" Target="slide144.xml"/><Relationship Id="rId3" Type="http://schemas.openxmlformats.org/officeDocument/2006/relationships/slide" Target="slide121.xml"/><Relationship Id="rId7" Type="http://schemas.openxmlformats.org/officeDocument/2006/relationships/slide" Target="slide118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2.xml"/><Relationship Id="rId6" Type="http://schemas.openxmlformats.org/officeDocument/2006/relationships/slide" Target="slide139.xml"/><Relationship Id="rId5" Type="http://schemas.openxmlformats.org/officeDocument/2006/relationships/slide" Target="slide131.xml"/><Relationship Id="rId10" Type="http://schemas.openxmlformats.org/officeDocument/2006/relationships/slide" Target="slide146.xml"/><Relationship Id="rId4" Type="http://schemas.openxmlformats.org/officeDocument/2006/relationships/slide" Target="slide153.xml"/><Relationship Id="rId9" Type="http://schemas.openxmlformats.org/officeDocument/2006/relationships/slide" Target="slide155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8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slide" Target="slide144.xml"/><Relationship Id="rId3" Type="http://schemas.openxmlformats.org/officeDocument/2006/relationships/slide" Target="slide121.xml"/><Relationship Id="rId7" Type="http://schemas.openxmlformats.org/officeDocument/2006/relationships/slide" Target="slide118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2.xml"/><Relationship Id="rId6" Type="http://schemas.openxmlformats.org/officeDocument/2006/relationships/slide" Target="slide139.xml"/><Relationship Id="rId5" Type="http://schemas.openxmlformats.org/officeDocument/2006/relationships/slide" Target="slide131.xml"/><Relationship Id="rId10" Type="http://schemas.openxmlformats.org/officeDocument/2006/relationships/slide" Target="slide146.xml"/><Relationship Id="rId4" Type="http://schemas.openxmlformats.org/officeDocument/2006/relationships/slide" Target="slide153.xml"/><Relationship Id="rId9" Type="http://schemas.openxmlformats.org/officeDocument/2006/relationships/slide" Target="slide155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slide" Target="slide144.xml"/><Relationship Id="rId3" Type="http://schemas.openxmlformats.org/officeDocument/2006/relationships/slide" Target="slide121.xml"/><Relationship Id="rId7" Type="http://schemas.openxmlformats.org/officeDocument/2006/relationships/slide" Target="slide118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2.xml"/><Relationship Id="rId6" Type="http://schemas.openxmlformats.org/officeDocument/2006/relationships/slide" Target="slide139.xml"/><Relationship Id="rId5" Type="http://schemas.openxmlformats.org/officeDocument/2006/relationships/slide" Target="slide131.xml"/><Relationship Id="rId10" Type="http://schemas.openxmlformats.org/officeDocument/2006/relationships/slide" Target="slide146.xml"/><Relationship Id="rId4" Type="http://schemas.openxmlformats.org/officeDocument/2006/relationships/slide" Target="slide153.xml"/><Relationship Id="rId9" Type="http://schemas.openxmlformats.org/officeDocument/2006/relationships/slide" Target="slide15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110.png"/><Relationship Id="rId4" Type="http://schemas.openxmlformats.org/officeDocument/2006/relationships/image" Target="../media/image109.sv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12.emf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15.emf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17.emf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slide" Target="slide144.xml"/><Relationship Id="rId3" Type="http://schemas.openxmlformats.org/officeDocument/2006/relationships/slide" Target="slide121.xml"/><Relationship Id="rId7" Type="http://schemas.openxmlformats.org/officeDocument/2006/relationships/slide" Target="slide118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2.xml"/><Relationship Id="rId6" Type="http://schemas.openxmlformats.org/officeDocument/2006/relationships/slide" Target="slide139.xml"/><Relationship Id="rId5" Type="http://schemas.openxmlformats.org/officeDocument/2006/relationships/slide" Target="slide131.xml"/><Relationship Id="rId10" Type="http://schemas.openxmlformats.org/officeDocument/2006/relationships/slide" Target="slide146.xml"/><Relationship Id="rId4" Type="http://schemas.openxmlformats.org/officeDocument/2006/relationships/slide" Target="slide153.xml"/><Relationship Id="rId9" Type="http://schemas.openxmlformats.org/officeDocument/2006/relationships/slide" Target="slide155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enclextahcp.com/cll/safety-data.html?c=gdc-1641dc29c9a&amp;gclid=CjwKCAjw27jnBRBuEiwAdjQXDJKEn8Z54kxQ7jWmDpzY3qccOaRlMtE_wAkJpVuy7k_so_L8W9NGoRoCOhoQAvD_BwE&amp;gclsrc=aw.ds" TargetMode="External"/><Relationship Id="rId1" Type="http://schemas.openxmlformats.org/officeDocument/2006/relationships/slideLayout" Target="../slideLayouts/slideLayout7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2.xml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slide" Target="slide144.xml"/><Relationship Id="rId3" Type="http://schemas.openxmlformats.org/officeDocument/2006/relationships/slide" Target="slide121.xml"/><Relationship Id="rId7" Type="http://schemas.openxmlformats.org/officeDocument/2006/relationships/slide" Target="slide118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2.xml"/><Relationship Id="rId6" Type="http://schemas.openxmlformats.org/officeDocument/2006/relationships/slide" Target="slide139.xml"/><Relationship Id="rId5" Type="http://schemas.openxmlformats.org/officeDocument/2006/relationships/slide" Target="slide131.xml"/><Relationship Id="rId10" Type="http://schemas.openxmlformats.org/officeDocument/2006/relationships/slide" Target="slide146.xml"/><Relationship Id="rId4" Type="http://schemas.openxmlformats.org/officeDocument/2006/relationships/slide" Target="slide153.xml"/><Relationship Id="rId9" Type="http://schemas.openxmlformats.org/officeDocument/2006/relationships/slide" Target="slide155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4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7.png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6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hyperlink" Target="mailto:tfenske@mcw.edu" TargetMode="Externa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78.jpe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3805364-3E24-344F-95DA-43DA6B97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727F13-6791-5B49-9F46-3BF36290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0D5927F-FD5E-F648-9B5E-758022183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06FA8-1ADF-6743-B3FD-1CA6C6C63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6" y="0"/>
            <a:ext cx="9129925" cy="514826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C209DA-DD76-F140-A409-CC2B6FB9E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" y="91440"/>
            <a:ext cx="9129925" cy="514826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CE685F-3E0A-4645-A5C2-F8F5499F2E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9E371F3-F698-6E43-9AF5-D6112EDA06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61F0C6-188E-94BA-269D-24C866E23D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B4A22D-3BE1-6C4A-812D-C1E98E8E0076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>
                <a:solidFill>
                  <a:srgbClr val="FFC82C"/>
                </a:solidFill>
                <a:latin typeface="Corporate A Medium" panose="02000503080000020004" pitchFamily="2" charset="0"/>
              </a:rPr>
              <a:t>MYELOFIBROSIS/HEMATOLOGY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DD176-7412-694A-BED9-E7F8655CA44E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Corporate S Demi" panose="02020500000000000000" pitchFamily="18" charset="0"/>
              </a:rPr>
              <a:t>Wednesday, September 20, 2023</a:t>
            </a:r>
          </a:p>
        </p:txBody>
      </p:sp>
    </p:spTree>
    <p:extLst>
      <p:ext uri="{BB962C8B-B14F-4D97-AF65-F5344CB8AC3E}">
        <p14:creationId xmlns:p14="http://schemas.microsoft.com/office/powerpoint/2010/main" val="809333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49C69-F725-A685-CDB4-69B1A1B5D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565426"/>
            <a:ext cx="6858000" cy="1790700"/>
          </a:xfrm>
        </p:spPr>
        <p:txBody>
          <a:bodyPr>
            <a:normAutofit/>
          </a:bodyPr>
          <a:lstStyle/>
          <a:p>
            <a:r>
              <a:rPr lang="en-US"/>
              <a:t>2023 Update: </a:t>
            </a:r>
            <a:br>
              <a:rPr lang="en-US"/>
            </a:br>
            <a:r>
              <a:rPr lang="en-US"/>
              <a:t>Primary Myelofibrosis</a:t>
            </a:r>
          </a:p>
        </p:txBody>
      </p:sp>
    </p:spTree>
    <p:extLst>
      <p:ext uri="{BB962C8B-B14F-4D97-AF65-F5344CB8AC3E}">
        <p14:creationId xmlns:p14="http://schemas.microsoft.com/office/powerpoint/2010/main" val="39376795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11FED-C796-D22F-11C9-91062DD0B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2CF0B-726B-D381-B6AD-C046E8998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35171"/>
            <a:ext cx="5078186" cy="281906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Phase 2 multicenter global study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Children and young adults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Relapsed/refractory B-ALL with </a:t>
            </a:r>
            <a:r>
              <a:rPr lang="en-US" dirty="0" err="1"/>
              <a:t>atleast</a:t>
            </a:r>
            <a:r>
              <a:rPr lang="en-US" dirty="0"/>
              <a:t> 5% blasts at screening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 prior CD-19 directed therapy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Enrolled 92 patients with 79 patients receiving CAR-T infusion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Median age 11 years (range 3-23)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Median 3 prior lines of therapy (range 1-8)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21A13D-D7FE-A429-985F-D21305236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876733-C4BC-3285-B709-5CCEB651E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32446-EE4E-A04C-B16A-5398FB2B413D}" type="slidenum">
              <a:rPr lang="en-US" smtClean="0"/>
              <a:pPr/>
              <a:t>100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A8151A-0C39-CFE6-D175-626BC8A15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112" y="708395"/>
            <a:ext cx="3151415" cy="31945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ADC4D-2B75-5AA8-850F-BB4FE4CBFC74}"/>
              </a:ext>
            </a:extLst>
          </p:cNvPr>
          <p:cNvSpPr txBox="1"/>
          <p:nvPr/>
        </p:nvSpPr>
        <p:spPr>
          <a:xfrm>
            <a:off x="289365" y="355640"/>
            <a:ext cx="4954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ELIANA study - </a:t>
            </a:r>
            <a:r>
              <a:rPr lang="en-US" b="1" dirty="0" err="1"/>
              <a:t>Tisagenlecleucel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FF6257-500E-D23D-E2AA-F20E06CAA551}"/>
              </a:ext>
            </a:extLst>
          </p:cNvPr>
          <p:cNvSpPr txBox="1"/>
          <p:nvPr/>
        </p:nvSpPr>
        <p:spPr>
          <a:xfrm>
            <a:off x="7047068" y="4012899"/>
            <a:ext cx="1786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Maude S et al. NEJM 2018</a:t>
            </a:r>
          </a:p>
          <a:p>
            <a:r>
              <a:rPr lang="en-US" sz="1000" dirty="0" err="1"/>
              <a:t>Laetsch</a:t>
            </a:r>
            <a:r>
              <a:rPr lang="en-US" sz="1000" dirty="0"/>
              <a:t> TW et al. JCO 2023</a:t>
            </a:r>
          </a:p>
        </p:txBody>
      </p:sp>
    </p:spTree>
    <p:extLst>
      <p:ext uri="{BB962C8B-B14F-4D97-AF65-F5344CB8AC3E}">
        <p14:creationId xmlns:p14="http://schemas.microsoft.com/office/powerpoint/2010/main" val="109772972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AD1A5-9E0E-74D3-07AA-49A6C01A1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727C3-980E-DE72-A7A5-56B374AEA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08132"/>
            <a:ext cx="3086100" cy="1065949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CR/</a:t>
            </a:r>
            <a:r>
              <a:rPr lang="en-US" dirty="0" err="1"/>
              <a:t>CRi</a:t>
            </a:r>
            <a:r>
              <a:rPr lang="en-US" dirty="0"/>
              <a:t> – 81%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MRD negative- 95%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OS at 3 years – 62%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AE4D0C-F462-5757-3C0F-7D62AC6D6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49CBF-745B-9ADA-567B-F52DE9B36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32446-EE4E-A04C-B16A-5398FB2B413D}" type="slidenum">
              <a:rPr lang="en-US" smtClean="0"/>
              <a:pPr/>
              <a:t>101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C9555D-476D-1100-4C4E-CA851145F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36" y="2427174"/>
            <a:ext cx="2939143" cy="1612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60D050-3AC6-E6F4-F285-14D065D17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616" y="783388"/>
            <a:ext cx="4832417" cy="30273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6DFE02-1B19-A046-E766-47E994EE70E3}"/>
              </a:ext>
            </a:extLst>
          </p:cNvPr>
          <p:cNvSpPr txBox="1"/>
          <p:nvPr/>
        </p:nvSpPr>
        <p:spPr>
          <a:xfrm>
            <a:off x="628650" y="324264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D73FF7-A545-5ECD-0F38-7452A795E98E}"/>
              </a:ext>
            </a:extLst>
          </p:cNvPr>
          <p:cNvSpPr txBox="1"/>
          <p:nvPr/>
        </p:nvSpPr>
        <p:spPr>
          <a:xfrm>
            <a:off x="7095194" y="3964765"/>
            <a:ext cx="1786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Maude S et al. NEJM 2018</a:t>
            </a:r>
          </a:p>
          <a:p>
            <a:r>
              <a:rPr lang="en-US" sz="1000" dirty="0" err="1"/>
              <a:t>Laetsch</a:t>
            </a:r>
            <a:r>
              <a:rPr lang="en-US" sz="1000" dirty="0"/>
              <a:t> TW et al. JCO 2023</a:t>
            </a:r>
          </a:p>
        </p:txBody>
      </p:sp>
    </p:spTree>
    <p:extLst>
      <p:ext uri="{BB962C8B-B14F-4D97-AF65-F5344CB8AC3E}">
        <p14:creationId xmlns:p14="http://schemas.microsoft.com/office/powerpoint/2010/main" val="55735932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1CDE4-742E-1F5C-FFF9-6DB99E892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A8E061-4538-7CE5-C0AF-C4F70B300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82F94-2C6A-2E06-EB50-B17364454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32446-EE4E-A04C-B16A-5398FB2B413D}" type="slidenum">
              <a:rPr lang="en-US" smtClean="0"/>
              <a:pPr/>
              <a:t>102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AA1DF1-D447-8E8C-CE42-C8D60D2D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18" b="4196"/>
          <a:stretch/>
        </p:blipFill>
        <p:spPr>
          <a:xfrm>
            <a:off x="1119152" y="1157627"/>
            <a:ext cx="6768193" cy="2833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1C2952-94F6-159B-8CE2-2AFE7F0DE94B}"/>
              </a:ext>
            </a:extLst>
          </p:cNvPr>
          <p:cNvSpPr txBox="1"/>
          <p:nvPr/>
        </p:nvSpPr>
        <p:spPr>
          <a:xfrm>
            <a:off x="349954" y="487775"/>
            <a:ext cx="401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ZUMA-3 - </a:t>
            </a:r>
            <a:r>
              <a:rPr lang="en-US" b="1" dirty="0" err="1"/>
              <a:t>Brexucabtagene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036389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C0542-C8AB-4A9D-F1E4-6B9B90408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033CA-38BD-C8C8-D0BF-99A5A7BB5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11EA0D-3206-D2B2-B993-0D5F71EF2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32446-EE4E-A04C-B16A-5398FB2B413D}" type="slidenum">
              <a:rPr lang="en-US" smtClean="0"/>
              <a:pPr/>
              <a:t>103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AFD6B3-8464-F3B1-22A6-137BCD93B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108" y="1070537"/>
            <a:ext cx="3690257" cy="2912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4A3D8B-EC46-4F1F-EF26-ABB056134468}"/>
              </a:ext>
            </a:extLst>
          </p:cNvPr>
          <p:cNvSpPr txBox="1"/>
          <p:nvPr/>
        </p:nvSpPr>
        <p:spPr>
          <a:xfrm>
            <a:off x="225543" y="370791"/>
            <a:ext cx="371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Baseline characteristics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3ABC07-EFD4-3057-9EAB-70A98847C1B7}"/>
              </a:ext>
            </a:extLst>
          </p:cNvPr>
          <p:cNvSpPr txBox="1"/>
          <p:nvPr/>
        </p:nvSpPr>
        <p:spPr>
          <a:xfrm>
            <a:off x="6841767" y="3983187"/>
            <a:ext cx="2302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Shah BD et al. Lancet 2021</a:t>
            </a:r>
          </a:p>
          <a:p>
            <a:r>
              <a:rPr lang="en-US" sz="1000" dirty="0"/>
              <a:t>Shah BD et al. J </a:t>
            </a:r>
            <a:r>
              <a:rPr lang="en-US" sz="1000" dirty="0" err="1"/>
              <a:t>Hematol</a:t>
            </a:r>
            <a:r>
              <a:rPr lang="en-US" sz="1000" dirty="0"/>
              <a:t> Oncol 2022</a:t>
            </a:r>
          </a:p>
        </p:txBody>
      </p:sp>
    </p:spTree>
    <p:extLst>
      <p:ext uri="{BB962C8B-B14F-4D97-AF65-F5344CB8AC3E}">
        <p14:creationId xmlns:p14="http://schemas.microsoft.com/office/powerpoint/2010/main" val="11019378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7CDC3-6853-E83F-9CC4-F4F6D0428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BA46F4-F929-066D-B06A-FDF33907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6E0C5-0CF2-9E50-AD01-6EF0D3585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32446-EE4E-A04C-B16A-5398FB2B413D}" type="slidenum">
              <a:rPr lang="en-US" smtClean="0"/>
              <a:pPr/>
              <a:t>104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DBA468-5841-A82D-BE8A-A818B575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68" y="1122113"/>
            <a:ext cx="3200400" cy="1504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88633A-498E-4860-1A85-C39E1CE3E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372"/>
          <a:stretch/>
        </p:blipFill>
        <p:spPr>
          <a:xfrm>
            <a:off x="4333063" y="464786"/>
            <a:ext cx="4220935" cy="3662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62815F-2923-BB5E-0F12-C2E42245B6C1}"/>
              </a:ext>
            </a:extLst>
          </p:cNvPr>
          <p:cNvSpPr txBox="1"/>
          <p:nvPr/>
        </p:nvSpPr>
        <p:spPr>
          <a:xfrm>
            <a:off x="397169" y="462059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B74B5A-9D97-8B25-A316-9C102C6572BD}"/>
              </a:ext>
            </a:extLst>
          </p:cNvPr>
          <p:cNvSpPr txBox="1"/>
          <p:nvPr/>
        </p:nvSpPr>
        <p:spPr>
          <a:xfrm>
            <a:off x="7048022" y="4152464"/>
            <a:ext cx="1901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Shah BD et al. Lancet 2021</a:t>
            </a:r>
          </a:p>
          <a:p>
            <a:r>
              <a:rPr lang="en-US" sz="800" dirty="0"/>
              <a:t>Shah BD et al. J </a:t>
            </a:r>
            <a:r>
              <a:rPr lang="en-US" sz="800" dirty="0" err="1"/>
              <a:t>Hematol</a:t>
            </a:r>
            <a:r>
              <a:rPr lang="en-US" sz="800" dirty="0"/>
              <a:t> Oncol 2022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A4664B5-ADE7-C381-9D52-882C114B4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95" y="2824712"/>
            <a:ext cx="4875026" cy="1358534"/>
          </a:xfrm>
        </p:spPr>
        <p:txBody>
          <a:bodyPr/>
          <a:lstStyle/>
          <a:p>
            <a:r>
              <a:rPr lang="en-US" sz="1400" dirty="0"/>
              <a:t>Grade 3-4 CRS 24%</a:t>
            </a:r>
          </a:p>
          <a:p>
            <a:r>
              <a:rPr lang="en-US" sz="1400" dirty="0"/>
              <a:t>Grade 3-4 neurotoxicity 25</a:t>
            </a:r>
            <a:r>
              <a:rPr lang="en-US" sz="16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88944444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25C4D-C92A-1591-AC7B-FBA337DE1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A558-B6C8-012D-6FE5-504ACADB7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805" y="973713"/>
            <a:ext cx="5302489" cy="1407022"/>
          </a:xfrm>
        </p:spPr>
        <p:txBody>
          <a:bodyPr/>
          <a:lstStyle/>
          <a:p>
            <a:r>
              <a:rPr lang="en-US" sz="1200" dirty="0"/>
              <a:t>Fast-off CD19 CAR-T cell therapy</a:t>
            </a:r>
          </a:p>
          <a:p>
            <a:r>
              <a:rPr lang="en-US" sz="1200" dirty="0"/>
              <a:t>CR/</a:t>
            </a:r>
            <a:r>
              <a:rPr lang="en-US" sz="1200" dirty="0" err="1"/>
              <a:t>CRi</a:t>
            </a:r>
            <a:r>
              <a:rPr lang="en-US" sz="1200" dirty="0"/>
              <a:t> – 76% </a:t>
            </a:r>
          </a:p>
          <a:p>
            <a:r>
              <a:rPr lang="en-US" sz="1200" dirty="0">
                <a:solidFill>
                  <a:srgbClr val="000000"/>
                </a:solidFill>
              </a:rPr>
              <a:t>M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edian follow-up 9.5 months - 61% of responders in remission</a:t>
            </a:r>
          </a:p>
          <a:p>
            <a:r>
              <a:rPr lang="en-US" sz="1200" b="0" i="0" dirty="0">
                <a:solidFill>
                  <a:srgbClr val="000000"/>
                </a:solidFill>
                <a:effectLst/>
              </a:rPr>
              <a:t>3.2% of patients experienced grade 3 or higher CRS</a:t>
            </a:r>
          </a:p>
          <a:p>
            <a:r>
              <a:rPr lang="en-US" sz="1200" b="0" i="0" dirty="0">
                <a:solidFill>
                  <a:srgbClr val="000000"/>
                </a:solidFill>
                <a:effectLst/>
              </a:rPr>
              <a:t>7.4% had grade 3 or higher ICANS</a:t>
            </a:r>
            <a:endParaRPr lang="en-US" sz="1200" dirty="0">
              <a:solidFill>
                <a:srgbClr val="000000"/>
              </a:solidFill>
            </a:endParaRPr>
          </a:p>
          <a:p>
            <a:endParaRPr lang="en-US" sz="11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B1904-3A11-09EE-E92A-19BCBFF4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BD8AC5-518F-58D2-945C-5019B453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32446-EE4E-A04C-B16A-5398FB2B413D}" type="slidenum">
              <a:rPr lang="en-US" smtClean="0"/>
              <a:pPr/>
              <a:t>105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00538F-A5CA-A662-3B7A-050FD73CDD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3" t="2938" r="898" b="53927"/>
          <a:stretch/>
        </p:blipFill>
        <p:spPr>
          <a:xfrm>
            <a:off x="5519860" y="720817"/>
            <a:ext cx="3371258" cy="2841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B27029-8724-A99E-D9F5-C8EFC7627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8" t="50000" r="1459" b="1593"/>
          <a:stretch/>
        </p:blipFill>
        <p:spPr>
          <a:xfrm>
            <a:off x="1013254" y="2391911"/>
            <a:ext cx="3558746" cy="17826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4A8197-4C75-D295-E8AE-CF87AE986535}"/>
              </a:ext>
            </a:extLst>
          </p:cNvPr>
          <p:cNvSpPr txBox="1"/>
          <p:nvPr/>
        </p:nvSpPr>
        <p:spPr>
          <a:xfrm>
            <a:off x="939114" y="259152"/>
            <a:ext cx="2527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Obe-cel</a:t>
            </a:r>
            <a:r>
              <a:rPr lang="en-US" b="1" dirty="0"/>
              <a:t>- AUTO1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4AE0C-711E-95B6-6618-354AB4F22BD9}"/>
              </a:ext>
            </a:extLst>
          </p:cNvPr>
          <p:cNvSpPr txBox="1"/>
          <p:nvPr/>
        </p:nvSpPr>
        <p:spPr>
          <a:xfrm>
            <a:off x="7205489" y="4009468"/>
            <a:ext cx="1742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Roddie C et al. JCO 2021</a:t>
            </a:r>
          </a:p>
          <a:p>
            <a:r>
              <a:rPr lang="en-US" sz="1000" dirty="0"/>
              <a:t>Roddie C et al. ASCO 2023</a:t>
            </a:r>
          </a:p>
        </p:txBody>
      </p:sp>
    </p:spTree>
    <p:extLst>
      <p:ext uri="{BB962C8B-B14F-4D97-AF65-F5344CB8AC3E}">
        <p14:creationId xmlns:p14="http://schemas.microsoft.com/office/powerpoint/2010/main" val="124767456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51737-57F3-4206-AA97-958C594A7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EEAB2-92EC-96C6-790F-66C946415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6" y="1579125"/>
            <a:ext cx="7772400" cy="274238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CD-19 CAR-T cell therapy for CLL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616B7C-CF8D-C96F-0EF2-14EBEC240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401C9-85DE-C931-AD7F-FBDA56295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32446-EE4E-A04C-B16A-5398FB2B413D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187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F29B1-16A1-F65E-E44A-F6580C57C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EAD65-BEFD-2A0E-E60B-F6898A637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56" y="1445079"/>
            <a:ext cx="5328271" cy="274558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Phase 2 single arm open label study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Relapsed/refractory CLL/SLL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137 patients enrolled; 117 patients received CAR-T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100% prior BTKi exposed (88% refractory)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70% prior BTKi exposed (76% refractory)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86% prior chemoimmunotherapy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2C986-C5A0-A82C-C5BF-7A05C4E2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15800-6FDA-D0C8-6C7E-3FD3D996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32446-EE4E-A04C-B16A-5398FB2B413D}" type="slidenum">
              <a:rPr lang="en-US" smtClean="0"/>
              <a:pPr/>
              <a:t>107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E1BBE3-A986-FC90-E2A8-5317681E584B}"/>
              </a:ext>
            </a:extLst>
          </p:cNvPr>
          <p:cNvSpPr txBox="1"/>
          <p:nvPr/>
        </p:nvSpPr>
        <p:spPr>
          <a:xfrm>
            <a:off x="233756" y="386859"/>
            <a:ext cx="640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Lisocabtagene – Transcend CLL 004 study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2BC31D-C054-17A8-AE7B-3F587CE1BD17}"/>
              </a:ext>
            </a:extLst>
          </p:cNvPr>
          <p:cNvSpPr txBox="1"/>
          <p:nvPr/>
        </p:nvSpPr>
        <p:spPr>
          <a:xfrm>
            <a:off x="7231563" y="4183171"/>
            <a:ext cx="1495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Siddiqui T et al. Lancet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ECBAB3-2512-2304-3D92-C0406461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402" y="911130"/>
            <a:ext cx="3044323" cy="32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51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2B650-1C93-19B0-6AF6-2611CB9F8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161414"/>
            <a:ext cx="7886700" cy="994172"/>
          </a:xfrm>
        </p:spPr>
        <p:txBody>
          <a:bodyPr/>
          <a:lstStyle/>
          <a:p>
            <a:r>
              <a:rPr lang="en-US" dirty="0"/>
              <a:t>Results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47206-55C1-BC4B-733B-B967A5622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52" y="1162310"/>
            <a:ext cx="5216077" cy="2259966"/>
          </a:xfrm>
        </p:spPr>
        <p:txBody>
          <a:bodyPr/>
          <a:lstStyle/>
          <a:p>
            <a:r>
              <a:rPr lang="en-US" sz="1400" dirty="0"/>
              <a:t>CR – 18%</a:t>
            </a:r>
          </a:p>
          <a:p>
            <a:r>
              <a:rPr lang="en-US" sz="1400" dirty="0"/>
              <a:t>PR – 30%</a:t>
            </a:r>
          </a:p>
          <a:p>
            <a:r>
              <a:rPr lang="en-US" sz="1400" dirty="0"/>
              <a:t>ORR – 48%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/>
              <a:t>Median duration of response – 35.2 months</a:t>
            </a:r>
          </a:p>
          <a:p>
            <a:r>
              <a:rPr lang="en-US" sz="1400" dirty="0"/>
              <a:t>Median PFS – 17.8 months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/>
              <a:t>Grade </a:t>
            </a:r>
            <a:r>
              <a:rPr lang="en-US" sz="1400" dirty="0">
                <a:cs typeface="Calibri" panose="020F0502020204030204" pitchFamily="34" charset="0"/>
              </a:rPr>
              <a:t>≥3 CRS 9%</a:t>
            </a:r>
          </a:p>
          <a:p>
            <a:r>
              <a:rPr lang="en-US" sz="1400" dirty="0"/>
              <a:t>Grade </a:t>
            </a:r>
            <a:r>
              <a:rPr lang="en-US" sz="1400" dirty="0">
                <a:cs typeface="Calibri" panose="020F0502020204030204" pitchFamily="34" charset="0"/>
              </a:rPr>
              <a:t>≥3 </a:t>
            </a:r>
            <a:r>
              <a:rPr lang="en-US" sz="1400" dirty="0" err="1">
                <a:cs typeface="Calibri" panose="020F0502020204030204" pitchFamily="34" charset="0"/>
              </a:rPr>
              <a:t>neuroevents</a:t>
            </a:r>
            <a:r>
              <a:rPr lang="en-US" sz="1400" dirty="0">
                <a:cs typeface="Calibri" panose="020F0502020204030204" pitchFamily="34" charset="0"/>
              </a:rPr>
              <a:t> 19%</a:t>
            </a:r>
            <a:endParaRPr lang="en-US" sz="14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F345D-CFBA-2C0A-2FCD-28CBAED3A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79E50F-13B8-61DE-E18A-95BF5263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32446-EE4E-A04C-B16A-5398FB2B413D}" type="slidenum">
              <a:rPr lang="en-US" smtClean="0"/>
              <a:pPr/>
              <a:t>108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6DE885-961D-FC0F-5175-882EFCE3A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139" y="722449"/>
            <a:ext cx="4172461" cy="326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87082B-A9F4-A77E-713C-2B27C5F6D6A6}"/>
              </a:ext>
            </a:extLst>
          </p:cNvPr>
          <p:cNvSpPr txBox="1"/>
          <p:nvPr/>
        </p:nvSpPr>
        <p:spPr>
          <a:xfrm>
            <a:off x="391886" y="369732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D42EA-2024-A429-AB24-AC362D4933A1}"/>
              </a:ext>
            </a:extLst>
          </p:cNvPr>
          <p:cNvSpPr txBox="1"/>
          <p:nvPr/>
        </p:nvSpPr>
        <p:spPr>
          <a:xfrm>
            <a:off x="7372678" y="4123861"/>
            <a:ext cx="1495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Siddiqui T et al. Lancet 2023</a:t>
            </a:r>
          </a:p>
        </p:txBody>
      </p:sp>
    </p:spTree>
    <p:extLst>
      <p:ext uri="{BB962C8B-B14F-4D97-AF65-F5344CB8AC3E}">
        <p14:creationId xmlns:p14="http://schemas.microsoft.com/office/powerpoint/2010/main" val="12938693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8E5B9-BB37-4C87-A25F-ABC491BA5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B4CE4-EE1E-4097-9F5C-6EB905404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72" y="1372870"/>
            <a:ext cx="8148817" cy="2742388"/>
          </a:xfrm>
        </p:spPr>
        <p:txBody>
          <a:bodyPr>
            <a:normAutofit fontScale="92500"/>
          </a:bodyPr>
          <a:lstStyle/>
          <a:p>
            <a:r>
              <a:rPr lang="en-US" sz="1800" dirty="0"/>
              <a:t>CD-19 directed CAR-T cell therapy is safe and effective in patients with relapsed/refractory B-ALL and CLL/SLL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Currently 2 FDA approved CD-19 CAR-T therapy for relapsed/refractory B-ALL 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Impact of prior CD19 directed therapy remains unclear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Ongoing studies with different tumor antigen targets and larger confirmatory studies needed.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F4ED61-801A-DBAC-39C3-8B91864F935B}"/>
              </a:ext>
            </a:extLst>
          </p:cNvPr>
          <p:cNvSpPr txBox="1"/>
          <p:nvPr/>
        </p:nvSpPr>
        <p:spPr>
          <a:xfrm>
            <a:off x="685800" y="546266"/>
            <a:ext cx="2029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195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D3EF2-2028-B29B-E373-B028AFD8C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 To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DAC08-9884-41D2-2E31-1FB0914FF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03399"/>
            <a:ext cx="7772400" cy="2742388"/>
          </a:xfrm>
        </p:spPr>
        <p:txBody>
          <a:bodyPr/>
          <a:lstStyle/>
          <a:p>
            <a:r>
              <a:rPr lang="en-US" dirty="0"/>
              <a:t>Background of Disease; Unmet Needs</a:t>
            </a:r>
          </a:p>
          <a:p>
            <a:r>
              <a:rPr lang="en-US" dirty="0"/>
              <a:t>JAK-STAT pathway inhibitors</a:t>
            </a:r>
          </a:p>
          <a:p>
            <a:pPr lvl="1"/>
            <a:r>
              <a:rPr lang="en-US" dirty="0"/>
              <a:t>Update on </a:t>
            </a:r>
            <a:r>
              <a:rPr lang="en-US" dirty="0" err="1"/>
              <a:t>Momelotinib</a:t>
            </a:r>
            <a:r>
              <a:rPr lang="en-US" dirty="0"/>
              <a:t> approval</a:t>
            </a:r>
          </a:p>
          <a:p>
            <a:pPr lvl="1"/>
            <a:r>
              <a:rPr lang="en-US" dirty="0"/>
              <a:t>Role of </a:t>
            </a:r>
            <a:r>
              <a:rPr lang="en-US" dirty="0" err="1"/>
              <a:t>JAKinhibitors</a:t>
            </a:r>
            <a:r>
              <a:rPr lang="en-US" dirty="0"/>
              <a:t> in Anemia</a:t>
            </a:r>
          </a:p>
          <a:p>
            <a:r>
              <a:rPr lang="en-US" dirty="0"/>
              <a:t>Additional Options to Treat Anemia</a:t>
            </a:r>
          </a:p>
          <a:p>
            <a:pPr lvl="1"/>
            <a:r>
              <a:rPr lang="en-US" dirty="0" err="1"/>
              <a:t>Luspatercept</a:t>
            </a:r>
            <a:endParaRPr lang="en-US" dirty="0"/>
          </a:p>
          <a:p>
            <a:pPr lvl="1"/>
            <a:r>
              <a:rPr lang="en-US" dirty="0"/>
              <a:t>BET-inhibitors</a:t>
            </a:r>
          </a:p>
          <a:p>
            <a:r>
              <a:rPr lang="en-US" dirty="0"/>
              <a:t>Future directions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35163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30483-AC79-514A-A581-2EB3295A84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Updates in Chronic Lymphocytic Leukemia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D2994C-A141-0A49-9D69-0505AA154E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September 2023</a:t>
            </a:r>
          </a:p>
        </p:txBody>
      </p:sp>
    </p:spTree>
    <p:extLst>
      <p:ext uri="{BB962C8B-B14F-4D97-AF65-F5344CB8AC3E}">
        <p14:creationId xmlns:p14="http://schemas.microsoft.com/office/powerpoint/2010/main" val="164538940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460A4-8BED-C3DD-F5D3-4E1ED2E34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										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70D50-6952-7304-D93E-E23BAB171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NCCN guidelines for frontline therapy</a:t>
            </a:r>
          </a:p>
          <a:p>
            <a:r>
              <a:rPr lang="en-US" dirty="0"/>
              <a:t>Discuss data for different regimens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1804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9FED8C-4AFE-7C32-BE5F-EA76A9187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499" y="774158"/>
            <a:ext cx="7386638" cy="372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2727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37B31-2CD4-6CAC-A70B-E64F3D7C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											So many options…</a:t>
            </a:r>
          </a:p>
        </p:txBody>
      </p:sp>
      <p:pic>
        <p:nvPicPr>
          <p:cNvPr id="1026" name="Picture 2" descr="Draw Straws. A woman holding straws for someone to draw , #Aff, #woman, # Straws, #Draw, #draw, #straws #ad | Draw straws, Draw, Straw">
            <a:extLst>
              <a:ext uri="{FF2B5EF4-FFF2-40B4-BE49-F238E27FC236}">
                <a16:creationId xmlns:a16="http://schemas.microsoft.com/office/drawing/2014/main" id="{DF126A4F-4335-9D5A-BCA0-FCA44AFCD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21" y="768262"/>
            <a:ext cx="1878806" cy="136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ck Paper Scissors - How to Win Rock Paper Scissors">
            <a:extLst>
              <a:ext uri="{FF2B5EF4-FFF2-40B4-BE49-F238E27FC236}">
                <a16:creationId xmlns:a16="http://schemas.microsoft.com/office/drawing/2014/main" id="{599651BD-40A6-F378-6BE4-24F847B77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427" y="2132718"/>
            <a:ext cx="2271713" cy="113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t drawing names – The Sideline Report">
            <a:extLst>
              <a:ext uri="{FF2B5EF4-FFF2-40B4-BE49-F238E27FC236}">
                <a16:creationId xmlns:a16="http://schemas.microsoft.com/office/drawing/2014/main" id="{2B27892C-2991-2379-0276-A465B58A4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918" y="3007339"/>
            <a:ext cx="1964531" cy="130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59844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0E60CB04-CD34-2566-2B16-67D080568995}"/>
              </a:ext>
            </a:extLst>
          </p:cNvPr>
          <p:cNvGrpSpPr/>
          <p:nvPr/>
        </p:nvGrpSpPr>
        <p:grpSpPr>
          <a:xfrm>
            <a:off x="2363028" y="1083263"/>
            <a:ext cx="3697358" cy="3660085"/>
            <a:chOff x="3150704" y="1749286"/>
            <a:chExt cx="4929810" cy="488011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F54E0F3-83C9-8F49-5690-141CD99C01A7}"/>
                </a:ext>
              </a:extLst>
            </p:cNvPr>
            <p:cNvGrpSpPr/>
            <p:nvPr/>
          </p:nvGrpSpPr>
          <p:grpSpPr>
            <a:xfrm>
              <a:off x="3150704" y="1749286"/>
              <a:ext cx="4929810" cy="4880113"/>
              <a:chOff x="3150704" y="1749286"/>
              <a:chExt cx="4929810" cy="488011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665E6D7-3240-BC5E-E908-D73317C10B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0075" t="16328" r="19462" b="8750"/>
              <a:stretch/>
            </p:blipFill>
            <p:spPr>
              <a:xfrm>
                <a:off x="3150704" y="1749286"/>
                <a:ext cx="4929810" cy="4880113"/>
              </a:xfrm>
              <a:prstGeom prst="ellipse">
                <a:avLst/>
              </a:prstGeom>
            </p:spPr>
          </p:pic>
          <p:sp>
            <p:nvSpPr>
              <p:cNvPr id="19" name="Oval 1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39408729-BC24-0617-BE5B-7FBF887E448E}"/>
                  </a:ext>
                </a:extLst>
              </p:cNvPr>
              <p:cNvSpPr/>
              <p:nvPr/>
            </p:nvSpPr>
            <p:spPr>
              <a:xfrm>
                <a:off x="6094856" y="4307029"/>
                <a:ext cx="197128" cy="20375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0" name="Oval 19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C0CCDCBF-EDF6-EBEB-CECB-70F2EDFDD270}"/>
                  </a:ext>
                </a:extLst>
              </p:cNvPr>
              <p:cNvSpPr/>
              <p:nvPr/>
            </p:nvSpPr>
            <p:spPr>
              <a:xfrm>
                <a:off x="5734845" y="4739928"/>
                <a:ext cx="197128" cy="20375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1" name="Oval 20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99ECCBF8-B245-7517-A295-6CBF3191FF01}"/>
                  </a:ext>
                </a:extLst>
              </p:cNvPr>
              <p:cNvSpPr/>
              <p:nvPr/>
            </p:nvSpPr>
            <p:spPr>
              <a:xfrm>
                <a:off x="5159923" y="4719694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2" name="Oval 2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DD77A5C4-D2A2-8201-87C5-E2AC1E2537CB}"/>
                  </a:ext>
                </a:extLst>
              </p:cNvPr>
              <p:cNvSpPr/>
              <p:nvPr/>
            </p:nvSpPr>
            <p:spPr>
              <a:xfrm>
                <a:off x="4845720" y="4312825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3" name="Oval 2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813E1917-47CD-34EF-56E1-5D86636F4413}"/>
                  </a:ext>
                </a:extLst>
              </p:cNvPr>
              <p:cNvSpPr/>
              <p:nvPr/>
            </p:nvSpPr>
            <p:spPr>
              <a:xfrm>
                <a:off x="4899406" y="3739033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Oval 2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48D92CF6-DC19-9B96-7FA0-197068D8FAAE}"/>
                  </a:ext>
                </a:extLst>
              </p:cNvPr>
              <p:cNvSpPr/>
              <p:nvPr/>
            </p:nvSpPr>
            <p:spPr>
              <a:xfrm>
                <a:off x="5280131" y="3524818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5" name="Oval 24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4450564-472D-E15A-0AEC-2AE71839D25D}"/>
                  </a:ext>
                </a:extLst>
              </p:cNvPr>
              <p:cNvSpPr/>
              <p:nvPr/>
            </p:nvSpPr>
            <p:spPr>
              <a:xfrm>
                <a:off x="5634627" y="3527978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26" name="Oval 25">
              <a:hlinkClick r:id="rId11" action="ppaction://hlinksldjump"/>
              <a:extLst>
                <a:ext uri="{FF2B5EF4-FFF2-40B4-BE49-F238E27FC236}">
                  <a16:creationId xmlns:a16="http://schemas.microsoft.com/office/drawing/2014/main" id="{B54F8604-C510-F246-08D2-836E6EEBF29E}"/>
                </a:ext>
              </a:extLst>
            </p:cNvPr>
            <p:cNvSpPr/>
            <p:nvPr/>
          </p:nvSpPr>
          <p:spPr>
            <a:xfrm>
              <a:off x="6094029" y="3831121"/>
              <a:ext cx="198782" cy="1979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0AC84D-A298-A6E0-EFCF-CE0A739D5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35" y="64076"/>
            <a:ext cx="7886700" cy="89365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Choosing Frontline CLL Therapy in 2023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33ACF59-55CD-25AE-1B69-F2B5772B51E1}"/>
              </a:ext>
            </a:extLst>
          </p:cNvPr>
          <p:cNvSpPr/>
          <p:nvPr/>
        </p:nvSpPr>
        <p:spPr>
          <a:xfrm>
            <a:off x="3845573" y="2600726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60386A08-5485-6D7E-5680-165FCF77827F}"/>
              </a:ext>
            </a:extLst>
          </p:cNvPr>
          <p:cNvSpPr/>
          <p:nvPr/>
        </p:nvSpPr>
        <p:spPr>
          <a:xfrm rot="5400000">
            <a:off x="1807968" y="2416219"/>
            <a:ext cx="795528" cy="994172"/>
          </a:xfrm>
          <a:prstGeom prst="triangle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46C6FB-C680-B474-FFD5-48E4F5C7E974}"/>
              </a:ext>
            </a:extLst>
          </p:cNvPr>
          <p:cNvSpPr txBox="1"/>
          <p:nvPr/>
        </p:nvSpPr>
        <p:spPr>
          <a:xfrm>
            <a:off x="3749098" y="4715760"/>
            <a:ext cx="8764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O: </a:t>
            </a:r>
            <a:r>
              <a:rPr lang="en-US" sz="1200" dirty="0" err="1"/>
              <a:t>Obinatuzumab</a:t>
            </a:r>
            <a:r>
              <a:rPr lang="en-US" sz="1200" dirty="0"/>
              <a:t>, </a:t>
            </a:r>
            <a:r>
              <a:rPr lang="en-US" sz="1200" dirty="0" err="1"/>
              <a:t>Zanu</a:t>
            </a:r>
            <a:r>
              <a:rPr lang="en-US" sz="1200" dirty="0"/>
              <a:t>: Zanubrutinib, Ven: Venetoclax, Acala: Acalabrutinib, </a:t>
            </a:r>
          </a:p>
          <a:p>
            <a:r>
              <a:rPr lang="en-US" sz="1200" dirty="0" err="1"/>
              <a:t>Ibr</a:t>
            </a:r>
            <a:r>
              <a:rPr lang="en-US" sz="1200" dirty="0"/>
              <a:t>: Ibrutinib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7985D66-761F-C554-6594-BF360ADFF3DF}"/>
              </a:ext>
            </a:extLst>
          </p:cNvPr>
          <p:cNvSpPr/>
          <p:nvPr/>
        </p:nvSpPr>
        <p:spPr>
          <a:xfrm>
            <a:off x="6921630" y="3326244"/>
            <a:ext cx="1683527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hlinkClick r:id="rId12" action="ppaction://hlinksldjump"/>
              </a:rPr>
              <a:t>Random</a:t>
            </a:r>
            <a:r>
              <a:rPr lang="en-US" sz="1800" dirty="0"/>
              <a:t> choice</a:t>
            </a:r>
          </a:p>
        </p:txBody>
      </p:sp>
    </p:spTree>
    <p:extLst>
      <p:ext uri="{BB962C8B-B14F-4D97-AF65-F5344CB8AC3E}">
        <p14:creationId xmlns:p14="http://schemas.microsoft.com/office/powerpoint/2010/main" val="307601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CFE51-90BF-D042-B2C1-A35F04E59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13" y="276225"/>
            <a:ext cx="8714133" cy="994172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>
                <a:solidFill>
                  <a:srgbClr val="222222"/>
                </a:solidFill>
                <a:latin typeface="Noto Sans" panose="020B0502040504020204" pitchFamily="34" charset="0"/>
              </a:rPr>
              <a:t>Results of a Phase 3 Study of IVO vs IO for Previously Untreated Older Patients with CLL and impact of COVID-19 (Alliance).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C2D30-7A42-7044-A75F-69958B90FE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B6363-6053-45FB-890F-DC6FE71D1DCE}" type="slidenum">
              <a:rPr lang="en-US" smtClean="0"/>
              <a:pPr/>
              <a:t>115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1C35C6-F59D-0A42-85C8-0E21A3FC0B8C}"/>
              </a:ext>
            </a:extLst>
          </p:cNvPr>
          <p:cNvGrpSpPr/>
          <p:nvPr/>
        </p:nvGrpSpPr>
        <p:grpSpPr>
          <a:xfrm>
            <a:off x="1239645" y="1443847"/>
            <a:ext cx="4932555" cy="2795927"/>
            <a:chOff x="288568" y="1662729"/>
            <a:chExt cx="8426808" cy="2909511"/>
          </a:xfrm>
        </p:grpSpPr>
        <p:grpSp>
          <p:nvGrpSpPr>
            <p:cNvPr id="6" name="Group 35">
              <a:extLst>
                <a:ext uri="{FF2B5EF4-FFF2-40B4-BE49-F238E27FC236}">
                  <a16:creationId xmlns:a16="http://schemas.microsoft.com/office/drawing/2014/main" id="{456A5654-9A93-0240-9E3C-BF435239E7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8900" y="1686246"/>
              <a:ext cx="6086476" cy="2885994"/>
              <a:chOff x="2066" y="755"/>
              <a:chExt cx="3834" cy="2007"/>
            </a:xfrm>
          </p:grpSpPr>
          <p:sp>
            <p:nvSpPr>
              <p:cNvPr id="13" name="Rectangle 9">
                <a:extLst>
                  <a:ext uri="{FF2B5EF4-FFF2-40B4-BE49-F238E27FC236}">
                    <a16:creationId xmlns:a16="http://schemas.microsoft.com/office/drawing/2014/main" id="{A165E77D-1FBD-5940-A056-96AE9B49D47F}"/>
                  </a:ext>
                </a:extLst>
              </p:cNvPr>
              <p:cNvSpPr>
                <a:spLocks noChangeArrowheads="1"/>
              </p:cNvSpPr>
              <p:nvPr/>
            </p:nvSpPr>
            <p:spPr bwMode="invGray">
              <a:xfrm>
                <a:off x="2090" y="2324"/>
                <a:ext cx="3810" cy="43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27000" tIns="35100" rIns="27000" bIns="35100" anchor="ctr"/>
              <a:lstStyle>
                <a:lvl1pPr indent="82550">
                  <a:spcBef>
                    <a:spcPct val="20000"/>
                  </a:spcBef>
                  <a:buFont typeface="Courier New" pitchFamily="49" charset="0"/>
                  <a:buChar char="o"/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sz="1050" dirty="0" err="1">
                    <a:solidFill>
                      <a:schemeClr val="tx1"/>
                    </a:solidFill>
                  </a:rPr>
                  <a:t>Obinutuzumab</a:t>
                </a:r>
                <a:r>
                  <a:rPr lang="en-US" sz="1050" dirty="0">
                    <a:solidFill>
                      <a:schemeClr val="tx1"/>
                    </a:solidFill>
                  </a:rPr>
                  <a:t> 1000 mg D1, 8, 15 then monthly x 5 </a:t>
                </a:r>
              </a:p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sz="1050" dirty="0">
                    <a:solidFill>
                      <a:schemeClr val="tx1"/>
                    </a:solidFill>
                  </a:rPr>
                  <a:t>Ibrutinib1 : Cycles 1-15+:d1-d28 420mg PO daily</a:t>
                </a:r>
                <a:endParaRPr lang="en-US" altLang="en-US" sz="1050" dirty="0">
                  <a:solidFill>
                    <a:schemeClr val="tx1"/>
                  </a:solidFill>
                  <a:ea typeface="Arial Unicode MS" pitchFamily="34" charset="-128"/>
                </a:endParaRPr>
              </a:p>
            </p:txBody>
          </p:sp>
          <p:sp>
            <p:nvSpPr>
              <p:cNvPr id="14" name="Rectangle 10">
                <a:extLst>
                  <a:ext uri="{FF2B5EF4-FFF2-40B4-BE49-F238E27FC236}">
                    <a16:creationId xmlns:a16="http://schemas.microsoft.com/office/drawing/2014/main" id="{75C8A7CD-02AB-BA4C-9F39-2C3B7AB0BFB8}"/>
                  </a:ext>
                </a:extLst>
              </p:cNvPr>
              <p:cNvSpPr>
                <a:spLocks noChangeArrowheads="1"/>
              </p:cNvSpPr>
              <p:nvPr/>
            </p:nvSpPr>
            <p:spPr bwMode="invGray">
              <a:xfrm>
                <a:off x="2066" y="755"/>
                <a:ext cx="3834" cy="839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27000" tIns="35100" rIns="27000" bIns="35100" anchor="ctr"/>
              <a:lstStyle/>
              <a:p>
                <a:pPr indent="61913">
                  <a:spcBef>
                    <a:spcPct val="50000"/>
                  </a:spcBef>
                  <a:defRPr/>
                </a:pPr>
                <a:endParaRPr lang="en-US" sz="1050" b="1" dirty="0">
                  <a:ea typeface="Arial Unicode MS" pitchFamily="34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8AB8C0A1-3755-E746-9832-E3FEB870E4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568" y="2401352"/>
              <a:ext cx="2271712" cy="1091348"/>
            </a:xfrm>
            <a:prstGeom prst="rect">
              <a:avLst/>
            </a:prstGeom>
            <a:noFill/>
            <a:ln>
              <a:noFill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62100" bIns="62100">
              <a:spAutoFit/>
            </a:bodyPr>
            <a:lstStyle>
              <a:lvl1pPr marL="290513" indent="-290513">
                <a:spcBef>
                  <a:spcPct val="20000"/>
                </a:spcBef>
                <a:buFont typeface="Courier New" pitchFamily="49" charset="0"/>
                <a:buChar char="o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00FFFF"/>
                </a:buClr>
                <a:buSzPct val="119000"/>
                <a:buFont typeface="Wingdings" pitchFamily="2" charset="2"/>
                <a:buChar char="§"/>
              </a:pPr>
              <a:r>
                <a:rPr lang="en-GB" altLang="en-US" sz="1500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Age &gt;70 years</a:t>
              </a:r>
            </a:p>
            <a:p>
              <a:pPr>
                <a:spcBef>
                  <a:spcPct val="0"/>
                </a:spcBef>
                <a:buClr>
                  <a:srgbClr val="00FFFF"/>
                </a:buClr>
                <a:buSzPct val="119000"/>
                <a:buFont typeface="Wingdings" pitchFamily="2" charset="2"/>
                <a:buChar char="§"/>
              </a:pPr>
              <a:r>
                <a:rPr lang="en-GB" altLang="en-US" sz="1500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PS 0, 1, 2</a:t>
              </a:r>
            </a:p>
            <a:p>
              <a:pPr>
                <a:spcBef>
                  <a:spcPct val="0"/>
                </a:spcBef>
                <a:buClr>
                  <a:srgbClr val="00FFFF"/>
                </a:buClr>
                <a:buSzPct val="119000"/>
                <a:buFont typeface="Wingdings" pitchFamily="2" charset="2"/>
                <a:buChar char="§"/>
              </a:pPr>
              <a:endParaRPr lang="en-US" altLang="en-US" sz="1500" dirty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D67641D-AC87-7647-BF55-62C31FED7A71}"/>
                </a:ext>
              </a:extLst>
            </p:cNvPr>
            <p:cNvCxnSpPr>
              <a:cxnSpLocks/>
            </p:cNvCxnSpPr>
            <p:nvPr/>
          </p:nvCxnSpPr>
          <p:spPr>
            <a:xfrm>
              <a:off x="2636838" y="3677478"/>
              <a:ext cx="3364866" cy="348"/>
            </a:xfrm>
            <a:prstGeom prst="straightConnector1">
              <a:avLst/>
            </a:prstGeom>
            <a:ln w="19050">
              <a:solidFill>
                <a:srgbClr val="FFFFFF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64C643B6-EAD2-8542-8271-3C4178694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388" y="1851853"/>
              <a:ext cx="315596" cy="336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Courier New" pitchFamily="49" charset="0"/>
                <a:buChar char="o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00" b="1" u="sng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0E732C-D643-544E-87FA-1D922424C892}"/>
                </a:ext>
              </a:extLst>
            </p:cNvPr>
            <p:cNvSpPr/>
            <p:nvPr/>
          </p:nvSpPr>
          <p:spPr>
            <a:xfrm>
              <a:off x="2347912" y="1662729"/>
              <a:ext cx="319088" cy="290951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RANDOMIZE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FED143C-A65C-4686-A76D-08EAFB162213}"/>
              </a:ext>
            </a:extLst>
          </p:cNvPr>
          <p:cNvSpPr/>
          <p:nvPr/>
        </p:nvSpPr>
        <p:spPr>
          <a:xfrm>
            <a:off x="2643978" y="1556058"/>
            <a:ext cx="32315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Obinutuzumab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1000 mg D1, 8, 15 then monthly x 5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Ibrutinib : Cycles 1-19 :d1-d28 420mg PO daily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05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Venetoclax</a:t>
            </a:r>
            <a:r>
              <a:rPr lang="en-US" altLang="en-US" sz="105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C3-C14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3E8A39-5BCB-4C7D-A66F-620A73DD7ABE}"/>
              </a:ext>
            </a:extLst>
          </p:cNvPr>
          <p:cNvSpPr txBox="1"/>
          <p:nvPr/>
        </p:nvSpPr>
        <p:spPr>
          <a:xfrm>
            <a:off x="6524782" y="1479926"/>
            <a:ext cx="895037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MRD –</a:t>
            </a:r>
            <a:r>
              <a:rPr lang="en-US" sz="1800" dirty="0" err="1"/>
              <a:t>ve</a:t>
            </a:r>
            <a:r>
              <a:rPr lang="en-US" sz="1800" dirty="0"/>
              <a:t>:</a:t>
            </a:r>
          </a:p>
          <a:p>
            <a:r>
              <a:rPr lang="en-US" sz="1800" dirty="0"/>
              <a:t>Observe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30A7E9-BDE5-4F93-99ED-F15A8CFB769C}"/>
              </a:ext>
            </a:extLst>
          </p:cNvPr>
          <p:cNvSpPr txBox="1"/>
          <p:nvPr/>
        </p:nvSpPr>
        <p:spPr>
          <a:xfrm>
            <a:off x="6509548" y="2141051"/>
            <a:ext cx="895037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MRD +</a:t>
            </a:r>
            <a:r>
              <a:rPr lang="en-US" sz="1800" dirty="0" err="1"/>
              <a:t>ve</a:t>
            </a:r>
            <a:r>
              <a:rPr lang="en-US" sz="1800" dirty="0"/>
              <a:t>:</a:t>
            </a:r>
          </a:p>
          <a:p>
            <a:r>
              <a:rPr lang="en-US" sz="1800" dirty="0"/>
              <a:t>Ibrutinib</a:t>
            </a:r>
          </a:p>
        </p:txBody>
      </p:sp>
    </p:spTree>
    <p:extLst>
      <p:ext uri="{BB962C8B-B14F-4D97-AF65-F5344CB8AC3E}">
        <p14:creationId xmlns:p14="http://schemas.microsoft.com/office/powerpoint/2010/main" val="105475727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492B7-5657-4EF5-E006-2D70B5EA6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500" b="1" dirty="0">
                <a:solidFill>
                  <a:srgbClr val="222222"/>
                </a:solidFill>
                <a:latin typeface="Noto Sans" panose="020B0502040504020204" pitchFamily="34" charset="0"/>
              </a:rPr>
              <a:t>										</a:t>
            </a:r>
            <a:br>
              <a:rPr lang="en-US" sz="1500" b="1" dirty="0">
                <a:solidFill>
                  <a:srgbClr val="222222"/>
                </a:solidFill>
                <a:latin typeface="Noto Sans" panose="020B0502040504020204" pitchFamily="34" charset="0"/>
              </a:rPr>
            </a:br>
            <a:r>
              <a:rPr lang="en-US" sz="1500" b="1" dirty="0">
                <a:solidFill>
                  <a:srgbClr val="222222"/>
                </a:solidFill>
                <a:latin typeface="Noto Sans" panose="020B0502040504020204" pitchFamily="34" charset="0"/>
              </a:rPr>
              <a:t>											Results of a phase 3 study of IVO vs IO for previously untreated older patients (pts) </a:t>
            </a:r>
            <a:br>
              <a:rPr lang="en-US" sz="1500" b="1" dirty="0">
                <a:solidFill>
                  <a:srgbClr val="222222"/>
                </a:solidFill>
                <a:latin typeface="Noto Sans" panose="020B0502040504020204" pitchFamily="34" charset="0"/>
              </a:rPr>
            </a:br>
            <a:r>
              <a:rPr lang="en-US" sz="1500" b="1" dirty="0">
                <a:solidFill>
                  <a:srgbClr val="222222"/>
                </a:solidFill>
                <a:latin typeface="Noto Sans" panose="020B0502040504020204" pitchFamily="34" charset="0"/>
              </a:rPr>
              <a:t>											with chronic lymphocytic leukemia (CLL) and impact of COVID-19 (Alliance).</a:t>
            </a:r>
            <a:br>
              <a:rPr lang="en-US" sz="1500" b="1" dirty="0">
                <a:solidFill>
                  <a:srgbClr val="222222"/>
                </a:solidFill>
                <a:latin typeface="Noto Sans" panose="020B0502040504020204" pitchFamily="34" charset="0"/>
              </a:rPr>
            </a:br>
            <a:endParaRPr lang="en-US" sz="1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2F0F0-9B9A-217A-1017-3FFCD3DDF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32631"/>
            <a:ext cx="7886700" cy="3482999"/>
          </a:xfrm>
        </p:spPr>
        <p:txBody>
          <a:bodyPr>
            <a:normAutofit fontScale="92500" lnSpcReduction="20000"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N=</a:t>
            </a:r>
            <a:r>
              <a:rPr lang="en-US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465 pts were registered (IO:232, IVO:233).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Median age was 74; 67% of pts were men.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Rai stage 3-4 was seen in 55% and del17p in 13%. </a:t>
            </a:r>
          </a:p>
          <a:p>
            <a:r>
              <a:rPr lang="en-US" dirty="0">
                <a:solidFill>
                  <a:srgbClr val="000000"/>
                </a:solidFill>
                <a:latin typeface="Noto Sans" panose="020B0502040504020204" pitchFamily="34" charset="0"/>
              </a:rPr>
              <a:t>M</a:t>
            </a:r>
            <a:r>
              <a:rPr lang="en-US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edian follow-up of 14 months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PFS: of IO was 87.5% compared to 85% on IVO.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COVID-19 was the leading cause of death in both arms, (11 COVID-19 deaths on IO, 19 on IVO), with 13 and 11 additional deaths from other causes, respectively. </a:t>
            </a:r>
          </a:p>
          <a:p>
            <a:r>
              <a:rPr lang="en-US" b="1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Conclusions:</a:t>
            </a:r>
            <a:r>
              <a:rPr lang="en-US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 This study demonstrates that PFS for IVO is not superior to IO for treatment-naive older CLL pts in the setting of the COVID-19 pandemic.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F533F-D950-4BEC-12E3-B3033D9BCEB5}"/>
              </a:ext>
            </a:extLst>
          </p:cNvPr>
          <p:cNvSpPr txBox="1"/>
          <p:nvPr/>
        </p:nvSpPr>
        <p:spPr>
          <a:xfrm>
            <a:off x="6281103" y="4526608"/>
            <a:ext cx="2512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 latinLnBrk="0"/>
            <a:r>
              <a:rPr lang="en-US" sz="1800" i="1" dirty="0" err="1">
                <a:solidFill>
                  <a:srgbClr val="1A1A1A"/>
                </a:solidFill>
                <a:latin typeface="acumin-pro"/>
              </a:rPr>
              <a:t>Woyach</a:t>
            </a:r>
            <a:r>
              <a:rPr lang="en-US" sz="1800" i="1" dirty="0">
                <a:solidFill>
                  <a:srgbClr val="1A1A1A"/>
                </a:solidFill>
                <a:latin typeface="acumin-pro"/>
              </a:rPr>
              <a:t> J et al. J Clin Oncol 2023</a:t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5328068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0E60CB04-CD34-2566-2B16-67D080568995}"/>
              </a:ext>
            </a:extLst>
          </p:cNvPr>
          <p:cNvGrpSpPr/>
          <p:nvPr/>
        </p:nvGrpSpPr>
        <p:grpSpPr>
          <a:xfrm>
            <a:off x="2363028" y="1083263"/>
            <a:ext cx="3697358" cy="3660085"/>
            <a:chOff x="3150704" y="1749286"/>
            <a:chExt cx="4929810" cy="488011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F54E0F3-83C9-8F49-5690-141CD99C01A7}"/>
                </a:ext>
              </a:extLst>
            </p:cNvPr>
            <p:cNvGrpSpPr/>
            <p:nvPr/>
          </p:nvGrpSpPr>
          <p:grpSpPr>
            <a:xfrm>
              <a:off x="3150704" y="1749286"/>
              <a:ext cx="4929810" cy="4880113"/>
              <a:chOff x="3150704" y="1749286"/>
              <a:chExt cx="4929810" cy="488011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665E6D7-3240-BC5E-E908-D73317C10B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0075" t="16328" r="19462" b="8750"/>
              <a:stretch/>
            </p:blipFill>
            <p:spPr>
              <a:xfrm>
                <a:off x="3150704" y="1749286"/>
                <a:ext cx="4929810" cy="4880113"/>
              </a:xfrm>
              <a:prstGeom prst="ellipse">
                <a:avLst/>
              </a:prstGeom>
            </p:spPr>
          </p:pic>
          <p:sp>
            <p:nvSpPr>
              <p:cNvPr id="19" name="Oval 1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9408729-BC24-0617-BE5B-7FBF887E448E}"/>
                  </a:ext>
                </a:extLst>
              </p:cNvPr>
              <p:cNvSpPr/>
              <p:nvPr/>
            </p:nvSpPr>
            <p:spPr>
              <a:xfrm>
                <a:off x="6094856" y="4307029"/>
                <a:ext cx="197128" cy="20375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0" name="Oval 19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0CCDCBF-EDF6-EBEB-CECB-70F2EDFDD270}"/>
                  </a:ext>
                </a:extLst>
              </p:cNvPr>
              <p:cNvSpPr/>
              <p:nvPr/>
            </p:nvSpPr>
            <p:spPr>
              <a:xfrm>
                <a:off x="5734845" y="4739928"/>
                <a:ext cx="197128" cy="20375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1" name="Oval 20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9ECCBF8-B245-7517-A295-6CBF3191FF01}"/>
                  </a:ext>
                </a:extLst>
              </p:cNvPr>
              <p:cNvSpPr/>
              <p:nvPr/>
            </p:nvSpPr>
            <p:spPr>
              <a:xfrm>
                <a:off x="5159923" y="4719694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2" name="Oval 2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DD77A5C4-D2A2-8201-87C5-E2AC1E2537CB}"/>
                  </a:ext>
                </a:extLst>
              </p:cNvPr>
              <p:cNvSpPr/>
              <p:nvPr/>
            </p:nvSpPr>
            <p:spPr>
              <a:xfrm>
                <a:off x="4845720" y="4312825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3" name="Oval 22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813E1917-47CD-34EF-56E1-5D86636F4413}"/>
                  </a:ext>
                </a:extLst>
              </p:cNvPr>
              <p:cNvSpPr/>
              <p:nvPr/>
            </p:nvSpPr>
            <p:spPr>
              <a:xfrm>
                <a:off x="4899406" y="3739033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Oval 23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48D92CF6-DC19-9B96-7FA0-197068D8FAAE}"/>
                  </a:ext>
                </a:extLst>
              </p:cNvPr>
              <p:cNvSpPr/>
              <p:nvPr/>
            </p:nvSpPr>
            <p:spPr>
              <a:xfrm>
                <a:off x="5280131" y="3524818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5" name="Oval 2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4450564-472D-E15A-0AEC-2AE71839D25D}"/>
                  </a:ext>
                </a:extLst>
              </p:cNvPr>
              <p:cNvSpPr/>
              <p:nvPr/>
            </p:nvSpPr>
            <p:spPr>
              <a:xfrm>
                <a:off x="5634627" y="3527978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26" name="Oval 25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4F8604-C510-F246-08D2-836E6EEBF29E}"/>
                </a:ext>
              </a:extLst>
            </p:cNvPr>
            <p:cNvSpPr/>
            <p:nvPr/>
          </p:nvSpPr>
          <p:spPr>
            <a:xfrm>
              <a:off x="6094029" y="3831121"/>
              <a:ext cx="198782" cy="1979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0AC84D-A298-A6E0-EFCF-CE0A739D5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23" y="26324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Choosing Frontline CLL Therapy in 2023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33ACF59-55CD-25AE-1B69-F2B5772B51E1}"/>
              </a:ext>
            </a:extLst>
          </p:cNvPr>
          <p:cNvSpPr/>
          <p:nvPr/>
        </p:nvSpPr>
        <p:spPr>
          <a:xfrm>
            <a:off x="3845573" y="2600726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60386A08-5485-6D7E-5680-165FCF77827F}"/>
              </a:ext>
            </a:extLst>
          </p:cNvPr>
          <p:cNvSpPr/>
          <p:nvPr/>
        </p:nvSpPr>
        <p:spPr>
          <a:xfrm rot="5400000">
            <a:off x="1807968" y="2416219"/>
            <a:ext cx="795528" cy="994172"/>
          </a:xfrm>
          <a:prstGeom prst="triangle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46C6FB-C680-B474-FFD5-48E4F5C7E974}"/>
              </a:ext>
            </a:extLst>
          </p:cNvPr>
          <p:cNvSpPr txBox="1"/>
          <p:nvPr/>
        </p:nvSpPr>
        <p:spPr>
          <a:xfrm>
            <a:off x="3344565" y="4690202"/>
            <a:ext cx="8764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O: </a:t>
            </a:r>
            <a:r>
              <a:rPr lang="en-US" sz="1200" dirty="0" err="1"/>
              <a:t>Obinatuzumab</a:t>
            </a:r>
            <a:r>
              <a:rPr lang="en-US" sz="1200" dirty="0"/>
              <a:t>, </a:t>
            </a:r>
            <a:r>
              <a:rPr lang="en-US" sz="1200" dirty="0" err="1"/>
              <a:t>Zanu</a:t>
            </a:r>
            <a:r>
              <a:rPr lang="en-US" sz="1200" dirty="0"/>
              <a:t>: Zanubrutinib, Ven: Venetoclax, Acala: Acalabrutinib, </a:t>
            </a:r>
          </a:p>
          <a:p>
            <a:r>
              <a:rPr lang="en-US" sz="1200" dirty="0" err="1"/>
              <a:t>Ibr</a:t>
            </a:r>
            <a:r>
              <a:rPr lang="en-US" sz="1200" dirty="0"/>
              <a:t>: Ibrutinib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00BCCC-D374-8B80-2828-7CC4D651904F}"/>
              </a:ext>
            </a:extLst>
          </p:cNvPr>
          <p:cNvSpPr/>
          <p:nvPr/>
        </p:nvSpPr>
        <p:spPr>
          <a:xfrm>
            <a:off x="6921630" y="3326244"/>
            <a:ext cx="1610049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hlinkClick r:id="rId11" action="ppaction://hlinksldjump"/>
              </a:rPr>
              <a:t>Random</a:t>
            </a:r>
            <a:r>
              <a:rPr lang="en-US" sz="1800" dirty="0"/>
              <a:t> choice</a:t>
            </a:r>
          </a:p>
        </p:txBody>
      </p:sp>
    </p:spTree>
    <p:extLst>
      <p:ext uri="{BB962C8B-B14F-4D97-AF65-F5344CB8AC3E}">
        <p14:creationId xmlns:p14="http://schemas.microsoft.com/office/powerpoint/2010/main" val="6956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2F5FC-BCCE-DD34-565C-3E46D772A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82"/>
            <a:ext cx="8305576" cy="994172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212121"/>
                </a:solidFill>
                <a:latin typeface="Merriweather" panose="00000500000000000000" pitchFamily="2" charset="0"/>
              </a:rPr>
              <a:t>Final analysis of the CLL2-GIVe trial: </a:t>
            </a:r>
            <a:r>
              <a:rPr lang="en-US" sz="1800" b="1" dirty="0" err="1">
                <a:solidFill>
                  <a:srgbClr val="212121"/>
                </a:solidFill>
                <a:latin typeface="Merriweather" panose="00000500000000000000" pitchFamily="2" charset="0"/>
              </a:rPr>
              <a:t>obinutuzumab</a:t>
            </a:r>
            <a:r>
              <a:rPr lang="en-US" sz="1800" b="1" dirty="0">
                <a:solidFill>
                  <a:srgbClr val="212121"/>
                </a:solidFill>
                <a:latin typeface="Merriweather" panose="00000500000000000000" pitchFamily="2" charset="0"/>
              </a:rPr>
              <a:t>, ibrutinib, and venetoclax for untreated CLL with del(17p)/TP53mut</a:t>
            </a:r>
            <a:br>
              <a:rPr lang="en-US" sz="1800" b="1" dirty="0">
                <a:solidFill>
                  <a:srgbClr val="212121"/>
                </a:solidFill>
                <a:latin typeface="Merriweather" panose="00000500000000000000" pitchFamily="2" charset="0"/>
              </a:rPr>
            </a:br>
            <a:endParaRPr lang="en-US" sz="1800" dirty="0"/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13EF3886-15B4-6B71-CDEC-FAC76A02D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830" y="577792"/>
            <a:ext cx="4468241" cy="377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07DE65-CEF9-ECFA-16BB-75000AB1797E}"/>
              </a:ext>
            </a:extLst>
          </p:cNvPr>
          <p:cNvSpPr txBox="1"/>
          <p:nvPr/>
        </p:nvSpPr>
        <p:spPr>
          <a:xfrm>
            <a:off x="6097954" y="4676388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Huber H et al. Blood 2023</a:t>
            </a:r>
          </a:p>
        </p:txBody>
      </p:sp>
    </p:spTree>
    <p:extLst>
      <p:ext uri="{BB962C8B-B14F-4D97-AF65-F5344CB8AC3E}">
        <p14:creationId xmlns:p14="http://schemas.microsoft.com/office/powerpoint/2010/main" val="66838116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A7B5B-2D3D-5185-544D-D19DE3E80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8" y="137726"/>
            <a:ext cx="8366263" cy="994172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212121"/>
                </a:solidFill>
                <a:latin typeface="Merriweather" panose="00000500000000000000" pitchFamily="2" charset="0"/>
              </a:rPr>
              <a:t>Final analysis of the CLL2-GIVe trial: </a:t>
            </a:r>
            <a:r>
              <a:rPr lang="en-US" sz="1800" b="1" dirty="0" err="1">
                <a:solidFill>
                  <a:srgbClr val="212121"/>
                </a:solidFill>
                <a:latin typeface="Merriweather" panose="00000500000000000000" pitchFamily="2" charset="0"/>
              </a:rPr>
              <a:t>obinutuzumab</a:t>
            </a:r>
            <a:r>
              <a:rPr lang="en-US" sz="1800" b="1" dirty="0">
                <a:solidFill>
                  <a:srgbClr val="212121"/>
                </a:solidFill>
                <a:latin typeface="Merriweather" panose="00000500000000000000" pitchFamily="2" charset="0"/>
              </a:rPr>
              <a:t>, ibrutinib, and venetoclax for untreated CLL with del(17p)/TP53mut</a:t>
            </a:r>
            <a:endParaRPr lang="en-US" sz="1800" dirty="0"/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5DFC662F-4DCD-145E-70BF-C24BD445C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557" y="964807"/>
            <a:ext cx="4893324" cy="309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B3D2FF-7701-A8AA-E176-2F494CCD3A15}"/>
              </a:ext>
            </a:extLst>
          </p:cNvPr>
          <p:cNvSpPr txBox="1"/>
          <p:nvPr/>
        </p:nvSpPr>
        <p:spPr>
          <a:xfrm>
            <a:off x="6146940" y="4641205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Huber H et al. Blood 2023</a:t>
            </a:r>
          </a:p>
        </p:txBody>
      </p:sp>
    </p:spTree>
    <p:extLst>
      <p:ext uri="{BB962C8B-B14F-4D97-AF65-F5344CB8AC3E}">
        <p14:creationId xmlns:p14="http://schemas.microsoft.com/office/powerpoint/2010/main" val="307059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343151" y="4974431"/>
            <a:ext cx="4686300" cy="11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14="http://schemas.microsoft.com/office/powerpoint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14="http://schemas.microsoft.com/office/powerpoint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6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6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6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6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6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750">
                <a:latin typeface="Arial" charset="0"/>
              </a:rPr>
              <a:t>Copyright © 2023 American Society of Hematology.  Copyright restrictions may apply.</a:t>
            </a:r>
          </a:p>
        </p:txBody>
      </p:sp>
      <p:pic>
        <p:nvPicPr>
          <p:cNvPr id="6" name="Picture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2008" y="775117"/>
            <a:ext cx="5996814" cy="3370880"/>
          </a:xfrm>
          <a:prstGeom prst="rect">
            <a:avLst/>
          </a:prstGeom>
        </p:spPr>
      </p:pic>
      <p:pic>
        <p:nvPicPr>
          <p:cNvPr id="8" name="Log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14450" y="116681"/>
            <a:ext cx="1671209" cy="270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1143000" y="459581"/>
            <a:ext cx="68580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:p14="http://schemas.microsoft.com/office/powerpoint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314450" y="516731"/>
            <a:ext cx="6343650" cy="4000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IN" sz="1200" b="1">
                <a:latin typeface="Arial" pitchFamily="34" charset="0"/>
                <a:cs typeface="Arial" pitchFamily="34" charset="0"/>
              </a:rPr>
              <a:t>Myelofibrosis</a:t>
            </a:r>
          </a:p>
        </p:txBody>
      </p:sp>
    </p:spTree>
    <p:extLst>
      <p:ext uri="{BB962C8B-B14F-4D97-AF65-F5344CB8AC3E}">
        <p14:creationId xmlns:p14="http://schemas.microsoft.com/office/powerpoint/2010/main" val="571543144"/>
      </p:ext>
    </p:extLst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0E60CB04-CD34-2566-2B16-67D080568995}"/>
              </a:ext>
            </a:extLst>
          </p:cNvPr>
          <p:cNvGrpSpPr/>
          <p:nvPr/>
        </p:nvGrpSpPr>
        <p:grpSpPr>
          <a:xfrm>
            <a:off x="2363028" y="1083263"/>
            <a:ext cx="3697358" cy="3660085"/>
            <a:chOff x="3150704" y="1749286"/>
            <a:chExt cx="4929810" cy="488011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F54E0F3-83C9-8F49-5690-141CD99C01A7}"/>
                </a:ext>
              </a:extLst>
            </p:cNvPr>
            <p:cNvGrpSpPr/>
            <p:nvPr/>
          </p:nvGrpSpPr>
          <p:grpSpPr>
            <a:xfrm>
              <a:off x="3150704" y="1749286"/>
              <a:ext cx="4929810" cy="4880113"/>
              <a:chOff x="3150704" y="1749286"/>
              <a:chExt cx="4929810" cy="488011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665E6D7-3240-BC5E-E908-D73317C10B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0075" t="16328" r="19462" b="8750"/>
              <a:stretch/>
            </p:blipFill>
            <p:spPr>
              <a:xfrm>
                <a:off x="3150704" y="1749286"/>
                <a:ext cx="4929810" cy="4880113"/>
              </a:xfrm>
              <a:prstGeom prst="ellipse">
                <a:avLst/>
              </a:prstGeom>
            </p:spPr>
          </p:pic>
          <p:sp>
            <p:nvSpPr>
              <p:cNvPr id="19" name="Oval 1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9408729-BC24-0617-BE5B-7FBF887E448E}"/>
                  </a:ext>
                </a:extLst>
              </p:cNvPr>
              <p:cNvSpPr/>
              <p:nvPr/>
            </p:nvSpPr>
            <p:spPr>
              <a:xfrm>
                <a:off x="6094856" y="4307029"/>
                <a:ext cx="197128" cy="20375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0" name="Oval 19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0CCDCBF-EDF6-EBEB-CECB-70F2EDFDD270}"/>
                  </a:ext>
                </a:extLst>
              </p:cNvPr>
              <p:cNvSpPr/>
              <p:nvPr/>
            </p:nvSpPr>
            <p:spPr>
              <a:xfrm>
                <a:off x="5734845" y="4739928"/>
                <a:ext cx="197128" cy="20375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1" name="Oval 20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9ECCBF8-B245-7517-A295-6CBF3191FF01}"/>
                  </a:ext>
                </a:extLst>
              </p:cNvPr>
              <p:cNvSpPr/>
              <p:nvPr/>
            </p:nvSpPr>
            <p:spPr>
              <a:xfrm>
                <a:off x="5159923" y="4719694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2" name="Oval 2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DD77A5C4-D2A2-8201-87C5-E2AC1E2537CB}"/>
                  </a:ext>
                </a:extLst>
              </p:cNvPr>
              <p:cNvSpPr/>
              <p:nvPr/>
            </p:nvSpPr>
            <p:spPr>
              <a:xfrm>
                <a:off x="4845720" y="4312825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3" name="Oval 22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813E1917-47CD-34EF-56E1-5D86636F4413}"/>
                  </a:ext>
                </a:extLst>
              </p:cNvPr>
              <p:cNvSpPr/>
              <p:nvPr/>
            </p:nvSpPr>
            <p:spPr>
              <a:xfrm>
                <a:off x="4899406" y="3739033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Oval 23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48D92CF6-DC19-9B96-7FA0-197068D8FAAE}"/>
                  </a:ext>
                </a:extLst>
              </p:cNvPr>
              <p:cNvSpPr/>
              <p:nvPr/>
            </p:nvSpPr>
            <p:spPr>
              <a:xfrm>
                <a:off x="5280131" y="3524818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5" name="Oval 2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4450564-472D-E15A-0AEC-2AE71839D25D}"/>
                  </a:ext>
                </a:extLst>
              </p:cNvPr>
              <p:cNvSpPr/>
              <p:nvPr/>
            </p:nvSpPr>
            <p:spPr>
              <a:xfrm>
                <a:off x="5634627" y="3527978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26" name="Oval 25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4F8604-C510-F246-08D2-836E6EEBF29E}"/>
                </a:ext>
              </a:extLst>
            </p:cNvPr>
            <p:cNvSpPr/>
            <p:nvPr/>
          </p:nvSpPr>
          <p:spPr>
            <a:xfrm>
              <a:off x="6094029" y="3831121"/>
              <a:ext cx="198782" cy="1979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0AC84D-A298-A6E0-EFCF-CE0A739D5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35" y="1759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Choosing Frontline CLL Therapy in 2023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33ACF59-55CD-25AE-1B69-F2B5772B51E1}"/>
              </a:ext>
            </a:extLst>
          </p:cNvPr>
          <p:cNvSpPr/>
          <p:nvPr/>
        </p:nvSpPr>
        <p:spPr>
          <a:xfrm>
            <a:off x="3845573" y="2600726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60386A08-5485-6D7E-5680-165FCF77827F}"/>
              </a:ext>
            </a:extLst>
          </p:cNvPr>
          <p:cNvSpPr/>
          <p:nvPr/>
        </p:nvSpPr>
        <p:spPr>
          <a:xfrm rot="5400000">
            <a:off x="1807968" y="2416219"/>
            <a:ext cx="795528" cy="994172"/>
          </a:xfrm>
          <a:prstGeom prst="triangle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46C6FB-C680-B474-FFD5-48E4F5C7E974}"/>
              </a:ext>
            </a:extLst>
          </p:cNvPr>
          <p:cNvSpPr txBox="1"/>
          <p:nvPr/>
        </p:nvSpPr>
        <p:spPr>
          <a:xfrm>
            <a:off x="3449593" y="4682994"/>
            <a:ext cx="8764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O: </a:t>
            </a:r>
            <a:r>
              <a:rPr lang="en-US" sz="1200" dirty="0" err="1"/>
              <a:t>Obinatuzumab</a:t>
            </a:r>
            <a:r>
              <a:rPr lang="en-US" sz="1200" dirty="0"/>
              <a:t>, </a:t>
            </a:r>
            <a:r>
              <a:rPr lang="en-US" sz="1200" dirty="0" err="1"/>
              <a:t>Zanu</a:t>
            </a:r>
            <a:r>
              <a:rPr lang="en-US" sz="1200" dirty="0"/>
              <a:t>: Zanubrutinib, Ven: Venetoclax, Acala: Acalabrutinib, </a:t>
            </a:r>
          </a:p>
          <a:p>
            <a:r>
              <a:rPr lang="en-US" sz="1200" dirty="0" err="1"/>
              <a:t>Ibr</a:t>
            </a:r>
            <a:r>
              <a:rPr lang="en-US" sz="1200" dirty="0"/>
              <a:t>: Ibrutinib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A39DBA3-97A4-4F33-1D7B-2C0BCF9D3B12}"/>
              </a:ext>
            </a:extLst>
          </p:cNvPr>
          <p:cNvSpPr/>
          <p:nvPr/>
        </p:nvSpPr>
        <p:spPr>
          <a:xfrm>
            <a:off x="6921630" y="3326244"/>
            <a:ext cx="1667199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hlinkClick r:id="rId11" action="ppaction://hlinksldjump"/>
              </a:rPr>
              <a:t>Random</a:t>
            </a:r>
            <a:r>
              <a:rPr lang="en-US" sz="1800" dirty="0"/>
              <a:t> choice</a:t>
            </a:r>
          </a:p>
        </p:txBody>
      </p:sp>
    </p:spTree>
    <p:extLst>
      <p:ext uri="{BB962C8B-B14F-4D97-AF65-F5344CB8AC3E}">
        <p14:creationId xmlns:p14="http://schemas.microsoft.com/office/powerpoint/2010/main" val="152681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955A09-CFCD-7748-A22A-A36C97217C9C}"/>
              </a:ext>
            </a:extLst>
          </p:cNvPr>
          <p:cNvSpPr txBox="1"/>
          <p:nvPr/>
        </p:nvSpPr>
        <p:spPr>
          <a:xfrm>
            <a:off x="3675018" y="4752683"/>
            <a:ext cx="546898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lang="en-US" sz="11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ASH Annual Meeting and Exposition, December 11-14, 2021 </a:t>
            </a:r>
          </a:p>
          <a:p>
            <a:pPr algn="ctr"/>
            <a:r>
              <a:rPr lang="en-GB" sz="11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Abstract 396</a:t>
            </a:r>
          </a:p>
        </p:txBody>
      </p:sp>
      <p:sp>
        <p:nvSpPr>
          <p:cNvPr id="5" name="object 27">
            <a:extLst>
              <a:ext uri="{FF2B5EF4-FFF2-40B4-BE49-F238E27FC236}">
                <a16:creationId xmlns:a16="http://schemas.microsoft.com/office/drawing/2014/main" id="{FE149848-29F7-AC44-8497-20118B413161}"/>
              </a:ext>
            </a:extLst>
          </p:cNvPr>
          <p:cNvSpPr txBox="1">
            <a:spLocks/>
          </p:cNvSpPr>
          <p:nvPr/>
        </p:nvSpPr>
        <p:spPr>
          <a:xfrm>
            <a:off x="137886" y="1079039"/>
            <a:ext cx="8868228" cy="339003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 sz="3200" b="1">
                <a:solidFill>
                  <a:srgbClr val="00519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300"/>
              </a:spcAft>
            </a:pPr>
            <a:r>
              <a:rPr lang="en-US" sz="1750" cap="all" dirty="0">
                <a:solidFill>
                  <a:srgbClr val="216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SEQUOIA: Results of a Phase 3 Randomized Study of Zanubrutinib versus Bendamustine + Rituximab in Patients with Treatment-NaIve Chronic Lymphocytic Leukemia/Small Lymphocytic Lymphoma</a:t>
            </a:r>
          </a:p>
          <a:p>
            <a:pPr>
              <a:spcBef>
                <a:spcPts val="200"/>
              </a:spcBef>
            </a:pPr>
            <a:r>
              <a:rPr lang="en-US" sz="800" u="sng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Constantine S. Tam, MBBS, MD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1,2,3,4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Krzysztof Giannopoulos, MD, PhD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5,6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Wojciech Jurczak, MD, PhD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Martin Šimkovič, MD, PhD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8,9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Mazyar Shadman, MD, MPH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10,11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b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Anders Österborg, MD, PhD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12,13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Luca Laurenti, MD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Patricia Walker, MBBS, BMedSci, FRACP, FRCPA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Stephen Opat, MBBS (Hons), FRACP, FRCPA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16,17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b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Chan, MBChB, FRACP, FRCPA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Hanna Ciepluch, MD, PhD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Richard Greil, MD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20,21,22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Monica Tani, MD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Marek Trněný, MD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Danielle M. Brander, MD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b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Ian W. Flinn, MD, PhD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Sebastian Grosicki, MD, PhD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27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Emma Verner, MBBS, BMedSci, FRCPA, FRACP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28,29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Jennifer R. Brown MD, PhD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Brad S. Kahl, MD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31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Paolo Ghia, MD, PhD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32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Jianyong Li, MD, PhD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Tian 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Tian, 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Lei Zhou, MD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Carol 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Marimpietri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34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Jason C. Paik, MD, PhD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34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Aileen Cohen, MD, PhD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34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Jane Huang, MD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34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Tadeusz Robak, MD, PhD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35</a:t>
            </a:r>
            <a:r>
              <a:rPr lang="en-US" sz="8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and Peter Hillmen, MBChB, PhD</a:t>
            </a:r>
            <a:r>
              <a:rPr lang="en-US" sz="800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</a:t>
            </a:r>
          </a:p>
          <a:p>
            <a:pPr>
              <a:spcBef>
                <a:spcPts val="200"/>
              </a:spcBef>
            </a:pPr>
            <a:br>
              <a:rPr lang="en-US" sz="100" b="0" dirty="0">
                <a:solidFill>
                  <a:srgbClr val="216E9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Peter MacCallum Cancer Centre, Melbourne, Victoria, Australia;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University of Melbourne, Parkville, Victoria, Australia;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 Vincent’s Hospital Melbourne, Fitzroy, Victoria, Australia;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Royal Melbourne Hospital, Parkville, Victoria, Australia;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Experimental Hematooncology Department, Medical University of Lublin, Lublin, Poland;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Hematology Department, St. John's Cancer Centre, Lublin, Poland;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Maria Sklodowska-Curie National Research Institute of Oncology, Krakow, Poland;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Fourth Department of Internal Medicine - Haematology, University Hospital, Hradec Kralove, Czech Republic;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Faculty of Medicine, Charles University, Prague, Czech Republic;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Fred Hutchinson Cancer Research Center, Seattle, WA, USA;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Department of Medicine, University of Washington, Seattle, WA, USA;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Department of Oncology-Pathology, Karolinska Institutet, Stockholm, Sweden;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Department of Hematology, Karolinska University Hospital, Stockholm, Sweden;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Fondazione Policlinico Universitario A Gemelli UCSC, Rome, Italy;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Peninsula Private Hospital, Frankston, Victoria, Australia;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Monash Health, Clayton, Victoria, Australia;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Monash University, Clayton, Victoria, Australia;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North Shore Hospital, Auckland, New Zealand;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Copernicus Regional Oncology Center, Gdansk, Poland;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Third Medical Department with Hematology, Medical Oncology, Rheumatology and Infectiology, Paracelsus Medical University, Salzburg, Austria;</a:t>
            </a:r>
            <a:r>
              <a:rPr lang="en-US" sz="700" b="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Salzburg Cancer Research Institute (SCRI) Center for Clinical Cancer and Immunology Trials (CCCIT), Salzburg, Austria;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Cancer Cluster Salzburg (CCS), Salzburg, Austria;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Hematology Unit, Santa Maria delle Croci Hospital, Ravenna, Italy;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Department of Medicine, First Faculty of Medicine, Charles University, General Hospital, Prague, Czech Republic;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Hematologic Malignancies and Cellular Therapy, Duke University School of Medicine, Durham, NC, USA;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Cannon Research Institute/Tennessee Oncology, Nashville, TN, USA;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27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Department of Hematology and Cancer Prevention, Health Sciences Faculty, Medical University of Silesia, Katowice, Poland;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28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Concord Repatriation General Hospital, Concord, New South Wales, Australia;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29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University of Sydney, Sydney, New South Wales, Australia;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Dana-Farber Cancer Institute, Boston, MA, USA;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31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Washington University School of Medicine, St Louis, MO, USA;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32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Università Vita-Salute San Raffaele and IRCCS Ospedale San Raffaele, Milano, 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Hematology, The First Affiliated Hospital of Nanjing Medical University, Jiansu Province Hospital, Nanjing, China;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34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BeiGene (Beijing) Co., Ltd., Beijing, China and BeiGene USA, Inc., San Mateo, CA, USA;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35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Medical University of Lodz, Lodz, Poland; and </a:t>
            </a:r>
            <a:r>
              <a:rPr lang="en-US" sz="700" b="0" i="1" baseline="3000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</a:t>
            </a:r>
            <a:r>
              <a:rPr lang="en-US" sz="700" b="0" i="1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 James’s University Hospital, Leeds, United Kingdom</a:t>
            </a:r>
            <a:r>
              <a:rPr lang="en-US" sz="700" b="0" dirty="0">
                <a:solidFill>
                  <a:srgbClr val="216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700" b="0" dirty="0">
              <a:solidFill>
                <a:srgbClr val="216E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</a:pPr>
            <a:endParaRPr lang="en-US" sz="100" dirty="0">
              <a:solidFill>
                <a:srgbClr val="216E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850" dirty="0">
                <a:solidFill>
                  <a:srgbClr val="216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Sunday, December 12, 2021</a:t>
            </a:r>
            <a:br>
              <a:rPr lang="en-US" sz="850" dirty="0">
                <a:solidFill>
                  <a:srgbClr val="216E9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50" b="0" dirty="0">
                <a:solidFill>
                  <a:srgbClr val="216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642. Chronic Lymphocytic Leukemia: Clinical and Epidemiological I </a:t>
            </a:r>
            <a:endParaRPr lang="en-US" sz="850" kern="0" dirty="0">
              <a:solidFill>
                <a:srgbClr val="A10E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9419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A5CFA7DD-870C-48F9-8F84-891AB8D8D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16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SEQUOIA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(BGB-3111-304)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Study Design</a:t>
            </a:r>
            <a:br>
              <a:rPr lang="en-US" dirty="0">
                <a:solidFill>
                  <a:srgbClr val="216E9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Content Placeholder 9">
            <a:extLst>
              <a:ext uri="{FF2B5EF4-FFF2-40B4-BE49-F238E27FC236}">
                <a16:creationId xmlns:a16="http://schemas.microsoft.com/office/drawing/2014/main" id="{93C1420F-EEEA-4347-B0D1-56114C33EBBF}"/>
              </a:ext>
            </a:extLst>
          </p:cNvPr>
          <p:cNvSpPr txBox="1">
            <a:spLocks/>
          </p:cNvSpPr>
          <p:nvPr/>
        </p:nvSpPr>
        <p:spPr>
          <a:xfrm>
            <a:off x="0" y="3725270"/>
            <a:ext cx="8794162" cy="492640"/>
          </a:xfrm>
          <a:prstGeom prst="rect">
            <a:avLst/>
          </a:prstGeom>
        </p:spPr>
        <p:txBody>
          <a:bodyPr/>
          <a:lstStyle>
            <a:lvl1pPr marL="128582" indent="-128582" algn="l" defTabSz="514325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338"/>
              </a:spcAft>
              <a:buClr>
                <a:schemeClr val="accent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44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338"/>
              </a:spcAft>
              <a:buClr>
                <a:schemeClr val="accent2"/>
              </a:buClr>
              <a:buFont typeface=".AppleSystemUIFont" charset="-12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05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338"/>
              </a:spcAft>
              <a:buClr>
                <a:schemeClr val="accent2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68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338"/>
              </a:spcAft>
              <a:buClr>
                <a:schemeClr val="accent2"/>
              </a:buClr>
              <a:buFont typeface=".AppleSystemUIFont" charset="-12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31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338"/>
              </a:spcAft>
              <a:buClr>
                <a:schemeClr val="accent2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392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54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17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879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Content Placeholder 9">
            <a:extLst>
              <a:ext uri="{FF2B5EF4-FFF2-40B4-BE49-F238E27FC236}">
                <a16:creationId xmlns:a16="http://schemas.microsoft.com/office/drawing/2014/main" id="{17A18DF2-5686-45E4-B180-818829C3A225}"/>
              </a:ext>
            </a:extLst>
          </p:cNvPr>
          <p:cNvSpPr txBox="1">
            <a:spLocks/>
          </p:cNvSpPr>
          <p:nvPr/>
        </p:nvSpPr>
        <p:spPr>
          <a:xfrm>
            <a:off x="0" y="4852200"/>
            <a:ext cx="6750256" cy="205443"/>
          </a:xfrm>
          <a:prstGeom prst="rect">
            <a:avLst/>
          </a:prstGeom>
        </p:spPr>
        <p:txBody>
          <a:bodyPr/>
          <a:lstStyle>
            <a:lvl1pPr marL="128582" indent="-128582" algn="l" defTabSz="514325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338"/>
              </a:spcAft>
              <a:buClr>
                <a:schemeClr val="accent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44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338"/>
              </a:spcAft>
              <a:buClr>
                <a:schemeClr val="accent2"/>
              </a:buClr>
              <a:buFont typeface=".AppleSystemUIFont" charset="-12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05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338"/>
              </a:spcAft>
              <a:buClr>
                <a:schemeClr val="accent2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68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338"/>
              </a:spcAft>
              <a:buClr>
                <a:schemeClr val="accent2"/>
              </a:buClr>
              <a:buFont typeface=".AppleSystemUIFont" charset="-12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31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338"/>
              </a:spcAft>
              <a:buClr>
                <a:schemeClr val="accent2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392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54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17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879" indent="-128582" algn="l" defTabSz="514325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ontent Placeholder 9">
            <a:extLst>
              <a:ext uri="{FF2B5EF4-FFF2-40B4-BE49-F238E27FC236}">
                <a16:creationId xmlns:a16="http://schemas.microsoft.com/office/drawing/2014/main" id="{A0F99CBF-5FD9-4DE5-A969-BD6C5E666E51}"/>
              </a:ext>
            </a:extLst>
          </p:cNvPr>
          <p:cNvSpPr txBox="1">
            <a:spLocks/>
          </p:cNvSpPr>
          <p:nvPr/>
        </p:nvSpPr>
        <p:spPr>
          <a:xfrm>
            <a:off x="0" y="4489860"/>
            <a:ext cx="8993351" cy="70788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pitchFamily="37" charset="-128"/>
                <a:cs typeface="Geneva" pitchFamily="37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Defined as Cumulative Illness Rating Scale &gt;6, creatinine clearance &lt;70 mL/min, or a history of previous severe infection or multiple infections within the last 2 years.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C, cycle; CLL/SLL, chronic lymphocytic leukemia/small lymphocytic lymphoma; CYP3A, cytochrome P450, family 3, subfamily A; D, day; del(17p), chromosome 17p deletion; FCR, fludarabine, cyclophosphamide, and rituximab; FISH, fluorescence in-situ hybridization; IRC, independent review committee;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IGHV, gene encoding the immunoglobulin heavy chain variable region;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iwCLL, International Workshop on CLL; ORR, overall response rate; PD, progressive disease; R, randomized.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1. Tedeschi A, et al. ASH 2021. Abstract 67.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ADB2B6-BEDB-4670-8118-7347A4FAA48C}"/>
              </a:ext>
            </a:extLst>
          </p:cNvPr>
          <p:cNvGrpSpPr/>
          <p:nvPr/>
        </p:nvGrpSpPr>
        <p:grpSpPr>
          <a:xfrm>
            <a:off x="927434" y="699805"/>
            <a:ext cx="7354386" cy="3332652"/>
            <a:chOff x="771526" y="766746"/>
            <a:chExt cx="7647917" cy="346566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452FB3-D295-4B58-81D2-68E882E431DA}"/>
                </a:ext>
              </a:extLst>
            </p:cNvPr>
            <p:cNvSpPr txBox="1">
              <a:spLocks/>
            </p:cNvSpPr>
            <p:nvPr/>
          </p:nvSpPr>
          <p:spPr>
            <a:xfrm>
              <a:off x="3065493" y="1048437"/>
              <a:ext cx="1446271" cy="880476"/>
            </a:xfrm>
            <a:prstGeom prst="roundRect">
              <a:avLst/>
            </a:prstGeom>
            <a:solidFill>
              <a:srgbClr val="604A7B"/>
            </a:solidFill>
            <a:ln>
              <a:solidFill>
                <a:srgbClr val="1D718C"/>
              </a:solidFill>
            </a:ln>
          </p:spPr>
          <p:txBody>
            <a:bodyPr wrap="square" lIns="34290" rIns="34290" rtlCol="0" anchor="ctr">
              <a:no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Cohort 1 </a:t>
              </a:r>
              <a:b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without del(17p) by central FISH</a:t>
              </a:r>
              <a:b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planned n ~450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17EF23-1A9F-4E92-B0DF-EB6E832D18B1}"/>
                </a:ext>
              </a:extLst>
            </p:cNvPr>
            <p:cNvSpPr txBox="1"/>
            <p:nvPr/>
          </p:nvSpPr>
          <p:spPr>
            <a:xfrm>
              <a:off x="4457483" y="1201211"/>
              <a:ext cx="946852" cy="25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US" sz="1000" dirty="0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open-label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694C145-93DF-4F77-A22D-590A67CF9524}"/>
                </a:ext>
              </a:extLst>
            </p:cNvPr>
            <p:cNvSpPr txBox="1"/>
            <p:nvPr/>
          </p:nvSpPr>
          <p:spPr>
            <a:xfrm>
              <a:off x="5480894" y="2797288"/>
              <a:ext cx="2286022" cy="644002"/>
            </a:xfrm>
            <a:prstGeom prst="rect">
              <a:avLst/>
            </a:prstGeom>
            <a:noFill/>
          </p:spPr>
          <p:txBody>
            <a:bodyPr wrap="square" lIns="34290" rIns="34290" rtlCol="0" anchor="ctr">
              <a:noAutofit/>
            </a:bodyPr>
            <a:lstStyle/>
            <a:p>
              <a:r>
                <a:rPr lang="en-US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Arm C: 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Zanubrutinib 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CC61DC23-311F-497A-91CD-D39BC953FF3F}"/>
                </a:ext>
              </a:extLst>
            </p:cNvPr>
            <p:cNvCxnSpPr>
              <a:cxnSpLocks/>
            </p:cNvCxnSpPr>
            <p:nvPr/>
          </p:nvCxnSpPr>
          <p:spPr>
            <a:xfrm>
              <a:off x="2691699" y="1494437"/>
              <a:ext cx="3666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30" name="Straight Connector 1029">
              <a:extLst>
                <a:ext uri="{FF2B5EF4-FFF2-40B4-BE49-F238E27FC236}">
                  <a16:creationId xmlns:a16="http://schemas.microsoft.com/office/drawing/2014/main" id="{1A04B84B-E760-43A8-9336-E463745729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6206" y="1479417"/>
              <a:ext cx="11394" cy="125265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2F9347A-D0D8-421C-91F8-33DA52EE59F7}"/>
                </a:ext>
              </a:extLst>
            </p:cNvPr>
            <p:cNvSpPr txBox="1">
              <a:spLocks/>
            </p:cNvSpPr>
            <p:nvPr/>
          </p:nvSpPr>
          <p:spPr>
            <a:xfrm>
              <a:off x="3065493" y="2783054"/>
              <a:ext cx="1446271" cy="664451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lIns="34290" rIns="34290" rtlCol="0" anchor="ctr">
              <a:noAutofit/>
            </a:bodyPr>
            <a:lstStyle/>
            <a:p>
              <a:pPr algn="ctr"/>
              <a:r>
                <a:rPr lang="en-US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Cohort 2 </a:t>
              </a:r>
              <a:b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del(17p)</a:t>
              </a:r>
              <a:b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planned n ~100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9D2522A4-91AA-4BEC-A4A0-AEB1861D89B0}"/>
                </a:ext>
              </a:extLst>
            </p:cNvPr>
            <p:cNvCxnSpPr>
              <a:cxnSpLocks/>
            </p:cNvCxnSpPr>
            <p:nvPr/>
          </p:nvCxnSpPr>
          <p:spPr>
            <a:xfrm>
              <a:off x="2710526" y="3110176"/>
              <a:ext cx="366618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05AECDB-344D-418E-8A99-6D6988F18691}"/>
                </a:ext>
              </a:extLst>
            </p:cNvPr>
            <p:cNvSpPr txBox="1"/>
            <p:nvPr/>
          </p:nvSpPr>
          <p:spPr>
            <a:xfrm>
              <a:off x="5480894" y="3750615"/>
              <a:ext cx="2938547" cy="346814"/>
            </a:xfrm>
            <a:prstGeom prst="rect">
              <a:avLst/>
            </a:prstGeom>
            <a:noFill/>
          </p:spPr>
          <p:txBody>
            <a:bodyPr wrap="square" lIns="34290" rIns="34290" rtlCol="0">
              <a:noAutofit/>
            </a:bodyPr>
            <a:lstStyle/>
            <a:p>
              <a:r>
                <a:rPr lang="en-US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Arm D: 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Zanubrutinib + Venetoclax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5BA2C1B-3191-4AD3-919E-9DB83CBA0D5A}"/>
                </a:ext>
              </a:extLst>
            </p:cNvPr>
            <p:cNvSpPr txBox="1">
              <a:spLocks/>
            </p:cNvSpPr>
            <p:nvPr/>
          </p:nvSpPr>
          <p:spPr>
            <a:xfrm>
              <a:off x="3065736" y="3566237"/>
              <a:ext cx="1446271" cy="666175"/>
            </a:xfrm>
            <a:prstGeom prst="roundRect">
              <a:avLst/>
            </a:prstGeom>
            <a:solidFill>
              <a:schemeClr val="bg1">
                <a:lumMod val="95000"/>
                <a:alpha val="48000"/>
              </a:schemeClr>
            </a:solidFill>
            <a:ln>
              <a:solidFill>
                <a:srgbClr val="587CBA"/>
              </a:solidFill>
            </a:ln>
          </p:spPr>
          <p:txBody>
            <a:bodyPr wrap="square" lIns="34290" rIns="34290" rtlCol="0" anchor="ctr">
              <a:noAutofit/>
            </a:bodyPr>
            <a:lstStyle/>
            <a:p>
              <a:pPr algn="ctr"/>
              <a:r>
                <a:rPr lang="en-US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Cohort 3</a:t>
              </a:r>
              <a:r>
                <a:rPr lang="en-US" altLang="zh-CN" sz="1100" b="1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del(17p)</a:t>
              </a:r>
              <a:b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planned n ~80</a:t>
              </a:r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D8F18EC-CDDA-4F7B-8263-CFD40E17DCFB}"/>
                </a:ext>
              </a:extLst>
            </p:cNvPr>
            <p:cNvCxnSpPr>
              <a:cxnSpLocks/>
            </p:cNvCxnSpPr>
            <p:nvPr/>
          </p:nvCxnSpPr>
          <p:spPr>
            <a:xfrm>
              <a:off x="2707357" y="3899324"/>
              <a:ext cx="358136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0AC51A6-D830-4900-8806-BBD92D09A2BE}"/>
                </a:ext>
              </a:extLst>
            </p:cNvPr>
            <p:cNvSpPr txBox="1"/>
            <p:nvPr/>
          </p:nvSpPr>
          <p:spPr>
            <a:xfrm>
              <a:off x="4626787" y="1500776"/>
              <a:ext cx="608245" cy="2720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US" sz="1100" dirty="0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R 1:1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A069228-8EC5-4EE2-8B61-CEB0AC392C59}"/>
                </a:ext>
              </a:extLst>
            </p:cNvPr>
            <p:cNvSpPr txBox="1"/>
            <p:nvPr/>
          </p:nvSpPr>
          <p:spPr>
            <a:xfrm>
              <a:off x="771526" y="1568263"/>
              <a:ext cx="1683213" cy="192496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16518D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Key Eligibility Criteria </a:t>
              </a:r>
            </a:p>
            <a:p>
              <a:pPr algn="ctr"/>
              <a:endParaRPr lang="en-US" altLang="zh-CN" sz="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5885" indent="-115885">
                <a:buFont typeface="Arial" panose="020B0604020202020204" pitchFamily="34" charset="0"/>
                <a:buChar char="•"/>
              </a:pPr>
              <a:r>
                <a:rPr lang="en-US" altLang="zh-CN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Untreated </a:t>
              </a:r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CLL/SLL</a:t>
              </a:r>
            </a:p>
            <a:p>
              <a:pPr marL="115885" indent="-115885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 iwCLL criteria for treatment</a:t>
              </a:r>
            </a:p>
            <a:p>
              <a:pPr marL="115885" indent="-115885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≥65 y of age OR unsuitable for treatment with FCR</a:t>
              </a:r>
              <a:r>
                <a:rPr lang="en-US" sz="10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  <a:p>
              <a:pPr marL="115885" indent="-115885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Anticoagulation and CYP3A inhibitors allowed</a:t>
              </a:r>
            </a:p>
            <a:p>
              <a:pPr marL="115885" indent="-115885">
                <a:buFont typeface="Arial" panose="020B0604020202020204" pitchFamily="34" charset="0"/>
                <a:buChar char="•"/>
              </a:pPr>
              <a:endPara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435918A-1FE8-9A41-A759-59F6FD2775DF}"/>
                </a:ext>
              </a:extLst>
            </p:cNvPr>
            <p:cNvCxnSpPr>
              <a:cxnSpLocks/>
            </p:cNvCxnSpPr>
            <p:nvPr/>
          </p:nvCxnSpPr>
          <p:spPr>
            <a:xfrm>
              <a:off x="4514813" y="3893450"/>
              <a:ext cx="897580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17B8EF7-9BBD-7641-90D3-FBFA56F0CF02}"/>
                </a:ext>
              </a:extLst>
            </p:cNvPr>
            <p:cNvCxnSpPr>
              <a:cxnSpLocks/>
            </p:cNvCxnSpPr>
            <p:nvPr/>
          </p:nvCxnSpPr>
          <p:spPr>
            <a:xfrm>
              <a:off x="5374319" y="1100996"/>
              <a:ext cx="1" cy="1204806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18E9E7E-49DF-814D-85F5-00CF99BC7326}"/>
                </a:ext>
              </a:extLst>
            </p:cNvPr>
            <p:cNvCxnSpPr>
              <a:cxnSpLocks/>
            </p:cNvCxnSpPr>
            <p:nvPr/>
          </p:nvCxnSpPr>
          <p:spPr>
            <a:xfrm>
              <a:off x="4506755" y="1483201"/>
              <a:ext cx="88083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CDB1C4A-02C0-2F43-A07C-FE2584CE16E9}"/>
                </a:ext>
              </a:extLst>
            </p:cNvPr>
            <p:cNvCxnSpPr>
              <a:cxnSpLocks/>
            </p:cNvCxnSpPr>
            <p:nvPr/>
          </p:nvCxnSpPr>
          <p:spPr>
            <a:xfrm>
              <a:off x="5376947" y="1112029"/>
              <a:ext cx="274320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DF5E226-A024-7F48-AFAB-CBAA906C6539}"/>
                </a:ext>
              </a:extLst>
            </p:cNvPr>
            <p:cNvCxnSpPr>
              <a:cxnSpLocks/>
            </p:cNvCxnSpPr>
            <p:nvPr/>
          </p:nvCxnSpPr>
          <p:spPr>
            <a:xfrm>
              <a:off x="5387585" y="2287013"/>
              <a:ext cx="274320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ED664F8-B915-FF49-A660-1AB0F11A3B88}"/>
                </a:ext>
              </a:extLst>
            </p:cNvPr>
            <p:cNvCxnSpPr>
              <a:cxnSpLocks/>
            </p:cNvCxnSpPr>
            <p:nvPr/>
          </p:nvCxnSpPr>
          <p:spPr>
            <a:xfrm>
              <a:off x="4511764" y="3110176"/>
              <a:ext cx="906884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E8EEC76-8AE3-1440-8E6F-3726A216FA57}"/>
                </a:ext>
              </a:extLst>
            </p:cNvPr>
            <p:cNvCxnSpPr>
              <a:cxnSpLocks/>
            </p:cNvCxnSpPr>
            <p:nvPr/>
          </p:nvCxnSpPr>
          <p:spPr>
            <a:xfrm>
              <a:off x="2697399" y="2662167"/>
              <a:ext cx="0" cy="1268496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153D1B7-83B7-9647-BE2B-36915A9EAF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70664" y="2729691"/>
              <a:ext cx="225542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6F4127-6F79-D548-9E6C-372263487802}"/>
                </a:ext>
              </a:extLst>
            </p:cNvPr>
            <p:cNvSpPr txBox="1"/>
            <p:nvPr/>
          </p:nvSpPr>
          <p:spPr>
            <a:xfrm>
              <a:off x="828482" y="3538320"/>
              <a:ext cx="1550345" cy="416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US" sz="1000" b="1" i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ClinicalTrials.gov</a:t>
              </a:r>
              <a:r>
                <a:rPr lang="en-US" sz="10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NCT03336333</a:t>
              </a:r>
              <a:endParaRPr lang="en-US" sz="1000" b="1" dirty="0">
                <a:solidFill>
                  <a:schemeClr val="tx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86DF578-9B11-4CCA-BCC1-27CB44602007}"/>
                </a:ext>
              </a:extLst>
            </p:cNvPr>
            <p:cNvSpPr txBox="1"/>
            <p:nvPr/>
          </p:nvSpPr>
          <p:spPr>
            <a:xfrm>
              <a:off x="2736835" y="1941088"/>
              <a:ext cx="2099846" cy="576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i="1" u="sng" dirty="0">
                  <a:latin typeface="Arial" panose="020B0604020202020204" pitchFamily="34" charset="0"/>
                  <a:cs typeface="Arial" panose="020B0604020202020204" pitchFamily="34" charset="0"/>
                </a:rPr>
                <a:t>Stratification Factors</a:t>
              </a:r>
              <a:b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Age, Binet stage, </a:t>
              </a:r>
              <a:b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IGHV status, geographic region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5A70C0B-47BD-4928-AA50-F5008CACEFF9}"/>
                </a:ext>
              </a:extLst>
            </p:cNvPr>
            <p:cNvSpPr txBox="1">
              <a:spLocks/>
            </p:cNvSpPr>
            <p:nvPr/>
          </p:nvSpPr>
          <p:spPr>
            <a:xfrm>
              <a:off x="5691809" y="766746"/>
              <a:ext cx="2727632" cy="804757"/>
            </a:xfrm>
            <a:prstGeom prst="roundRect">
              <a:avLst/>
            </a:prstGeom>
            <a:solidFill>
              <a:srgbClr val="254061"/>
            </a:solidFill>
            <a:ln>
              <a:solidFill>
                <a:srgbClr val="1D718C"/>
              </a:solidFill>
            </a:ln>
          </p:spPr>
          <p:txBody>
            <a:bodyPr wrap="square" lIns="34290" rIns="34290" rtlCol="0" anchor="ctr">
              <a:noAutofit/>
            </a:bodyPr>
            <a:lstStyle/>
            <a:p>
              <a:pPr algn="ctr" defTabSz="457189">
                <a:defRPr/>
              </a:pPr>
              <a:r>
                <a:rPr lang="en-US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Arm A: Zanubrutinib</a:t>
              </a:r>
              <a:br>
                <a:rPr lang="en-US" sz="11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5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160 mg bid until PD, intolerable </a:t>
              </a:r>
              <a:br>
                <a:rPr lang="en-US" sz="105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5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toxicity, or end of study</a:t>
              </a:r>
              <a:endPara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B5BC957-FC82-4C8A-AC3E-9712FC2F18CA}"/>
                </a:ext>
              </a:extLst>
            </p:cNvPr>
            <p:cNvSpPr txBox="1">
              <a:spLocks/>
            </p:cNvSpPr>
            <p:nvPr/>
          </p:nvSpPr>
          <p:spPr>
            <a:xfrm>
              <a:off x="5691810" y="1733498"/>
              <a:ext cx="2727633" cy="1107029"/>
            </a:xfrm>
            <a:prstGeom prst="roundRect">
              <a:avLst/>
            </a:prstGeom>
            <a:solidFill>
              <a:srgbClr val="558ED5"/>
            </a:solidFill>
            <a:ln>
              <a:solidFill>
                <a:srgbClr val="1D718C"/>
              </a:solidFill>
            </a:ln>
          </p:spPr>
          <p:txBody>
            <a:bodyPr wrap="square" lIns="34290" rIns="34290" rtlCol="0" anchor="ctr">
              <a:noAutofit/>
            </a:bodyPr>
            <a:lstStyle/>
            <a:p>
              <a:pPr algn="ctr" defTabSz="457189">
                <a:defRPr/>
              </a:pPr>
              <a:r>
                <a:rPr lang="en-US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Arm B: </a:t>
              </a:r>
              <a:br>
                <a:rPr lang="en-US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Bendamustine</a:t>
              </a:r>
              <a:r>
                <a:rPr lang="en-US" sz="11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(90 mg/m</a:t>
              </a:r>
              <a:r>
                <a:rPr lang="en-US" sz="1000" baseline="30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D1 &amp; D2)</a:t>
              </a:r>
              <a:r>
                <a:rPr lang="en-US" sz="11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US" sz="11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Rituximab </a:t>
              </a:r>
              <a:r>
                <a:rPr lang="en-US" sz="105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375 mg/m</a:t>
              </a:r>
              <a:r>
                <a:rPr lang="en-US" sz="1000" baseline="30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C1, then 500 mg/m</a:t>
              </a:r>
              <a:r>
                <a:rPr lang="en-US" sz="1000" baseline="30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C2-C6)</a:t>
              </a:r>
              <a:br>
                <a:rPr lang="en-US" sz="105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6 cycles</a:t>
              </a:r>
              <a:endParaRPr lang="en-US" sz="1100" b="1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656801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8CB5A-FB5B-4C93-9476-8E272E69C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924"/>
            <a:ext cx="8229600" cy="53565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Select Baseline Patient and Disease Characteristics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B44618CB-7757-4B8B-80B5-B7A616A962ED}"/>
              </a:ext>
            </a:extLst>
          </p:cNvPr>
          <p:cNvSpPr txBox="1">
            <a:spLocks/>
          </p:cNvSpPr>
          <p:nvPr/>
        </p:nvSpPr>
        <p:spPr>
          <a:xfrm>
            <a:off x="75323" y="4563488"/>
            <a:ext cx="8993351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pitchFamily="37" charset="-128"/>
                <a:cs typeface="Geneva" pitchFamily="37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Patients with SLL had Binet stage calculated as if they had CLL.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Defined as having anemia (hemoglobin ≤110 g/L) or thrombocytopenia (platelets ≤100×10</a:t>
            </a:r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/L) or neutropenia (absolute neutrophil count ≤1.5×10</a:t>
            </a:r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/L).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CLL, chronic lymphocytic leukemia; del(11q), chromosome 11q deletion; ECOG PS, Eastern Cooperative Oncology Group performance status; IQR, interquartile range; IGHV, gene encoding the immunoglobulin heavy chain variable region; SLL, small lymphocytic lymphoma;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TP53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gene encoding tumor protein p53.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3E45AFD-5D24-490F-85A5-D269672B23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68875"/>
              </p:ext>
            </p:extLst>
          </p:nvPr>
        </p:nvGraphicFramePr>
        <p:xfrm>
          <a:off x="1649089" y="498944"/>
          <a:ext cx="5519154" cy="3761741"/>
        </p:xfrm>
        <a:graphic>
          <a:graphicData uri="http://schemas.openxmlformats.org/drawingml/2006/table">
            <a:tbl>
              <a:tblPr firstRow="1" bandRow="1"/>
              <a:tblGrid>
                <a:gridCol w="2137940">
                  <a:extLst>
                    <a:ext uri="{9D8B030D-6E8A-4147-A177-3AD203B41FA5}">
                      <a16:colId xmlns:a16="http://schemas.microsoft.com/office/drawing/2014/main" val="3975429354"/>
                    </a:ext>
                  </a:extLst>
                </a:gridCol>
                <a:gridCol w="1690607">
                  <a:extLst>
                    <a:ext uri="{9D8B030D-6E8A-4147-A177-3AD203B41FA5}">
                      <a16:colId xmlns:a16="http://schemas.microsoft.com/office/drawing/2014/main" val="368690135"/>
                    </a:ext>
                  </a:extLst>
                </a:gridCol>
                <a:gridCol w="1690607">
                  <a:extLst>
                    <a:ext uri="{9D8B030D-6E8A-4147-A177-3AD203B41FA5}">
                      <a16:colId xmlns:a16="http://schemas.microsoft.com/office/drawing/2014/main" val="3244581142"/>
                    </a:ext>
                  </a:extLst>
                </a:gridCol>
              </a:tblGrid>
              <a:tr h="696283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50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Arm A</a:t>
                      </a:r>
                      <a:b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Zanubrutinib</a:t>
                      </a:r>
                      <a:b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(n=241)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50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Arm B</a:t>
                      </a:r>
                      <a:b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Bendamustine + Rituximab</a:t>
                      </a:r>
                      <a:b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(n=238)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50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461806"/>
                  </a:ext>
                </a:extLst>
              </a:tr>
              <a:tr h="190671">
                <a:tc>
                  <a:txBody>
                    <a:bodyPr/>
                    <a:lstStyle/>
                    <a:p>
                      <a:pPr marL="1174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Median age, years (IQR)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 (66–75)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 (66–74)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896380"/>
                  </a:ext>
                </a:extLst>
              </a:tr>
              <a:tr h="190671">
                <a:tc>
                  <a:txBody>
                    <a:bodyPr/>
                    <a:lstStyle/>
                    <a:p>
                      <a:pPr marL="1174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Age ≥65, n (%)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196 (81.3)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192 (80.7)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583081"/>
                  </a:ext>
                </a:extLst>
              </a:tr>
              <a:tr h="190671">
                <a:tc>
                  <a:txBody>
                    <a:bodyPr/>
                    <a:lstStyle/>
                    <a:p>
                      <a:pPr marL="1174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Male, n (%)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154 (63.9)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144 (60.5)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839582"/>
                  </a:ext>
                </a:extLst>
              </a:tr>
              <a:tr h="190671">
                <a:tc>
                  <a:txBody>
                    <a:bodyPr/>
                    <a:lstStyle/>
                    <a:p>
                      <a:pPr marL="1174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ECOG PS 2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n (%)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 (6.2)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 (8.4)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83537"/>
                  </a:ext>
                </a:extLst>
              </a:tr>
              <a:tr h="190671">
                <a:tc>
                  <a:txBody>
                    <a:bodyPr/>
                    <a:lstStyle/>
                    <a:p>
                      <a:pPr marL="1174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Geographic region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n (%)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732151"/>
                  </a:ext>
                </a:extLst>
              </a:tr>
              <a:tr h="190671">
                <a:tc>
                  <a:txBody>
                    <a:bodyPr/>
                    <a:lstStyle/>
                    <a:p>
                      <a:pPr marL="1174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North America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34 (14.1)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 (11.8)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255166"/>
                  </a:ext>
                </a:extLst>
              </a:tr>
              <a:tr h="190671">
                <a:tc>
                  <a:txBody>
                    <a:bodyPr/>
                    <a:lstStyle/>
                    <a:p>
                      <a:pPr marL="1174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Europe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174 (72.2)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172 (72.3)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959419"/>
                  </a:ext>
                </a:extLst>
              </a:tr>
              <a:tr h="190671">
                <a:tc>
                  <a:txBody>
                    <a:bodyPr/>
                    <a:lstStyle/>
                    <a:p>
                      <a:pPr marL="1174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Asia/Pacific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 (13.7)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38 (16.0)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903080"/>
                  </a:ext>
                </a:extLst>
              </a:tr>
              <a:tr h="190671">
                <a:tc>
                  <a:txBody>
                    <a:bodyPr/>
                    <a:lstStyle/>
                    <a:p>
                      <a:pPr marL="1174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Binet stage C,</a:t>
                      </a:r>
                      <a:r>
                        <a:rPr lang="en-US" sz="1100" b="1" kern="12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 (%)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 (29.0)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 (29.4)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425233"/>
                  </a:ext>
                </a:extLst>
              </a:tr>
              <a:tr h="190671">
                <a:tc>
                  <a:txBody>
                    <a:bodyPr/>
                    <a:lstStyle/>
                    <a:p>
                      <a:pPr marL="1174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Bulky disease ≥5 cm, n (%)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69 (28.6)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73 (30.7)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678793"/>
                  </a:ext>
                </a:extLst>
              </a:tr>
              <a:tr h="190671">
                <a:tc>
                  <a:txBody>
                    <a:bodyPr/>
                    <a:lstStyle/>
                    <a:p>
                      <a:pPr marL="1174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Cytopenia at baseline,</a:t>
                      </a:r>
                      <a:r>
                        <a:rPr lang="en-US" sz="1100" b="1" kern="12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 (%)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102 (42.3)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109 (45.8)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211810"/>
                  </a:ext>
                </a:extLst>
              </a:tr>
              <a:tr h="359209">
                <a:tc>
                  <a:txBody>
                    <a:bodyPr/>
                    <a:lstStyle/>
                    <a:p>
                      <a:pPr marL="1174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Unmutated IGHV gene, n/N (%)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125/234 (53.4)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121/231 (52.4)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421107"/>
                  </a:ext>
                </a:extLst>
              </a:tr>
              <a:tr h="190671">
                <a:tc>
                  <a:txBody>
                    <a:bodyPr/>
                    <a:lstStyle/>
                    <a:p>
                      <a:pPr marL="1174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Del(11q), n (%)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 (17.8)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46 (19.3)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1659712"/>
                  </a:ext>
                </a:extLst>
              </a:tr>
              <a:tr h="190671">
                <a:tc>
                  <a:txBody>
                    <a:bodyPr/>
                    <a:lstStyle/>
                    <a:p>
                      <a:pPr marL="1174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TP53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mutation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n/N (%)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15/232 (6.5)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13/223 (5.8)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766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490145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C5B93-D8DC-F748-92D2-0E0F3DDBF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Progression-Free Survival Per IRC Assessment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96FFA127-52E2-4638-BBB5-636041CE4B09}"/>
              </a:ext>
            </a:extLst>
          </p:cNvPr>
          <p:cNvSpPr txBox="1">
            <a:spLocks/>
          </p:cNvSpPr>
          <p:nvPr/>
        </p:nvSpPr>
        <p:spPr>
          <a:xfrm>
            <a:off x="3708432" y="4683281"/>
            <a:ext cx="8993351" cy="215444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pitchFamily="37" charset="-128"/>
                <a:cs typeface="Geneva" pitchFamily="37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BR, bendamustine + rituximab; IRC, independent review committee; PFS, progression-free survival. </a:t>
            </a: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46B692EE-61FC-4549-9B62-91E681C69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496" y="904943"/>
            <a:ext cx="6447009" cy="344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0548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B48FE785-E5AE-034A-8402-3084ED13B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002" y="726712"/>
            <a:ext cx="6597131" cy="3694840"/>
          </a:xfrm>
          <a:prstGeom prst="rect">
            <a:avLst/>
          </a:prstGeom>
        </p:spPr>
      </p:pic>
      <p:pic>
        <p:nvPicPr>
          <p:cNvPr id="13" name="Picture 12" descr="A picture containing text, computer, indoor, monitor&#10;&#10;Description automatically generated">
            <a:extLst>
              <a:ext uri="{FF2B5EF4-FFF2-40B4-BE49-F238E27FC236}">
                <a16:creationId xmlns:a16="http://schemas.microsoft.com/office/drawing/2014/main" id="{AE0EB565-E255-1044-8698-6AB069267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302" y="587919"/>
            <a:ext cx="6597131" cy="36948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F215FFE-9A36-4562-A096-50CF1FD14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66" y="251688"/>
            <a:ext cx="8229600" cy="448346"/>
          </a:xfrm>
        </p:spPr>
        <p:txBody>
          <a:bodyPr/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Progression-Free Survival Per IRC Assessment by IGHV Status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D726280-423C-4296-A667-EF2D70631A66}"/>
              </a:ext>
            </a:extLst>
          </p:cNvPr>
          <p:cNvSpPr txBox="1">
            <a:spLocks/>
          </p:cNvSpPr>
          <p:nvPr/>
        </p:nvSpPr>
        <p:spPr>
          <a:xfrm>
            <a:off x="3634954" y="4653146"/>
            <a:ext cx="8993351" cy="338554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pitchFamily="37" charset="-128"/>
                <a:cs typeface="Geneva" pitchFamily="37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BR, bendamustine + rituximab;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IGHV, gene encoding the immunoglobulin heavy chain variable region;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IRC, independent review committee.</a:t>
            </a:r>
          </a:p>
        </p:txBody>
      </p:sp>
    </p:spTree>
    <p:extLst>
      <p:ext uri="{BB962C8B-B14F-4D97-AF65-F5344CB8AC3E}">
        <p14:creationId xmlns:p14="http://schemas.microsoft.com/office/powerpoint/2010/main" val="192260944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C5B93-D8DC-F748-92D2-0E0F3DDBF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Overall Survival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B4736209-1628-42C1-A8B9-F8D317A496C1}"/>
              </a:ext>
            </a:extLst>
          </p:cNvPr>
          <p:cNvSpPr txBox="1">
            <a:spLocks/>
          </p:cNvSpPr>
          <p:nvPr/>
        </p:nvSpPr>
        <p:spPr>
          <a:xfrm>
            <a:off x="4867760" y="4791003"/>
            <a:ext cx="8993351" cy="215444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pitchFamily="37" charset="-128"/>
                <a:cs typeface="Geneva" pitchFamily="37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Median Follow-Up: 26.2mo. BR, bendamustine + rituximab.</a:t>
            </a:r>
          </a:p>
        </p:txBody>
      </p:sp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E41719F7-B54C-4A8B-87E9-2FB0F0DBA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046" y="517363"/>
            <a:ext cx="6937239" cy="36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5429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C5B93-D8DC-F748-92D2-0E0F3DDBF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Adverse Events of Interest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6424177A-FC77-4468-B5F3-3D8EA304C1C6}"/>
              </a:ext>
            </a:extLst>
          </p:cNvPr>
          <p:cNvSpPr txBox="1">
            <a:spLocks/>
          </p:cNvSpPr>
          <p:nvPr/>
        </p:nvSpPr>
        <p:spPr>
          <a:xfrm>
            <a:off x="75324" y="4563488"/>
            <a:ext cx="8993351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pitchFamily="37" charset="-128"/>
                <a:cs typeface="Geneva" pitchFamily="37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Safety was assessed in patients who received ≥1 dose of treatment; 1 patient in Arm A and 11 patients in Arm B did not receive treatment. </a:t>
            </a:r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Neutropenia, neutrophil count decreased, or febrile neutropenia.</a:t>
            </a:r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Thrombocytopenia or platelet count decreased. </a:t>
            </a:r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Pooled term of all-cause bleeding including bruising, petechiae, purpura, and contusion. </a:t>
            </a:r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Major bleeding included all grade ≥3, serious, and any-grade central nervous system hemorrhage. </a:t>
            </a:r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Hypertension, blood pressure increased, or hypertensive crisis.</a:t>
            </a:r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All infection terms pooled.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AE, adverse event.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FB8BCCD-6895-4846-80AF-9F6F93628A22}"/>
              </a:ext>
            </a:extLst>
          </p:cNvPr>
          <p:cNvGraphicFramePr>
            <a:graphicFrameLocks noGrp="1"/>
          </p:cNvGraphicFramePr>
          <p:nvPr/>
        </p:nvGraphicFramePr>
        <p:xfrm>
          <a:off x="1602064" y="786842"/>
          <a:ext cx="5855206" cy="3142686"/>
        </p:xfrm>
        <a:graphic>
          <a:graphicData uri="http://schemas.openxmlformats.org/drawingml/2006/table">
            <a:tbl>
              <a:tblPr firstRow="1" bandRow="1"/>
              <a:tblGrid>
                <a:gridCol w="2133206">
                  <a:extLst>
                    <a:ext uri="{9D8B030D-6E8A-4147-A177-3AD203B41FA5}">
                      <a16:colId xmlns:a16="http://schemas.microsoft.com/office/drawing/2014/main" val="3975429354"/>
                    </a:ext>
                  </a:extLst>
                </a:gridCol>
                <a:gridCol w="930500">
                  <a:extLst>
                    <a:ext uri="{9D8B030D-6E8A-4147-A177-3AD203B41FA5}">
                      <a16:colId xmlns:a16="http://schemas.microsoft.com/office/drawing/2014/main" val="368690135"/>
                    </a:ext>
                  </a:extLst>
                </a:gridCol>
                <a:gridCol w="930500">
                  <a:extLst>
                    <a:ext uri="{9D8B030D-6E8A-4147-A177-3AD203B41FA5}">
                      <a16:colId xmlns:a16="http://schemas.microsoft.com/office/drawing/2014/main" val="1465875818"/>
                    </a:ext>
                  </a:extLst>
                </a:gridCol>
                <a:gridCol w="930500">
                  <a:extLst>
                    <a:ext uri="{9D8B030D-6E8A-4147-A177-3AD203B41FA5}">
                      <a16:colId xmlns:a16="http://schemas.microsoft.com/office/drawing/2014/main" val="3244581142"/>
                    </a:ext>
                  </a:extLst>
                </a:gridCol>
                <a:gridCol w="930500">
                  <a:extLst>
                    <a:ext uri="{9D8B030D-6E8A-4147-A177-3AD203B41FA5}">
                      <a16:colId xmlns:a16="http://schemas.microsoft.com/office/drawing/2014/main" val="2905397593"/>
                    </a:ext>
                  </a:extLst>
                </a:gridCol>
              </a:tblGrid>
              <a:tr h="513906">
                <a:tc rowSpan="2">
                  <a:txBody>
                    <a:bodyPr/>
                    <a:lstStyle/>
                    <a:p>
                      <a:pPr marL="115888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AE, n (%)</a:t>
                      </a:r>
                    </a:p>
                  </a:txBody>
                  <a:tcPr marL="18288" marR="18288" marT="18288" marB="18288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508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sng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Arm A</a:t>
                      </a:r>
                      <a:b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Zanubrutinib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(n=240</a:t>
                      </a:r>
                      <a:r>
                        <a:rPr lang="en-US" sz="1000" b="1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50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sng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Arm B</a:t>
                      </a:r>
                      <a:endParaRPr lang="en-US" sz="1000" u="sng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Bendamustine + Rituximab (n=227</a:t>
                      </a:r>
                      <a:r>
                        <a:rPr lang="en-US" sz="1000" b="1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50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461806"/>
                  </a:ext>
                </a:extLst>
              </a:tr>
              <a:tr h="187770">
                <a:tc vMerge="1"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50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Any Grade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50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Grade 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≥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50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Any Grade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50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Grade 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≥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50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725751"/>
                  </a:ext>
                </a:extLst>
              </a:tr>
              <a:tr h="187770"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Anemia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 (4.6)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(0.4)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44 (19.4)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 (1.8)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896380"/>
                  </a:ext>
                </a:extLst>
              </a:tr>
              <a:tr h="187770"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Neutropenia</a:t>
                      </a:r>
                      <a:r>
                        <a:rPr lang="en-US" sz="1000" b="1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38 (15.8)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 (11.7)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129 (56.8)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116 (51.1)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889044"/>
                  </a:ext>
                </a:extLst>
              </a:tr>
              <a:tr h="187770"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Thrombocytopenia</a:t>
                      </a:r>
                      <a:r>
                        <a:rPr lang="en-US" sz="1000" b="1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 (4.6)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 (2.1)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 (17.6)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 (7.9)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522493"/>
                  </a:ext>
                </a:extLst>
              </a:tr>
              <a:tr h="187770"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Arthralgia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 (13.3)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(0.8)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 (8.8)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(0.4)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795665"/>
                  </a:ext>
                </a:extLst>
              </a:tr>
              <a:tr h="187770"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Atrial fibrillation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 (3.3)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(0.4)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 (2.6)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(1.3)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839582"/>
                  </a:ext>
                </a:extLst>
              </a:tr>
              <a:tr h="187770"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Bleeding</a:t>
                      </a:r>
                      <a:r>
                        <a:rPr lang="en-US" sz="1000" b="1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108 (45.0)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 (3.8)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 (11.0)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 (1.8)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83537"/>
                  </a:ext>
                </a:extLst>
              </a:tr>
              <a:tr h="187770">
                <a:tc>
                  <a:txBody>
                    <a:bodyPr/>
                    <a:lstStyle/>
                    <a:p>
                      <a:pPr marL="173038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Major bleeding</a:t>
                      </a:r>
                      <a:r>
                        <a:rPr lang="en-US" sz="10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 (5.0)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 (3.8)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 (1.8)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 (1.8)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255166"/>
                  </a:ext>
                </a:extLst>
              </a:tr>
              <a:tr h="187770"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Diarrhea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 (13.8)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(0.8)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 (13.7)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 (2.2)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425233"/>
                  </a:ext>
                </a:extLst>
              </a:tr>
              <a:tr h="187770"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Hypertension</a:t>
                      </a:r>
                      <a:r>
                        <a:rPr lang="en-US" sz="1000" b="1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34 (14.2)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 (6.3)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 (10.6)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 (4.8)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9130692"/>
                  </a:ext>
                </a:extLst>
              </a:tr>
              <a:tr h="187770"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Infections</a:t>
                      </a:r>
                      <a:r>
                        <a:rPr lang="en-US" sz="1000" b="1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149 (62.1)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 (16.3)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127 (55.9)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 (18.9)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600347"/>
                  </a:ext>
                </a:extLst>
              </a:tr>
              <a:tr h="187770"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Myalgia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 (3.8)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 (0.0)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(1.3)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 (0.0)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62991"/>
                  </a:ext>
                </a:extLst>
              </a:tr>
              <a:tr h="187770"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Other cancers 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 (12.9)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 (7.1)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 (8.8)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 (3.1)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563571"/>
                  </a:ext>
                </a:extLst>
              </a:tr>
              <a:tr h="187770">
                <a:tc>
                  <a:txBody>
                    <a:bodyPr/>
                    <a:lstStyle/>
                    <a:p>
                      <a:pPr marL="173038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Dermatologic other cancers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 (6.7)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(0.8)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 (4.4)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(0.9)</a:t>
                      </a:r>
                    </a:p>
                  </a:txBody>
                  <a:tcPr marL="18288" marR="18288" marT="18288" marB="18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678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045033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E8474-FC19-4F88-B763-2AA34961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2" y="293937"/>
            <a:ext cx="8575040" cy="535154"/>
          </a:xfrm>
        </p:spPr>
        <p:txBody>
          <a:bodyPr/>
          <a:lstStyle/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Cohort 2: PFS Per IRC Assessment in Patients With Del(17p)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064BD-21BA-4E25-BA16-4E80456E2E55}"/>
              </a:ext>
            </a:extLst>
          </p:cNvPr>
          <p:cNvSpPr txBox="1"/>
          <p:nvPr/>
        </p:nvSpPr>
        <p:spPr>
          <a:xfrm>
            <a:off x="1535236" y="2503736"/>
            <a:ext cx="3295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Median follow-up: </a:t>
            </a:r>
            <a:r>
              <a:rPr lang="en-US" sz="1200" dirty="0"/>
              <a:t>30.5 mo</a:t>
            </a:r>
          </a:p>
          <a:p>
            <a:r>
              <a:rPr lang="en-US" sz="1200" b="1" dirty="0"/>
              <a:t>24-mo PFS: 88.9% </a:t>
            </a:r>
            <a:r>
              <a:rPr lang="en-US" sz="1200" dirty="0"/>
              <a:t>(95% CI, 81.3–93.6)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5C91EDA8-284D-460B-90C5-398D3D246299}"/>
              </a:ext>
            </a:extLst>
          </p:cNvPr>
          <p:cNvSpPr txBox="1">
            <a:spLocks/>
          </p:cNvSpPr>
          <p:nvPr/>
        </p:nvSpPr>
        <p:spPr>
          <a:xfrm>
            <a:off x="3455339" y="4713536"/>
            <a:ext cx="8993351" cy="215444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pitchFamily="37" charset="-128"/>
                <a:cs typeface="Geneva" pitchFamily="37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Del(17p), chromosome 17p deletion; IRC, independent review committee; PFS, progression-free survival.</a:t>
            </a:r>
          </a:p>
        </p:txBody>
      </p:sp>
      <p:pic>
        <p:nvPicPr>
          <p:cNvPr id="8" name="Picture 7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C8468365-38BD-47D3-9FD2-8A90DFD49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1" y="829091"/>
            <a:ext cx="7995082" cy="334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2437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C5B93-D8DC-F748-92D2-0E0F3DDBF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20923-2038-BD46-9B19-A150E7424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215" y="966420"/>
            <a:ext cx="8357446" cy="3061650"/>
          </a:xfrm>
        </p:spPr>
        <p:txBody>
          <a:bodyPr/>
          <a:lstStyle/>
          <a:p>
            <a:pPr marL="285743" indent="-285743">
              <a:spcBef>
                <a:spcPts val="381"/>
              </a:spcBef>
              <a:spcAft>
                <a:spcPts val="5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Zanubrutinib demonstrated superiority in progression-free survival over bendamustine + rituximab (hazard ratio 0.42, 2-sided P&lt;0.0001) as assessed by independent review</a:t>
            </a:r>
          </a:p>
          <a:p>
            <a:pPr marL="285743" indent="-285743">
              <a:spcBef>
                <a:spcPts val="381"/>
              </a:spcBef>
              <a:spcAft>
                <a:spcPts val="5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Superiority was also observed across high-risk subgroups, such as patients with unmutated IGHV and del(11q)</a:t>
            </a:r>
          </a:p>
          <a:p>
            <a:pPr marL="285743" indent="-285743">
              <a:spcBef>
                <a:spcPts val="381"/>
              </a:spcBef>
              <a:spcAft>
                <a:spcPts val="5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 with other zanubrutinib studies, zanubrutinib appeared well tolerated with no new safety signals identified; the rate of atrial fibrillation was low</a:t>
            </a:r>
          </a:p>
          <a:p>
            <a:pPr marL="285743" indent="-285743">
              <a:spcBef>
                <a:spcPts val="381"/>
              </a:spcBef>
              <a:spcAft>
                <a:spcPts val="5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data demonstrate that a chemotherapy-free treatment using a potent and selective BTK inhibitor is safe and effective for patients with treatment-naive CLL/SLL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E4B57736-1299-4238-A536-274C2F42711D}"/>
              </a:ext>
            </a:extLst>
          </p:cNvPr>
          <p:cNvSpPr txBox="1">
            <a:spLocks/>
          </p:cNvSpPr>
          <p:nvPr/>
        </p:nvSpPr>
        <p:spPr>
          <a:xfrm>
            <a:off x="150649" y="4101580"/>
            <a:ext cx="8993351" cy="215444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pitchFamily="37" charset="-128"/>
                <a:cs typeface="Geneva" pitchFamily="37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BTK, Bruton tyrosine kinase; CLL/SLL, chronic lymphocytic leukemia/small lymphocytic lymphoma;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IGHV, gene encoding the immunoglobulin heavy chain variable region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7887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730" y="183799"/>
            <a:ext cx="7760111" cy="567926"/>
          </a:xfrm>
        </p:spPr>
        <p:txBody>
          <a:bodyPr/>
          <a:lstStyle/>
          <a:p>
            <a:r>
              <a:rPr lang="en-US"/>
              <a:t>Epidemiology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r="4527"/>
          <a:stretch>
            <a:fillRect/>
          </a:stretch>
        </p:blipFill>
        <p:spPr bwMode="auto">
          <a:xfrm>
            <a:off x="2975020" y="27987"/>
            <a:ext cx="5539139" cy="437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3478" y="873077"/>
            <a:ext cx="2460701" cy="3528664"/>
          </a:xfrm>
        </p:spPr>
        <p:txBody>
          <a:bodyPr>
            <a:normAutofit/>
          </a:bodyPr>
          <a:lstStyle/>
          <a:p>
            <a:r>
              <a:rPr lang="en-US" sz="1500" u="sng"/>
              <a:t>Rare Disease</a:t>
            </a:r>
          </a:p>
          <a:p>
            <a:r>
              <a:rPr lang="en-US" sz="1500" b="1"/>
              <a:t>Annual Incidence: </a:t>
            </a:r>
            <a:r>
              <a:rPr lang="en-US" sz="1500"/>
              <a:t>0.46/100,000</a:t>
            </a:r>
          </a:p>
          <a:p>
            <a:r>
              <a:rPr lang="en-US" sz="1500" b="1"/>
              <a:t>Prevalence: </a:t>
            </a:r>
            <a:r>
              <a:rPr lang="en-US" sz="1500"/>
              <a:t>1.76-4.05/100,000 for PMF</a:t>
            </a:r>
          </a:p>
          <a:p>
            <a:r>
              <a:rPr lang="en-US" sz="1500"/>
              <a:t>Prevalence: </a:t>
            </a:r>
          </a:p>
          <a:p>
            <a:r>
              <a:rPr lang="en-US" sz="1500"/>
              <a:t>93/100,000 for all MPNs combined</a:t>
            </a:r>
          </a:p>
          <a:p>
            <a:r>
              <a:rPr lang="en-US" sz="1500"/>
              <a:t>State of Wisconsin: 5.7 million people -- approximately 171 currently with primary </a:t>
            </a:r>
            <a:r>
              <a:rPr lang="en-US" sz="1500" err="1"/>
              <a:t>myelofibrosis</a:t>
            </a:r>
            <a:endParaRPr lang="en-US" sz="15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112117" y="4129087"/>
            <a:ext cx="5264944" cy="272654"/>
          </a:xfrm>
          <a:prstGeom prst="rect">
            <a:avLst/>
          </a:prstGeom>
          <a:solidFill>
            <a:schemeClr val="bg1"/>
          </a:solidFill>
          <a:ln/>
        </p:spPr>
        <p:txBody>
          <a:bodyPr vert="horz" wrap="square" lIns="0" tIns="10205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542845" algn="l"/>
                <a:tab pos="1085688" algn="l"/>
                <a:tab pos="1628532" algn="l"/>
                <a:tab pos="2171376" algn="l"/>
                <a:tab pos="2714220" algn="l"/>
                <a:tab pos="3257063" algn="l"/>
                <a:tab pos="3799905" algn="l"/>
                <a:tab pos="4342751" algn="l"/>
                <a:tab pos="4885593" algn="l"/>
              </a:tabLst>
            </a:pPr>
            <a:r>
              <a:rPr lang="en-US" altLang="en-US" sz="825" b="1" dirty="0" err="1">
                <a:cs typeface="Arial Unicode MS" panose="020B0604020202020204" pitchFamily="34" charset="-128"/>
              </a:rPr>
              <a:t>Tefferi</a:t>
            </a:r>
            <a:r>
              <a:rPr lang="en-US" altLang="en-US" sz="825" b="1" dirty="0">
                <a:cs typeface="Arial Unicode MS" panose="020B0604020202020204" pitchFamily="34" charset="-128"/>
              </a:rPr>
              <a:t> A. N Engl J Med 2000;342:1255-1265</a:t>
            </a:r>
            <a:r>
              <a:rPr lang="en-US" altLang="en-US" sz="900" b="1" dirty="0">
                <a:cs typeface="Arial Unicode MS" panose="020B0604020202020204" pitchFamily="34" charset="-128"/>
              </a:rPr>
              <a:t>; Am J </a:t>
            </a:r>
            <a:r>
              <a:rPr lang="en-US" altLang="en-US" sz="900" b="1" dirty="0" err="1">
                <a:cs typeface="Arial Unicode MS" panose="020B0604020202020204" pitchFamily="34" charset="-128"/>
              </a:rPr>
              <a:t>Hematol</a:t>
            </a:r>
            <a:r>
              <a:rPr lang="en-US" altLang="en-US" sz="900" b="1" dirty="0">
                <a:cs typeface="Arial Unicode MS" panose="020B0604020202020204" pitchFamily="34" charset="-128"/>
              </a:rPr>
              <a:t>. 2014; 89(6): 581-7  </a:t>
            </a:r>
          </a:p>
        </p:txBody>
      </p:sp>
    </p:spTree>
    <p:extLst>
      <p:ext uri="{BB962C8B-B14F-4D97-AF65-F5344CB8AC3E}">
        <p14:creationId xmlns:p14="http://schemas.microsoft.com/office/powerpoint/2010/main" val="206420887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0E60CB04-CD34-2566-2B16-67D080568995}"/>
              </a:ext>
            </a:extLst>
          </p:cNvPr>
          <p:cNvGrpSpPr/>
          <p:nvPr/>
        </p:nvGrpSpPr>
        <p:grpSpPr>
          <a:xfrm>
            <a:off x="2363028" y="1083263"/>
            <a:ext cx="3697358" cy="3660085"/>
            <a:chOff x="3150704" y="1749286"/>
            <a:chExt cx="4929810" cy="488011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F54E0F3-83C9-8F49-5690-141CD99C01A7}"/>
                </a:ext>
              </a:extLst>
            </p:cNvPr>
            <p:cNvGrpSpPr/>
            <p:nvPr/>
          </p:nvGrpSpPr>
          <p:grpSpPr>
            <a:xfrm>
              <a:off x="3150704" y="1749286"/>
              <a:ext cx="4929810" cy="4880113"/>
              <a:chOff x="3150704" y="1749286"/>
              <a:chExt cx="4929810" cy="488011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665E6D7-3240-BC5E-E908-D73317C10B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0075" t="16328" r="19462" b="8750"/>
              <a:stretch/>
            </p:blipFill>
            <p:spPr>
              <a:xfrm>
                <a:off x="3150704" y="1749286"/>
                <a:ext cx="4929810" cy="4880113"/>
              </a:xfrm>
              <a:prstGeom prst="ellipse">
                <a:avLst/>
              </a:prstGeom>
            </p:spPr>
          </p:pic>
          <p:sp>
            <p:nvSpPr>
              <p:cNvPr id="19" name="Oval 1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9408729-BC24-0617-BE5B-7FBF887E448E}"/>
                  </a:ext>
                </a:extLst>
              </p:cNvPr>
              <p:cNvSpPr/>
              <p:nvPr/>
            </p:nvSpPr>
            <p:spPr>
              <a:xfrm>
                <a:off x="6094856" y="4307029"/>
                <a:ext cx="197128" cy="20375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0" name="Oval 19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0CCDCBF-EDF6-EBEB-CECB-70F2EDFDD270}"/>
                  </a:ext>
                </a:extLst>
              </p:cNvPr>
              <p:cNvSpPr/>
              <p:nvPr/>
            </p:nvSpPr>
            <p:spPr>
              <a:xfrm>
                <a:off x="5734845" y="4739928"/>
                <a:ext cx="197128" cy="20375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1" name="Oval 20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9ECCBF8-B245-7517-A295-6CBF3191FF01}"/>
                  </a:ext>
                </a:extLst>
              </p:cNvPr>
              <p:cNvSpPr/>
              <p:nvPr/>
            </p:nvSpPr>
            <p:spPr>
              <a:xfrm>
                <a:off x="5159923" y="4719694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2" name="Oval 2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DD77A5C4-D2A2-8201-87C5-E2AC1E2537CB}"/>
                  </a:ext>
                </a:extLst>
              </p:cNvPr>
              <p:cNvSpPr/>
              <p:nvPr/>
            </p:nvSpPr>
            <p:spPr>
              <a:xfrm>
                <a:off x="4845720" y="4312825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3" name="Oval 22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813E1917-47CD-34EF-56E1-5D86636F4413}"/>
                  </a:ext>
                </a:extLst>
              </p:cNvPr>
              <p:cNvSpPr/>
              <p:nvPr/>
            </p:nvSpPr>
            <p:spPr>
              <a:xfrm>
                <a:off x="4899406" y="3739033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Oval 23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48D92CF6-DC19-9B96-7FA0-197068D8FAAE}"/>
                  </a:ext>
                </a:extLst>
              </p:cNvPr>
              <p:cNvSpPr/>
              <p:nvPr/>
            </p:nvSpPr>
            <p:spPr>
              <a:xfrm>
                <a:off x="5280131" y="3524818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5" name="Oval 2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4450564-472D-E15A-0AEC-2AE71839D25D}"/>
                  </a:ext>
                </a:extLst>
              </p:cNvPr>
              <p:cNvSpPr/>
              <p:nvPr/>
            </p:nvSpPr>
            <p:spPr>
              <a:xfrm>
                <a:off x="5634627" y="3527978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26" name="Oval 25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4F8604-C510-F246-08D2-836E6EEBF29E}"/>
                </a:ext>
              </a:extLst>
            </p:cNvPr>
            <p:cNvSpPr/>
            <p:nvPr/>
          </p:nvSpPr>
          <p:spPr>
            <a:xfrm>
              <a:off x="6094029" y="3831121"/>
              <a:ext cx="198782" cy="1979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0AC84D-A298-A6E0-EFCF-CE0A739D5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35" y="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Choosing Frontline CLL Therapy in 2023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33ACF59-55CD-25AE-1B69-F2B5772B51E1}"/>
              </a:ext>
            </a:extLst>
          </p:cNvPr>
          <p:cNvSpPr/>
          <p:nvPr/>
        </p:nvSpPr>
        <p:spPr>
          <a:xfrm>
            <a:off x="3845573" y="2600726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60386A08-5485-6D7E-5680-165FCF77827F}"/>
              </a:ext>
            </a:extLst>
          </p:cNvPr>
          <p:cNvSpPr/>
          <p:nvPr/>
        </p:nvSpPr>
        <p:spPr>
          <a:xfrm rot="5400000">
            <a:off x="1807968" y="2416219"/>
            <a:ext cx="795528" cy="994172"/>
          </a:xfrm>
          <a:prstGeom prst="triangle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46C6FB-C680-B474-FFD5-48E4F5C7E974}"/>
              </a:ext>
            </a:extLst>
          </p:cNvPr>
          <p:cNvSpPr txBox="1"/>
          <p:nvPr/>
        </p:nvSpPr>
        <p:spPr>
          <a:xfrm>
            <a:off x="3634290" y="4682994"/>
            <a:ext cx="8764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O: </a:t>
            </a:r>
            <a:r>
              <a:rPr lang="en-US" sz="1200" dirty="0" err="1"/>
              <a:t>Obinatuzumab</a:t>
            </a:r>
            <a:r>
              <a:rPr lang="en-US" sz="1200" dirty="0"/>
              <a:t>, </a:t>
            </a:r>
            <a:r>
              <a:rPr lang="en-US" sz="1200" dirty="0" err="1"/>
              <a:t>Zanu</a:t>
            </a:r>
            <a:r>
              <a:rPr lang="en-US" sz="1200" dirty="0"/>
              <a:t>: Zanubrutinib, Ven: Venetoclax, Acala: Acalabrutinib, </a:t>
            </a:r>
          </a:p>
          <a:p>
            <a:r>
              <a:rPr lang="en-US" sz="1200" dirty="0" err="1"/>
              <a:t>Ibr</a:t>
            </a:r>
            <a:r>
              <a:rPr lang="en-US" sz="1200" dirty="0"/>
              <a:t>: Ibrutinib</a:t>
            </a:r>
          </a:p>
        </p:txBody>
      </p:sp>
    </p:spTree>
    <p:extLst>
      <p:ext uri="{BB962C8B-B14F-4D97-AF65-F5344CB8AC3E}">
        <p14:creationId xmlns:p14="http://schemas.microsoft.com/office/powerpoint/2010/main" val="288440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E4428D4-E305-3F4D-8499-430A6D1A2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" y="1455574"/>
            <a:ext cx="6876047" cy="2253299"/>
          </a:xfrm>
          <a:prstGeom prst="rect">
            <a:avLst/>
          </a:prstGeom>
        </p:spPr>
      </p:pic>
      <p:sp>
        <p:nvSpPr>
          <p:cNvPr id="20482" name="Rectangle 2">
            <a:extLst>
              <a:ext uri="{FF2B5EF4-FFF2-40B4-BE49-F238E27FC236}">
                <a16:creationId xmlns:a16="http://schemas.microsoft.com/office/drawing/2014/main" id="{6110A220-92F4-4770-96E4-EE8D0CE02C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										CAPTIVATE: Study Design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991DD-29FB-4C5E-A8FE-3F2EF2922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Multicenter, randomized phase II study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b="0" kern="0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7352D-6BC8-4848-86D8-EB375909C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71" y="360190"/>
            <a:ext cx="7886700" cy="655983"/>
          </a:xfrm>
        </p:spPr>
        <p:txBody>
          <a:bodyPr>
            <a:noAutofit/>
          </a:bodyPr>
          <a:lstStyle/>
          <a:p>
            <a:pPr fontAlgn="base"/>
            <a:r>
              <a:rPr lang="en-US" sz="1800" b="1" dirty="0">
                <a:solidFill>
                  <a:srgbClr val="222222"/>
                </a:solidFill>
              </a:rPr>
              <a:t>Ibrutinib Plus Venetoclax for First-Line Treatment of Chronic Lymphocytic Leukemia: Primary Analysis Results From the Minimal Residual Disease Cohort of the Randomized Phase II CAPTIVATE Study</a:t>
            </a:r>
            <a:br>
              <a:rPr lang="en-US" sz="1800" dirty="0"/>
            </a:br>
            <a:r>
              <a:rPr lang="en-US" sz="1800" dirty="0"/>
              <a:t> 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612BE-4FE8-9C46-AA6E-F634AF60C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538" y="1371600"/>
            <a:ext cx="8194813" cy="3263504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en-US" b="1" i="1" dirty="0"/>
              <a:t>N=</a:t>
            </a:r>
            <a:r>
              <a:rPr lang="en-US" dirty="0"/>
              <a:t>164 pts were enrolled. Median age was 58 years (range, 28-69). </a:t>
            </a:r>
          </a:p>
          <a:p>
            <a:pPr fontAlgn="base"/>
            <a:r>
              <a:rPr lang="en-US" dirty="0"/>
              <a:t>High-risk features:</a:t>
            </a:r>
          </a:p>
          <a:p>
            <a:pPr lvl="1" fontAlgn="base"/>
            <a:r>
              <a:rPr lang="en-US" dirty="0"/>
              <a:t> Unmutated IGHV (60% of pts), </a:t>
            </a:r>
          </a:p>
          <a:p>
            <a:pPr lvl="1" fontAlgn="base"/>
            <a:r>
              <a:rPr lang="en-US" dirty="0"/>
              <a:t>del(17p)/</a:t>
            </a:r>
            <a:r>
              <a:rPr lang="en-US" i="1" dirty="0"/>
              <a:t>TP53</a:t>
            </a:r>
            <a:r>
              <a:rPr lang="en-US" dirty="0"/>
              <a:t> mutation (20%), </a:t>
            </a:r>
          </a:p>
          <a:p>
            <a:pPr lvl="1" fontAlgn="base"/>
            <a:r>
              <a:rPr lang="en-US" dirty="0"/>
              <a:t>complex karyotype (19%), and del(11q) without del(17p) (17%). </a:t>
            </a:r>
          </a:p>
          <a:p>
            <a:pPr fontAlgn="base"/>
            <a:r>
              <a:rPr lang="en-US" dirty="0"/>
              <a:t>After 12 cycles of </a:t>
            </a:r>
            <a:r>
              <a:rPr lang="en-US" dirty="0" err="1"/>
              <a:t>Ibr</a:t>
            </a:r>
            <a:r>
              <a:rPr lang="en-US" dirty="0"/>
              <a:t> + Ven, 149 pts were randomized: Confirmed </a:t>
            </a:r>
            <a:r>
              <a:rPr lang="en-US" dirty="0" err="1"/>
              <a:t>uMRD</a:t>
            </a:r>
            <a:r>
              <a:rPr lang="en-US" dirty="0"/>
              <a:t> to placebo (n=43) or </a:t>
            </a:r>
            <a:r>
              <a:rPr lang="en-US" dirty="0" err="1"/>
              <a:t>Ibr</a:t>
            </a:r>
            <a:r>
              <a:rPr lang="en-US" dirty="0"/>
              <a:t> (n=43); without Confirmed </a:t>
            </a:r>
            <a:r>
              <a:rPr lang="en-US" dirty="0" err="1"/>
              <a:t>uMRD</a:t>
            </a:r>
            <a:r>
              <a:rPr lang="en-US" dirty="0"/>
              <a:t> to </a:t>
            </a:r>
            <a:r>
              <a:rPr lang="en-US" dirty="0" err="1"/>
              <a:t>Ibr</a:t>
            </a:r>
            <a:r>
              <a:rPr lang="en-US" dirty="0"/>
              <a:t> (n=31) or </a:t>
            </a:r>
            <a:r>
              <a:rPr lang="en-US" dirty="0" err="1"/>
              <a:t>Ibr</a:t>
            </a:r>
            <a:r>
              <a:rPr lang="en-US" dirty="0"/>
              <a:t> + Ven (n=32). Median overall follow-up was 38.2 </a:t>
            </a:r>
            <a:r>
              <a:rPr lang="en-US" dirty="0" err="1"/>
              <a:t>mo</a:t>
            </a:r>
            <a:r>
              <a:rPr lang="en-US" dirty="0"/>
              <a:t> (range, 15.0-47.9); median post-randomization follow-up was 24.0 </a:t>
            </a:r>
            <a:r>
              <a:rPr lang="en-US" dirty="0" err="1"/>
              <a:t>mo</a:t>
            </a:r>
            <a:r>
              <a:rPr lang="en-US" dirty="0"/>
              <a:t> (range, 5.8-33.1). </a:t>
            </a:r>
          </a:p>
          <a:p>
            <a:pPr fontAlgn="base"/>
            <a:r>
              <a:rPr lang="en-US" dirty="0"/>
              <a:t>Confirmed </a:t>
            </a:r>
            <a:r>
              <a:rPr lang="en-US" dirty="0" err="1"/>
              <a:t>uMRD</a:t>
            </a:r>
            <a:r>
              <a:rPr lang="en-US" dirty="0"/>
              <a:t> randomized to placebo versus </a:t>
            </a:r>
            <a:r>
              <a:rPr lang="en-US" dirty="0" err="1"/>
              <a:t>Ibr</a:t>
            </a:r>
            <a:r>
              <a:rPr lang="en-US" dirty="0"/>
              <a:t>: </a:t>
            </a:r>
          </a:p>
          <a:p>
            <a:pPr lvl="1" fontAlgn="base"/>
            <a:r>
              <a:rPr lang="en-US" dirty="0"/>
              <a:t>Estimated 36-mo PFS rates were 95% with placebo and 100% with </a:t>
            </a:r>
            <a:r>
              <a:rPr lang="en-US" dirty="0" err="1"/>
              <a:t>Ibr</a:t>
            </a:r>
            <a:r>
              <a:rPr lang="en-US" dirty="0"/>
              <a:t>. </a:t>
            </a:r>
          </a:p>
          <a:p>
            <a:pPr fontAlgn="base"/>
            <a:r>
              <a:rPr lang="en-US" dirty="0"/>
              <a:t>In pts without Confirmed </a:t>
            </a:r>
            <a:r>
              <a:rPr lang="en-US" dirty="0" err="1"/>
              <a:t>uMRD</a:t>
            </a:r>
            <a:r>
              <a:rPr lang="en-US" dirty="0"/>
              <a:t> randomized to </a:t>
            </a:r>
            <a:r>
              <a:rPr lang="en-US" dirty="0" err="1"/>
              <a:t>Ibr</a:t>
            </a:r>
            <a:r>
              <a:rPr lang="en-US" dirty="0"/>
              <a:t> vs </a:t>
            </a:r>
            <a:r>
              <a:rPr lang="en-US" dirty="0" err="1"/>
              <a:t>Ibr</a:t>
            </a:r>
            <a:r>
              <a:rPr lang="en-US" dirty="0"/>
              <a:t> + Ven: </a:t>
            </a:r>
          </a:p>
          <a:p>
            <a:pPr lvl="1" fontAlgn="base"/>
            <a:r>
              <a:rPr lang="en-US" dirty="0"/>
              <a:t>Estimated 36-mo PFS rates were 97% with both </a:t>
            </a:r>
            <a:r>
              <a:rPr lang="en-US" dirty="0" err="1"/>
              <a:t>Ibr</a:t>
            </a:r>
            <a:r>
              <a:rPr lang="en-US" dirty="0"/>
              <a:t> and </a:t>
            </a:r>
            <a:r>
              <a:rPr lang="en-US" dirty="0" err="1"/>
              <a:t>Ibr</a:t>
            </a:r>
            <a:r>
              <a:rPr lang="en-US" dirty="0"/>
              <a:t> + Ven.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35C089-20BB-F244-6FF7-97B08D3D1884}"/>
              </a:ext>
            </a:extLst>
          </p:cNvPr>
          <p:cNvSpPr txBox="1"/>
          <p:nvPr/>
        </p:nvSpPr>
        <p:spPr>
          <a:xfrm>
            <a:off x="6055153" y="4686086"/>
            <a:ext cx="323731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 err="1"/>
              <a:t>Weirda</a:t>
            </a:r>
            <a:r>
              <a:rPr lang="en-US" sz="1350" dirty="0"/>
              <a:t> et al. J Clin Oncol 2021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7227330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CB89A-7CDD-8D2E-F3A2-2E4916CC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07" y="276225"/>
            <a:ext cx="8848311" cy="994172"/>
          </a:xfrm>
        </p:spPr>
        <p:txBody>
          <a:bodyPr>
            <a:noAutofit/>
          </a:bodyPr>
          <a:lstStyle/>
          <a:p>
            <a:r>
              <a:rPr lang="en-US" sz="2700" b="1" dirty="0">
                <a:solidFill>
                  <a:srgbClr val="1C1D1F"/>
                </a:solidFill>
              </a:rPr>
              <a:t>Fixed-duration ibrutinib plus venetoclax for first-line treatment of CLL: primary analysis of the CAPTIVATE FD cohort</a:t>
            </a:r>
            <a:br>
              <a:rPr lang="en-US" sz="2700" b="1" dirty="0">
                <a:solidFill>
                  <a:srgbClr val="1C1D1F"/>
                </a:solidFill>
              </a:rPr>
            </a:b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6A89D-DB9C-0973-BBBC-C74D7B8A8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A1A1A"/>
                </a:solidFill>
                <a:effectLst/>
                <a:latin typeface="acumin-pro"/>
              </a:rPr>
              <a:t>N=159 patients </a:t>
            </a:r>
          </a:p>
          <a:p>
            <a:r>
              <a:rPr lang="en-US" dirty="0">
                <a:solidFill>
                  <a:srgbClr val="1A1A1A"/>
                </a:solidFill>
                <a:latin typeface="acumin-pro"/>
              </a:rPr>
              <a:t>High risk features: </a:t>
            </a:r>
          </a:p>
          <a:p>
            <a:pPr lvl="1"/>
            <a:r>
              <a:rPr lang="en-US" b="0" i="0" dirty="0">
                <a:solidFill>
                  <a:srgbClr val="1A1A1A"/>
                </a:solidFill>
                <a:effectLst/>
                <a:latin typeface="acumin-pro"/>
              </a:rPr>
              <a:t>del(17p) and/or mutated </a:t>
            </a:r>
            <a:r>
              <a:rPr lang="en-US" b="0" i="1" dirty="0">
                <a:solidFill>
                  <a:srgbClr val="1A1A1A"/>
                </a:solidFill>
                <a:effectLst/>
                <a:latin typeface="acumin-pro"/>
              </a:rPr>
              <a:t>TP53</a:t>
            </a:r>
            <a:r>
              <a:rPr lang="en-US" b="0" i="0" dirty="0">
                <a:solidFill>
                  <a:srgbClr val="1A1A1A"/>
                </a:solidFill>
                <a:effectLst/>
                <a:latin typeface="acumin-pro"/>
              </a:rPr>
              <a:t> (n = 27; 17%)</a:t>
            </a:r>
          </a:p>
          <a:p>
            <a:pPr lvl="1"/>
            <a:r>
              <a:rPr lang="en-US" dirty="0">
                <a:solidFill>
                  <a:srgbClr val="1A1A1A"/>
                </a:solidFill>
                <a:latin typeface="acumin-pro"/>
              </a:rPr>
              <a:t>C</a:t>
            </a:r>
            <a:r>
              <a:rPr lang="en-US" b="0" i="0" dirty="0">
                <a:solidFill>
                  <a:srgbClr val="1A1A1A"/>
                </a:solidFill>
                <a:effectLst/>
                <a:latin typeface="acumin-pro"/>
              </a:rPr>
              <a:t>omplex karyotype (n = 31; 19%), </a:t>
            </a:r>
          </a:p>
          <a:p>
            <a:pPr lvl="1"/>
            <a:r>
              <a:rPr lang="en-US" dirty="0">
                <a:solidFill>
                  <a:srgbClr val="1A1A1A"/>
                </a:solidFill>
                <a:latin typeface="acumin-pro"/>
              </a:rPr>
              <a:t>U</a:t>
            </a:r>
            <a:r>
              <a:rPr lang="en-US" b="0" i="0" dirty="0">
                <a:solidFill>
                  <a:srgbClr val="1A1A1A"/>
                </a:solidFill>
                <a:effectLst/>
                <a:latin typeface="acumin-pro"/>
              </a:rPr>
              <a:t>nmutated IGHV (n = 89; 56%)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EFD024-E74C-89AD-0085-A20E24358DE7}"/>
              </a:ext>
            </a:extLst>
          </p:cNvPr>
          <p:cNvSpPr txBox="1"/>
          <p:nvPr/>
        </p:nvSpPr>
        <p:spPr>
          <a:xfrm>
            <a:off x="6523941" y="4687372"/>
            <a:ext cx="2300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Tam CS. Blood 2022</a:t>
            </a:r>
          </a:p>
        </p:txBody>
      </p:sp>
    </p:spTree>
    <p:extLst>
      <p:ext uri="{BB962C8B-B14F-4D97-AF65-F5344CB8AC3E}">
        <p14:creationId xmlns:p14="http://schemas.microsoft.com/office/powerpoint/2010/main" val="202166237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0A08171D-6184-E233-F95B-006A98C7F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52" y="1331240"/>
            <a:ext cx="6574217" cy="284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0173F7C-92E2-44B5-6173-DD8D61179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0"/>
            <a:ext cx="8120006" cy="994172"/>
          </a:xfrm>
        </p:spPr>
        <p:txBody>
          <a:bodyPr>
            <a:noAutofit/>
          </a:bodyPr>
          <a:lstStyle/>
          <a:p>
            <a:r>
              <a:rPr lang="en-US" sz="2700" b="1" dirty="0">
                <a:solidFill>
                  <a:srgbClr val="1C1D1F"/>
                </a:solidFill>
              </a:rPr>
              <a:t>Fixed-duration ibrutinib plus venetoclax for first-line treatment of CLL: primary analysis of the CAPTIVATE FD cohort</a:t>
            </a:r>
            <a:br>
              <a:rPr lang="en-US" sz="2700" b="1" dirty="0">
                <a:solidFill>
                  <a:srgbClr val="1C1D1F"/>
                </a:solidFill>
              </a:rPr>
            </a:br>
            <a:endParaRPr lang="en-US" sz="2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9FFB30-E38C-5ACA-78C5-D11CDDB9A2D6}"/>
              </a:ext>
            </a:extLst>
          </p:cNvPr>
          <p:cNvSpPr txBox="1"/>
          <p:nvPr/>
        </p:nvSpPr>
        <p:spPr>
          <a:xfrm>
            <a:off x="6588022" y="4684881"/>
            <a:ext cx="2300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Tam CS. Blood 2022</a:t>
            </a:r>
          </a:p>
        </p:txBody>
      </p:sp>
    </p:spTree>
    <p:extLst>
      <p:ext uri="{BB962C8B-B14F-4D97-AF65-F5344CB8AC3E}">
        <p14:creationId xmlns:p14="http://schemas.microsoft.com/office/powerpoint/2010/main" val="262768536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F7133-9F7C-BEEC-A3CD-9DE5994AB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03073"/>
            <a:ext cx="8396478" cy="994172"/>
          </a:xfrm>
        </p:spPr>
        <p:txBody>
          <a:bodyPr>
            <a:normAutofit/>
          </a:bodyPr>
          <a:lstStyle/>
          <a:p>
            <a:r>
              <a:rPr lang="en-US" sz="2400" b="1" i="0" dirty="0">
                <a:solidFill>
                  <a:srgbClr val="1A1A1A"/>
                </a:solidFill>
                <a:effectLst/>
                <a:latin typeface="Lyon Display"/>
              </a:rPr>
              <a:t>Fixed-Duration Ibrutinib-Venetoclax in Patients with Chronic Lymphocytic Leukemia and Comorbidities-GLOW Trial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35CE39-993A-A55B-C537-27D51636E34C}"/>
              </a:ext>
            </a:extLst>
          </p:cNvPr>
          <p:cNvSpPr txBox="1"/>
          <p:nvPr/>
        </p:nvSpPr>
        <p:spPr>
          <a:xfrm>
            <a:off x="5480195" y="4639695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Kater</a:t>
            </a:r>
            <a:r>
              <a:rPr lang="en-US" sz="1800" dirty="0"/>
              <a:t> et al. NEJM evidence 2022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B90043-7159-50DB-6528-947677591CE9}"/>
              </a:ext>
            </a:extLst>
          </p:cNvPr>
          <p:cNvGrpSpPr/>
          <p:nvPr/>
        </p:nvGrpSpPr>
        <p:grpSpPr>
          <a:xfrm>
            <a:off x="118872" y="1197245"/>
            <a:ext cx="8238743" cy="2795927"/>
            <a:chOff x="306388" y="1662729"/>
            <a:chExt cx="8409035" cy="2909511"/>
          </a:xfrm>
        </p:grpSpPr>
        <p:grpSp>
          <p:nvGrpSpPr>
            <p:cNvPr id="4" name="Group 35">
              <a:extLst>
                <a:ext uri="{FF2B5EF4-FFF2-40B4-BE49-F238E27FC236}">
                  <a16:creationId xmlns:a16="http://schemas.microsoft.com/office/drawing/2014/main" id="{B96923DF-041F-673B-648C-BA4BA9AB79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8900" y="1686246"/>
              <a:ext cx="6086476" cy="2885994"/>
              <a:chOff x="2066" y="755"/>
              <a:chExt cx="3834" cy="2007"/>
            </a:xfrm>
          </p:grpSpPr>
          <p:sp>
            <p:nvSpPr>
              <p:cNvPr id="12" name="Rectangle 9">
                <a:extLst>
                  <a:ext uri="{FF2B5EF4-FFF2-40B4-BE49-F238E27FC236}">
                    <a16:creationId xmlns:a16="http://schemas.microsoft.com/office/drawing/2014/main" id="{916E2E68-D8BF-36B4-D780-FBDAFA5C9072}"/>
                  </a:ext>
                </a:extLst>
              </p:cNvPr>
              <p:cNvSpPr>
                <a:spLocks noChangeArrowheads="1"/>
              </p:cNvSpPr>
              <p:nvPr/>
            </p:nvSpPr>
            <p:spPr bwMode="invGray">
              <a:xfrm>
                <a:off x="2090" y="2324"/>
                <a:ext cx="3810" cy="43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27000" tIns="35100" rIns="27000" bIns="35100" anchor="ctr"/>
              <a:lstStyle>
                <a:lvl1pPr indent="82550">
                  <a:spcBef>
                    <a:spcPct val="20000"/>
                  </a:spcBef>
                  <a:buFont typeface="Courier New" pitchFamily="49" charset="0"/>
                  <a:buChar char="o"/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sz="15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Obinutuzumab</a:t>
                </a:r>
                <a:r>
                  <a:rPr lang="en-US" sz="1500" b="1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1000 mg D1, 8, 15 then monthly x 6 </a:t>
                </a:r>
              </a:p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sz="1500" b="1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Chlorambucil 0.5 mg/kg orally D 1, 15 x 6 months</a:t>
                </a:r>
                <a:endParaRPr lang="en-US" altLang="en-US" sz="1500" b="1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3" name="Rectangle 10">
                <a:extLst>
                  <a:ext uri="{FF2B5EF4-FFF2-40B4-BE49-F238E27FC236}">
                    <a16:creationId xmlns:a16="http://schemas.microsoft.com/office/drawing/2014/main" id="{D1E2C932-17C4-B354-C17F-FDE2EAA75143}"/>
                  </a:ext>
                </a:extLst>
              </p:cNvPr>
              <p:cNvSpPr>
                <a:spLocks noChangeArrowheads="1"/>
              </p:cNvSpPr>
              <p:nvPr/>
            </p:nvSpPr>
            <p:spPr bwMode="invGray">
              <a:xfrm>
                <a:off x="2066" y="755"/>
                <a:ext cx="3834" cy="464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27000" tIns="35100" rIns="27000" bIns="35100" anchor="ctr"/>
              <a:lstStyle/>
              <a:p>
                <a:pPr indent="61913">
                  <a:spcBef>
                    <a:spcPct val="50000"/>
                  </a:spcBef>
                  <a:defRPr/>
                </a:pPr>
                <a:r>
                  <a:rPr lang="en-US" sz="1500" dirty="0">
                    <a:solidFill>
                      <a:srgbClr val="4D4D4D"/>
                    </a:solidFill>
                    <a:latin typeface="Lyon Text Web"/>
                  </a:rPr>
                  <a:t>Three cycles of ibrutinib lead-in at 420 mg once daily, </a:t>
                </a:r>
              </a:p>
              <a:p>
                <a:pPr indent="61913">
                  <a:spcBef>
                    <a:spcPct val="50000"/>
                  </a:spcBef>
                  <a:defRPr/>
                </a:pPr>
                <a:r>
                  <a:rPr lang="en-US" sz="1500" dirty="0">
                    <a:solidFill>
                      <a:srgbClr val="4D4D4D"/>
                    </a:solidFill>
                    <a:latin typeface="Lyon Text Web"/>
                  </a:rPr>
                  <a:t>Followed by 12 cycles of ibrutinib-venetoclax with ramp up</a:t>
                </a:r>
                <a:endParaRPr lang="en-US" sz="1500" b="1" dirty="0">
                  <a:ea typeface="Arial Unicode MS" pitchFamily="34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 Box 8">
              <a:extLst>
                <a:ext uri="{FF2B5EF4-FFF2-40B4-BE49-F238E27FC236}">
                  <a16:creationId xmlns:a16="http://schemas.microsoft.com/office/drawing/2014/main" id="{167332DC-66FB-BED7-620C-D270FAD44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288" y="2374141"/>
              <a:ext cx="2271712" cy="1091348"/>
            </a:xfrm>
            <a:prstGeom prst="rect">
              <a:avLst/>
            </a:prstGeom>
            <a:noFill/>
            <a:ln>
              <a:noFill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62100" bIns="62100">
              <a:spAutoFit/>
            </a:bodyPr>
            <a:lstStyle>
              <a:lvl1pPr marL="290513" indent="-290513">
                <a:spcBef>
                  <a:spcPct val="20000"/>
                </a:spcBef>
                <a:buFont typeface="Courier New" pitchFamily="49" charset="0"/>
                <a:buChar char="o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00FFFF"/>
                </a:buClr>
                <a:buSzPct val="119000"/>
                <a:buFont typeface="Wingdings" pitchFamily="2" charset="2"/>
                <a:buChar char="§"/>
              </a:pPr>
              <a:r>
                <a:rPr lang="en-GB" altLang="en-US" sz="1500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N = 211</a:t>
              </a:r>
            </a:p>
            <a:p>
              <a:pPr>
                <a:spcBef>
                  <a:spcPct val="0"/>
                </a:spcBef>
                <a:buClr>
                  <a:srgbClr val="00FFFF"/>
                </a:buClr>
                <a:buSzPct val="119000"/>
                <a:buFont typeface="Wingdings" pitchFamily="2" charset="2"/>
                <a:buChar char="§"/>
              </a:pPr>
              <a:endParaRPr lang="en-GB" altLang="en-US" sz="1500" dirty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>
                <a:spcBef>
                  <a:spcPct val="0"/>
                </a:spcBef>
                <a:buClr>
                  <a:srgbClr val="00FFFF"/>
                </a:buClr>
                <a:buSzPct val="119000"/>
                <a:buFont typeface="Wingdings" pitchFamily="2" charset="2"/>
                <a:buChar char="§"/>
              </a:pPr>
              <a:r>
                <a:rPr lang="en-GB" altLang="en-US" sz="1500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17p del/TP53 mutation excluded</a:t>
              </a:r>
              <a:endParaRPr lang="en-US" altLang="en-US" sz="1500" dirty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0E02F9F-E341-6DC0-EBC8-56778BEC1FC7}"/>
                </a:ext>
              </a:extLst>
            </p:cNvPr>
            <p:cNvCxnSpPr/>
            <p:nvPr/>
          </p:nvCxnSpPr>
          <p:spPr>
            <a:xfrm>
              <a:off x="2636838" y="3677478"/>
              <a:ext cx="3363912" cy="0"/>
            </a:xfrm>
            <a:prstGeom prst="straightConnector1">
              <a:avLst/>
            </a:prstGeom>
            <a:ln w="19050">
              <a:solidFill>
                <a:srgbClr val="FFFFFF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EAD29F2C-3CC4-8FAF-2B3B-EDFA98648C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4931" y="2850475"/>
              <a:ext cx="3370492" cy="336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Courier New" pitchFamily="49" charset="0"/>
                <a:buChar char="o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dirty="0">
                  <a:solidFill>
                    <a:schemeClr val="tx1"/>
                  </a:solidFill>
                </a:rPr>
                <a:t>Primary Endpoint: PFS</a:t>
              </a:r>
            </a:p>
          </p:txBody>
        </p:sp>
        <p:sp>
          <p:nvSpPr>
            <p:cNvPr id="10" name="Rectangle 25">
              <a:extLst>
                <a:ext uri="{FF2B5EF4-FFF2-40B4-BE49-F238E27FC236}">
                  <a16:creationId xmlns:a16="http://schemas.microsoft.com/office/drawing/2014/main" id="{B9F3C5D5-218F-1883-47B0-846826F33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388" y="1851853"/>
              <a:ext cx="188549" cy="336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Courier New" pitchFamily="49" charset="0"/>
                <a:buChar char="o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00" b="1" u="sng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4F1C68-D4A3-9CA5-E242-794522A32F37}"/>
                </a:ext>
              </a:extLst>
            </p:cNvPr>
            <p:cNvSpPr/>
            <p:nvPr/>
          </p:nvSpPr>
          <p:spPr>
            <a:xfrm>
              <a:off x="2347912" y="1662729"/>
              <a:ext cx="319088" cy="290951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RANDOMIZE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009818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F7133-9F7C-BEEC-A3CD-9DE5994AB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03073"/>
            <a:ext cx="8396478" cy="994172"/>
          </a:xfrm>
        </p:spPr>
        <p:txBody>
          <a:bodyPr>
            <a:normAutofit/>
          </a:bodyPr>
          <a:lstStyle/>
          <a:p>
            <a:r>
              <a:rPr lang="en-US" sz="2400" b="1" i="0" dirty="0">
                <a:solidFill>
                  <a:srgbClr val="1A1A1A"/>
                </a:solidFill>
                <a:effectLst/>
                <a:latin typeface="Lyon Display"/>
              </a:rPr>
              <a:t>Fixed-Duration Ibrutinib-Venetoclax in Patients with Chronic Lymphocytic Leukemia and Comorbidities-Results</a:t>
            </a:r>
            <a:endParaRPr lang="en-US" sz="2400" dirty="0"/>
          </a:p>
        </p:txBody>
      </p:sp>
      <p:pic>
        <p:nvPicPr>
          <p:cNvPr id="7" name="Picture 6" descr="A close-up of a graph&#10;&#10;Description automatically generated">
            <a:extLst>
              <a:ext uri="{FF2B5EF4-FFF2-40B4-BE49-F238E27FC236}">
                <a16:creationId xmlns:a16="http://schemas.microsoft.com/office/drawing/2014/main" id="{619B1953-9D47-0D26-9C81-538D6280C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87" y="1020066"/>
            <a:ext cx="4341515" cy="31081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35CE39-993A-A55B-C537-27D51636E34C}"/>
              </a:ext>
            </a:extLst>
          </p:cNvPr>
          <p:cNvSpPr txBox="1"/>
          <p:nvPr/>
        </p:nvSpPr>
        <p:spPr>
          <a:xfrm>
            <a:off x="5341403" y="4639696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Kater</a:t>
            </a:r>
            <a:r>
              <a:rPr lang="en-US" sz="1800" dirty="0"/>
              <a:t> et al. NEJM evidence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1ADDC7-4F5F-18D3-B056-7E1E7871D206}"/>
              </a:ext>
            </a:extLst>
          </p:cNvPr>
          <p:cNvSpPr txBox="1"/>
          <p:nvPr/>
        </p:nvSpPr>
        <p:spPr>
          <a:xfrm>
            <a:off x="4912614" y="1492795"/>
            <a:ext cx="39066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4D4D4D"/>
                </a:solidFill>
                <a:latin typeface="Lyon Text Web"/>
              </a:rPr>
              <a:t>30-month PFS:</a:t>
            </a:r>
          </a:p>
          <a:p>
            <a:r>
              <a:rPr lang="en-US" sz="1800" dirty="0">
                <a:solidFill>
                  <a:srgbClr val="4D4D4D"/>
                </a:solidFill>
                <a:latin typeface="Lyon Text Web"/>
              </a:rPr>
              <a:t>80.5% for ibrutinib-venetoclax and 35.8% chlorambucil-</a:t>
            </a:r>
            <a:r>
              <a:rPr lang="en-US" sz="1800" dirty="0" err="1">
                <a:solidFill>
                  <a:srgbClr val="4D4D4D"/>
                </a:solidFill>
                <a:latin typeface="Lyon Text Web"/>
              </a:rPr>
              <a:t>obinutuzumab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2475100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ACAE82-A2FD-44E9-DD49-742EDB57C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" y="2381"/>
            <a:ext cx="91407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081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0E60CB04-CD34-2566-2B16-67D080568995}"/>
              </a:ext>
            </a:extLst>
          </p:cNvPr>
          <p:cNvGrpSpPr/>
          <p:nvPr/>
        </p:nvGrpSpPr>
        <p:grpSpPr>
          <a:xfrm>
            <a:off x="2363028" y="1083263"/>
            <a:ext cx="3697358" cy="3660085"/>
            <a:chOff x="3150704" y="1749286"/>
            <a:chExt cx="4929810" cy="488011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F54E0F3-83C9-8F49-5690-141CD99C01A7}"/>
                </a:ext>
              </a:extLst>
            </p:cNvPr>
            <p:cNvGrpSpPr/>
            <p:nvPr/>
          </p:nvGrpSpPr>
          <p:grpSpPr>
            <a:xfrm>
              <a:off x="3150704" y="1749286"/>
              <a:ext cx="4929810" cy="4880113"/>
              <a:chOff x="3150704" y="1749286"/>
              <a:chExt cx="4929810" cy="488011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665E6D7-3240-BC5E-E908-D73317C10B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0075" t="16328" r="19462" b="8750"/>
              <a:stretch/>
            </p:blipFill>
            <p:spPr>
              <a:xfrm>
                <a:off x="3150704" y="1749286"/>
                <a:ext cx="4929810" cy="4880113"/>
              </a:xfrm>
              <a:prstGeom prst="ellipse">
                <a:avLst/>
              </a:prstGeom>
            </p:spPr>
          </p:pic>
          <p:sp>
            <p:nvSpPr>
              <p:cNvPr id="19" name="Oval 1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9408729-BC24-0617-BE5B-7FBF887E448E}"/>
                  </a:ext>
                </a:extLst>
              </p:cNvPr>
              <p:cNvSpPr/>
              <p:nvPr/>
            </p:nvSpPr>
            <p:spPr>
              <a:xfrm>
                <a:off x="6094856" y="4307029"/>
                <a:ext cx="197128" cy="20375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0" name="Oval 19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0CCDCBF-EDF6-EBEB-CECB-70F2EDFDD270}"/>
                  </a:ext>
                </a:extLst>
              </p:cNvPr>
              <p:cNvSpPr/>
              <p:nvPr/>
            </p:nvSpPr>
            <p:spPr>
              <a:xfrm>
                <a:off x="5734845" y="4739928"/>
                <a:ext cx="197128" cy="20375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1" name="Oval 20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9ECCBF8-B245-7517-A295-6CBF3191FF01}"/>
                  </a:ext>
                </a:extLst>
              </p:cNvPr>
              <p:cNvSpPr/>
              <p:nvPr/>
            </p:nvSpPr>
            <p:spPr>
              <a:xfrm>
                <a:off x="5159923" y="4719694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2" name="Oval 2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DD77A5C4-D2A2-8201-87C5-E2AC1E2537CB}"/>
                  </a:ext>
                </a:extLst>
              </p:cNvPr>
              <p:cNvSpPr/>
              <p:nvPr/>
            </p:nvSpPr>
            <p:spPr>
              <a:xfrm>
                <a:off x="4845720" y="4312825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3" name="Oval 22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813E1917-47CD-34EF-56E1-5D86636F4413}"/>
                  </a:ext>
                </a:extLst>
              </p:cNvPr>
              <p:cNvSpPr/>
              <p:nvPr/>
            </p:nvSpPr>
            <p:spPr>
              <a:xfrm>
                <a:off x="4899406" y="3739033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Oval 23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48D92CF6-DC19-9B96-7FA0-197068D8FAAE}"/>
                  </a:ext>
                </a:extLst>
              </p:cNvPr>
              <p:cNvSpPr/>
              <p:nvPr/>
            </p:nvSpPr>
            <p:spPr>
              <a:xfrm>
                <a:off x="5280131" y="3524818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5" name="Oval 2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4450564-472D-E15A-0AEC-2AE71839D25D}"/>
                  </a:ext>
                </a:extLst>
              </p:cNvPr>
              <p:cNvSpPr/>
              <p:nvPr/>
            </p:nvSpPr>
            <p:spPr>
              <a:xfrm>
                <a:off x="5634627" y="3527978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26" name="Oval 25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4F8604-C510-F246-08D2-836E6EEBF29E}"/>
                </a:ext>
              </a:extLst>
            </p:cNvPr>
            <p:cNvSpPr/>
            <p:nvPr/>
          </p:nvSpPr>
          <p:spPr>
            <a:xfrm>
              <a:off x="6094029" y="3831121"/>
              <a:ext cx="198782" cy="1979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0AC84D-A298-A6E0-EFCF-CE0A739D5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35" y="33735"/>
            <a:ext cx="7886700" cy="86187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Choosing Frontline CLL Therapy in 2023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33ACF59-55CD-25AE-1B69-F2B5772B51E1}"/>
              </a:ext>
            </a:extLst>
          </p:cNvPr>
          <p:cNvSpPr/>
          <p:nvPr/>
        </p:nvSpPr>
        <p:spPr>
          <a:xfrm>
            <a:off x="3845573" y="2600726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60386A08-5485-6D7E-5680-165FCF77827F}"/>
              </a:ext>
            </a:extLst>
          </p:cNvPr>
          <p:cNvSpPr/>
          <p:nvPr/>
        </p:nvSpPr>
        <p:spPr>
          <a:xfrm rot="5400000">
            <a:off x="1807968" y="2416219"/>
            <a:ext cx="795528" cy="994172"/>
          </a:xfrm>
          <a:prstGeom prst="triangle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46C6FB-C680-B474-FFD5-48E4F5C7E974}"/>
              </a:ext>
            </a:extLst>
          </p:cNvPr>
          <p:cNvSpPr txBox="1"/>
          <p:nvPr/>
        </p:nvSpPr>
        <p:spPr>
          <a:xfrm>
            <a:off x="3376115" y="4715760"/>
            <a:ext cx="8764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O: </a:t>
            </a:r>
            <a:r>
              <a:rPr lang="en-US" sz="1200" dirty="0" err="1"/>
              <a:t>Obinatuzumab</a:t>
            </a:r>
            <a:r>
              <a:rPr lang="en-US" sz="1200" dirty="0"/>
              <a:t>, </a:t>
            </a:r>
            <a:r>
              <a:rPr lang="en-US" sz="1200" dirty="0" err="1"/>
              <a:t>Zanu</a:t>
            </a:r>
            <a:r>
              <a:rPr lang="en-US" sz="1200" dirty="0"/>
              <a:t>: Zanubrutinib, Ven: Venetoclax, Acala: Acalabrutinib, </a:t>
            </a:r>
          </a:p>
          <a:p>
            <a:r>
              <a:rPr lang="en-US" sz="1200" dirty="0" err="1"/>
              <a:t>Ibr</a:t>
            </a:r>
            <a:r>
              <a:rPr lang="en-US" sz="1200" dirty="0"/>
              <a:t>: Ibrutinib</a:t>
            </a:r>
          </a:p>
        </p:txBody>
      </p:sp>
    </p:spTree>
    <p:extLst>
      <p:ext uri="{BB962C8B-B14F-4D97-AF65-F5344CB8AC3E}">
        <p14:creationId xmlns:p14="http://schemas.microsoft.com/office/powerpoint/2010/main" val="303608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08E4-F14D-7140-A0D0-F4E342FC7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61" y="249154"/>
            <a:ext cx="7886700" cy="994172"/>
          </a:xfrm>
        </p:spPr>
        <p:txBody>
          <a:bodyPr>
            <a:noAutofit/>
          </a:bodyPr>
          <a:lstStyle/>
          <a:p>
            <a:r>
              <a:rPr lang="en-US" sz="2700" dirty="0">
                <a:solidFill>
                  <a:schemeClr val="tx1"/>
                </a:solidFill>
              </a:rPr>
              <a:t>Acalabrutinib, Venetoclax, and Obinutuzumab as Frontline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32E55-B31B-C94A-B349-E634AF33F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61" y="1091003"/>
            <a:ext cx="7886700" cy="3263504"/>
          </a:xfrm>
        </p:spPr>
        <p:txBody>
          <a:bodyPr>
            <a:normAutofit fontScale="92500"/>
          </a:bodyPr>
          <a:lstStyle/>
          <a:p>
            <a:r>
              <a:rPr lang="en-US" b="0" i="0" dirty="0">
                <a:solidFill>
                  <a:srgbClr val="1A1A1A"/>
                </a:solidFill>
                <a:effectLst/>
                <a:latin typeface="acumin-pro"/>
              </a:rPr>
              <a:t>A starts at 100 mg BID for 28 days, </a:t>
            </a:r>
          </a:p>
          <a:p>
            <a:r>
              <a:rPr lang="en-US" dirty="0">
                <a:solidFill>
                  <a:srgbClr val="1A1A1A"/>
                </a:solidFill>
                <a:latin typeface="acumin-pro"/>
              </a:rPr>
              <a:t>F</a:t>
            </a:r>
            <a:r>
              <a:rPr lang="en-US" b="0" i="0" dirty="0">
                <a:solidFill>
                  <a:srgbClr val="1A1A1A"/>
                </a:solidFill>
                <a:effectLst/>
                <a:latin typeface="acumin-pro"/>
              </a:rPr>
              <a:t>ollowed by 2 cycles of AO (O at standard dosing)</a:t>
            </a:r>
          </a:p>
          <a:p>
            <a:r>
              <a:rPr lang="en-US" b="0" i="0" dirty="0">
                <a:solidFill>
                  <a:srgbClr val="1A1A1A"/>
                </a:solidFill>
                <a:effectLst/>
                <a:latin typeface="acumin-pro"/>
              </a:rPr>
              <a:t>V starts on C4D1 with 4 week ramp up</a:t>
            </a:r>
          </a:p>
          <a:p>
            <a:r>
              <a:rPr lang="en-US" b="0" i="0" dirty="0">
                <a:solidFill>
                  <a:srgbClr val="1A1A1A"/>
                </a:solidFill>
                <a:effectLst/>
                <a:latin typeface="acumin-pro"/>
              </a:rPr>
              <a:t>AVO continues C5-7 (6 total cycles of O)</a:t>
            </a:r>
          </a:p>
          <a:p>
            <a:r>
              <a:rPr lang="en-US" b="0" i="0" dirty="0">
                <a:solidFill>
                  <a:srgbClr val="1A1A1A"/>
                </a:solidFill>
                <a:effectLst/>
                <a:latin typeface="acumin-pro"/>
              </a:rPr>
              <a:t>AV continues C8-15. If the primary endpoint of undetectable bone marrow MRD (BM-</a:t>
            </a:r>
            <a:r>
              <a:rPr lang="en-US" b="0" i="0" dirty="0" err="1">
                <a:solidFill>
                  <a:srgbClr val="1A1A1A"/>
                </a:solidFill>
                <a:effectLst/>
                <a:latin typeface="acumin-pro"/>
              </a:rPr>
              <a:t>uMRD</a:t>
            </a:r>
            <a:r>
              <a:rPr lang="en-US" b="0" i="0" dirty="0">
                <a:solidFill>
                  <a:srgbClr val="1A1A1A"/>
                </a:solidFill>
                <a:effectLst/>
                <a:latin typeface="acumin-pro"/>
              </a:rPr>
              <a:t>) CR is reached at C16D1, pts can discontinue therapy (</a:t>
            </a:r>
            <a:r>
              <a:rPr lang="en-US" b="0" i="0" dirty="0" err="1">
                <a:solidFill>
                  <a:srgbClr val="1A1A1A"/>
                </a:solidFill>
                <a:effectLst/>
                <a:latin typeface="acumin-pro"/>
              </a:rPr>
              <a:t>tx</a:t>
            </a:r>
            <a:r>
              <a:rPr lang="en-US" b="0" i="0" dirty="0">
                <a:solidFill>
                  <a:srgbClr val="1A1A1A"/>
                </a:solidFill>
                <a:effectLst/>
                <a:latin typeface="acumin-pro"/>
              </a:rPr>
              <a:t>); all others continue AV through C24, with the option to discontinue if BM-</a:t>
            </a:r>
            <a:r>
              <a:rPr lang="en-US" b="0" i="0" dirty="0" err="1">
                <a:solidFill>
                  <a:srgbClr val="1A1A1A"/>
                </a:solidFill>
                <a:effectLst/>
                <a:latin typeface="acumin-pro"/>
              </a:rPr>
              <a:t>uMRD</a:t>
            </a:r>
            <a:r>
              <a:rPr lang="en-US" b="0" i="0" dirty="0">
                <a:solidFill>
                  <a:srgbClr val="1A1A1A"/>
                </a:solidFill>
                <a:effectLst/>
                <a:latin typeface="acumin-pro"/>
              </a:rPr>
              <a:t> at C25D1.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AA791-9E19-4B4C-B36F-D6DBC32D5333}"/>
              </a:ext>
            </a:extLst>
          </p:cNvPr>
          <p:cNvSpPr txBox="1"/>
          <p:nvPr/>
        </p:nvSpPr>
        <p:spPr>
          <a:xfrm>
            <a:off x="4633017" y="4365359"/>
            <a:ext cx="45750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Davids</a:t>
            </a:r>
            <a:r>
              <a:rPr lang="en-US" sz="1200" dirty="0"/>
              <a:t> MS. </a:t>
            </a:r>
            <a:r>
              <a:rPr lang="en-US" sz="1600" dirty="0"/>
              <a:t>Lancet Oncol. 2021 Oct;22(10):1391-1402</a:t>
            </a:r>
          </a:p>
          <a:p>
            <a:r>
              <a:rPr lang="en-US" sz="1600" dirty="0"/>
              <a:t>Ryan C et al. Blood 2022</a:t>
            </a:r>
          </a:p>
        </p:txBody>
      </p:sp>
    </p:spTree>
    <p:extLst>
      <p:ext uri="{BB962C8B-B14F-4D97-AF65-F5344CB8AC3E}">
        <p14:creationId xmlns:p14="http://schemas.microsoft.com/office/powerpoint/2010/main" val="4018947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D086E4-1B13-974A-BFDE-396B2432F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66" y="89909"/>
            <a:ext cx="8229600" cy="856457"/>
          </a:xfrm>
        </p:spPr>
        <p:txBody>
          <a:bodyPr anchor="ctr">
            <a:normAutofit/>
          </a:bodyPr>
          <a:lstStyle/>
          <a:p>
            <a:r>
              <a:rPr lang="en-US"/>
              <a:t>Initial 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C87EEE-B876-4BC4-8A69-2E817C4EB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37" y="-298292"/>
            <a:ext cx="7704526" cy="506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969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08E4-F14D-7140-A0D0-F4E342FC7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61" y="249154"/>
            <a:ext cx="7886700" cy="994172"/>
          </a:xfrm>
        </p:spPr>
        <p:txBody>
          <a:bodyPr>
            <a:noAutofit/>
          </a:bodyPr>
          <a:lstStyle/>
          <a:p>
            <a:r>
              <a:rPr lang="en-US" sz="2700" dirty="0">
                <a:solidFill>
                  <a:schemeClr val="tx1"/>
                </a:solidFill>
              </a:rPr>
              <a:t>Acalabrutinib, Venetoclax, and Obinutuzumab as Frontline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32E55-B31B-C94A-B349-E634AF33F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61" y="1749801"/>
            <a:ext cx="7886700" cy="3263504"/>
          </a:xfrm>
        </p:spPr>
        <p:txBody>
          <a:bodyPr>
            <a:normAutofit/>
          </a:bodyPr>
          <a:lstStyle/>
          <a:p>
            <a:r>
              <a:rPr lang="en-US" dirty="0"/>
              <a:t>56 Evaluable patents patients </a:t>
            </a:r>
          </a:p>
          <a:p>
            <a:r>
              <a:rPr lang="en-US" dirty="0"/>
              <a:t>Median follow-up was 35 months (2-45) </a:t>
            </a:r>
          </a:p>
          <a:p>
            <a:r>
              <a:rPr lang="en-US" dirty="0"/>
              <a:t>At cycle 16 day 1, 24 (43%) of 37 participants had a complete remission with undetectable MRD in the bone marrow.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AA791-9E19-4B4C-B36F-D6DBC32D5333}"/>
              </a:ext>
            </a:extLst>
          </p:cNvPr>
          <p:cNvSpPr txBox="1"/>
          <p:nvPr/>
        </p:nvSpPr>
        <p:spPr>
          <a:xfrm>
            <a:off x="4453403" y="4347685"/>
            <a:ext cx="45750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 err="1"/>
              <a:t>Davids</a:t>
            </a:r>
            <a:r>
              <a:rPr lang="en-US" sz="1350" dirty="0"/>
              <a:t> MS. </a:t>
            </a:r>
            <a:r>
              <a:rPr lang="en-US" sz="1800" dirty="0"/>
              <a:t>Lancet Oncol. 2021 Oct;22(10):1391-1402</a:t>
            </a:r>
          </a:p>
          <a:p>
            <a:r>
              <a:rPr lang="en-US" sz="1800" dirty="0"/>
              <a:t>Ryan C et al. Blood 2022</a:t>
            </a:r>
          </a:p>
        </p:txBody>
      </p:sp>
    </p:spTree>
    <p:extLst>
      <p:ext uri="{BB962C8B-B14F-4D97-AF65-F5344CB8AC3E}">
        <p14:creationId xmlns:p14="http://schemas.microsoft.com/office/powerpoint/2010/main" val="204224743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stomShape 1"/>
          <p:cNvSpPr/>
          <p:nvPr/>
        </p:nvSpPr>
        <p:spPr>
          <a:xfrm>
            <a:off x="4240170" y="61781"/>
            <a:ext cx="663660" cy="2303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5100" rIns="67500" bIns="35100"/>
          <a:lstStyle/>
          <a:p>
            <a:r>
              <a:rPr lang="en-US" sz="1050" spc="-1">
                <a:solidFill>
                  <a:srgbClr val="FFFFFF"/>
                </a:solidFill>
                <a:latin typeface="Arial"/>
              </a:rPr>
              <a:t>Figure 3 </a:t>
            </a:r>
          </a:p>
        </p:txBody>
      </p:sp>
      <p:pic>
        <p:nvPicPr>
          <p:cNvPr id="58" name="Main graphic"/>
          <p:cNvPicPr/>
          <p:nvPr/>
        </p:nvPicPr>
        <p:blipFill rotWithShape="1">
          <a:blip r:embed="rId3"/>
          <a:srcRect r="46440" b="68424"/>
          <a:stretch/>
        </p:blipFill>
        <p:spPr>
          <a:xfrm>
            <a:off x="804795" y="1357861"/>
            <a:ext cx="2105249" cy="2295351"/>
          </a:xfrm>
          <a:prstGeom prst="rect">
            <a:avLst/>
          </a:prstGeom>
          <a:ln>
            <a:noFill/>
          </a:ln>
        </p:spPr>
      </p:pic>
      <p:sp>
        <p:nvSpPr>
          <p:cNvPr id="59" name="TextShape 2"/>
          <p:cNvSpPr txBox="1"/>
          <p:nvPr/>
        </p:nvSpPr>
        <p:spPr>
          <a:xfrm>
            <a:off x="1857420" y="4860221"/>
            <a:ext cx="6191100" cy="17334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r>
              <a:rPr lang="en-US" sz="675" i="1" spc="-1">
                <a:solidFill>
                  <a:srgbClr val="FFFFFF"/>
                </a:solidFill>
                <a:latin typeface="Arial"/>
              </a:rPr>
              <a:t>The Lancet Oncology</a:t>
            </a:r>
            <a:r>
              <a:rPr lang="en-US" sz="675" spc="-1">
                <a:solidFill>
                  <a:srgbClr val="FFFFFF"/>
                </a:solidFill>
                <a:latin typeface="Arial"/>
              </a:rPr>
              <a:t> 2021 221391-1402DOI: (10.1016/S1470-2045(21)00455-1)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8AB55A-4F58-18F1-D12A-C313E2C56A5A}"/>
              </a:ext>
            </a:extLst>
          </p:cNvPr>
          <p:cNvSpPr txBox="1"/>
          <p:nvPr/>
        </p:nvSpPr>
        <p:spPr>
          <a:xfrm>
            <a:off x="1347915" y="4096968"/>
            <a:ext cx="156212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spc="-1" dirty="0">
                <a:latin typeface="Arial"/>
              </a:rPr>
              <a:t>All patients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52C8B6-9D59-9AAE-AE97-DFE6673F8E25}"/>
              </a:ext>
            </a:extLst>
          </p:cNvPr>
          <p:cNvSpPr txBox="1"/>
          <p:nvPr/>
        </p:nvSpPr>
        <p:spPr>
          <a:xfrm>
            <a:off x="223621" y="287012"/>
            <a:ext cx="8635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/>
              <a:t>Acalabrutinib, Venetoclax, and Obinutuzumab as Frontline Treatment: </a:t>
            </a:r>
            <a:r>
              <a:rPr lang="en-US" sz="2700" spc="-1" dirty="0"/>
              <a:t>Rates of undetectable MRD </a:t>
            </a:r>
            <a:endParaRPr lang="en-US" sz="2700" dirty="0"/>
          </a:p>
        </p:txBody>
      </p:sp>
      <p:pic>
        <p:nvPicPr>
          <p:cNvPr id="7" name="Main graphic">
            <a:extLst>
              <a:ext uri="{FF2B5EF4-FFF2-40B4-BE49-F238E27FC236}">
                <a16:creationId xmlns:a16="http://schemas.microsoft.com/office/drawing/2014/main" id="{8893E0B8-AF16-F441-315B-92F6F23683A7}"/>
              </a:ext>
            </a:extLst>
          </p:cNvPr>
          <p:cNvPicPr/>
          <p:nvPr/>
        </p:nvPicPr>
        <p:blipFill rotWithShape="1">
          <a:blip r:embed="rId3"/>
          <a:srcRect t="65089" r="44995"/>
          <a:stretch/>
        </p:blipFill>
        <p:spPr>
          <a:xfrm>
            <a:off x="5101567" y="1552106"/>
            <a:ext cx="2264781" cy="2138687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A9F011-0BDC-B4F5-9295-EF04D61D1FB1}"/>
              </a:ext>
            </a:extLst>
          </p:cNvPr>
          <p:cNvSpPr txBox="1"/>
          <p:nvPr/>
        </p:nvSpPr>
        <p:spPr>
          <a:xfrm>
            <a:off x="5528415" y="3802960"/>
            <a:ext cx="240580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spc="-1" dirty="0">
                <a:latin typeface="Arial"/>
              </a:rPr>
              <a:t>TP53-aberrant disease</a:t>
            </a:r>
          </a:p>
        </p:txBody>
      </p:sp>
      <p:pic>
        <p:nvPicPr>
          <p:cNvPr id="2" name="Main graphic">
            <a:extLst>
              <a:ext uri="{FF2B5EF4-FFF2-40B4-BE49-F238E27FC236}">
                <a16:creationId xmlns:a16="http://schemas.microsoft.com/office/drawing/2014/main" id="{1415D8E3-5037-80AE-4DFC-565C690FCF85}"/>
              </a:ext>
            </a:extLst>
          </p:cNvPr>
          <p:cNvPicPr/>
          <p:nvPr/>
        </p:nvPicPr>
        <p:blipFill rotWithShape="1">
          <a:blip r:embed="rId3"/>
          <a:srcRect t="95896" r="44995"/>
          <a:stretch/>
        </p:blipFill>
        <p:spPr>
          <a:xfrm>
            <a:off x="725030" y="3827307"/>
            <a:ext cx="2264781" cy="25138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0E60CB04-CD34-2566-2B16-67D080568995}"/>
              </a:ext>
            </a:extLst>
          </p:cNvPr>
          <p:cNvGrpSpPr/>
          <p:nvPr/>
        </p:nvGrpSpPr>
        <p:grpSpPr>
          <a:xfrm>
            <a:off x="2363028" y="1083263"/>
            <a:ext cx="3697358" cy="3660085"/>
            <a:chOff x="3150704" y="1749286"/>
            <a:chExt cx="4929810" cy="488011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F54E0F3-83C9-8F49-5690-141CD99C01A7}"/>
                </a:ext>
              </a:extLst>
            </p:cNvPr>
            <p:cNvGrpSpPr/>
            <p:nvPr/>
          </p:nvGrpSpPr>
          <p:grpSpPr>
            <a:xfrm>
              <a:off x="3150704" y="1749286"/>
              <a:ext cx="4929810" cy="4880113"/>
              <a:chOff x="3150704" y="1749286"/>
              <a:chExt cx="4929810" cy="488011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665E6D7-3240-BC5E-E908-D73317C10B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0075" t="16328" r="19462" b="8750"/>
              <a:stretch/>
            </p:blipFill>
            <p:spPr>
              <a:xfrm>
                <a:off x="3150704" y="1749286"/>
                <a:ext cx="4929810" cy="4880113"/>
              </a:xfrm>
              <a:prstGeom prst="ellipse">
                <a:avLst/>
              </a:prstGeom>
            </p:spPr>
          </p:pic>
          <p:sp>
            <p:nvSpPr>
              <p:cNvPr id="19" name="Oval 1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9408729-BC24-0617-BE5B-7FBF887E448E}"/>
                  </a:ext>
                </a:extLst>
              </p:cNvPr>
              <p:cNvSpPr/>
              <p:nvPr/>
            </p:nvSpPr>
            <p:spPr>
              <a:xfrm>
                <a:off x="6094856" y="4307029"/>
                <a:ext cx="197128" cy="20375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0" name="Oval 19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0CCDCBF-EDF6-EBEB-CECB-70F2EDFDD270}"/>
                  </a:ext>
                </a:extLst>
              </p:cNvPr>
              <p:cNvSpPr/>
              <p:nvPr/>
            </p:nvSpPr>
            <p:spPr>
              <a:xfrm>
                <a:off x="5734845" y="4739928"/>
                <a:ext cx="197128" cy="20375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1" name="Oval 20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9ECCBF8-B245-7517-A295-6CBF3191FF01}"/>
                  </a:ext>
                </a:extLst>
              </p:cNvPr>
              <p:cNvSpPr/>
              <p:nvPr/>
            </p:nvSpPr>
            <p:spPr>
              <a:xfrm>
                <a:off x="5159923" y="4719694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2" name="Oval 2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DD77A5C4-D2A2-8201-87C5-E2AC1E2537CB}"/>
                  </a:ext>
                </a:extLst>
              </p:cNvPr>
              <p:cNvSpPr/>
              <p:nvPr/>
            </p:nvSpPr>
            <p:spPr>
              <a:xfrm>
                <a:off x="4845720" y="4312825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3" name="Oval 22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813E1917-47CD-34EF-56E1-5D86636F4413}"/>
                  </a:ext>
                </a:extLst>
              </p:cNvPr>
              <p:cNvSpPr/>
              <p:nvPr/>
            </p:nvSpPr>
            <p:spPr>
              <a:xfrm>
                <a:off x="4899406" y="3739033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Oval 23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48D92CF6-DC19-9B96-7FA0-197068D8FAAE}"/>
                  </a:ext>
                </a:extLst>
              </p:cNvPr>
              <p:cNvSpPr/>
              <p:nvPr/>
            </p:nvSpPr>
            <p:spPr>
              <a:xfrm>
                <a:off x="5280131" y="3524818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5" name="Oval 2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4450564-472D-E15A-0AEC-2AE71839D25D}"/>
                  </a:ext>
                </a:extLst>
              </p:cNvPr>
              <p:cNvSpPr/>
              <p:nvPr/>
            </p:nvSpPr>
            <p:spPr>
              <a:xfrm>
                <a:off x="5634627" y="3527978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26" name="Oval 25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4F8604-C510-F246-08D2-836E6EEBF29E}"/>
                </a:ext>
              </a:extLst>
            </p:cNvPr>
            <p:cNvSpPr/>
            <p:nvPr/>
          </p:nvSpPr>
          <p:spPr>
            <a:xfrm>
              <a:off x="6094029" y="3831121"/>
              <a:ext cx="198782" cy="1979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0AC84D-A298-A6E0-EFCF-CE0A739D5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35" y="149892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Choosing Frontline CLL Therapy in 2023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33ACF59-55CD-25AE-1B69-F2B5772B51E1}"/>
              </a:ext>
            </a:extLst>
          </p:cNvPr>
          <p:cNvSpPr/>
          <p:nvPr/>
        </p:nvSpPr>
        <p:spPr>
          <a:xfrm>
            <a:off x="3845573" y="2600726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60386A08-5485-6D7E-5680-165FCF77827F}"/>
              </a:ext>
            </a:extLst>
          </p:cNvPr>
          <p:cNvSpPr/>
          <p:nvPr/>
        </p:nvSpPr>
        <p:spPr>
          <a:xfrm rot="5400000">
            <a:off x="1807968" y="2416219"/>
            <a:ext cx="795528" cy="994172"/>
          </a:xfrm>
          <a:prstGeom prst="triangle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46C6FB-C680-B474-FFD5-48E4F5C7E974}"/>
              </a:ext>
            </a:extLst>
          </p:cNvPr>
          <p:cNvSpPr txBox="1"/>
          <p:nvPr/>
        </p:nvSpPr>
        <p:spPr>
          <a:xfrm>
            <a:off x="3392444" y="4653454"/>
            <a:ext cx="8764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O: </a:t>
            </a:r>
            <a:r>
              <a:rPr lang="en-US" sz="1200" dirty="0" err="1"/>
              <a:t>Obinatuzumab</a:t>
            </a:r>
            <a:r>
              <a:rPr lang="en-US" sz="1200" dirty="0"/>
              <a:t>, </a:t>
            </a:r>
            <a:r>
              <a:rPr lang="en-US" sz="1200" dirty="0" err="1"/>
              <a:t>Zanu</a:t>
            </a:r>
            <a:r>
              <a:rPr lang="en-US" sz="1200" dirty="0"/>
              <a:t>: Zanubrutinib, Ven: Venetoclax, Acala: Acalabrutinib,</a:t>
            </a:r>
          </a:p>
          <a:p>
            <a:r>
              <a:rPr lang="en-US" sz="1200" dirty="0"/>
              <a:t> </a:t>
            </a:r>
            <a:r>
              <a:rPr lang="en-US" sz="1200" dirty="0" err="1"/>
              <a:t>Ibr</a:t>
            </a:r>
            <a:r>
              <a:rPr lang="en-US" sz="1200" dirty="0"/>
              <a:t>: Ibrutinib</a:t>
            </a:r>
          </a:p>
        </p:txBody>
      </p:sp>
    </p:spTree>
    <p:extLst>
      <p:ext uri="{BB962C8B-B14F-4D97-AF65-F5344CB8AC3E}">
        <p14:creationId xmlns:p14="http://schemas.microsoft.com/office/powerpoint/2010/main" val="316950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1C1C5-BF41-6648-B897-AFDAAEBE8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28" y="270964"/>
            <a:ext cx="8212322" cy="994172"/>
          </a:xfrm>
        </p:spPr>
        <p:txBody>
          <a:bodyPr>
            <a:noAutofit/>
          </a:bodyPr>
          <a:lstStyle/>
          <a:p>
            <a:r>
              <a:rPr lang="en-US" sz="2100" dirty="0">
                <a:solidFill>
                  <a:schemeClr val="tx1"/>
                </a:solidFill>
              </a:rPr>
              <a:t>Zanubrutinib, Obinutuzumab, and Venetoclax with MRD Disease-Driven Discontinuation in previously untreated patients with CLL/SLL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FAFD7-05F5-7A4A-9E27-F48075AD4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36" y="1265136"/>
            <a:ext cx="8092706" cy="32635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12121"/>
                </a:solidFill>
                <a:latin typeface="BlinkMacSystemFont"/>
              </a:rPr>
              <a:t>Z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anubrutinib at 160 mg twice per day starting in cycle 1 on day 1 +  </a:t>
            </a:r>
            <a:r>
              <a:rPr lang="en-US" dirty="0">
                <a:solidFill>
                  <a:srgbClr val="212121"/>
                </a:solidFill>
                <a:latin typeface="BlinkMacSystemFont"/>
              </a:rPr>
              <a:t>O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binutuzumab at 1000 mg on day 1, 2, 8 and 15 of cycle 1, and day 1 of cycles 2-8</a:t>
            </a:r>
          </a:p>
          <a:p>
            <a:r>
              <a:rPr lang="en-US" dirty="0">
                <a:solidFill>
                  <a:srgbClr val="212121"/>
                </a:solidFill>
                <a:latin typeface="BlinkMacSystemFont"/>
              </a:rPr>
              <a:t>V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enetoclax ramp up to 400 mg per day starting in cycle 3 on day</a:t>
            </a:r>
          </a:p>
          <a:p>
            <a:r>
              <a:rPr lang="en-US" dirty="0">
                <a:solidFill>
                  <a:srgbClr val="212121"/>
                </a:solidFill>
                <a:latin typeface="BlinkMacSystemFont"/>
              </a:rPr>
              <a:t>D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iscontinued after 8-24 cycles when prespecified undetectable MRD criteria were met in the peripheral blood and bone marrow.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F25AB0-2B05-3D49-8BFF-9FC5EDB8AA52}"/>
              </a:ext>
            </a:extLst>
          </p:cNvPr>
          <p:cNvSpPr txBox="1"/>
          <p:nvPr/>
        </p:nvSpPr>
        <p:spPr>
          <a:xfrm>
            <a:off x="5673019" y="4501932"/>
            <a:ext cx="37377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Soumerai</a:t>
            </a:r>
            <a:r>
              <a:rPr lang="en-US" sz="1800" dirty="0"/>
              <a:t> JD et al. Lancet </a:t>
            </a:r>
            <a:r>
              <a:rPr lang="en-US" sz="1800" dirty="0" err="1"/>
              <a:t>Haematol</a:t>
            </a:r>
            <a:r>
              <a:rPr lang="en-US" sz="1800" dirty="0"/>
              <a:t>. 2021</a:t>
            </a:r>
          </a:p>
        </p:txBody>
      </p:sp>
    </p:spTree>
    <p:extLst>
      <p:ext uri="{BB962C8B-B14F-4D97-AF65-F5344CB8AC3E}">
        <p14:creationId xmlns:p14="http://schemas.microsoft.com/office/powerpoint/2010/main" val="238789971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1C1C5-BF41-6648-B897-AFDAAEBE8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28" y="270964"/>
            <a:ext cx="8212322" cy="994172"/>
          </a:xfrm>
        </p:spPr>
        <p:txBody>
          <a:bodyPr>
            <a:noAutofit/>
          </a:bodyPr>
          <a:lstStyle/>
          <a:p>
            <a:r>
              <a:rPr lang="en-US" sz="2100" dirty="0">
                <a:solidFill>
                  <a:schemeClr val="tx1"/>
                </a:solidFill>
              </a:rPr>
              <a:t>Zanubrutinib, Obinutuzumab, and Venetoclax with MRD Disease-Driven Discontinuation in previously untreated patients with CLL/SLL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FAFD7-05F5-7A4A-9E27-F48075AD4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644" y="1371600"/>
            <a:ext cx="8092706" cy="3263504"/>
          </a:xfrm>
        </p:spPr>
        <p:txBody>
          <a:bodyPr>
            <a:normAutofit/>
          </a:bodyPr>
          <a:lstStyle/>
          <a:p>
            <a:r>
              <a:rPr lang="en-US" dirty="0"/>
              <a:t>39 patients were enrolled and treated. </a:t>
            </a:r>
          </a:p>
          <a:p>
            <a:r>
              <a:rPr lang="en-US" dirty="0"/>
              <a:t>High risk features: </a:t>
            </a:r>
          </a:p>
          <a:p>
            <a:pPr lvl="1"/>
            <a:r>
              <a:rPr lang="en-US" dirty="0"/>
              <a:t>72% IGVH</a:t>
            </a:r>
          </a:p>
          <a:p>
            <a:pPr lvl="1"/>
            <a:r>
              <a:rPr lang="en-US" dirty="0"/>
              <a:t>13% 17p deletion or TP53 mutation. </a:t>
            </a:r>
          </a:p>
          <a:p>
            <a:r>
              <a:rPr lang="en-US" dirty="0"/>
              <a:t>Median follow-up of 25·8 months </a:t>
            </a:r>
          </a:p>
          <a:p>
            <a:r>
              <a:rPr lang="en-US" dirty="0"/>
              <a:t>33 (89%) of 37 patients had undetectable MRD in both blood and bone marrow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F25AB0-2B05-3D49-8BFF-9FC5EDB8AA52}"/>
              </a:ext>
            </a:extLst>
          </p:cNvPr>
          <p:cNvSpPr txBox="1"/>
          <p:nvPr/>
        </p:nvSpPr>
        <p:spPr>
          <a:xfrm>
            <a:off x="4291621" y="4501932"/>
            <a:ext cx="54457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Soumerai</a:t>
            </a:r>
            <a:r>
              <a:rPr lang="en-US" sz="1800" dirty="0"/>
              <a:t> JD et al. Lancet </a:t>
            </a:r>
            <a:r>
              <a:rPr lang="en-US" sz="1800" dirty="0" err="1"/>
              <a:t>Haematol</a:t>
            </a:r>
            <a:r>
              <a:rPr lang="en-US" sz="1800" dirty="0"/>
              <a:t>. 2021 Dec;8(12):e879-e890. </a:t>
            </a:r>
          </a:p>
        </p:txBody>
      </p:sp>
    </p:spTree>
    <p:extLst>
      <p:ext uri="{BB962C8B-B14F-4D97-AF65-F5344CB8AC3E}">
        <p14:creationId xmlns:p14="http://schemas.microsoft.com/office/powerpoint/2010/main" val="222064618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0E60CB04-CD34-2566-2B16-67D080568995}"/>
              </a:ext>
            </a:extLst>
          </p:cNvPr>
          <p:cNvGrpSpPr/>
          <p:nvPr/>
        </p:nvGrpSpPr>
        <p:grpSpPr>
          <a:xfrm>
            <a:off x="2363028" y="1083263"/>
            <a:ext cx="3697358" cy="3660085"/>
            <a:chOff x="3150704" y="1749286"/>
            <a:chExt cx="4929810" cy="488011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F54E0F3-83C9-8F49-5690-141CD99C01A7}"/>
                </a:ext>
              </a:extLst>
            </p:cNvPr>
            <p:cNvGrpSpPr/>
            <p:nvPr/>
          </p:nvGrpSpPr>
          <p:grpSpPr>
            <a:xfrm>
              <a:off x="3150704" y="1749286"/>
              <a:ext cx="4929810" cy="4880113"/>
              <a:chOff x="3150704" y="1749286"/>
              <a:chExt cx="4929810" cy="488011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665E6D7-3240-BC5E-E908-D73317C10B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0075" t="16328" r="19462" b="8750"/>
              <a:stretch/>
            </p:blipFill>
            <p:spPr>
              <a:xfrm>
                <a:off x="3150704" y="1749286"/>
                <a:ext cx="4929810" cy="4880113"/>
              </a:xfrm>
              <a:prstGeom prst="ellipse">
                <a:avLst/>
              </a:prstGeom>
            </p:spPr>
          </p:pic>
          <p:sp>
            <p:nvSpPr>
              <p:cNvPr id="19" name="Oval 1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9408729-BC24-0617-BE5B-7FBF887E448E}"/>
                  </a:ext>
                </a:extLst>
              </p:cNvPr>
              <p:cNvSpPr/>
              <p:nvPr/>
            </p:nvSpPr>
            <p:spPr>
              <a:xfrm>
                <a:off x="6094856" y="4307029"/>
                <a:ext cx="197128" cy="20375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0" name="Oval 19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0CCDCBF-EDF6-EBEB-CECB-70F2EDFDD270}"/>
                  </a:ext>
                </a:extLst>
              </p:cNvPr>
              <p:cNvSpPr/>
              <p:nvPr/>
            </p:nvSpPr>
            <p:spPr>
              <a:xfrm>
                <a:off x="5734845" y="4739928"/>
                <a:ext cx="197128" cy="20375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1" name="Oval 20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9ECCBF8-B245-7517-A295-6CBF3191FF01}"/>
                  </a:ext>
                </a:extLst>
              </p:cNvPr>
              <p:cNvSpPr/>
              <p:nvPr/>
            </p:nvSpPr>
            <p:spPr>
              <a:xfrm>
                <a:off x="5159923" y="4719694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2" name="Oval 2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DD77A5C4-D2A2-8201-87C5-E2AC1E2537CB}"/>
                  </a:ext>
                </a:extLst>
              </p:cNvPr>
              <p:cNvSpPr/>
              <p:nvPr/>
            </p:nvSpPr>
            <p:spPr>
              <a:xfrm>
                <a:off x="4845720" y="4312825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3" name="Oval 22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813E1917-47CD-34EF-56E1-5D86636F4413}"/>
                  </a:ext>
                </a:extLst>
              </p:cNvPr>
              <p:cNvSpPr/>
              <p:nvPr/>
            </p:nvSpPr>
            <p:spPr>
              <a:xfrm>
                <a:off x="4899406" y="3739033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Oval 23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48D92CF6-DC19-9B96-7FA0-197068D8FAAE}"/>
                  </a:ext>
                </a:extLst>
              </p:cNvPr>
              <p:cNvSpPr/>
              <p:nvPr/>
            </p:nvSpPr>
            <p:spPr>
              <a:xfrm>
                <a:off x="5280131" y="3524818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5" name="Oval 2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4450564-472D-E15A-0AEC-2AE71839D25D}"/>
                  </a:ext>
                </a:extLst>
              </p:cNvPr>
              <p:cNvSpPr/>
              <p:nvPr/>
            </p:nvSpPr>
            <p:spPr>
              <a:xfrm>
                <a:off x="5634627" y="3527978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26" name="Oval 25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4F8604-C510-F246-08D2-836E6EEBF29E}"/>
                </a:ext>
              </a:extLst>
            </p:cNvPr>
            <p:cNvSpPr/>
            <p:nvPr/>
          </p:nvSpPr>
          <p:spPr>
            <a:xfrm>
              <a:off x="6094029" y="3831121"/>
              <a:ext cx="198782" cy="1979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0AC84D-A298-A6E0-EFCF-CE0A739D5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35" y="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Choosing Frontline CLL Therapy in 2023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33ACF59-55CD-25AE-1B69-F2B5772B51E1}"/>
              </a:ext>
            </a:extLst>
          </p:cNvPr>
          <p:cNvSpPr/>
          <p:nvPr/>
        </p:nvSpPr>
        <p:spPr>
          <a:xfrm>
            <a:off x="3845573" y="2600726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60386A08-5485-6D7E-5680-165FCF77827F}"/>
              </a:ext>
            </a:extLst>
          </p:cNvPr>
          <p:cNvSpPr/>
          <p:nvPr/>
        </p:nvSpPr>
        <p:spPr>
          <a:xfrm rot="5400000">
            <a:off x="1807968" y="2416219"/>
            <a:ext cx="795528" cy="994172"/>
          </a:xfrm>
          <a:prstGeom prst="triangle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46C6FB-C680-B474-FFD5-48E4F5C7E974}"/>
              </a:ext>
            </a:extLst>
          </p:cNvPr>
          <p:cNvSpPr txBox="1"/>
          <p:nvPr/>
        </p:nvSpPr>
        <p:spPr>
          <a:xfrm>
            <a:off x="3823642" y="4723857"/>
            <a:ext cx="87641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O: </a:t>
            </a:r>
            <a:r>
              <a:rPr lang="en-US" sz="1100" dirty="0" err="1"/>
              <a:t>Obinatuzumab</a:t>
            </a:r>
            <a:r>
              <a:rPr lang="en-US" sz="1100" dirty="0"/>
              <a:t>, </a:t>
            </a:r>
            <a:r>
              <a:rPr lang="en-US" sz="1100" dirty="0" err="1"/>
              <a:t>Zanu</a:t>
            </a:r>
            <a:r>
              <a:rPr lang="en-US" sz="1100" dirty="0"/>
              <a:t>: Zanubrutinib, Ven: Venetoclax, Acala: Acalabrutinib, </a:t>
            </a:r>
          </a:p>
          <a:p>
            <a:r>
              <a:rPr lang="en-US" sz="1100" dirty="0" err="1"/>
              <a:t>Ibr</a:t>
            </a:r>
            <a:r>
              <a:rPr lang="en-US" sz="1100" dirty="0"/>
              <a:t>: Ibrutinib</a:t>
            </a:r>
          </a:p>
        </p:txBody>
      </p:sp>
    </p:spTree>
    <p:extLst>
      <p:ext uri="{BB962C8B-B14F-4D97-AF65-F5344CB8AC3E}">
        <p14:creationId xmlns:p14="http://schemas.microsoft.com/office/powerpoint/2010/main" val="401450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A80949-926C-1742-9A17-B9F36B64D2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700" b="0" dirty="0">
                <a:solidFill>
                  <a:schemeClr val="tx1"/>
                </a:solidFill>
              </a:rPr>
              <a:t>Study design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EE83E6-F581-0F4B-BCD8-E5FABF526D52}"/>
              </a:ext>
            </a:extLst>
          </p:cNvPr>
          <p:cNvGrpSpPr/>
          <p:nvPr/>
        </p:nvGrpSpPr>
        <p:grpSpPr>
          <a:xfrm>
            <a:off x="1559379" y="969849"/>
            <a:ext cx="6001036" cy="3957492"/>
            <a:chOff x="353283" y="727071"/>
            <a:chExt cx="11060375" cy="689355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0C0D0B-51E0-AF4C-8FD0-C5CA5D10E2D3}"/>
                </a:ext>
              </a:extLst>
            </p:cNvPr>
            <p:cNvSpPr txBox="1"/>
            <p:nvPr/>
          </p:nvSpPr>
          <p:spPr>
            <a:xfrm>
              <a:off x="5208347" y="727071"/>
              <a:ext cx="3762774" cy="3334862"/>
            </a:xfrm>
            <a:prstGeom prst="rect">
              <a:avLst/>
            </a:prstGeom>
            <a:solidFill>
              <a:srgbClr val="E06A50">
                <a:alpha val="92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125" b="1" u="sng" dirty="0"/>
                <a:t>Arm A – Ibrutinib + Rituximab</a:t>
              </a:r>
            </a:p>
            <a:p>
              <a:pPr>
                <a:defRPr/>
              </a:pPr>
              <a:r>
                <a:rPr lang="en-US" sz="900" dirty="0"/>
                <a:t>Cycles 1: </a:t>
              </a:r>
            </a:p>
            <a:p>
              <a:pPr>
                <a:defRPr/>
              </a:pPr>
              <a:r>
                <a:rPr lang="en-US" sz="900" dirty="0"/>
                <a:t>Ibrutinib 420 mg PO daily, days 1-28 </a:t>
              </a:r>
            </a:p>
            <a:p>
              <a:pPr>
                <a:defRPr/>
              </a:pPr>
              <a:endParaRPr lang="en-US" sz="591" dirty="0"/>
            </a:p>
            <a:p>
              <a:pPr>
                <a:defRPr/>
              </a:pPr>
              <a:r>
                <a:rPr lang="en-US" sz="900" dirty="0"/>
                <a:t>Cycle 2:</a:t>
              </a:r>
            </a:p>
            <a:p>
              <a:pPr>
                <a:defRPr/>
              </a:pPr>
              <a:r>
                <a:rPr lang="en-US" sz="900" dirty="0"/>
                <a:t>Ibrutinib 420 mg PO daily, days 1-28 </a:t>
              </a:r>
            </a:p>
            <a:p>
              <a:pPr>
                <a:defRPr/>
              </a:pPr>
              <a:r>
                <a:rPr lang="en-US" sz="900" dirty="0"/>
                <a:t>Rituximab 50 mg/m</a:t>
              </a:r>
              <a:r>
                <a:rPr lang="en-US" sz="900" baseline="30000" dirty="0"/>
                <a:t>2</a:t>
              </a:r>
              <a:r>
                <a:rPr lang="en-US" sz="900" dirty="0"/>
                <a:t> IV, day 1</a:t>
              </a:r>
            </a:p>
            <a:p>
              <a:pPr>
                <a:defRPr/>
              </a:pPr>
              <a:r>
                <a:rPr lang="en-US" sz="900" dirty="0"/>
                <a:t>Rituximab 325 mg/m</a:t>
              </a:r>
              <a:r>
                <a:rPr lang="en-US" sz="900" baseline="30000" dirty="0"/>
                <a:t>2</a:t>
              </a:r>
              <a:r>
                <a:rPr lang="en-US" sz="900" dirty="0"/>
                <a:t> IV, day 2</a:t>
              </a:r>
            </a:p>
            <a:p>
              <a:pPr>
                <a:defRPr/>
              </a:pPr>
              <a:r>
                <a:rPr lang="en-US" sz="900" dirty="0"/>
                <a:t>	</a:t>
              </a:r>
            </a:p>
            <a:p>
              <a:pPr>
                <a:defRPr/>
              </a:pPr>
              <a:r>
                <a:rPr lang="en-US" sz="900" dirty="0"/>
                <a:t>Cycles 3-7: </a:t>
              </a:r>
            </a:p>
            <a:p>
              <a:pPr>
                <a:defRPr/>
              </a:pPr>
              <a:r>
                <a:rPr lang="en-US" sz="900" dirty="0"/>
                <a:t>Ibrutinib 420 mg PO daily, days 1-28 </a:t>
              </a:r>
            </a:p>
            <a:p>
              <a:pPr>
                <a:defRPr/>
              </a:pPr>
              <a:r>
                <a:rPr lang="en-US" sz="900" dirty="0"/>
                <a:t>Rituximab 500 mg/m</a:t>
              </a:r>
              <a:r>
                <a:rPr lang="en-US" sz="900" baseline="30000" dirty="0"/>
                <a:t>2</a:t>
              </a:r>
              <a:r>
                <a:rPr lang="en-US" sz="900" dirty="0"/>
                <a:t> IV, day 1</a:t>
              </a:r>
            </a:p>
          </p:txBody>
        </p:sp>
        <p:cxnSp>
          <p:nvCxnSpPr>
            <p:cNvPr id="12" name="Elbow Connector 11">
              <a:extLst>
                <a:ext uri="{FF2B5EF4-FFF2-40B4-BE49-F238E27FC236}">
                  <a16:creationId xmlns:a16="http://schemas.microsoft.com/office/drawing/2014/main" id="{41FA227A-6028-CE4D-BB1B-3377B543C1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8460" y="2364509"/>
              <a:ext cx="2318863" cy="1454659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>
              <a:extLst>
                <a:ext uri="{FF2B5EF4-FFF2-40B4-BE49-F238E27FC236}">
                  <a16:creationId xmlns:a16="http://schemas.microsoft.com/office/drawing/2014/main" id="{D4058C19-EF43-F742-9DB5-373A2F79A6ED}"/>
                </a:ext>
              </a:extLst>
            </p:cNvPr>
            <p:cNvCxnSpPr>
              <a:cxnSpLocks/>
            </p:cNvCxnSpPr>
            <p:nvPr/>
          </p:nvCxnSpPr>
          <p:spPr>
            <a:xfrm>
              <a:off x="2783119" y="3879750"/>
              <a:ext cx="2428804" cy="1545459"/>
            </a:xfrm>
            <a:prstGeom prst="bentConnector3">
              <a:avLst>
                <a:gd name="adj1" fmla="val 53660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9A08E0D-7495-B44F-8ED4-331A9724BD7A}"/>
                </a:ext>
              </a:extLst>
            </p:cNvPr>
            <p:cNvSpPr txBox="1"/>
            <p:nvPr/>
          </p:nvSpPr>
          <p:spPr>
            <a:xfrm>
              <a:off x="5217591" y="3946443"/>
              <a:ext cx="3766231" cy="3674179"/>
            </a:xfrm>
            <a:prstGeom prst="rect">
              <a:avLst/>
            </a:prstGeom>
            <a:solidFill>
              <a:schemeClr val="accent5">
                <a:lumMod val="75000"/>
                <a:alpha val="59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  <a:bevelB prst="convex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125" b="1" u="sng" dirty="0"/>
                <a:t>Arm B - FCR</a:t>
              </a:r>
            </a:p>
            <a:p>
              <a:pPr>
                <a:defRPr/>
              </a:pPr>
              <a:r>
                <a:rPr lang="en-US" sz="900" dirty="0"/>
                <a:t>Cycles 1-6:</a:t>
              </a:r>
            </a:p>
            <a:p>
              <a:pPr>
                <a:defRPr/>
              </a:pPr>
              <a:r>
                <a:rPr lang="en-US" sz="900" dirty="0" err="1"/>
                <a:t>Fludarabine</a:t>
              </a:r>
              <a:r>
                <a:rPr lang="en-US" sz="900" dirty="0"/>
                <a:t> 25 mg/m</a:t>
              </a:r>
              <a:r>
                <a:rPr lang="en-US" sz="900" baseline="30000" dirty="0"/>
                <a:t>2</a:t>
              </a:r>
              <a:r>
                <a:rPr lang="en-US" sz="900" dirty="0"/>
                <a:t> IV, days 1-3</a:t>
              </a:r>
            </a:p>
            <a:p>
              <a:pPr>
                <a:defRPr/>
              </a:pPr>
              <a:r>
                <a:rPr lang="en-US" sz="900" dirty="0"/>
                <a:t>Cyclophosphamide 250 mg/m</a:t>
              </a:r>
              <a:r>
                <a:rPr lang="en-US" sz="900" baseline="30000" dirty="0"/>
                <a:t>2</a:t>
              </a:r>
              <a:r>
                <a:rPr lang="en-US" sz="900" dirty="0"/>
                <a:t> IV, days 1-3 </a:t>
              </a:r>
            </a:p>
            <a:p>
              <a:pPr>
                <a:defRPr/>
              </a:pPr>
              <a:endParaRPr lang="en-US" sz="591" dirty="0"/>
            </a:p>
            <a:p>
              <a:pPr>
                <a:defRPr/>
              </a:pPr>
              <a:r>
                <a:rPr lang="en-US" sz="900" dirty="0"/>
                <a:t>Cycle 1:</a:t>
              </a:r>
            </a:p>
            <a:p>
              <a:pPr>
                <a:defRPr/>
              </a:pPr>
              <a:r>
                <a:rPr lang="en-US" sz="900" dirty="0"/>
                <a:t>Rituximab 50 mg/m</a:t>
              </a:r>
              <a:r>
                <a:rPr lang="en-US" sz="900" baseline="30000" dirty="0"/>
                <a:t>2</a:t>
              </a:r>
              <a:r>
                <a:rPr lang="en-US" sz="900" dirty="0"/>
                <a:t> IV, day 1, cycle 1</a:t>
              </a:r>
            </a:p>
            <a:p>
              <a:pPr>
                <a:defRPr/>
              </a:pPr>
              <a:r>
                <a:rPr lang="en-US" sz="900" dirty="0"/>
                <a:t>Rituximab 325 mg/m</a:t>
              </a:r>
              <a:r>
                <a:rPr lang="en-US" sz="900" baseline="30000" dirty="0"/>
                <a:t>2</a:t>
              </a:r>
              <a:r>
                <a:rPr lang="en-US" sz="900" dirty="0"/>
                <a:t> IV, day 2, cycle 1</a:t>
              </a:r>
            </a:p>
            <a:p>
              <a:pPr>
                <a:defRPr/>
              </a:pPr>
              <a:endParaRPr lang="en-US" sz="591" dirty="0"/>
            </a:p>
            <a:p>
              <a:pPr>
                <a:defRPr/>
              </a:pPr>
              <a:r>
                <a:rPr lang="en-US" sz="900" dirty="0"/>
                <a:t>Cycle 2-6:</a:t>
              </a:r>
            </a:p>
            <a:p>
              <a:pPr>
                <a:defRPr/>
              </a:pPr>
              <a:r>
                <a:rPr lang="en-US" sz="900" dirty="0"/>
                <a:t>Rituximab 500 mg/m</a:t>
              </a:r>
              <a:r>
                <a:rPr lang="en-US" sz="900" baseline="30000" dirty="0"/>
                <a:t>2</a:t>
              </a:r>
              <a:r>
                <a:rPr lang="en-US" sz="900" dirty="0"/>
                <a:t> IV, day 1, cycles 2-6</a:t>
              </a:r>
            </a:p>
          </p:txBody>
        </p:sp>
        <p:pic>
          <p:nvPicPr>
            <p:cNvPr id="18" name="Graphic 17" descr="Group">
              <a:extLst>
                <a:ext uri="{FF2B5EF4-FFF2-40B4-BE49-F238E27FC236}">
                  <a16:creationId xmlns:a16="http://schemas.microsoft.com/office/drawing/2014/main" id="{4CF23879-40DB-D244-8BDB-C8523F649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68496" y="1721110"/>
              <a:ext cx="624548" cy="719858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5A28B0D-891C-924E-9798-EE00F4E9CCBF}"/>
                </a:ext>
              </a:extLst>
            </p:cNvPr>
            <p:cNvCxnSpPr>
              <a:cxnSpLocks/>
            </p:cNvCxnSpPr>
            <p:nvPr/>
          </p:nvCxnSpPr>
          <p:spPr>
            <a:xfrm>
              <a:off x="9055199" y="5359301"/>
              <a:ext cx="2250500" cy="117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2D64B7D-22C1-E94E-B11C-FB01E93495B6}"/>
                </a:ext>
              </a:extLst>
            </p:cNvPr>
            <p:cNvCxnSpPr/>
            <p:nvPr/>
          </p:nvCxnSpPr>
          <p:spPr>
            <a:xfrm>
              <a:off x="11094681" y="2325033"/>
              <a:ext cx="31897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96BF008-F627-7341-AD5D-695B3AB64034}"/>
                </a:ext>
              </a:extLst>
            </p:cNvPr>
            <p:cNvSpPr txBox="1"/>
            <p:nvPr/>
          </p:nvSpPr>
          <p:spPr>
            <a:xfrm>
              <a:off x="9241278" y="1817373"/>
              <a:ext cx="1853404" cy="1367095"/>
            </a:xfrm>
            <a:prstGeom prst="rect">
              <a:avLst/>
            </a:prstGeom>
            <a:solidFill>
              <a:srgbClr val="E06A50">
                <a:alpha val="92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900" dirty="0"/>
                <a:t>Cycle 8 until progression: </a:t>
              </a:r>
            </a:p>
            <a:p>
              <a:pPr>
                <a:defRPr/>
              </a:pPr>
              <a:r>
                <a:rPr lang="en-US" sz="900" dirty="0"/>
                <a:t>Ibrutinib 420 mg PO daily, days 1-28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A452902-7960-1D47-80C2-2E3F2E2B86DD}"/>
                </a:ext>
              </a:extLst>
            </p:cNvPr>
            <p:cNvSpPr txBox="1"/>
            <p:nvPr/>
          </p:nvSpPr>
          <p:spPr>
            <a:xfrm>
              <a:off x="353283" y="5086654"/>
              <a:ext cx="2468524" cy="402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Planned Accrual: 519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4A491EC-134C-924C-9329-74371303EC5C}"/>
                </a:ext>
              </a:extLst>
            </p:cNvPr>
            <p:cNvCxnSpPr/>
            <p:nvPr/>
          </p:nvCxnSpPr>
          <p:spPr>
            <a:xfrm>
              <a:off x="8964546" y="2311998"/>
              <a:ext cx="282906" cy="1303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90BAFFF-1D97-CA4A-B13C-841C7643E524}"/>
              </a:ext>
            </a:extLst>
          </p:cNvPr>
          <p:cNvSpPr txBox="1"/>
          <p:nvPr/>
        </p:nvSpPr>
        <p:spPr>
          <a:xfrm>
            <a:off x="1114253" y="2083277"/>
            <a:ext cx="1954381" cy="1425455"/>
          </a:xfrm>
          <a:prstGeom prst="rect">
            <a:avLst/>
          </a:prstGeom>
          <a:gradFill flip="none" rotWithShape="1">
            <a:gsLst>
              <a:gs pos="26000">
                <a:schemeClr val="accent2">
                  <a:lumMod val="0"/>
                  <a:lumOff val="100000"/>
                </a:schemeClr>
              </a:gs>
              <a:gs pos="100000">
                <a:srgbClr val="E8DECB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463" b="1" dirty="0"/>
              <a:t>E1912</a:t>
            </a:r>
          </a:p>
          <a:p>
            <a:pPr>
              <a:defRPr/>
            </a:pPr>
            <a:r>
              <a:rPr lang="en-US" sz="900" u="sng" dirty="0"/>
              <a:t>Eligibility</a:t>
            </a:r>
            <a:r>
              <a:rPr lang="en-US" sz="900" dirty="0"/>
              <a:t>:</a:t>
            </a:r>
          </a:p>
          <a:p>
            <a:pPr>
              <a:defRPr/>
            </a:pPr>
            <a:r>
              <a:rPr lang="en-US" sz="900" dirty="0"/>
              <a:t>-Previously untreated CLL </a:t>
            </a:r>
          </a:p>
          <a:p>
            <a:pPr>
              <a:defRPr/>
            </a:pPr>
            <a:r>
              <a:rPr lang="en-US" sz="900" dirty="0"/>
              <a:t>-Requires treatment (IWCLL 2008)</a:t>
            </a:r>
          </a:p>
          <a:p>
            <a:pPr>
              <a:defRPr/>
            </a:pPr>
            <a:r>
              <a:rPr lang="en-US" sz="900" dirty="0"/>
              <a:t>-Age </a:t>
            </a:r>
            <a:r>
              <a:rPr lang="en-US" sz="900" u="sng" dirty="0"/>
              <a:t>&lt;</a:t>
            </a:r>
            <a:r>
              <a:rPr lang="en-US" sz="900" dirty="0"/>
              <a:t> 70</a:t>
            </a:r>
          </a:p>
          <a:p>
            <a:pPr>
              <a:defRPr/>
            </a:pPr>
            <a:r>
              <a:rPr lang="en-US" sz="900" dirty="0"/>
              <a:t>-ECOG 0-2</a:t>
            </a:r>
          </a:p>
          <a:p>
            <a:pPr>
              <a:defRPr/>
            </a:pPr>
            <a:r>
              <a:rPr lang="en-US" sz="900" dirty="0"/>
              <a:t>-</a:t>
            </a:r>
            <a:r>
              <a:rPr lang="en-US" sz="900" dirty="0" err="1"/>
              <a:t>CrCL</a:t>
            </a:r>
            <a:r>
              <a:rPr lang="en-US" sz="900" dirty="0"/>
              <a:t>&gt;40 </a:t>
            </a:r>
          </a:p>
          <a:p>
            <a:pPr>
              <a:defRPr/>
            </a:pPr>
            <a:r>
              <a:rPr lang="en-US" sz="900" dirty="0"/>
              <a:t>-Able to tolerate FCR</a:t>
            </a:r>
          </a:p>
          <a:p>
            <a:pPr>
              <a:defRPr/>
            </a:pPr>
            <a:r>
              <a:rPr lang="en-US" sz="900" dirty="0"/>
              <a:t>-No deletion 17p by FISH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33BA43-4A4C-A441-B1A3-117F2A673F6F}"/>
              </a:ext>
            </a:extLst>
          </p:cNvPr>
          <p:cNvSpPr txBox="1"/>
          <p:nvPr/>
        </p:nvSpPr>
        <p:spPr>
          <a:xfrm rot="16200000">
            <a:off x="2613196" y="2479178"/>
            <a:ext cx="1148285" cy="646331"/>
          </a:xfrm>
          <a:prstGeom prst="rect">
            <a:avLst/>
          </a:prstGeom>
          <a:gradFill flip="none" rotWithShape="1">
            <a:gsLst>
              <a:gs pos="24000">
                <a:schemeClr val="accent2">
                  <a:lumMod val="0"/>
                  <a:lumOff val="100000"/>
                </a:schemeClr>
              </a:gs>
              <a:gs pos="100000">
                <a:srgbClr val="E8DECB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txBody>
          <a:bodyPr wrap="square" rtlCol="0">
            <a:spAutoFit/>
          </a:bodyPr>
          <a:lstStyle/>
          <a:p>
            <a:r>
              <a:rPr lang="en-US" sz="1800" dirty="0"/>
              <a:t>Randomization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33BA43-4A4C-A441-B1A3-117F2A673F6F}"/>
              </a:ext>
            </a:extLst>
          </p:cNvPr>
          <p:cNvSpPr txBox="1"/>
          <p:nvPr/>
        </p:nvSpPr>
        <p:spPr>
          <a:xfrm rot="16200000">
            <a:off x="6593385" y="2617044"/>
            <a:ext cx="2211058" cy="317459"/>
          </a:xfrm>
          <a:prstGeom prst="rect">
            <a:avLst/>
          </a:prstGeom>
          <a:gradFill flip="none" rotWithShape="1">
            <a:gsLst>
              <a:gs pos="24000">
                <a:schemeClr val="accent2">
                  <a:lumMod val="0"/>
                  <a:lumOff val="100000"/>
                </a:schemeClr>
              </a:gs>
              <a:gs pos="100000">
                <a:srgbClr val="E8DECB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63" dirty="0"/>
              <a:t>Disease Progression</a:t>
            </a:r>
          </a:p>
        </p:txBody>
      </p:sp>
      <p:pic>
        <p:nvPicPr>
          <p:cNvPr id="2" name="Picture 1" descr="schemaTw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995" y="3380910"/>
            <a:ext cx="169102" cy="26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6830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l"/>
            <a:r>
              <a:rPr lang="en-US" b="0" dirty="0">
                <a:solidFill>
                  <a:schemeClr val="tx1"/>
                </a:solidFill>
              </a:rPr>
              <a:t>Patient Characteristics Were Well Balanced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B78F35B-1AA9-4A88-97DB-748ED7B1ED1C}" type="slidenum">
              <a:rPr lang="en-US" smtClean="0"/>
              <a:pPr>
                <a:defRPr/>
              </a:pPr>
              <a:t>147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07577" y="4154107"/>
            <a:ext cx="3979799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* Tested in 437 (82%) patients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910664" y="1224388"/>
          <a:ext cx="5161264" cy="3023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7333">
                  <a:extLst>
                    <a:ext uri="{9D8B030D-6E8A-4147-A177-3AD203B41FA5}">
                      <a16:colId xmlns:a16="http://schemas.microsoft.com/office/drawing/2014/main" val="2612882738"/>
                    </a:ext>
                  </a:extLst>
                </a:gridCol>
                <a:gridCol w="930453">
                  <a:extLst>
                    <a:ext uri="{9D8B030D-6E8A-4147-A177-3AD203B41FA5}">
                      <a16:colId xmlns:a16="http://schemas.microsoft.com/office/drawing/2014/main" val="1378299352"/>
                    </a:ext>
                  </a:extLst>
                </a:gridCol>
                <a:gridCol w="1057596">
                  <a:extLst>
                    <a:ext uri="{9D8B030D-6E8A-4147-A177-3AD203B41FA5}">
                      <a16:colId xmlns:a16="http://schemas.microsoft.com/office/drawing/2014/main" val="940731993"/>
                    </a:ext>
                  </a:extLst>
                </a:gridCol>
                <a:gridCol w="825882">
                  <a:extLst>
                    <a:ext uri="{9D8B030D-6E8A-4147-A177-3AD203B41FA5}">
                      <a16:colId xmlns:a16="http://schemas.microsoft.com/office/drawing/2014/main" val="903655856"/>
                    </a:ext>
                  </a:extLst>
                </a:gridCol>
              </a:tblGrid>
              <a:tr h="394335">
                <a:tc>
                  <a:txBody>
                    <a:bodyPr/>
                    <a:lstStyle/>
                    <a:p>
                      <a:pPr marL="0" marR="0" lvl="0" indent="0" algn="l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Baseline characteristics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IR</a:t>
                      </a:r>
                    </a:p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n=354</a:t>
                      </a:r>
                      <a:endParaRPr kumimoji="0" lang="de-DE" sz="110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FCR</a:t>
                      </a:r>
                    </a:p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n=175</a:t>
                      </a:r>
                      <a:endParaRPr kumimoji="0" lang="de-DE" sz="110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Total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extLst>
                  <a:ext uri="{0D108BD9-81ED-4DB2-BD59-A6C34878D82A}">
                    <a16:rowId xmlns:a16="http://schemas.microsoft.com/office/drawing/2014/main" val="294439723"/>
                  </a:ext>
                </a:extLst>
              </a:tr>
              <a:tr h="212127">
                <a:tc>
                  <a:txBody>
                    <a:bodyPr/>
                    <a:lstStyle/>
                    <a:p>
                      <a:pPr marL="0" marR="0" lvl="0" indent="0" algn="just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Median age (y)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58</a:t>
                      </a: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57</a:t>
                      </a: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58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extLst>
                  <a:ext uri="{0D108BD9-81ED-4DB2-BD59-A6C34878D82A}">
                    <a16:rowId xmlns:a16="http://schemas.microsoft.com/office/drawing/2014/main" val="4083957587"/>
                  </a:ext>
                </a:extLst>
              </a:tr>
              <a:tr h="212127">
                <a:tc>
                  <a:txBody>
                    <a:bodyPr/>
                    <a:lstStyle/>
                    <a:p>
                      <a:pPr marL="0" marR="0" lvl="0" indent="0" algn="l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Age </a:t>
                      </a:r>
                      <a:r>
                        <a:rPr kumimoji="0" lang="en-US" sz="1100" u="sng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&gt;</a:t>
                      </a: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 60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41.0%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40.0%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40.6%</a:t>
                      </a:r>
                    </a:p>
                  </a:txBody>
                  <a:tcPr marL="51435" marR="51435" marT="25718" marB="25718" horzOverflow="overflow"/>
                </a:tc>
                <a:extLst>
                  <a:ext uri="{0D108BD9-81ED-4DB2-BD59-A6C34878D82A}">
                    <a16:rowId xmlns:a16="http://schemas.microsoft.com/office/drawing/2014/main" val="2363865723"/>
                  </a:ext>
                </a:extLst>
              </a:tr>
              <a:tr h="212127">
                <a:tc>
                  <a:txBody>
                    <a:bodyPr/>
                    <a:lstStyle/>
                    <a:p>
                      <a:pPr marL="0" marR="0" lvl="0" indent="0" algn="l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Female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33.3%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31.4%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32.7%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extLst>
                  <a:ext uri="{0D108BD9-81ED-4DB2-BD59-A6C34878D82A}">
                    <a16:rowId xmlns:a16="http://schemas.microsoft.com/office/drawing/2014/main" val="4120052487"/>
                  </a:ext>
                </a:extLst>
              </a:tr>
              <a:tr h="212127">
                <a:tc>
                  <a:txBody>
                    <a:bodyPr/>
                    <a:lstStyle/>
                    <a:p>
                      <a:pPr marL="0" marR="0" lvl="0" indent="0" algn="l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ECOG = 0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63.8%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62.3%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63.3%</a:t>
                      </a:r>
                    </a:p>
                  </a:txBody>
                  <a:tcPr marL="51435" marR="51435" marT="25718" marB="25718" horzOverflow="overflow"/>
                </a:tc>
                <a:extLst>
                  <a:ext uri="{0D108BD9-81ED-4DB2-BD59-A6C34878D82A}">
                    <a16:rowId xmlns:a16="http://schemas.microsoft.com/office/drawing/2014/main" val="2379294410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pPr marL="0" marR="0" lvl="0" indent="0" algn="l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Rai stage 0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3.1%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5.1%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3.8%</a:t>
                      </a:r>
                    </a:p>
                  </a:txBody>
                  <a:tcPr marL="51435" marR="51435" marT="25718" marB="25718" horzOverflow="overflow"/>
                </a:tc>
                <a:extLst>
                  <a:ext uri="{0D108BD9-81ED-4DB2-BD59-A6C34878D82A}">
                    <a16:rowId xmlns:a16="http://schemas.microsoft.com/office/drawing/2014/main" val="948366102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pPr marL="0" marR="0" lvl="0" indent="0" algn="l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Rai stage I-II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52.8%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53.7%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5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3.1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%</a:t>
                      </a:r>
                    </a:p>
                  </a:txBody>
                  <a:tcPr marL="51435" marR="51435" marT="25718" marB="25718" horzOverflow="overflow"/>
                </a:tc>
                <a:extLst>
                  <a:ext uri="{0D108BD9-81ED-4DB2-BD59-A6C34878D82A}">
                    <a16:rowId xmlns:a16="http://schemas.microsoft.com/office/drawing/2014/main" val="2233997321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pPr marL="0" marR="0" lvl="0" indent="0" algn="l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Rai stage III-IV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44.1%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41.1%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43.1%</a:t>
                      </a:r>
                    </a:p>
                  </a:txBody>
                  <a:tcPr marL="51435" marR="51435" marT="25718" marB="25718" horzOverflow="overflow"/>
                </a:tc>
                <a:extLst>
                  <a:ext uri="{0D108BD9-81ED-4DB2-BD59-A6C34878D82A}">
                    <a16:rowId xmlns:a16="http://schemas.microsoft.com/office/drawing/2014/main" val="2618450794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pPr marL="0" marR="0" lvl="0" indent="0" algn="l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FISH                                   11q deletion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22.</a:t>
                      </a: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 "/>
                        </a:rPr>
                        <a:t>0</a:t>
                      </a: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%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22.3%</a:t>
                      </a: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22.2%</a:t>
                      </a:r>
                    </a:p>
                  </a:txBody>
                  <a:tcPr marL="51435" marR="51435" marT="25718" marB="25718" horzOverflow="overflow"/>
                </a:tc>
                <a:extLst>
                  <a:ext uri="{0D108BD9-81ED-4DB2-BD59-A6C34878D82A}">
                    <a16:rowId xmlns:a16="http://schemas.microsoft.com/office/drawing/2014/main" val="3343269233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pPr marL="0" marR="0" lvl="0" indent="0" algn="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Trisomy 12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19.8%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15.4%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18.3%</a:t>
                      </a:r>
                    </a:p>
                  </a:txBody>
                  <a:tcPr marL="51435" marR="51435" marT="25718" marB="25718" horzOverflow="overflow"/>
                </a:tc>
                <a:extLst>
                  <a:ext uri="{0D108BD9-81ED-4DB2-BD59-A6C34878D82A}">
                    <a16:rowId xmlns:a16="http://schemas.microsoft.com/office/drawing/2014/main" val="1754133543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pPr marL="0" marR="0" lvl="0" indent="0" algn="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13q deletion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34.2%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 "/>
                        </a:rPr>
                        <a:t>33.1%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 "/>
                        </a:rPr>
                        <a:t>33.8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extLst>
                  <a:ext uri="{0D108BD9-81ED-4DB2-BD59-A6C34878D82A}">
                    <a16:rowId xmlns:a16="http://schemas.microsoft.com/office/drawing/2014/main" val="3522895075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pPr marL="0" marR="0" lvl="0" indent="0" algn="l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B2M &gt;3.5 mg/L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51.9%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 "/>
                        </a:rPr>
                        <a:t>48.0%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 "/>
                        </a:rPr>
                        <a:t>50.6%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extLst>
                  <a:ext uri="{0D108BD9-81ED-4DB2-BD59-A6C34878D82A}">
                    <a16:rowId xmlns:a16="http://schemas.microsoft.com/office/drawing/2014/main" val="3229722730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pPr marL="0" marR="0" lvl="0" indent="0" algn="l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"/>
                        </a:rPr>
                        <a:t>IGHV Unmutated*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"/>
                      </a:endParaRP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75.0%</a:t>
                      </a: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61.7%</a:t>
                      </a:r>
                    </a:p>
                  </a:txBody>
                  <a:tcPr marL="51435" marR="51435" marT="25718" marB="2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"/>
                        </a:rPr>
                        <a:t>71.1%</a:t>
                      </a:r>
                    </a:p>
                  </a:txBody>
                  <a:tcPr marL="51435" marR="51435" marT="25718" marB="25718" horzOverflow="overflow"/>
                </a:tc>
                <a:extLst>
                  <a:ext uri="{0D108BD9-81ED-4DB2-BD59-A6C34878D82A}">
                    <a16:rowId xmlns:a16="http://schemas.microsoft.com/office/drawing/2014/main" val="3599470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768692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l"/>
            <a:r>
              <a:rPr lang="en-US" b="0" dirty="0">
                <a:solidFill>
                  <a:schemeClr val="tx1"/>
                </a:solidFill>
              </a:rPr>
              <a:t>Progression Free Survival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B78F35B-1AA9-4A88-97DB-748ED7B1ED1C}" type="slidenum">
              <a:rPr lang="en-US" smtClean="0"/>
              <a:pPr>
                <a:defRPr/>
              </a:pPr>
              <a:t>148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53887" y="1226594"/>
            <a:ext cx="180022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13" dirty="0"/>
              <a:t>Intent to Treat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44786" y="1225651"/>
            <a:ext cx="180022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13" dirty="0">
                <a:solidFill>
                  <a:srgbClr val="000000"/>
                </a:solidFill>
              </a:rPr>
              <a:t>Eligible</a:t>
            </a:r>
          </a:p>
        </p:txBody>
      </p:sp>
      <p:pic>
        <p:nvPicPr>
          <p:cNvPr id="5" name="Picture 4" descr="kmPfsNriskSli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75" y="1444694"/>
            <a:ext cx="2780807" cy="2780807"/>
          </a:xfrm>
          <a:prstGeom prst="rect">
            <a:avLst/>
          </a:prstGeom>
        </p:spPr>
      </p:pic>
      <p:pic>
        <p:nvPicPr>
          <p:cNvPr id="9" name="Picture 8" descr="kmPfsEligSlid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169" y="1444694"/>
            <a:ext cx="2789460" cy="27894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42902" y="2740095"/>
            <a:ext cx="1242456" cy="4560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88" dirty="0"/>
              <a:t>HR = 0.35 (95% CI 0.22-0.5)</a:t>
            </a:r>
          </a:p>
          <a:p>
            <a:r>
              <a:rPr lang="en-US" sz="788" dirty="0"/>
              <a:t>One sided p&lt;0.00001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7691" y="2740095"/>
            <a:ext cx="1472566" cy="4560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88" dirty="0"/>
              <a:t>HR = 0.32 (95% CI 0.20-0.51)</a:t>
            </a:r>
          </a:p>
          <a:p>
            <a:r>
              <a:rPr lang="en-US" sz="788" dirty="0"/>
              <a:t>One sided p&lt;0.00001</a:t>
            </a:r>
          </a:p>
        </p:txBody>
      </p:sp>
    </p:spTree>
    <p:extLst>
      <p:ext uri="{BB962C8B-B14F-4D97-AF65-F5344CB8AC3E}">
        <p14:creationId xmlns:p14="http://schemas.microsoft.com/office/powerpoint/2010/main" val="32817930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l"/>
            <a:r>
              <a:rPr lang="en-US" b="0" dirty="0">
                <a:solidFill>
                  <a:schemeClr val="tx1"/>
                </a:solidFill>
              </a:rPr>
              <a:t>PFS Sub-Group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B78F35B-1AA9-4A88-97DB-748ED7B1ED1C}" type="slidenum">
              <a:rPr lang="en-US" smtClean="0"/>
              <a:pPr>
                <a:defRPr/>
              </a:pPr>
              <a:t>149</a:t>
            </a:fld>
            <a:endParaRPr lang="en-US" dirty="0"/>
          </a:p>
        </p:txBody>
      </p:sp>
      <p:pic>
        <p:nvPicPr>
          <p:cNvPr id="6" name="Picture 5" descr="Macintosh HD:Users:victoria:Desktop:ForestPFS2.pd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44" y="1055575"/>
            <a:ext cx="5443741" cy="3262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454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5343" y="427431"/>
            <a:ext cx="7785361" cy="3753097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</a:gsLst>
            <a:lin ang="10800000" scaled="1"/>
            <a:tileRect/>
          </a:gra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Heterogeneity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3296" y="570323"/>
            <a:ext cx="1978572" cy="2562238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Stem Cell Mutation(s)</a:t>
            </a:r>
          </a:p>
          <a:p>
            <a:pPr algn="ctr"/>
            <a:endParaRPr lang="en-US" sz="1800" b="1" dirty="0"/>
          </a:p>
          <a:p>
            <a:pPr algn="ctr"/>
            <a:r>
              <a:rPr lang="en-US" sz="1800" b="1" dirty="0"/>
              <a:t>Early Clonal </a:t>
            </a:r>
            <a:r>
              <a:rPr lang="en-US" sz="1800" b="1" dirty="0" err="1"/>
              <a:t>Myeloproliferation</a:t>
            </a:r>
            <a:endParaRPr lang="en-US" sz="1800" b="1" dirty="0"/>
          </a:p>
          <a:p>
            <a:pPr algn="ctr"/>
            <a:endParaRPr lang="en-US" sz="1800" b="1" dirty="0"/>
          </a:p>
          <a:p>
            <a:pPr algn="ctr"/>
            <a:r>
              <a:rPr lang="en-US" sz="1800" b="1" dirty="0"/>
              <a:t>Dysplastic Megakaryocytes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2653" y="804466"/>
            <a:ext cx="1978572" cy="2839237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/>
            <a:r>
              <a:rPr lang="en-US" sz="1800" b="1" dirty="0"/>
              <a:t>Additional stem cell mutation(s)</a:t>
            </a:r>
          </a:p>
          <a:p>
            <a:pPr algn="ctr"/>
            <a:endParaRPr lang="en-US" sz="1800" b="1" dirty="0"/>
          </a:p>
          <a:p>
            <a:pPr algn="ctr"/>
            <a:r>
              <a:rPr lang="en-US" sz="1800" b="1" dirty="0" err="1"/>
              <a:t>Myeloproliferation</a:t>
            </a:r>
            <a:endParaRPr lang="en-US" sz="1800" b="1" dirty="0"/>
          </a:p>
          <a:p>
            <a:pPr algn="ctr"/>
            <a:endParaRPr lang="en-US" sz="1800" b="1" dirty="0"/>
          </a:p>
          <a:p>
            <a:pPr algn="ctr"/>
            <a:r>
              <a:rPr lang="en-US" sz="1800" b="1" dirty="0"/>
              <a:t>Reactive myelofibrosis</a:t>
            </a:r>
          </a:p>
          <a:p>
            <a:pPr algn="ctr"/>
            <a:endParaRPr lang="en-US" sz="1800" b="1" dirty="0"/>
          </a:p>
          <a:p>
            <a:pPr algn="ctr"/>
            <a:endParaRPr lang="en-US" sz="1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82010" y="427431"/>
            <a:ext cx="2325414" cy="3947232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/>
            <a:r>
              <a:rPr lang="en-US" sz="1800" b="1" dirty="0"/>
              <a:t>Myeloid dysplasia </a:t>
            </a:r>
            <a:r>
              <a:rPr lang="en-US" sz="1800" b="1" dirty="0">
                <a:sym typeface="Wingdings" panose="05000000000000000000" pitchFamily="2" charset="2"/>
              </a:rPr>
              <a:t> blast accumulation</a:t>
            </a:r>
            <a:endParaRPr lang="en-US" sz="1800" b="1" dirty="0"/>
          </a:p>
          <a:p>
            <a:pPr algn="ctr"/>
            <a:endParaRPr lang="en-US" sz="1800" b="1" dirty="0"/>
          </a:p>
          <a:p>
            <a:pPr algn="ctr"/>
            <a:r>
              <a:rPr lang="en-US" sz="1800" b="1" dirty="0"/>
              <a:t>Extramedullary hematopoiesis</a:t>
            </a:r>
          </a:p>
          <a:p>
            <a:pPr algn="ctr"/>
            <a:endParaRPr lang="en-US" sz="1800" b="1" dirty="0"/>
          </a:p>
          <a:p>
            <a:pPr algn="ctr"/>
            <a:r>
              <a:rPr lang="en-US" sz="1800" b="1" dirty="0"/>
              <a:t>Progressive anemia secondary to ineffective hematopoiesis</a:t>
            </a:r>
          </a:p>
          <a:p>
            <a:pPr algn="ctr"/>
            <a:endParaRPr lang="en-US" sz="1800" b="1" dirty="0"/>
          </a:p>
          <a:p>
            <a:pPr algn="ctr"/>
            <a:r>
              <a:rPr lang="en-US" sz="1800" b="1" dirty="0"/>
              <a:t>Constitutional symptoms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B431CA3-6390-2CEF-9AB5-E5F60D61BFC0}"/>
              </a:ext>
            </a:extLst>
          </p:cNvPr>
          <p:cNvSpPr txBox="1">
            <a:spLocks/>
          </p:cNvSpPr>
          <p:nvPr/>
        </p:nvSpPr>
        <p:spPr>
          <a:xfrm>
            <a:off x="524289" y="4452696"/>
            <a:ext cx="7475300" cy="646523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/>
              <a:t>20% will transform to AML within 10 </a:t>
            </a:r>
            <a:r>
              <a:rPr lang="en-US" sz="3300" err="1"/>
              <a:t>yrs</a:t>
            </a:r>
            <a:endParaRPr lang="en-US" sz="3300"/>
          </a:p>
        </p:txBody>
      </p:sp>
    </p:spTree>
    <p:extLst>
      <p:ext uri="{BB962C8B-B14F-4D97-AF65-F5344CB8AC3E}">
        <p14:creationId xmlns:p14="http://schemas.microsoft.com/office/powerpoint/2010/main" val="112727258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l"/>
            <a:r>
              <a:rPr lang="en-US" b="0" dirty="0">
                <a:solidFill>
                  <a:schemeClr val="tx1"/>
                </a:solidFill>
              </a:rPr>
              <a:t>Progression Free Survival: IGHV Status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B78F35B-1AA9-4A88-97DB-748ED7B1ED1C}" type="slidenum">
              <a:rPr lang="en-US" smtClean="0"/>
              <a:pPr>
                <a:defRPr/>
              </a:pPr>
              <a:t>150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50707" y="1266133"/>
            <a:ext cx="180022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13" dirty="0"/>
              <a:t>IGHV Unmutated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79947" y="1266055"/>
            <a:ext cx="180022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13" dirty="0"/>
              <a:t>IGHV Mutated</a:t>
            </a:r>
          </a:p>
        </p:txBody>
      </p:sp>
      <p:pic>
        <p:nvPicPr>
          <p:cNvPr id="15" name="Picture 14" descr="ighvNriskM2slide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18" y="1364046"/>
            <a:ext cx="2826377" cy="2826377"/>
          </a:xfrm>
          <a:prstGeom prst="rect">
            <a:avLst/>
          </a:prstGeom>
        </p:spPr>
      </p:pic>
      <p:pic>
        <p:nvPicPr>
          <p:cNvPr id="16" name="Picture 15" descr="ighvNriskUMSlid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98" y="1368423"/>
            <a:ext cx="2825081" cy="28250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0706" y="2694595"/>
            <a:ext cx="1357449" cy="4560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88" dirty="0"/>
              <a:t>HR=0.26 (95% CI 0.14-0.50)One sided p&lt;0.00001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79948" y="2694595"/>
            <a:ext cx="1449453" cy="3348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88" dirty="0"/>
              <a:t>HR = 0.44 (95% CI 0.14 – 1.36) One sided p=0.07</a:t>
            </a:r>
          </a:p>
        </p:txBody>
      </p:sp>
    </p:spTree>
    <p:extLst>
      <p:ext uri="{BB962C8B-B14F-4D97-AF65-F5344CB8AC3E}">
        <p14:creationId xmlns:p14="http://schemas.microsoft.com/office/powerpoint/2010/main" val="229555305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l"/>
            <a:r>
              <a:rPr lang="en-US" b="0" dirty="0">
                <a:solidFill>
                  <a:schemeClr val="tx1"/>
                </a:solidFill>
              </a:rPr>
              <a:t>Overall Survival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B78F35B-1AA9-4A88-97DB-748ED7B1ED1C}" type="slidenum">
              <a:rPr lang="en-US" smtClean="0"/>
              <a:pPr>
                <a:defRPr/>
              </a:pPr>
              <a:t>151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75296" y="1250471"/>
            <a:ext cx="180022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13" dirty="0"/>
              <a:t>Intent to Treat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17755" y="1225489"/>
            <a:ext cx="180022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13" dirty="0"/>
              <a:t>Eligible</a:t>
            </a:r>
          </a:p>
        </p:txBody>
      </p:sp>
      <p:pic>
        <p:nvPicPr>
          <p:cNvPr id="3" name="Picture 2" descr="kmOsNriskSli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92" y="1339391"/>
            <a:ext cx="2906378" cy="2906378"/>
          </a:xfrm>
          <a:prstGeom prst="rect">
            <a:avLst/>
          </a:prstGeom>
        </p:spPr>
      </p:pic>
      <p:pic>
        <p:nvPicPr>
          <p:cNvPr id="5" name="Picture 4" descr="kmOsEligSlid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905" y="1339394"/>
            <a:ext cx="2906142" cy="29061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75296" y="2704839"/>
            <a:ext cx="1320237" cy="4560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88" dirty="0"/>
              <a:t>HR = 0.17 (95% CI 0.05-0.54)</a:t>
            </a:r>
          </a:p>
          <a:p>
            <a:r>
              <a:rPr lang="en-US" sz="788" dirty="0"/>
              <a:t>One sided p&lt;0.0003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70712" y="2704839"/>
            <a:ext cx="1320237" cy="4560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88" dirty="0"/>
              <a:t>HR = 0.13 (95% CI 0.03-0.46)</a:t>
            </a:r>
          </a:p>
          <a:p>
            <a:r>
              <a:rPr lang="en-US" sz="788" dirty="0"/>
              <a:t>One sided p&lt;0.0001</a:t>
            </a:r>
          </a:p>
        </p:txBody>
      </p:sp>
    </p:spTree>
    <p:extLst>
      <p:ext uri="{BB962C8B-B14F-4D97-AF65-F5344CB8AC3E}">
        <p14:creationId xmlns:p14="http://schemas.microsoft.com/office/powerpoint/2010/main" val="42279780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0E60CB04-CD34-2566-2B16-67D080568995}"/>
              </a:ext>
            </a:extLst>
          </p:cNvPr>
          <p:cNvGrpSpPr/>
          <p:nvPr/>
        </p:nvGrpSpPr>
        <p:grpSpPr>
          <a:xfrm>
            <a:off x="2363028" y="1083263"/>
            <a:ext cx="3697358" cy="3660085"/>
            <a:chOff x="3150704" y="1749286"/>
            <a:chExt cx="4929810" cy="488011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F54E0F3-83C9-8F49-5690-141CD99C01A7}"/>
                </a:ext>
              </a:extLst>
            </p:cNvPr>
            <p:cNvGrpSpPr/>
            <p:nvPr/>
          </p:nvGrpSpPr>
          <p:grpSpPr>
            <a:xfrm>
              <a:off x="3150704" y="1749286"/>
              <a:ext cx="4929810" cy="4880113"/>
              <a:chOff x="3150704" y="1749286"/>
              <a:chExt cx="4929810" cy="488011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665E6D7-3240-BC5E-E908-D73317C10B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0075" t="16328" r="19462" b="8750"/>
              <a:stretch/>
            </p:blipFill>
            <p:spPr>
              <a:xfrm>
                <a:off x="3150704" y="1749286"/>
                <a:ext cx="4929810" cy="4880113"/>
              </a:xfrm>
              <a:prstGeom prst="ellipse">
                <a:avLst/>
              </a:prstGeom>
            </p:spPr>
          </p:pic>
          <p:sp>
            <p:nvSpPr>
              <p:cNvPr id="19" name="Oval 1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9408729-BC24-0617-BE5B-7FBF887E448E}"/>
                  </a:ext>
                </a:extLst>
              </p:cNvPr>
              <p:cNvSpPr/>
              <p:nvPr/>
            </p:nvSpPr>
            <p:spPr>
              <a:xfrm>
                <a:off x="6094856" y="4307029"/>
                <a:ext cx="197128" cy="20375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0" name="Oval 19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0CCDCBF-EDF6-EBEB-CECB-70F2EDFDD270}"/>
                  </a:ext>
                </a:extLst>
              </p:cNvPr>
              <p:cNvSpPr/>
              <p:nvPr/>
            </p:nvSpPr>
            <p:spPr>
              <a:xfrm>
                <a:off x="5734845" y="4739928"/>
                <a:ext cx="197128" cy="20375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1" name="Oval 20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9ECCBF8-B245-7517-A295-6CBF3191FF01}"/>
                  </a:ext>
                </a:extLst>
              </p:cNvPr>
              <p:cNvSpPr/>
              <p:nvPr/>
            </p:nvSpPr>
            <p:spPr>
              <a:xfrm>
                <a:off x="5159923" y="4719694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2" name="Oval 2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DD77A5C4-D2A2-8201-87C5-E2AC1E2537CB}"/>
                  </a:ext>
                </a:extLst>
              </p:cNvPr>
              <p:cNvSpPr/>
              <p:nvPr/>
            </p:nvSpPr>
            <p:spPr>
              <a:xfrm>
                <a:off x="4845720" y="4312825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3" name="Oval 22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813E1917-47CD-34EF-56E1-5D86636F4413}"/>
                  </a:ext>
                </a:extLst>
              </p:cNvPr>
              <p:cNvSpPr/>
              <p:nvPr/>
            </p:nvSpPr>
            <p:spPr>
              <a:xfrm>
                <a:off x="4899406" y="3739033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Oval 23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48D92CF6-DC19-9B96-7FA0-197068D8FAAE}"/>
                  </a:ext>
                </a:extLst>
              </p:cNvPr>
              <p:cNvSpPr/>
              <p:nvPr/>
            </p:nvSpPr>
            <p:spPr>
              <a:xfrm>
                <a:off x="5280131" y="3524818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5" name="Oval 2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4450564-472D-E15A-0AEC-2AE71839D25D}"/>
                  </a:ext>
                </a:extLst>
              </p:cNvPr>
              <p:cNvSpPr/>
              <p:nvPr/>
            </p:nvSpPr>
            <p:spPr>
              <a:xfrm>
                <a:off x="5634627" y="3527978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26" name="Oval 25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4F8604-C510-F246-08D2-836E6EEBF29E}"/>
                </a:ext>
              </a:extLst>
            </p:cNvPr>
            <p:cNvSpPr/>
            <p:nvPr/>
          </p:nvSpPr>
          <p:spPr>
            <a:xfrm>
              <a:off x="6094029" y="3831121"/>
              <a:ext cx="198782" cy="1979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0AC84D-A298-A6E0-EFCF-CE0A739D5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35" y="26324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Choosing Frontline CLL Therapy in 2023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33ACF59-55CD-25AE-1B69-F2B5772B51E1}"/>
              </a:ext>
            </a:extLst>
          </p:cNvPr>
          <p:cNvSpPr/>
          <p:nvPr/>
        </p:nvSpPr>
        <p:spPr>
          <a:xfrm>
            <a:off x="3845573" y="2600726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60386A08-5485-6D7E-5680-165FCF77827F}"/>
              </a:ext>
            </a:extLst>
          </p:cNvPr>
          <p:cNvSpPr/>
          <p:nvPr/>
        </p:nvSpPr>
        <p:spPr>
          <a:xfrm rot="5400000">
            <a:off x="1807968" y="2416219"/>
            <a:ext cx="795528" cy="994172"/>
          </a:xfrm>
          <a:prstGeom prst="triangle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46C6FB-C680-B474-FFD5-48E4F5C7E974}"/>
              </a:ext>
            </a:extLst>
          </p:cNvPr>
          <p:cNvSpPr txBox="1"/>
          <p:nvPr/>
        </p:nvSpPr>
        <p:spPr>
          <a:xfrm>
            <a:off x="3490415" y="4696195"/>
            <a:ext cx="8764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O: </a:t>
            </a:r>
            <a:r>
              <a:rPr lang="en-US" sz="1200" dirty="0" err="1"/>
              <a:t>Obinatuzumab</a:t>
            </a:r>
            <a:r>
              <a:rPr lang="en-US" sz="1200" dirty="0"/>
              <a:t>, </a:t>
            </a:r>
            <a:r>
              <a:rPr lang="en-US" sz="1200" dirty="0" err="1"/>
              <a:t>Zanu</a:t>
            </a:r>
            <a:r>
              <a:rPr lang="en-US" sz="1200" dirty="0"/>
              <a:t>: Zanubrutinib, Ven: Venetoclax, Acala: Acalabrutinib,</a:t>
            </a:r>
          </a:p>
          <a:p>
            <a:r>
              <a:rPr lang="en-US" sz="1200" dirty="0"/>
              <a:t> </a:t>
            </a:r>
            <a:r>
              <a:rPr lang="en-US" sz="1200" dirty="0" err="1"/>
              <a:t>Ibr</a:t>
            </a:r>
            <a:r>
              <a:rPr lang="en-US" sz="1200" dirty="0"/>
              <a:t>: Ibrutinib</a:t>
            </a:r>
          </a:p>
        </p:txBody>
      </p:sp>
    </p:spTree>
    <p:extLst>
      <p:ext uri="{BB962C8B-B14F-4D97-AF65-F5344CB8AC3E}">
        <p14:creationId xmlns:p14="http://schemas.microsoft.com/office/powerpoint/2010/main" val="3259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CFE51-90BF-D042-B2C1-A35F04E59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				CLL 14 trial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C2D30-7A42-7044-A75F-69958B90FE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B6363-6053-45FB-890F-DC6FE71D1DCE}" type="slidenum">
              <a:rPr lang="en-US" smtClean="0"/>
              <a:pPr/>
              <a:t>153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1C35C6-F59D-0A42-85C8-0E21A3FC0B8C}"/>
              </a:ext>
            </a:extLst>
          </p:cNvPr>
          <p:cNvGrpSpPr/>
          <p:nvPr/>
        </p:nvGrpSpPr>
        <p:grpSpPr>
          <a:xfrm>
            <a:off x="1253218" y="1443847"/>
            <a:ext cx="5988504" cy="2795927"/>
            <a:chOff x="306388" y="1662729"/>
            <a:chExt cx="8409035" cy="2909511"/>
          </a:xfrm>
        </p:grpSpPr>
        <p:grpSp>
          <p:nvGrpSpPr>
            <p:cNvPr id="6" name="Group 35">
              <a:extLst>
                <a:ext uri="{FF2B5EF4-FFF2-40B4-BE49-F238E27FC236}">
                  <a16:creationId xmlns:a16="http://schemas.microsoft.com/office/drawing/2014/main" id="{456A5654-9A93-0240-9E3C-BF435239E7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8900" y="1686246"/>
              <a:ext cx="6086476" cy="2885994"/>
              <a:chOff x="2066" y="755"/>
              <a:chExt cx="3834" cy="2007"/>
            </a:xfrm>
          </p:grpSpPr>
          <p:sp>
            <p:nvSpPr>
              <p:cNvPr id="13" name="Rectangle 9">
                <a:extLst>
                  <a:ext uri="{FF2B5EF4-FFF2-40B4-BE49-F238E27FC236}">
                    <a16:creationId xmlns:a16="http://schemas.microsoft.com/office/drawing/2014/main" id="{A165E77D-1FBD-5940-A056-96AE9B49D47F}"/>
                  </a:ext>
                </a:extLst>
              </p:cNvPr>
              <p:cNvSpPr>
                <a:spLocks noChangeArrowheads="1"/>
              </p:cNvSpPr>
              <p:nvPr/>
            </p:nvSpPr>
            <p:spPr bwMode="invGray">
              <a:xfrm>
                <a:off x="2090" y="2324"/>
                <a:ext cx="3810" cy="43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27000" tIns="35100" rIns="27000" bIns="35100" anchor="ctr"/>
              <a:lstStyle>
                <a:lvl1pPr indent="82550">
                  <a:spcBef>
                    <a:spcPct val="20000"/>
                  </a:spcBef>
                  <a:buFont typeface="Courier New" pitchFamily="49" charset="0"/>
                  <a:buChar char="o"/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sz="15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Obinutuzumab</a:t>
                </a:r>
                <a:r>
                  <a:rPr lang="en-US" sz="1500" b="1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1000 mg D1, 8, 15 then monthly x 6 </a:t>
                </a:r>
              </a:p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sz="15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Chloranbucil</a:t>
                </a:r>
                <a:r>
                  <a:rPr lang="en-US" sz="1500" b="1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0.5 mg/kg orally D 1, 15 x 12 months</a:t>
                </a:r>
                <a:endParaRPr lang="en-US" altLang="en-US" sz="1500" b="1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4" name="Rectangle 10">
                <a:extLst>
                  <a:ext uri="{FF2B5EF4-FFF2-40B4-BE49-F238E27FC236}">
                    <a16:creationId xmlns:a16="http://schemas.microsoft.com/office/drawing/2014/main" id="{75C8A7CD-02AB-BA4C-9F39-2C3B7AB0BFB8}"/>
                  </a:ext>
                </a:extLst>
              </p:cNvPr>
              <p:cNvSpPr>
                <a:spLocks noChangeArrowheads="1"/>
              </p:cNvSpPr>
              <p:nvPr/>
            </p:nvSpPr>
            <p:spPr bwMode="invGray">
              <a:xfrm>
                <a:off x="2066" y="755"/>
                <a:ext cx="3834" cy="464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27000" tIns="35100" rIns="27000" bIns="35100" anchor="ctr"/>
              <a:lstStyle/>
              <a:p>
                <a:pPr indent="61913">
                  <a:spcBef>
                    <a:spcPct val="50000"/>
                  </a:spcBef>
                  <a:defRPr/>
                </a:pPr>
                <a:r>
                  <a:rPr lang="en-US" sz="1500" b="1" dirty="0" err="1">
                    <a:latin typeface="Times New Roman" panose="02020603050405020304" pitchFamily="18" charset="0"/>
                  </a:rPr>
                  <a:t>Obinutuzumab</a:t>
                </a:r>
                <a:r>
                  <a:rPr lang="en-US" sz="1500" b="1" dirty="0">
                    <a:latin typeface="Times New Roman" panose="02020603050405020304" pitchFamily="18" charset="0"/>
                  </a:rPr>
                  <a:t> 1000 mg D1, 8, 15 then monthly x 6 </a:t>
                </a:r>
              </a:p>
              <a:p>
                <a:pPr indent="61913">
                  <a:spcBef>
                    <a:spcPct val="50000"/>
                  </a:spcBef>
                  <a:defRPr/>
                </a:pPr>
                <a:r>
                  <a:rPr lang="en-US" sz="1500" b="1" dirty="0" err="1">
                    <a:latin typeface="Times New Roman" panose="02020603050405020304" pitchFamily="18" charset="0"/>
                    <a:ea typeface="Arial Unicode MS" pitchFamily="34" charset="-128"/>
                    <a:cs typeface="Arial" panose="020B0604020202020204" pitchFamily="34" charset="0"/>
                  </a:rPr>
                  <a:t>Venetoclax</a:t>
                </a:r>
                <a:r>
                  <a:rPr lang="en-US" sz="1500" b="1" dirty="0">
                    <a:latin typeface="Times New Roman" panose="02020603050405020304" pitchFamily="18" charset="0"/>
                    <a:ea typeface="Arial Unicode MS" pitchFamily="34" charset="-128"/>
                    <a:cs typeface="Arial" panose="020B0604020202020204" pitchFamily="34" charset="0"/>
                  </a:rPr>
                  <a:t> start on D22 x 12 months</a:t>
                </a:r>
                <a:endParaRPr lang="en-US" sz="1500" b="1" dirty="0">
                  <a:ea typeface="Arial Unicode MS" pitchFamily="34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8AB8C0A1-3755-E746-9832-E3FEB870E4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288" y="2374141"/>
              <a:ext cx="2271712" cy="851137"/>
            </a:xfrm>
            <a:prstGeom prst="rect">
              <a:avLst/>
            </a:prstGeom>
            <a:noFill/>
            <a:ln>
              <a:noFill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62100" bIns="62100">
              <a:spAutoFit/>
            </a:bodyPr>
            <a:lstStyle>
              <a:lvl1pPr marL="290513" indent="-290513">
                <a:spcBef>
                  <a:spcPct val="20000"/>
                </a:spcBef>
                <a:buFont typeface="Courier New" pitchFamily="49" charset="0"/>
                <a:buChar char="o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00FFFF"/>
                </a:buClr>
                <a:buSzPct val="119000"/>
                <a:buFont typeface="Wingdings" pitchFamily="2" charset="2"/>
                <a:buChar char="§"/>
              </a:pPr>
              <a:r>
                <a:rPr lang="en-GB" altLang="en-US" sz="1500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N = 432</a:t>
              </a:r>
            </a:p>
            <a:p>
              <a:pPr>
                <a:spcBef>
                  <a:spcPct val="0"/>
                </a:spcBef>
                <a:buClr>
                  <a:srgbClr val="00FFFF"/>
                </a:buClr>
                <a:buSzPct val="119000"/>
                <a:buFont typeface="Wingdings" pitchFamily="2" charset="2"/>
                <a:buChar char="§"/>
              </a:pPr>
              <a:endParaRPr lang="en-GB" altLang="en-US" sz="1500" dirty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>
                <a:spcBef>
                  <a:spcPct val="0"/>
                </a:spcBef>
                <a:buClr>
                  <a:srgbClr val="00FFFF"/>
                </a:buClr>
                <a:buSzPct val="119000"/>
                <a:buFont typeface="Wingdings" pitchFamily="2" charset="2"/>
                <a:buChar char="§"/>
              </a:pPr>
              <a:r>
                <a:rPr lang="en-GB" altLang="en-US" sz="1500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CIRS ≥6</a:t>
              </a:r>
              <a:endParaRPr lang="en-US" altLang="en-US" sz="1500" dirty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D67641D-AC87-7647-BF55-62C31FED7A71}"/>
                </a:ext>
              </a:extLst>
            </p:cNvPr>
            <p:cNvCxnSpPr/>
            <p:nvPr/>
          </p:nvCxnSpPr>
          <p:spPr>
            <a:xfrm>
              <a:off x="2636838" y="3677478"/>
              <a:ext cx="3363912" cy="0"/>
            </a:xfrm>
            <a:prstGeom prst="straightConnector1">
              <a:avLst/>
            </a:prstGeom>
            <a:ln w="19050">
              <a:solidFill>
                <a:srgbClr val="FFFFFF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030E337F-F7B7-3E40-A8E4-131AA513E4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4931" y="2850475"/>
              <a:ext cx="3370492" cy="336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Courier New" pitchFamily="49" charset="0"/>
                <a:buChar char="o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dirty="0">
                  <a:solidFill>
                    <a:schemeClr val="tx1"/>
                  </a:solidFill>
                </a:rPr>
                <a:t>Primary Endpoint: PFS</a:t>
              </a:r>
            </a:p>
          </p:txBody>
        </p: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64C643B6-EAD2-8542-8271-3C4178694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388" y="1851853"/>
              <a:ext cx="259399" cy="336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Courier New" pitchFamily="49" charset="0"/>
                <a:buChar char="o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00" b="1" u="sng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0E732C-D643-544E-87FA-1D922424C892}"/>
                </a:ext>
              </a:extLst>
            </p:cNvPr>
            <p:cNvSpPr/>
            <p:nvPr/>
          </p:nvSpPr>
          <p:spPr>
            <a:xfrm>
              <a:off x="2347912" y="1662729"/>
              <a:ext cx="319088" cy="290951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RANDOMIZE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41AA861-05BE-AF49-BC2D-BACCE0335678}"/>
              </a:ext>
            </a:extLst>
          </p:cNvPr>
          <p:cNvSpPr/>
          <p:nvPr/>
        </p:nvSpPr>
        <p:spPr>
          <a:xfrm>
            <a:off x="4327072" y="4652271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https://www.venclextahcp.com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4054501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A3DF4-50FA-3243-876E-FE7A157C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33" y="23391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Results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088B0A9-6DAF-B741-8163-D0A6AAACDA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8171152"/>
              </p:ext>
            </p:extLst>
          </p:nvPr>
        </p:nvGraphicFramePr>
        <p:xfrm>
          <a:off x="1095867" y="658335"/>
          <a:ext cx="6464262" cy="3587594"/>
        </p:xfrm>
        <a:graphic>
          <a:graphicData uri="http://schemas.openxmlformats.org/drawingml/2006/table">
            <a:tbl>
              <a:tblPr/>
              <a:tblGrid>
                <a:gridCol w="2072214">
                  <a:extLst>
                    <a:ext uri="{9D8B030D-6E8A-4147-A177-3AD203B41FA5}">
                      <a16:colId xmlns:a16="http://schemas.microsoft.com/office/drawing/2014/main" val="2512474018"/>
                    </a:ext>
                  </a:extLst>
                </a:gridCol>
                <a:gridCol w="1642131">
                  <a:extLst>
                    <a:ext uri="{9D8B030D-6E8A-4147-A177-3AD203B41FA5}">
                      <a16:colId xmlns:a16="http://schemas.microsoft.com/office/drawing/2014/main" val="1297266475"/>
                    </a:ext>
                  </a:extLst>
                </a:gridCol>
                <a:gridCol w="1876721">
                  <a:extLst>
                    <a:ext uri="{9D8B030D-6E8A-4147-A177-3AD203B41FA5}">
                      <a16:colId xmlns:a16="http://schemas.microsoft.com/office/drawing/2014/main" val="322054404"/>
                    </a:ext>
                  </a:extLst>
                </a:gridCol>
                <a:gridCol w="873196">
                  <a:extLst>
                    <a:ext uri="{9D8B030D-6E8A-4147-A177-3AD203B41FA5}">
                      <a16:colId xmlns:a16="http://schemas.microsoft.com/office/drawing/2014/main" val="2917796589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</a:rPr>
                        <a:t>Endpoint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263" marR="23263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</a:rPr>
                        <a:t>VENCLEXTA +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</a:rPr>
                        <a:t>Obinutuzumab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</a:rPr>
                        <a:t>(N = 216)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</a:rPr>
                        <a:t>Obinutuzumab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</a:rPr>
                        <a:t> + Chlorambucil 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</a:rPr>
                        <a:t>(N = 216)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3395350"/>
                  </a:ext>
                </a:extLst>
              </a:tr>
              <a:tr h="250404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</a:rPr>
                        <a:t>PFS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263" marR="2326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4664" marR="44664" marT="22332" marB="22332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4664" marR="44664" marT="22332" marB="22332"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4664" marR="44664" marT="22332" marB="22332"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41718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</a:rPr>
                        <a:t>Number of events, n (%) </a:t>
                      </a:r>
                    </a:p>
                  </a:txBody>
                  <a:tcPr marL="23263" marR="2326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</a:rPr>
                        <a:t>29 (13) </a:t>
                      </a: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79 (37) </a:t>
                      </a: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</a:rPr>
                        <a:t>&lt;0.0001</a:t>
                      </a: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67417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Disease progression </a:t>
                      </a:r>
                    </a:p>
                  </a:txBody>
                  <a:tcPr marL="23263" marR="2326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14 (6) </a:t>
                      </a: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71 (33) </a:t>
                      </a: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35895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Death </a:t>
                      </a:r>
                    </a:p>
                  </a:txBody>
                  <a:tcPr marL="23263" marR="2326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15 (7) </a:t>
                      </a: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8 (4) </a:t>
                      </a: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684112"/>
                  </a:ext>
                </a:extLst>
              </a:tr>
              <a:tr h="250404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</a:rPr>
                        <a:t>Response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</a:rPr>
                        <a:t>ratec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</a:rPr>
                        <a:t>, n (%)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263" marR="2326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4664" marR="44664" marT="22332" marB="22332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4664" marR="44664" marT="22332" marB="22332"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44664" marR="44664" marT="22332" marB="22332"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560538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</a:rPr>
                        <a:t>ORR</a:t>
                      </a:r>
                    </a:p>
                  </a:txBody>
                  <a:tcPr marL="23263" marR="2326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183 (85) </a:t>
                      </a: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154 (71) </a:t>
                      </a: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71848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</a:rPr>
                        <a:t>CR </a:t>
                      </a:r>
                    </a:p>
                  </a:txBody>
                  <a:tcPr marL="23263" marR="2326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100 (46) </a:t>
                      </a: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47 (22) </a:t>
                      </a: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508927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</a:rPr>
                        <a:t>CR+CRi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263" marR="2326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107 (50) </a:t>
                      </a: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50 (23) </a:t>
                      </a: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83737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PR </a:t>
                      </a:r>
                    </a:p>
                  </a:txBody>
                  <a:tcPr marL="23263" marR="2326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76 (35) </a:t>
                      </a: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104 (48) </a:t>
                      </a: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263" marR="23263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2780436"/>
                  </a:ext>
                </a:extLst>
              </a:tr>
              <a:tr h="937946">
                <a:tc gridSpan="4"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</a:rPr>
                        <a:t>CI = confidence interval; HR = hazard ratio; CR = complete remission;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</a:rPr>
                        <a:t>CRi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</a:rPr>
                        <a:t> = complete remission with incomplete marrow recovery; PR = partial remission; ORR = overall response rate (CR +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</a:rPr>
                        <a:t>CRi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</a:rPr>
                        <a:t> + PR).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</a:rPr>
                        <a:t>aFrom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</a:rPr>
                        <a:t> randomization until earliest event of disease progression or death due to any cause. IRC-</a:t>
                      </a:r>
                    </a:p>
                  </a:txBody>
                  <a:tcPr marL="23263" marR="2326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9552" marR="59552" marT="29776" marB="29776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9552" marR="59552" marT="29776" marB="29776"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017" marR="31017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71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937751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5E83B-C121-DC4D-8FA1-34BAAECF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B6363-6053-45FB-890F-DC6FE71D1DCE}" type="slidenum">
              <a:rPr lang="en-US" smtClean="0"/>
              <a:pPr/>
              <a:t>154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36845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C9F4A-1B96-E644-A3E1-51670B604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											MRD negativity rate-PCR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767DAB4-E04F-4C49-8C74-DFD72E1D27A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1843" y="1391007"/>
          <a:ext cx="5817054" cy="2057400"/>
        </p:xfrm>
        <a:graphic>
          <a:graphicData uri="http://schemas.openxmlformats.org/drawingml/2006/table">
            <a:tbl>
              <a:tblPr/>
              <a:tblGrid>
                <a:gridCol w="2430488">
                  <a:extLst>
                    <a:ext uri="{9D8B030D-6E8A-4147-A177-3AD203B41FA5}">
                      <a16:colId xmlns:a16="http://schemas.microsoft.com/office/drawing/2014/main" val="2836959593"/>
                    </a:ext>
                  </a:extLst>
                </a:gridCol>
                <a:gridCol w="1904747">
                  <a:extLst>
                    <a:ext uri="{9D8B030D-6E8A-4147-A177-3AD203B41FA5}">
                      <a16:colId xmlns:a16="http://schemas.microsoft.com/office/drawing/2014/main" val="3744785973"/>
                    </a:ext>
                  </a:extLst>
                </a:gridCol>
                <a:gridCol w="1481819">
                  <a:extLst>
                    <a:ext uri="{9D8B030D-6E8A-4147-A177-3AD203B41FA5}">
                      <a16:colId xmlns:a16="http://schemas.microsoft.com/office/drawing/2014/main" val="3271211305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35719" marR="357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</a:rPr>
                        <a:t>VENCLEXTA +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</a:rPr>
                        <a:t>Obinutuzumab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719" marR="35719" marT="0" marB="0">
                    <a:lnL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</a:rPr>
                        <a:t>Obinutuzumab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</a:rPr>
                        <a:t> + Chlorambucil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719" marR="35719" marT="0" marB="0">
                    <a:lnL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0825382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</a:rPr>
                        <a:t>N 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</a:rPr>
                        <a:t>216 </a:t>
                      </a:r>
                    </a:p>
                  </a:txBody>
                  <a:tcPr marL="35719" marR="35719" marT="0" marB="0" anchor="ctr">
                    <a:lnL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</a:rPr>
                        <a:t>216 </a:t>
                      </a:r>
                    </a:p>
                  </a:txBody>
                  <a:tcPr marL="35719" marR="35719" marT="0" marB="0" anchor="ctr">
                    <a:lnL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087178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Bone marrow, n (%) 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123 (57) </a:t>
                      </a:r>
                    </a:p>
                  </a:txBody>
                  <a:tcPr marL="35719" marR="35719" marT="0" marB="0" anchor="ctr">
                    <a:lnL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37 (17) </a:t>
                      </a:r>
                    </a:p>
                  </a:txBody>
                  <a:tcPr marL="35719" marR="35719" marT="0" marB="0" anchor="ctr">
                    <a:lnL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89836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95% CI 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</a:rPr>
                        <a:t>(50, 64) </a:t>
                      </a:r>
                    </a:p>
                  </a:txBody>
                  <a:tcPr marL="35719" marR="35719" marT="0" marB="0" anchor="ctr">
                    <a:lnL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(12, 23) </a:t>
                      </a:r>
                    </a:p>
                  </a:txBody>
                  <a:tcPr marL="35719" marR="35719" marT="0" marB="0" anchor="ctr">
                    <a:lnL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5847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p-valuea 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</a:rPr>
                        <a:t>&lt;0.0001 </a:t>
                      </a:r>
                    </a:p>
                  </a:txBody>
                  <a:tcPr marL="35719" marR="35719" marT="0" marB="0" anchor="ctr">
                    <a:lnL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L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81862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Peripheral blood, n (%) 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</a:rPr>
                        <a:t>163 (76) </a:t>
                      </a:r>
                    </a:p>
                  </a:txBody>
                  <a:tcPr marL="35719" marR="35719" marT="0" marB="0" anchor="ctr">
                    <a:lnL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76 (35) </a:t>
                      </a:r>
                    </a:p>
                  </a:txBody>
                  <a:tcPr marL="35719" marR="35719" marT="0" marB="0" anchor="ctr">
                    <a:lnL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11418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95% CI 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</a:rPr>
                        <a:t>(69, 81) </a:t>
                      </a:r>
                    </a:p>
                  </a:txBody>
                  <a:tcPr marL="35719" marR="35719" marT="0" marB="0" anchor="ctr">
                    <a:lnL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</a:rPr>
                        <a:t>(29, 42) </a:t>
                      </a:r>
                    </a:p>
                  </a:txBody>
                  <a:tcPr marL="35719" marR="35719" marT="0" marB="0" anchor="ctr">
                    <a:lnL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21842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</a:rPr>
                        <a:t>p-value </a:t>
                      </a:r>
                    </a:p>
                  </a:txBody>
                  <a:tcPr marL="35719" marR="357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&lt;0.0001 </a:t>
                      </a:r>
                    </a:p>
                  </a:txBody>
                  <a:tcPr marL="35719" marR="35719" marT="0" marB="0" anchor="ctr">
                    <a:lnL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57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15204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E3A4E-9BCC-3B43-B023-1B576E4B23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B6363-6053-45FB-890F-DC6FE71D1DCE}" type="slidenum">
              <a:rPr lang="en-US" smtClean="0"/>
              <a:pPr/>
              <a:t>155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40353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33" y="52734"/>
            <a:ext cx="7886700" cy="994172"/>
          </a:xfrm>
        </p:spPr>
        <p:txBody>
          <a:bodyPr/>
          <a:lstStyle/>
          <a:p>
            <a:pPr algn="l"/>
            <a:r>
              <a:rPr lang="en-US" dirty="0"/>
              <a:t>MRD outcome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	MRD: Measurable residual disease</a:t>
            </a:r>
          </a:p>
        </p:txBody>
      </p:sp>
      <p:pic>
        <p:nvPicPr>
          <p:cNvPr id="2050" name="Picture 2" descr="https://ars.els-cdn.com/content/image/1-s2.0-S1470204520304435-gr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" t="94789" r="-643" b="-335"/>
          <a:stretch/>
        </p:blipFill>
        <p:spPr bwMode="auto">
          <a:xfrm>
            <a:off x="1627606" y="3905207"/>
            <a:ext cx="3874929" cy="3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ars.els-cdn.com/content/image/1-s2.0-S1470204520304435-gr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5127"/>
          <a:stretch/>
        </p:blipFill>
        <p:spPr bwMode="auto">
          <a:xfrm>
            <a:off x="1627606" y="1046906"/>
            <a:ext cx="3874929" cy="28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07370" y="4605980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Al-</a:t>
            </a:r>
            <a:r>
              <a:rPr lang="en-US" sz="1800" dirty="0" err="1"/>
              <a:t>Sawaf</a:t>
            </a:r>
            <a:r>
              <a:rPr lang="en-US" sz="1800" dirty="0"/>
              <a:t> et al. Lancet Oncology 2020</a:t>
            </a:r>
          </a:p>
        </p:txBody>
      </p:sp>
    </p:spTree>
    <p:extLst>
      <p:ext uri="{BB962C8B-B14F-4D97-AF65-F5344CB8AC3E}">
        <p14:creationId xmlns:p14="http://schemas.microsoft.com/office/powerpoint/2010/main" val="86652623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			CLL 14 Outcomes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B6363-6053-45FB-890F-DC6FE71D1DCE}" type="slidenum">
              <a:rPr lang="en-US" smtClean="0"/>
              <a:pPr/>
              <a:t>157</a:t>
            </a:fld>
            <a:endParaRPr lang="en-US" dirty="0"/>
          </a:p>
        </p:txBody>
      </p:sp>
      <p:pic>
        <p:nvPicPr>
          <p:cNvPr id="1026" name="Picture 2" descr="https://ars.els-cdn.com/content/image/1-s2.0-S1470204520304435-gr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32" y="680575"/>
            <a:ext cx="2577639" cy="366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95970" y="680575"/>
            <a:ext cx="248439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EFS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Time to next treatment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OS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379201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0E60CB04-CD34-2566-2B16-67D080568995}"/>
              </a:ext>
            </a:extLst>
          </p:cNvPr>
          <p:cNvGrpSpPr/>
          <p:nvPr/>
        </p:nvGrpSpPr>
        <p:grpSpPr>
          <a:xfrm>
            <a:off x="2363028" y="1083263"/>
            <a:ext cx="3697358" cy="3660085"/>
            <a:chOff x="3150704" y="1749286"/>
            <a:chExt cx="4929810" cy="488011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F54E0F3-83C9-8F49-5690-141CD99C01A7}"/>
                </a:ext>
              </a:extLst>
            </p:cNvPr>
            <p:cNvGrpSpPr/>
            <p:nvPr/>
          </p:nvGrpSpPr>
          <p:grpSpPr>
            <a:xfrm>
              <a:off x="3150704" y="1749286"/>
              <a:ext cx="4929810" cy="4880113"/>
              <a:chOff x="3150704" y="1749286"/>
              <a:chExt cx="4929810" cy="488011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665E6D7-3240-BC5E-E908-D73317C10B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0075" t="16328" r="19462" b="8750"/>
              <a:stretch/>
            </p:blipFill>
            <p:spPr>
              <a:xfrm>
                <a:off x="3150704" y="1749286"/>
                <a:ext cx="4929810" cy="4880113"/>
              </a:xfrm>
              <a:prstGeom prst="ellipse">
                <a:avLst/>
              </a:prstGeom>
            </p:spPr>
          </p:pic>
          <p:sp>
            <p:nvSpPr>
              <p:cNvPr id="19" name="Oval 1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9408729-BC24-0617-BE5B-7FBF887E448E}"/>
                  </a:ext>
                </a:extLst>
              </p:cNvPr>
              <p:cNvSpPr/>
              <p:nvPr/>
            </p:nvSpPr>
            <p:spPr>
              <a:xfrm>
                <a:off x="6094856" y="4307029"/>
                <a:ext cx="197128" cy="20375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0" name="Oval 19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0CCDCBF-EDF6-EBEB-CECB-70F2EDFDD270}"/>
                  </a:ext>
                </a:extLst>
              </p:cNvPr>
              <p:cNvSpPr/>
              <p:nvPr/>
            </p:nvSpPr>
            <p:spPr>
              <a:xfrm>
                <a:off x="5734845" y="4739928"/>
                <a:ext cx="197128" cy="20375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1" name="Oval 20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9ECCBF8-B245-7517-A295-6CBF3191FF01}"/>
                  </a:ext>
                </a:extLst>
              </p:cNvPr>
              <p:cNvSpPr/>
              <p:nvPr/>
            </p:nvSpPr>
            <p:spPr>
              <a:xfrm>
                <a:off x="5159923" y="4719694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2" name="Oval 2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DD77A5C4-D2A2-8201-87C5-E2AC1E2537CB}"/>
                  </a:ext>
                </a:extLst>
              </p:cNvPr>
              <p:cNvSpPr/>
              <p:nvPr/>
            </p:nvSpPr>
            <p:spPr>
              <a:xfrm>
                <a:off x="4845720" y="4312825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3" name="Oval 22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813E1917-47CD-34EF-56E1-5D86636F4413}"/>
                  </a:ext>
                </a:extLst>
              </p:cNvPr>
              <p:cNvSpPr/>
              <p:nvPr/>
            </p:nvSpPr>
            <p:spPr>
              <a:xfrm>
                <a:off x="4899406" y="3739033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Oval 23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48D92CF6-DC19-9B96-7FA0-197068D8FAAE}"/>
                  </a:ext>
                </a:extLst>
              </p:cNvPr>
              <p:cNvSpPr/>
              <p:nvPr/>
            </p:nvSpPr>
            <p:spPr>
              <a:xfrm>
                <a:off x="5280131" y="3524818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5" name="Oval 2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4450564-472D-E15A-0AEC-2AE71839D25D}"/>
                  </a:ext>
                </a:extLst>
              </p:cNvPr>
              <p:cNvSpPr/>
              <p:nvPr/>
            </p:nvSpPr>
            <p:spPr>
              <a:xfrm>
                <a:off x="5634627" y="3527978"/>
                <a:ext cx="198782" cy="1979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26" name="Oval 25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4F8604-C510-F246-08D2-836E6EEBF29E}"/>
                </a:ext>
              </a:extLst>
            </p:cNvPr>
            <p:cNvSpPr/>
            <p:nvPr/>
          </p:nvSpPr>
          <p:spPr>
            <a:xfrm>
              <a:off x="6094029" y="3831121"/>
              <a:ext cx="198782" cy="1979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0AC84D-A298-A6E0-EFCF-CE0A739D5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35" y="49263"/>
            <a:ext cx="7886700" cy="77668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Choosing Frontline CLL Therapy in 2023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33ACF59-55CD-25AE-1B69-F2B5772B51E1}"/>
              </a:ext>
            </a:extLst>
          </p:cNvPr>
          <p:cNvSpPr/>
          <p:nvPr/>
        </p:nvSpPr>
        <p:spPr>
          <a:xfrm>
            <a:off x="3845573" y="2600726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60386A08-5485-6D7E-5680-165FCF77827F}"/>
              </a:ext>
            </a:extLst>
          </p:cNvPr>
          <p:cNvSpPr/>
          <p:nvPr/>
        </p:nvSpPr>
        <p:spPr>
          <a:xfrm rot="5400000">
            <a:off x="1807968" y="2416219"/>
            <a:ext cx="795528" cy="994172"/>
          </a:xfrm>
          <a:prstGeom prst="triangle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46C6FB-C680-B474-FFD5-48E4F5C7E974}"/>
              </a:ext>
            </a:extLst>
          </p:cNvPr>
          <p:cNvSpPr txBox="1"/>
          <p:nvPr/>
        </p:nvSpPr>
        <p:spPr>
          <a:xfrm>
            <a:off x="3783377" y="4691122"/>
            <a:ext cx="8764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O: </a:t>
            </a:r>
            <a:r>
              <a:rPr lang="en-US" sz="1200" dirty="0" err="1"/>
              <a:t>Obinatuzumab</a:t>
            </a:r>
            <a:r>
              <a:rPr lang="en-US" sz="1200" dirty="0"/>
              <a:t>, </a:t>
            </a:r>
            <a:r>
              <a:rPr lang="en-US" sz="1200" dirty="0" err="1"/>
              <a:t>Zanu</a:t>
            </a:r>
            <a:r>
              <a:rPr lang="en-US" sz="1200" dirty="0"/>
              <a:t>: Zanubrutinib, Ven: Venetoclax, Acala: Acalabrutinib,</a:t>
            </a:r>
          </a:p>
          <a:p>
            <a:r>
              <a:rPr lang="en-US" sz="1200" dirty="0"/>
              <a:t> </a:t>
            </a:r>
            <a:r>
              <a:rPr lang="en-US" sz="1200" dirty="0" err="1"/>
              <a:t>Ibr</a:t>
            </a:r>
            <a:r>
              <a:rPr lang="en-US" sz="1200" dirty="0"/>
              <a:t>: Ibrutinib</a:t>
            </a:r>
          </a:p>
        </p:txBody>
      </p:sp>
    </p:spTree>
    <p:extLst>
      <p:ext uri="{BB962C8B-B14F-4D97-AF65-F5344CB8AC3E}">
        <p14:creationId xmlns:p14="http://schemas.microsoft.com/office/powerpoint/2010/main" val="6655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80CF-ADCF-C4A1-6C73-98CD7B9EB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43" y="276225"/>
            <a:ext cx="8289107" cy="994172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212121"/>
                </a:solidFill>
                <a:latin typeface="Merriweather" panose="00000500000000000000" pitchFamily="2" charset="0"/>
              </a:rPr>
              <a:t>Acalabrutinib With or Without Obinutuzumab vs. Chlorambucil and </a:t>
            </a:r>
            <a:r>
              <a:rPr lang="en-US" sz="1800" b="1" dirty="0" err="1">
                <a:solidFill>
                  <a:srgbClr val="212121"/>
                </a:solidFill>
                <a:latin typeface="Merriweather" panose="00000500000000000000" pitchFamily="2" charset="0"/>
              </a:rPr>
              <a:t>Obinutuzmab</a:t>
            </a:r>
            <a:r>
              <a:rPr lang="en-US" sz="1800" b="1" dirty="0">
                <a:solidFill>
                  <a:srgbClr val="212121"/>
                </a:solidFill>
                <a:latin typeface="Merriweather" panose="00000500000000000000" pitchFamily="2" charset="0"/>
              </a:rPr>
              <a:t> for Treatment-Naive CLL (ELEVATE TN): a </a:t>
            </a:r>
            <a:r>
              <a:rPr lang="en-US" sz="1800" b="1" dirty="0" err="1">
                <a:solidFill>
                  <a:srgbClr val="212121"/>
                </a:solidFill>
                <a:latin typeface="Merriweather" panose="00000500000000000000" pitchFamily="2" charset="0"/>
              </a:rPr>
              <a:t>Randomised</a:t>
            </a:r>
            <a:r>
              <a:rPr lang="en-US" sz="1800" b="1" dirty="0">
                <a:solidFill>
                  <a:srgbClr val="212121"/>
                </a:solidFill>
                <a:latin typeface="Merriweather" panose="00000500000000000000" pitchFamily="2" charset="0"/>
              </a:rPr>
              <a:t>, Controlled, Phase III trial</a:t>
            </a:r>
            <a:br>
              <a:rPr lang="en-US" sz="1800" b="1" dirty="0">
                <a:solidFill>
                  <a:srgbClr val="212121"/>
                </a:solidFill>
                <a:latin typeface="Merriweather" panose="00000500000000000000" pitchFamily="2" charset="0"/>
              </a:rPr>
            </a:b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4B47F2-ABE6-2EDD-89A2-7E8E4011DB68}"/>
              </a:ext>
            </a:extLst>
          </p:cNvPr>
          <p:cNvSpPr txBox="1"/>
          <p:nvPr/>
        </p:nvSpPr>
        <p:spPr>
          <a:xfrm>
            <a:off x="5804808" y="4687372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Sharman et al. Lancet 2020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044B0C-858F-59C3-5694-7E3B72CC4B63}"/>
              </a:ext>
            </a:extLst>
          </p:cNvPr>
          <p:cNvGrpSpPr/>
          <p:nvPr/>
        </p:nvGrpSpPr>
        <p:grpSpPr>
          <a:xfrm>
            <a:off x="226244" y="1443847"/>
            <a:ext cx="7015445" cy="2795927"/>
            <a:chOff x="306388" y="1662729"/>
            <a:chExt cx="8408988" cy="2909511"/>
          </a:xfrm>
        </p:grpSpPr>
        <p:grpSp>
          <p:nvGrpSpPr>
            <p:cNvPr id="8" name="Group 35">
              <a:extLst>
                <a:ext uri="{FF2B5EF4-FFF2-40B4-BE49-F238E27FC236}">
                  <a16:creationId xmlns:a16="http://schemas.microsoft.com/office/drawing/2014/main" id="{0DC71B3A-2C15-A529-C448-39105FC8A5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8900" y="1686246"/>
              <a:ext cx="6086476" cy="2885994"/>
              <a:chOff x="2066" y="755"/>
              <a:chExt cx="3834" cy="2007"/>
            </a:xfrm>
          </p:grpSpPr>
          <p:sp>
            <p:nvSpPr>
              <p:cNvPr id="14" name="Rectangle 9">
                <a:extLst>
                  <a:ext uri="{FF2B5EF4-FFF2-40B4-BE49-F238E27FC236}">
                    <a16:creationId xmlns:a16="http://schemas.microsoft.com/office/drawing/2014/main" id="{7B29DA8D-35E8-A6C2-BD37-75DE943D1711}"/>
                  </a:ext>
                </a:extLst>
              </p:cNvPr>
              <p:cNvSpPr>
                <a:spLocks noChangeArrowheads="1"/>
              </p:cNvSpPr>
              <p:nvPr/>
            </p:nvSpPr>
            <p:spPr bwMode="invGray">
              <a:xfrm>
                <a:off x="2090" y="2324"/>
                <a:ext cx="3810" cy="43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27000" tIns="35100" rIns="27000" bIns="35100" anchor="ctr"/>
              <a:lstStyle>
                <a:lvl1pPr indent="82550">
                  <a:spcBef>
                    <a:spcPct val="20000"/>
                  </a:spcBef>
                  <a:buFont typeface="Courier New" pitchFamily="49" charset="0"/>
                  <a:buChar char="o"/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sz="15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Obinutuzumab</a:t>
                </a:r>
                <a:r>
                  <a:rPr lang="en-US" sz="1500" b="1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1000 mg D1, 8, 15 then monthly x 6 </a:t>
                </a:r>
              </a:p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sz="1500" b="1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Chlorambucil 0.5 mg/kg orally D 1, 15 x 12 months</a:t>
                </a:r>
                <a:endParaRPr lang="en-US" altLang="en-US" sz="1500" b="1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5" name="Rectangle 10">
                <a:extLst>
                  <a:ext uri="{FF2B5EF4-FFF2-40B4-BE49-F238E27FC236}">
                    <a16:creationId xmlns:a16="http://schemas.microsoft.com/office/drawing/2014/main" id="{C6B681EF-8B00-8EEE-6554-147D566BB079}"/>
                  </a:ext>
                </a:extLst>
              </p:cNvPr>
              <p:cNvSpPr>
                <a:spLocks noChangeArrowheads="1"/>
              </p:cNvSpPr>
              <p:nvPr/>
            </p:nvSpPr>
            <p:spPr bwMode="invGray">
              <a:xfrm>
                <a:off x="2066" y="755"/>
                <a:ext cx="3834" cy="464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27000" tIns="35100" rIns="27000" bIns="35100" anchor="ctr"/>
              <a:lstStyle/>
              <a:p>
                <a:r>
                  <a:rPr lang="en-US" sz="1200" dirty="0">
                    <a:solidFill>
                      <a:srgbClr val="212121"/>
                    </a:solidFill>
                    <a:latin typeface="BlinkMacSystemFont"/>
                  </a:rPr>
                  <a:t>Oral acalabrutinib 100 mg twice </a:t>
                </a:r>
              </a:p>
              <a:p>
                <a:r>
                  <a:rPr lang="en-US" sz="1200" dirty="0">
                    <a:solidFill>
                      <a:srgbClr val="212121"/>
                    </a:solidFill>
                    <a:latin typeface="BlinkMacSystemFont"/>
                  </a:rPr>
                  <a:t>Obinutuzumab 1000 mg D1, 2, 8 and 15 of cycle 2 then day 1 cycles 3-7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81BA390-597A-9A28-CB0D-662E23CECD08}"/>
                </a:ext>
              </a:extLst>
            </p:cNvPr>
            <p:cNvCxnSpPr/>
            <p:nvPr/>
          </p:nvCxnSpPr>
          <p:spPr>
            <a:xfrm>
              <a:off x="2636838" y="3677478"/>
              <a:ext cx="3363912" cy="0"/>
            </a:xfrm>
            <a:prstGeom prst="straightConnector1">
              <a:avLst/>
            </a:prstGeom>
            <a:ln w="19050">
              <a:solidFill>
                <a:srgbClr val="FFFFFF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316FCF4F-47D4-BA23-880B-A9BD15EDB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388" y="1851853"/>
              <a:ext cx="221426" cy="336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Courier New" pitchFamily="49" charset="0"/>
                <a:buChar char="o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bg1"/>
                  </a:solidFill>
                  <a:latin typeface="Arial" pitchFamily="34" charset="0"/>
                  <a:ea typeface="ＭＳ Ｐゴシック" charset="-128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00" b="1" u="sng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77FBF4-B90E-46DE-0039-F45E5BC87812}"/>
                </a:ext>
              </a:extLst>
            </p:cNvPr>
            <p:cNvSpPr/>
            <p:nvPr/>
          </p:nvSpPr>
          <p:spPr>
            <a:xfrm>
              <a:off x="2347912" y="1662729"/>
              <a:ext cx="319088" cy="290951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RANDOMIZE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6239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AFD960-20C9-4607-A342-EF8322FB83F3}"/>
              </a:ext>
            </a:extLst>
          </p:cNvPr>
          <p:cNvSpPr/>
          <p:nvPr/>
        </p:nvSpPr>
        <p:spPr>
          <a:xfrm>
            <a:off x="0" y="74975"/>
            <a:ext cx="9144000" cy="4998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662" y="74975"/>
            <a:ext cx="8306539" cy="546378"/>
          </a:xfrm>
        </p:spPr>
        <p:txBody>
          <a:bodyPr>
            <a:normAutofit/>
          </a:bodyPr>
          <a:lstStyle/>
          <a:p>
            <a:r>
              <a:rPr lang="en-US" sz="2700" dirty="0"/>
              <a:t>Myelofibrosis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814" y="686762"/>
            <a:ext cx="8879457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>
                <a:latin typeface="+mj-lt"/>
              </a:rPr>
              <a:t>Risk Stratification/Goals of Care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3814" y="1450433"/>
            <a:ext cx="4355883" cy="357796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fr-FR" sz="1300" i="1">
                <a:latin typeface="+mj-lt"/>
              </a:rPr>
              <a:t>Risk Stratification: DIPSS+; MIPSS70+ Ver 2.0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93815" y="4264088"/>
            <a:ext cx="2161928" cy="481222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 err="1">
                <a:latin typeface="+mj-lt"/>
              </a:rPr>
              <a:t>Ruxolitinib</a:t>
            </a:r>
            <a:r>
              <a:rPr lang="en-US" sz="1200">
                <a:latin typeface="+mj-lt"/>
              </a:rPr>
              <a:t> or </a:t>
            </a:r>
            <a:r>
              <a:rPr lang="en-US" sz="1200" err="1">
                <a:latin typeface="+mj-lt"/>
              </a:rPr>
              <a:t>Hydrea</a:t>
            </a:r>
            <a:r>
              <a:rPr lang="en-US" sz="1200">
                <a:latin typeface="+mj-lt"/>
              </a:rPr>
              <a:t> or </a:t>
            </a:r>
            <a:r>
              <a:rPr lang="en-US" sz="1200" err="1">
                <a:latin typeface="+mj-lt"/>
              </a:rPr>
              <a:t>Fedratinib</a:t>
            </a:r>
            <a:r>
              <a:rPr lang="en-US" sz="1200">
                <a:latin typeface="+mj-lt"/>
              </a:rPr>
              <a:t> or </a:t>
            </a:r>
            <a:r>
              <a:rPr lang="en-US" sz="1200" err="1">
                <a:latin typeface="+mj-lt"/>
              </a:rPr>
              <a:t>Pacritinib</a:t>
            </a:r>
            <a:endParaRPr lang="da-DK" sz="1200" i="1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814" y="1087712"/>
            <a:ext cx="4355883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400" b="1">
                <a:latin typeface="+mj-lt"/>
              </a:rPr>
              <a:t>Curative Therapy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BC7DAA1-D075-4B7A-B9ED-E417C1DF71D6}"/>
              </a:ext>
            </a:extLst>
          </p:cNvPr>
          <p:cNvSpPr/>
          <p:nvPr/>
        </p:nvSpPr>
        <p:spPr>
          <a:xfrm>
            <a:off x="193815" y="3492405"/>
            <a:ext cx="2161928" cy="4523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200">
                <a:latin typeface="+mj-lt"/>
              </a:rPr>
              <a:t>Splenomegaly/Symptoms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43A8F22-7DD0-4A49-9C88-29B6BC24F8C9}"/>
              </a:ext>
            </a:extLst>
          </p:cNvPr>
          <p:cNvCxnSpPr>
            <a:cxnSpLocks/>
            <a:stCxn id="71" idx="2"/>
            <a:endCxn id="35" idx="0"/>
          </p:cNvCxnSpPr>
          <p:nvPr/>
        </p:nvCxnSpPr>
        <p:spPr>
          <a:xfrm>
            <a:off x="1274778" y="3944774"/>
            <a:ext cx="0" cy="319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625390" y="1083887"/>
            <a:ext cx="4431575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400" b="1">
                <a:latin typeface="+mj-lt"/>
              </a:rPr>
              <a:t>Symptom Management/Palliative Therapy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43A8F22-7DD0-4A49-9C88-29B6BC24F8C9}"/>
              </a:ext>
            </a:extLst>
          </p:cNvPr>
          <p:cNvCxnSpPr>
            <a:cxnSpLocks/>
          </p:cNvCxnSpPr>
          <p:nvPr/>
        </p:nvCxnSpPr>
        <p:spPr>
          <a:xfrm>
            <a:off x="7996410" y="3767691"/>
            <a:ext cx="0" cy="493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9BC7DAA1-D075-4B7A-B9ED-E417C1DF71D6}"/>
              </a:ext>
            </a:extLst>
          </p:cNvPr>
          <p:cNvSpPr/>
          <p:nvPr/>
        </p:nvSpPr>
        <p:spPr>
          <a:xfrm>
            <a:off x="6922278" y="3507743"/>
            <a:ext cx="2161928" cy="4523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200">
                <a:latin typeface="+mj-lt"/>
              </a:rPr>
              <a:t>Anemia or Evidence of Marrow Failure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912233" y="4261292"/>
            <a:ext cx="2168355" cy="481222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>
                <a:latin typeface="+mj-lt"/>
              </a:rPr>
              <a:t>Clinical Trial or Prednisone or EPO or Danazol</a:t>
            </a:r>
            <a:endParaRPr lang="da-DK" sz="1200" i="1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43164" y="4268183"/>
            <a:ext cx="2164446" cy="481222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 err="1">
                <a:latin typeface="+mj-lt"/>
              </a:rPr>
              <a:t>Hydrea</a:t>
            </a:r>
            <a:r>
              <a:rPr lang="en-US" sz="1200">
                <a:latin typeface="+mj-lt"/>
              </a:rPr>
              <a:t> or Interferon</a:t>
            </a:r>
            <a:endParaRPr lang="da-DK" sz="1200" i="1">
              <a:latin typeface="+mj-lt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43A8F22-7DD0-4A49-9C88-29B6BC24F8C9}"/>
              </a:ext>
            </a:extLst>
          </p:cNvPr>
          <p:cNvCxnSpPr>
            <a:cxnSpLocks/>
          </p:cNvCxnSpPr>
          <p:nvPr/>
        </p:nvCxnSpPr>
        <p:spPr>
          <a:xfrm flipH="1">
            <a:off x="3519607" y="3837269"/>
            <a:ext cx="5630" cy="452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9BC7DAA1-D075-4B7A-B9ED-E417C1DF71D6}"/>
              </a:ext>
            </a:extLst>
          </p:cNvPr>
          <p:cNvSpPr/>
          <p:nvPr/>
        </p:nvSpPr>
        <p:spPr>
          <a:xfrm>
            <a:off x="2454425" y="3507743"/>
            <a:ext cx="2156298" cy="4523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200">
                <a:latin typeface="+mj-lt"/>
              </a:rPr>
              <a:t>Clotting without Symptoms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E032E0-C75A-4FED-B9B1-427155CEAF2B}"/>
              </a:ext>
            </a:extLst>
          </p:cNvPr>
          <p:cNvSpPr/>
          <p:nvPr/>
        </p:nvSpPr>
        <p:spPr>
          <a:xfrm>
            <a:off x="193815" y="1830972"/>
            <a:ext cx="1828715" cy="210885"/>
          </a:xfrm>
          <a:prstGeom prst="rect">
            <a:avLst/>
          </a:prstGeom>
          <a:solidFill>
            <a:srgbClr val="ACD8D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100">
                <a:latin typeface="+mj-lt"/>
              </a:rPr>
              <a:t>Very High, High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3A3957-28AF-4133-B30C-3371AB493824}"/>
              </a:ext>
            </a:extLst>
          </p:cNvPr>
          <p:cNvSpPr/>
          <p:nvPr/>
        </p:nvSpPr>
        <p:spPr>
          <a:xfrm>
            <a:off x="193815" y="2070606"/>
            <a:ext cx="1828715" cy="407813"/>
          </a:xfrm>
          <a:prstGeom prst="rect">
            <a:avLst/>
          </a:prstGeom>
          <a:solidFill>
            <a:srgbClr val="DBF3F3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100">
                <a:latin typeface="+mj-lt"/>
              </a:rPr>
              <a:t>Transplantation in Short Term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818A66-4E49-4399-A018-889DB13F2E67}"/>
              </a:ext>
            </a:extLst>
          </p:cNvPr>
          <p:cNvSpPr/>
          <p:nvPr/>
        </p:nvSpPr>
        <p:spPr>
          <a:xfrm>
            <a:off x="2082024" y="1838515"/>
            <a:ext cx="2489976" cy="210885"/>
          </a:xfrm>
          <a:prstGeom prst="rect">
            <a:avLst/>
          </a:prstGeom>
          <a:solidFill>
            <a:srgbClr val="ACD8D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100">
                <a:latin typeface="+mj-lt"/>
              </a:rPr>
              <a:t>Intermediate, Low, Very Low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FE05BC-23EF-42FC-B3B9-E277D51F8E48}"/>
              </a:ext>
            </a:extLst>
          </p:cNvPr>
          <p:cNvSpPr/>
          <p:nvPr/>
        </p:nvSpPr>
        <p:spPr>
          <a:xfrm>
            <a:off x="2082024" y="2079386"/>
            <a:ext cx="2489976" cy="405122"/>
          </a:xfrm>
          <a:prstGeom prst="rect">
            <a:avLst/>
          </a:prstGeom>
          <a:solidFill>
            <a:srgbClr val="DBF3F3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100">
                <a:latin typeface="+mj-lt"/>
              </a:rPr>
              <a:t>Transplantation Consultation, Discussion of Triggers for Transplant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3BA9FD-0CAD-4882-9904-079FF12CA88C}"/>
              </a:ext>
            </a:extLst>
          </p:cNvPr>
          <p:cNvSpPr txBox="1"/>
          <p:nvPr/>
        </p:nvSpPr>
        <p:spPr>
          <a:xfrm>
            <a:off x="4633542" y="1446392"/>
            <a:ext cx="4423422" cy="357796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fr-FR" sz="1300" i="1">
                <a:latin typeface="+mj-lt"/>
              </a:rPr>
              <a:t>Risk Stratification for </a:t>
            </a:r>
            <a:r>
              <a:rPr lang="fr-FR" sz="1300" i="1" err="1">
                <a:latin typeface="+mj-lt"/>
              </a:rPr>
              <a:t>Prognostication</a:t>
            </a:r>
            <a:r>
              <a:rPr lang="fr-FR" sz="1300" i="1">
                <a:latin typeface="+mj-lt"/>
              </a:rPr>
              <a:t>: DIPSS+; MIPSS70+ Ver 2.0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5429BD-F784-4F23-BE60-8812E33EAEA5}"/>
              </a:ext>
            </a:extLst>
          </p:cNvPr>
          <p:cNvSpPr txBox="1"/>
          <p:nvPr/>
        </p:nvSpPr>
        <p:spPr>
          <a:xfrm>
            <a:off x="185662" y="3017849"/>
            <a:ext cx="8879457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>
                <a:latin typeface="+mj-lt"/>
              </a:rPr>
              <a:t>Observation vs. Symptom Management/Disease Control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DDC96C5-1A53-49E5-8619-86466D44E0D6}"/>
              </a:ext>
            </a:extLst>
          </p:cNvPr>
          <p:cNvSpPr txBox="1"/>
          <p:nvPr/>
        </p:nvSpPr>
        <p:spPr>
          <a:xfrm>
            <a:off x="4690510" y="4272869"/>
            <a:ext cx="2161928" cy="481222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>
                <a:latin typeface="+mj-lt"/>
              </a:rPr>
              <a:t>(</a:t>
            </a:r>
            <a:r>
              <a:rPr lang="en-US" sz="1200" err="1">
                <a:latin typeface="+mj-lt"/>
              </a:rPr>
              <a:t>Ruxolitinib</a:t>
            </a:r>
            <a:r>
              <a:rPr lang="en-US" sz="1200">
                <a:latin typeface="+mj-lt"/>
              </a:rPr>
              <a:t> + HMA) or Clinical Trial (Check </a:t>
            </a:r>
            <a:r>
              <a:rPr lang="en-US" sz="1200" err="1">
                <a:latin typeface="+mj-lt"/>
              </a:rPr>
              <a:t>IDHmut</a:t>
            </a:r>
            <a:r>
              <a:rPr lang="en-US" sz="1200">
                <a:latin typeface="+mj-lt"/>
              </a:rPr>
              <a:t>)</a:t>
            </a:r>
            <a:endParaRPr lang="da-DK" sz="1200" i="1"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86E8810-5E05-4374-AECE-A5A091CD80A4}"/>
              </a:ext>
            </a:extLst>
          </p:cNvPr>
          <p:cNvSpPr/>
          <p:nvPr/>
        </p:nvSpPr>
        <p:spPr>
          <a:xfrm>
            <a:off x="4690510" y="3501185"/>
            <a:ext cx="2161928" cy="4523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200">
                <a:latin typeface="+mj-lt"/>
              </a:rPr>
              <a:t>Accelerated/Blast Phase Disease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D69F1F9-9355-4E86-AD0C-8E7CC4EABE77}"/>
              </a:ext>
            </a:extLst>
          </p:cNvPr>
          <p:cNvCxnSpPr>
            <a:cxnSpLocks/>
            <a:stCxn id="43" idx="2"/>
            <a:endCxn id="42" idx="0"/>
          </p:cNvCxnSpPr>
          <p:nvPr/>
        </p:nvCxnSpPr>
        <p:spPr>
          <a:xfrm>
            <a:off x="5771474" y="3953554"/>
            <a:ext cx="0" cy="319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DA0ED0DB-542E-4668-B09D-D01C4907F8E5}"/>
              </a:ext>
            </a:extLst>
          </p:cNvPr>
          <p:cNvSpPr/>
          <p:nvPr/>
        </p:nvSpPr>
        <p:spPr>
          <a:xfrm>
            <a:off x="193815" y="2588694"/>
            <a:ext cx="8863150" cy="304682"/>
          </a:xfrm>
          <a:prstGeom prst="rect">
            <a:avLst/>
          </a:prstGeom>
          <a:solidFill>
            <a:srgbClr val="ACD8D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400" b="1">
                <a:latin typeface="+mj-lt"/>
              </a:rPr>
              <a:t>Use Risk Stratification and Patient History, Symptoms to Determine Need for Treatment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F065F0E-B6DF-4CA4-0327-1DB07DDD9180}"/>
              </a:ext>
            </a:extLst>
          </p:cNvPr>
          <p:cNvSpPr/>
          <p:nvPr/>
        </p:nvSpPr>
        <p:spPr>
          <a:xfrm>
            <a:off x="118965" y="3250404"/>
            <a:ext cx="2329830" cy="1822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4EAA6C-0DBC-B33C-430F-E5419691BBE7}"/>
              </a:ext>
            </a:extLst>
          </p:cNvPr>
          <p:cNvSpPr/>
          <p:nvPr/>
        </p:nvSpPr>
        <p:spPr>
          <a:xfrm>
            <a:off x="6860696" y="3109475"/>
            <a:ext cx="2329830" cy="19770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2913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80CF-ADCF-C4A1-6C73-98CD7B9EB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b="1" dirty="0">
                <a:solidFill>
                  <a:srgbClr val="212121"/>
                </a:solidFill>
                <a:latin typeface="Merriweather" panose="00000500000000000000" pitchFamily="2" charset="0"/>
              </a:rPr>
              <a:t>								</a:t>
            </a:r>
            <a:r>
              <a:rPr lang="en-US" sz="1400" b="1" dirty="0">
                <a:solidFill>
                  <a:srgbClr val="212121"/>
                </a:solidFill>
                <a:latin typeface="Merriweather" panose="00000500000000000000" pitchFamily="2" charset="0"/>
              </a:rPr>
              <a:t>		</a:t>
            </a:r>
            <a:br>
              <a:rPr lang="en-US" sz="1400" b="1" dirty="0">
                <a:solidFill>
                  <a:srgbClr val="212121"/>
                </a:solidFill>
                <a:latin typeface="Merriweather" panose="00000500000000000000" pitchFamily="2" charset="0"/>
              </a:rPr>
            </a:br>
            <a:r>
              <a:rPr lang="en-US" sz="1400" b="1" dirty="0">
                <a:solidFill>
                  <a:srgbClr val="212121"/>
                </a:solidFill>
                <a:latin typeface="Merriweather" panose="00000500000000000000" pitchFamily="2" charset="0"/>
              </a:rPr>
              <a:t>												Acalabrutinib with or without </a:t>
            </a:r>
            <a:r>
              <a:rPr lang="en-US" sz="1400" b="1" dirty="0" err="1">
                <a:solidFill>
                  <a:srgbClr val="212121"/>
                </a:solidFill>
                <a:latin typeface="Merriweather" panose="00000500000000000000" pitchFamily="2" charset="0"/>
              </a:rPr>
              <a:t>obinutuzumab</a:t>
            </a:r>
            <a:r>
              <a:rPr lang="en-US" sz="1400" b="1" dirty="0">
                <a:solidFill>
                  <a:srgbClr val="212121"/>
                </a:solidFill>
                <a:latin typeface="Merriweather" panose="00000500000000000000" pitchFamily="2" charset="0"/>
              </a:rPr>
              <a:t> versus chlorambucil and </a:t>
            </a:r>
            <a:r>
              <a:rPr lang="en-US" sz="1400" b="1" dirty="0" err="1">
                <a:solidFill>
                  <a:srgbClr val="212121"/>
                </a:solidFill>
                <a:latin typeface="Merriweather" panose="00000500000000000000" pitchFamily="2" charset="0"/>
              </a:rPr>
              <a:t>obinutuzmab</a:t>
            </a:r>
            <a:r>
              <a:rPr lang="en-US" sz="1400" b="1" dirty="0">
                <a:solidFill>
                  <a:srgbClr val="212121"/>
                </a:solidFill>
                <a:latin typeface="Merriweather" panose="00000500000000000000" pitchFamily="2" charset="0"/>
              </a:rPr>
              <a:t> for </a:t>
            </a:r>
            <a:br>
              <a:rPr lang="en-US" sz="1400" b="1" dirty="0">
                <a:solidFill>
                  <a:srgbClr val="212121"/>
                </a:solidFill>
                <a:latin typeface="Merriweather" panose="00000500000000000000" pitchFamily="2" charset="0"/>
              </a:rPr>
            </a:br>
            <a:r>
              <a:rPr lang="en-US" sz="1400" b="1" dirty="0">
                <a:solidFill>
                  <a:srgbClr val="212121"/>
                </a:solidFill>
                <a:latin typeface="Merriweather" panose="00000500000000000000" pitchFamily="2" charset="0"/>
              </a:rPr>
              <a:t>											treatment-naive chronic lymphocytic </a:t>
            </a:r>
            <a:r>
              <a:rPr lang="en-US" sz="1400" b="1" dirty="0" err="1">
                <a:solidFill>
                  <a:srgbClr val="212121"/>
                </a:solidFill>
                <a:latin typeface="Merriweather" panose="00000500000000000000" pitchFamily="2" charset="0"/>
              </a:rPr>
              <a:t>leukaemia</a:t>
            </a:r>
            <a:r>
              <a:rPr lang="en-US" sz="1400" b="1" dirty="0">
                <a:solidFill>
                  <a:srgbClr val="212121"/>
                </a:solidFill>
                <a:latin typeface="Merriweather" panose="00000500000000000000" pitchFamily="2" charset="0"/>
              </a:rPr>
              <a:t> (ELEVATE TN): a </a:t>
            </a:r>
            <a:r>
              <a:rPr lang="en-US" sz="1400" b="1" dirty="0" err="1">
                <a:solidFill>
                  <a:srgbClr val="212121"/>
                </a:solidFill>
                <a:latin typeface="Merriweather" panose="00000500000000000000" pitchFamily="2" charset="0"/>
              </a:rPr>
              <a:t>randomised</a:t>
            </a:r>
            <a:r>
              <a:rPr lang="en-US" sz="1400" b="1" dirty="0">
                <a:solidFill>
                  <a:srgbClr val="212121"/>
                </a:solidFill>
                <a:latin typeface="Merriweather" panose="00000500000000000000" pitchFamily="2" charset="0"/>
              </a:rPr>
              <a:t>, controlled, phase 3 trial</a:t>
            </a:r>
            <a:br>
              <a:rPr lang="en-US" sz="1800" b="1" dirty="0">
                <a:solidFill>
                  <a:srgbClr val="212121"/>
                </a:solidFill>
                <a:latin typeface="Merriweather" panose="00000500000000000000" pitchFamily="2" charset="0"/>
              </a:rPr>
            </a:b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4B47F2-ABE6-2EDD-89A2-7E8E4011DB68}"/>
              </a:ext>
            </a:extLst>
          </p:cNvPr>
          <p:cNvSpPr txBox="1"/>
          <p:nvPr/>
        </p:nvSpPr>
        <p:spPr>
          <a:xfrm>
            <a:off x="5936343" y="4655381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Sharman et al. Lancet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0C9393-BB19-3026-A486-F3918EB7E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62"/>
          <a:stretch/>
        </p:blipFill>
        <p:spPr>
          <a:xfrm>
            <a:off x="594330" y="841148"/>
            <a:ext cx="3388888" cy="21451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91E5B8-C872-5BEF-52A1-FFBA76ED2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408" y="841148"/>
            <a:ext cx="3592796" cy="22480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14222A-2A3F-DB83-1ED1-BAA600C3A721}"/>
              </a:ext>
            </a:extLst>
          </p:cNvPr>
          <p:cNvSpPr txBox="1"/>
          <p:nvPr/>
        </p:nvSpPr>
        <p:spPr>
          <a:xfrm>
            <a:off x="454973" y="3089177"/>
            <a:ext cx="45740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12121"/>
                </a:solidFill>
                <a:latin typeface="BlinkMacSystemFont"/>
              </a:rPr>
              <a:t>PFS at 24 months:</a:t>
            </a:r>
          </a:p>
          <a:p>
            <a:r>
              <a:rPr lang="en-US" sz="1600" dirty="0">
                <a:solidFill>
                  <a:srgbClr val="212121"/>
                </a:solidFill>
                <a:latin typeface="BlinkMacSystemFont"/>
              </a:rPr>
              <a:t>	93% with acalabrutinib-</a:t>
            </a:r>
            <a:r>
              <a:rPr lang="en-US" sz="1600" dirty="0" err="1">
                <a:solidFill>
                  <a:srgbClr val="212121"/>
                </a:solidFill>
                <a:latin typeface="BlinkMacSystemFont"/>
              </a:rPr>
              <a:t>obinutuzumab</a:t>
            </a:r>
            <a:r>
              <a:rPr lang="en-US" sz="1600" dirty="0">
                <a:solidFill>
                  <a:srgbClr val="212121"/>
                </a:solidFill>
                <a:latin typeface="BlinkMacSystemFont"/>
              </a:rPr>
              <a:t> </a:t>
            </a:r>
          </a:p>
          <a:p>
            <a:r>
              <a:rPr lang="en-US" sz="1600" dirty="0">
                <a:solidFill>
                  <a:srgbClr val="212121"/>
                </a:solidFill>
                <a:latin typeface="BlinkMacSystemFont"/>
              </a:rPr>
              <a:t>	87% with acalabrutinib monotherapy </a:t>
            </a:r>
          </a:p>
          <a:p>
            <a:r>
              <a:rPr lang="en-US" sz="1600" dirty="0">
                <a:solidFill>
                  <a:srgbClr val="212121"/>
                </a:solidFill>
                <a:latin typeface="BlinkMacSystemFont"/>
              </a:rPr>
              <a:t>	47% with </a:t>
            </a:r>
            <a:r>
              <a:rPr lang="en-US" sz="1600" dirty="0" err="1">
                <a:solidFill>
                  <a:srgbClr val="212121"/>
                </a:solidFill>
                <a:latin typeface="BlinkMacSystemFont"/>
              </a:rPr>
              <a:t>obinutuzumab</a:t>
            </a:r>
            <a:r>
              <a:rPr lang="en-US" sz="1600" dirty="0">
                <a:solidFill>
                  <a:srgbClr val="212121"/>
                </a:solidFill>
                <a:latin typeface="BlinkMacSystemFont"/>
              </a:rPr>
              <a:t>-chlorambucil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139274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80CF-ADCF-C4A1-6C73-98CD7B9EB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65" y="276225"/>
            <a:ext cx="8325485" cy="994172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212121"/>
                </a:solidFill>
                <a:latin typeface="Merriweather" panose="00000500000000000000" pitchFamily="2" charset="0"/>
              </a:rPr>
              <a:t>Acalabrutinib with or without </a:t>
            </a:r>
            <a:r>
              <a:rPr lang="en-US" sz="1800" b="1" dirty="0" err="1">
                <a:solidFill>
                  <a:srgbClr val="212121"/>
                </a:solidFill>
                <a:latin typeface="Merriweather" panose="00000500000000000000" pitchFamily="2" charset="0"/>
              </a:rPr>
              <a:t>obinutuzumab</a:t>
            </a:r>
            <a:r>
              <a:rPr lang="en-US" sz="1800" b="1" dirty="0">
                <a:solidFill>
                  <a:srgbClr val="212121"/>
                </a:solidFill>
                <a:latin typeface="Merriweather" panose="00000500000000000000" pitchFamily="2" charset="0"/>
              </a:rPr>
              <a:t> versus chlorambucil and </a:t>
            </a:r>
            <a:r>
              <a:rPr lang="en-US" sz="1800" b="1" dirty="0" err="1">
                <a:solidFill>
                  <a:srgbClr val="212121"/>
                </a:solidFill>
                <a:latin typeface="Merriweather" panose="00000500000000000000" pitchFamily="2" charset="0"/>
              </a:rPr>
              <a:t>obinutuzmab</a:t>
            </a:r>
            <a:r>
              <a:rPr lang="en-US" sz="1800" b="1" dirty="0">
                <a:solidFill>
                  <a:srgbClr val="212121"/>
                </a:solidFill>
                <a:latin typeface="Merriweather" panose="00000500000000000000" pitchFamily="2" charset="0"/>
              </a:rPr>
              <a:t> for treatment-naive chronic lymphocytic </a:t>
            </a:r>
            <a:r>
              <a:rPr lang="en-US" sz="1800" b="1" dirty="0" err="1">
                <a:solidFill>
                  <a:srgbClr val="212121"/>
                </a:solidFill>
                <a:latin typeface="Merriweather" panose="00000500000000000000" pitchFamily="2" charset="0"/>
              </a:rPr>
              <a:t>leukaemia</a:t>
            </a:r>
            <a:r>
              <a:rPr lang="en-US" sz="1800" b="1" dirty="0">
                <a:solidFill>
                  <a:srgbClr val="212121"/>
                </a:solidFill>
                <a:latin typeface="Merriweather" panose="00000500000000000000" pitchFamily="2" charset="0"/>
              </a:rPr>
              <a:t> (ELEVATE TN): a </a:t>
            </a:r>
            <a:r>
              <a:rPr lang="en-US" sz="1800" b="1" dirty="0" err="1">
                <a:solidFill>
                  <a:srgbClr val="212121"/>
                </a:solidFill>
                <a:latin typeface="Merriweather" panose="00000500000000000000" pitchFamily="2" charset="0"/>
              </a:rPr>
              <a:t>randomised</a:t>
            </a:r>
            <a:r>
              <a:rPr lang="en-US" sz="1800" b="1" dirty="0">
                <a:solidFill>
                  <a:srgbClr val="212121"/>
                </a:solidFill>
                <a:latin typeface="Merriweather" panose="00000500000000000000" pitchFamily="2" charset="0"/>
              </a:rPr>
              <a:t>, controlled, phase 3 trial</a:t>
            </a:r>
            <a:br>
              <a:rPr lang="en-US" sz="1800" b="1" dirty="0">
                <a:solidFill>
                  <a:srgbClr val="212121"/>
                </a:solidFill>
                <a:latin typeface="Merriweather" panose="00000500000000000000" pitchFamily="2" charset="0"/>
              </a:rPr>
            </a:b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4B47F2-ABE6-2EDD-89A2-7E8E4011DB68}"/>
              </a:ext>
            </a:extLst>
          </p:cNvPr>
          <p:cNvSpPr txBox="1"/>
          <p:nvPr/>
        </p:nvSpPr>
        <p:spPr>
          <a:xfrm>
            <a:off x="5712929" y="4687372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Sharman et al. Lancet 2020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10D10F52-55FB-A977-B4D2-998131BBA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" y="2116430"/>
            <a:ext cx="8541839" cy="1824189"/>
          </a:xfrm>
        </p:spPr>
      </p:pic>
    </p:spTree>
    <p:extLst>
      <p:ext uri="{BB962C8B-B14F-4D97-AF65-F5344CB8AC3E}">
        <p14:creationId xmlns:p14="http://schemas.microsoft.com/office/powerpoint/2010/main" val="277180301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D9463-DF84-7B4C-94B5-3E4E1CAED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350" dirty="0">
                <a:solidFill>
                  <a:schemeClr val="tx1"/>
                </a:solidFill>
              </a:rPr>
              <a:t>										</a:t>
            </a:r>
            <a:br>
              <a:rPr lang="en-US" sz="1350" dirty="0">
                <a:solidFill>
                  <a:schemeClr val="tx1"/>
                </a:solidFill>
              </a:rPr>
            </a:br>
            <a:r>
              <a:rPr lang="en-US" sz="1350" dirty="0">
                <a:solidFill>
                  <a:schemeClr val="tx1"/>
                </a:solidFill>
              </a:rPr>
              <a:t>										Clinical effects of a single dose of cannabinoids to patients with chronic lymphocytic leukemia.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309DE-25A9-FF4F-9226-C7CBB0E35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results show that a single dose of THC/CBD affects a wide variety of leukocytes and only transiently reduce malignant cells in blood. Based on this study, THC/CBD shows no therapeutic potential for indolent B cell lymphomas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02E68-CE6A-0E47-BB2A-15DF6D95900C}"/>
              </a:ext>
            </a:extLst>
          </p:cNvPr>
          <p:cNvSpPr txBox="1"/>
          <p:nvPr/>
        </p:nvSpPr>
        <p:spPr>
          <a:xfrm>
            <a:off x="5129965" y="4635103"/>
            <a:ext cx="457500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 err="1"/>
              <a:t>Melen</a:t>
            </a:r>
            <a:r>
              <a:rPr lang="en-US" sz="1350" dirty="0"/>
              <a:t> CM et al. </a:t>
            </a:r>
            <a:r>
              <a:rPr lang="en-US" sz="1350" dirty="0" err="1"/>
              <a:t>Leuk</a:t>
            </a:r>
            <a:r>
              <a:rPr lang="en-US" sz="1350" dirty="0"/>
              <a:t> Lymphoma. 2022 Jan 17:1-11.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7959143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3805364-3E24-344F-95DA-43DA6B97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727F13-6791-5B49-9F46-3BF36290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0D5927F-FD5E-F648-9B5E-758022183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06FA8-1ADF-6743-B3FD-1CA6C6C63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6" y="0"/>
            <a:ext cx="9129925" cy="514826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C209DA-DD76-F140-A409-CC2B6FB9E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" y="91440"/>
            <a:ext cx="9129925" cy="514826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CE685F-3E0A-4645-A5C2-F8F5499F2E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9E371F3-F698-6E43-9AF5-D6112EDA06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61F0C6-188E-94BA-269D-24C866E23D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B4A22D-3BE1-6C4A-812D-C1E98E8E0076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>
                <a:solidFill>
                  <a:srgbClr val="FFC82C"/>
                </a:solidFill>
                <a:latin typeface="Corporate A Medium" panose="02000503080000020004" pitchFamily="2" charset="0"/>
              </a:rPr>
              <a:t>MYELOFIBROSIS/HEMATOLOGY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DD176-7412-694A-BED9-E7F8655CA44E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Corporate S Demi" panose="02020500000000000000" pitchFamily="18" charset="0"/>
              </a:rPr>
              <a:t>Wednesday, September 20, 2023</a:t>
            </a:r>
          </a:p>
        </p:txBody>
      </p:sp>
    </p:spTree>
    <p:extLst>
      <p:ext uri="{BB962C8B-B14F-4D97-AF65-F5344CB8AC3E}">
        <p14:creationId xmlns:p14="http://schemas.microsoft.com/office/powerpoint/2010/main" val="229070041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960504" y="1320806"/>
            <a:ext cx="7184572" cy="2915920"/>
          </a:xfrm>
        </p:spPr>
        <p:txBody>
          <a:bodyPr/>
          <a:lstStyle/>
          <a:p>
            <a:r>
              <a:rPr lang="en-US" sz="4800" b="1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Question-and-Answer</a:t>
            </a:r>
            <a:endParaRPr lang="en-US" sz="480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98547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91348" y="1260181"/>
            <a:ext cx="7392040" cy="2204975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Concluding Remarks</a:t>
            </a:r>
            <a:br>
              <a:rPr lang="en-US" sz="4800" b="1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attending!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1790694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>
                <a:solidFill>
                  <a:srgbClr val="003767"/>
                </a:solidFill>
              </a:rPr>
              <a:t>Thank You to Our Supporters:</a:t>
            </a:r>
            <a:endParaRPr lang="en-US" b="1"/>
          </a:p>
        </p:txBody>
      </p:sp>
      <p:pic>
        <p:nvPicPr>
          <p:cNvPr id="2" name="Picture 1" descr="A logo with white text on it&#10;&#10;Description automatically generated">
            <a:extLst>
              <a:ext uri="{FF2B5EF4-FFF2-40B4-BE49-F238E27FC236}">
                <a16:creationId xmlns:a16="http://schemas.microsoft.com/office/drawing/2014/main" id="{18BC9BF0-655D-43DB-3628-D22D979E1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538" y="572972"/>
            <a:ext cx="1581599" cy="1583120"/>
          </a:xfrm>
          <a:prstGeom prst="rect">
            <a:avLst/>
          </a:prstGeom>
        </p:spPr>
      </p:pic>
      <p:pic>
        <p:nvPicPr>
          <p:cNvPr id="5" name="Picture 4" descr="A black and red logo&#10;&#10;Description automatically generated">
            <a:extLst>
              <a:ext uri="{FF2B5EF4-FFF2-40B4-BE49-F238E27FC236}">
                <a16:creationId xmlns:a16="http://schemas.microsoft.com/office/drawing/2014/main" id="{0F75E0F3-DC87-F6E6-683C-B4B8174A9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723" y="1850660"/>
            <a:ext cx="2778503" cy="1371600"/>
          </a:xfrm>
          <a:prstGeom prst="rect">
            <a:avLst/>
          </a:prstGeom>
        </p:spPr>
      </p:pic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2E201E8A-DB96-55E8-49A0-507124B6C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723" y="3010883"/>
            <a:ext cx="2743300" cy="12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0057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695242"/>
            <a:ext cx="6400800" cy="567266"/>
          </a:xfrm>
        </p:spPr>
        <p:txBody>
          <a:bodyPr/>
          <a:lstStyle/>
          <a:p>
            <a:r>
              <a:rPr lang="en-US" sz="2800">
                <a:solidFill>
                  <a:srgbClr val="002E51"/>
                </a:solidFill>
              </a:rPr>
              <a:t>Thank you for coming!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91686"/>
            <a:ext cx="9144000" cy="807256"/>
          </a:xfrm>
        </p:spPr>
        <p:txBody>
          <a:bodyPr/>
          <a:lstStyle/>
          <a:p>
            <a:r>
              <a:rPr lang="en-US" sz="4000" b="1" i="1"/>
              <a:t>Concluding Remarks</a:t>
            </a:r>
          </a:p>
        </p:txBody>
      </p:sp>
      <p:pic>
        <p:nvPicPr>
          <p:cNvPr id="5" name="Picture 4" descr="A qr code with black squares&#10;&#10;Description automatically generated with low confidence">
            <a:extLst>
              <a:ext uri="{FF2B5EF4-FFF2-40B4-BE49-F238E27FC236}">
                <a16:creationId xmlns:a16="http://schemas.microsoft.com/office/drawing/2014/main" id="{7A354AB6-E479-1B15-5D28-25D670249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596" y="2709331"/>
            <a:ext cx="1232439" cy="1232439"/>
          </a:xfrm>
          <a:prstGeom prst="rect">
            <a:avLst/>
          </a:prstGeom>
        </p:spPr>
      </p:pic>
      <p:sp>
        <p:nvSpPr>
          <p:cNvPr id="6" name="Subtitle 1">
            <a:extLst>
              <a:ext uri="{FF2B5EF4-FFF2-40B4-BE49-F238E27FC236}">
                <a16:creationId xmlns:a16="http://schemas.microsoft.com/office/drawing/2014/main" id="{3F62123A-5C1F-D58F-6ECF-3363DE8965B5}"/>
              </a:ext>
            </a:extLst>
          </p:cNvPr>
          <p:cNvSpPr txBox="1">
            <a:spLocks/>
          </p:cNvSpPr>
          <p:nvPr/>
        </p:nvSpPr>
        <p:spPr bwMode="auto">
          <a:xfrm>
            <a:off x="3913027" y="3149597"/>
            <a:ext cx="2894170" cy="73565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en-US" sz="1600" kern="0">
                <a:solidFill>
                  <a:srgbClr val="002E51"/>
                </a:solidFill>
              </a:rPr>
              <a:t>Please scan the QR code here to complete a brief survey about tonight's event. </a:t>
            </a:r>
          </a:p>
        </p:txBody>
      </p:sp>
    </p:spTree>
    <p:extLst>
      <p:ext uri="{BB962C8B-B14F-4D97-AF65-F5344CB8AC3E}">
        <p14:creationId xmlns:p14="http://schemas.microsoft.com/office/powerpoint/2010/main" val="3025246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EBE9B0-15A1-1583-273D-2ECEDA3B8641}"/>
              </a:ext>
            </a:extLst>
          </p:cNvPr>
          <p:cNvSpPr txBox="1">
            <a:spLocks/>
          </p:cNvSpPr>
          <p:nvPr/>
        </p:nvSpPr>
        <p:spPr>
          <a:xfrm>
            <a:off x="5333612" y="261294"/>
            <a:ext cx="3701716" cy="24645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err="1"/>
              <a:t>Fedratinib</a:t>
            </a:r>
            <a:r>
              <a:rPr lang="en-US" sz="2100" dirty="0"/>
              <a:t> (JAKARTA)</a:t>
            </a:r>
          </a:p>
          <a:p>
            <a:pPr lvl="1"/>
            <a:r>
              <a:rPr lang="en-US" sz="1800" dirty="0"/>
              <a:t>JAK2, FLT3 inhibitor</a:t>
            </a:r>
          </a:p>
          <a:p>
            <a:pPr lvl="1"/>
            <a:r>
              <a:rPr lang="en-US" sz="1800" dirty="0"/>
              <a:t>Approved by FDA in 2019</a:t>
            </a:r>
          </a:p>
          <a:p>
            <a:pPr lvl="1"/>
            <a:r>
              <a:rPr lang="en-US" sz="1800" dirty="0"/>
              <a:t>Intermediate II or High-risk MF by IWG-MRT</a:t>
            </a:r>
          </a:p>
          <a:p>
            <a:pPr lvl="1"/>
            <a:r>
              <a:rPr lang="en-US" sz="1800" dirty="0"/>
              <a:t>Approved for </a:t>
            </a:r>
            <a:r>
              <a:rPr lang="en-US" sz="1800" dirty="0" err="1"/>
              <a:t>Plt</a:t>
            </a:r>
            <a:r>
              <a:rPr lang="en-US" sz="1800" dirty="0"/>
              <a:t>&gt;50K</a:t>
            </a:r>
          </a:p>
          <a:p>
            <a:pPr lvl="1"/>
            <a:r>
              <a:rPr lang="en-US" sz="1800" dirty="0"/>
              <a:t>Benefits: Spleen reduction; Symptom Improvement</a:t>
            </a:r>
          </a:p>
          <a:p>
            <a:pPr lvl="1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07A67D-6B50-61DF-1213-B3C37B268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1023" y="155006"/>
            <a:ext cx="7886700" cy="994172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Currently Approved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82BD7-4600-8B89-55F6-E012DE7CE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8" y="652092"/>
            <a:ext cx="3133982" cy="3153354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en-US" dirty="0" err="1"/>
              <a:t>Ruxolitinib</a:t>
            </a:r>
            <a:r>
              <a:rPr lang="en-US" dirty="0"/>
              <a:t> (COMFORT) </a:t>
            </a:r>
          </a:p>
          <a:p>
            <a:pPr lvl="1"/>
            <a:r>
              <a:rPr lang="en-US" dirty="0">
                <a:solidFill>
                  <a:srgbClr val="222222"/>
                </a:solidFill>
                <a:latin typeface="-apple-system"/>
              </a:rPr>
              <a:t>D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ual JAK1/JAK2 inhibitor</a:t>
            </a:r>
            <a:endParaRPr lang="en-US" dirty="0"/>
          </a:p>
          <a:p>
            <a:pPr lvl="1"/>
            <a:r>
              <a:rPr lang="en-US" dirty="0"/>
              <a:t>Approved by FDA in 2011 </a:t>
            </a:r>
          </a:p>
          <a:p>
            <a:pPr lvl="1"/>
            <a:r>
              <a:rPr lang="en-US" dirty="0"/>
              <a:t>Intermediate II or High-risk MF by IPSS Score</a:t>
            </a:r>
          </a:p>
          <a:p>
            <a:pPr lvl="1"/>
            <a:r>
              <a:rPr lang="en-US" dirty="0"/>
              <a:t>Minimal therapeutic dose generally accepted as 10mg BID</a:t>
            </a:r>
          </a:p>
          <a:p>
            <a:pPr lvl="1"/>
            <a:r>
              <a:rPr lang="en-US" dirty="0"/>
              <a:t>Benefits: Spleen reduction; Symptom Improvement</a:t>
            </a:r>
          </a:p>
          <a:p>
            <a:pPr lvl="1"/>
            <a:r>
              <a:rPr lang="en-US" dirty="0"/>
              <a:t>Survival Benefit in some patients</a:t>
            </a: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AD2C973-2E36-07BB-E308-7B1666276C2E}"/>
              </a:ext>
            </a:extLst>
          </p:cNvPr>
          <p:cNvSpPr txBox="1">
            <a:spLocks/>
          </p:cNvSpPr>
          <p:nvPr/>
        </p:nvSpPr>
        <p:spPr>
          <a:xfrm>
            <a:off x="3279726" y="2716676"/>
            <a:ext cx="3435951" cy="23458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err="1"/>
              <a:t>Pacritinib</a:t>
            </a:r>
            <a:r>
              <a:rPr lang="en-US" sz="2100" dirty="0"/>
              <a:t> (PERSIST)</a:t>
            </a:r>
          </a:p>
          <a:p>
            <a:pPr lvl="1"/>
            <a:r>
              <a:rPr lang="en-US" sz="1800" dirty="0"/>
              <a:t>JAK2, FLT-3, IRAK1 inhibitor</a:t>
            </a:r>
          </a:p>
          <a:p>
            <a:pPr lvl="1"/>
            <a:r>
              <a:rPr lang="en-US" sz="1800" dirty="0"/>
              <a:t>Approved by FDA in 2022 </a:t>
            </a:r>
          </a:p>
          <a:p>
            <a:pPr lvl="1"/>
            <a:r>
              <a:rPr lang="en-US" sz="1800" dirty="0"/>
              <a:t>Intermediate I, II or High-risk MF by DIPSS</a:t>
            </a:r>
          </a:p>
          <a:p>
            <a:pPr lvl="1"/>
            <a:r>
              <a:rPr lang="en-US" sz="1800" dirty="0"/>
              <a:t>Approved for </a:t>
            </a:r>
            <a:r>
              <a:rPr lang="en-US" sz="1800" dirty="0" err="1"/>
              <a:t>Plt</a:t>
            </a:r>
            <a:r>
              <a:rPr lang="en-US" sz="1800" dirty="0"/>
              <a:t>&lt;50K</a:t>
            </a:r>
          </a:p>
          <a:p>
            <a:pPr lvl="1"/>
            <a:r>
              <a:rPr lang="en-US" sz="1800" dirty="0"/>
              <a:t>Benefits: Spleen reduction</a:t>
            </a:r>
          </a:p>
          <a:p>
            <a:pPr lvl="1"/>
            <a:r>
              <a:rPr lang="en-US" sz="1800" dirty="0"/>
              <a:t>Potentially beneficial in Anemia</a:t>
            </a:r>
          </a:p>
          <a:p>
            <a:pPr marL="3429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2772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B3F40-DB00-AF4A-3C21-FC93D951C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Anemia in Myelofibrosis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54D9EA79-0B1E-62ED-099F-40D6734F26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1759134"/>
              </p:ext>
            </p:extLst>
          </p:nvPr>
        </p:nvGraphicFramePr>
        <p:xfrm>
          <a:off x="424544" y="340214"/>
          <a:ext cx="4562147" cy="3699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63E17954-CE0D-A9B7-A184-A54FE46F8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943" y="2574131"/>
            <a:ext cx="2485536" cy="17537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8A8896-ABC8-D9AA-3F7D-058DD0895B00}"/>
              </a:ext>
            </a:extLst>
          </p:cNvPr>
          <p:cNvSpPr txBox="1"/>
          <p:nvPr/>
        </p:nvSpPr>
        <p:spPr>
          <a:xfrm>
            <a:off x="5687410" y="196557"/>
            <a:ext cx="3121572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dirty="0"/>
              <a:t>Occurs in 35-38% of patients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dirty="0"/>
              <a:t>Less common in patients with PPV-MF or PET-MF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b="1" dirty="0"/>
              <a:t>Pathophysiology:  </a:t>
            </a:r>
            <a:r>
              <a:rPr lang="en-US" sz="1650" dirty="0"/>
              <a:t>Fibrosis of the marrow, ineffective erythropoiesis; splenomegaly; increased production of hepcidin. </a:t>
            </a:r>
          </a:p>
        </p:txBody>
      </p:sp>
    </p:spTree>
    <p:extLst>
      <p:ext uri="{BB962C8B-B14F-4D97-AF65-F5344CB8AC3E}">
        <p14:creationId xmlns:p14="http://schemas.microsoft.com/office/powerpoint/2010/main" val="1984169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CC047-9152-6D3E-7081-F8234532C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											</a:t>
            </a:r>
            <a:r>
              <a:rPr lang="en-US" sz="2800" b="1" dirty="0">
                <a:solidFill>
                  <a:schemeClr val="tx1"/>
                </a:solidFill>
              </a:rPr>
              <a:t>Anemia and JAK inhibitors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A70D3-4C0B-8377-FC11-0DB32A987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07" y="507456"/>
            <a:ext cx="7772400" cy="2742388"/>
          </a:xfrm>
        </p:spPr>
        <p:txBody>
          <a:bodyPr/>
          <a:lstStyle/>
          <a:p>
            <a:r>
              <a:rPr lang="en-US" sz="2000" dirty="0"/>
              <a:t>JAK-STAT pathway critical in erythropoietin-mediated signaling</a:t>
            </a:r>
          </a:p>
          <a:p>
            <a:r>
              <a:rPr lang="en-US" sz="2000" dirty="0" err="1"/>
              <a:t>Ruxolitinib</a:t>
            </a:r>
            <a:r>
              <a:rPr lang="en-US" sz="2000" dirty="0"/>
              <a:t> &amp; </a:t>
            </a:r>
            <a:r>
              <a:rPr lang="en-US" sz="2000" dirty="0" err="1"/>
              <a:t>Fedratinib</a:t>
            </a:r>
            <a:endParaRPr lang="en-US" sz="2000" dirty="0"/>
          </a:p>
          <a:p>
            <a:pPr lvl="1"/>
            <a:r>
              <a:rPr lang="en-US" dirty="0">
                <a:sym typeface="Wingdings" panose="05000000000000000000" pitchFamily="2" charset="2"/>
              </a:rPr>
              <a:t> Acquired anemia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 Dosing limitation</a:t>
            </a:r>
          </a:p>
          <a:p>
            <a:r>
              <a:rPr lang="en-US" sz="2000" dirty="0" err="1">
                <a:sym typeface="Wingdings" panose="05000000000000000000" pitchFamily="2" charset="2"/>
              </a:rPr>
              <a:t>Pacritinib</a:t>
            </a:r>
            <a:endParaRPr lang="en-US" sz="2000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PERSIST-2 vs. BAT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More likely to achieve CI in hemoglobin levels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Possibly related to IRAK1 inhibition, possibly due to ACVR1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Subgroup analysis of PERSIST-2 study  Data presented at ASH 2022 by Dr. Stephen Oh’s lab </a:t>
            </a:r>
          </a:p>
          <a:p>
            <a:pPr marL="342900" lvl="1" indent="0"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B1145A-7515-987C-5234-63F3EED1784E}"/>
              </a:ext>
            </a:extLst>
          </p:cNvPr>
          <p:cNvSpPr txBox="1"/>
          <p:nvPr/>
        </p:nvSpPr>
        <p:spPr>
          <a:xfrm>
            <a:off x="3286266" y="4430996"/>
            <a:ext cx="6053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1A1A1A"/>
                </a:solidFill>
                <a:latin typeface="acumin-pro"/>
              </a:rPr>
              <a:t>Stephen T Oh et al., </a:t>
            </a:r>
            <a:r>
              <a:rPr lang="en-US" sz="1800" i="1" dirty="0">
                <a:solidFill>
                  <a:srgbClr val="1A1A1A"/>
                </a:solidFill>
                <a:latin typeface="acumin-pro"/>
              </a:rPr>
              <a:t>Blood</a:t>
            </a:r>
            <a:r>
              <a:rPr lang="en-US" sz="1800" dirty="0">
                <a:solidFill>
                  <a:srgbClr val="1A1A1A"/>
                </a:solidFill>
                <a:latin typeface="acumin-pro"/>
              </a:rPr>
              <a:t> 2022; 140 (Supplement 1): 1518–1521.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3868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1798064"/>
            <a:ext cx="9144000" cy="2204975"/>
          </a:xfrm>
        </p:spPr>
        <p:txBody>
          <a:bodyPr/>
          <a:lstStyle/>
          <a:p>
            <a:r>
              <a:rPr lang="en-US" b="1" kern="1200" dirty="0">
                <a:solidFill>
                  <a:srgbClr val="002E51"/>
                </a:solidFill>
                <a:latin typeface="Arial"/>
                <a:cs typeface="Arial"/>
              </a:rPr>
              <a:t>Morgan Burum</a:t>
            </a:r>
            <a:br>
              <a:rPr lang="en-US" kern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kern="1200" dirty="0">
                <a:solidFill>
                  <a:srgbClr val="002E51"/>
                </a:solidFill>
                <a:latin typeface="Arial"/>
                <a:cs typeface="Arial"/>
              </a:rPr>
              <a:t>Director of Sales, </a:t>
            </a:r>
            <a:r>
              <a:rPr lang="en-US" kern="1200" err="1">
                <a:solidFill>
                  <a:srgbClr val="002E51"/>
                </a:solidFill>
                <a:latin typeface="Arial"/>
                <a:cs typeface="Arial"/>
              </a:rPr>
              <a:t>OncLive</a:t>
            </a:r>
            <a:endParaRPr lang="en-US" kern="1200">
              <a:solidFill>
                <a:srgbClr val="002E51"/>
              </a:solidFill>
              <a:latin typeface="Arial"/>
              <a:cs typeface="Arial"/>
            </a:endParaRPr>
          </a:p>
          <a:p>
            <a:pPr marL="0" indent="0" algn="ctr" defTabSz="1619594">
              <a:spcBef>
                <a:spcPts val="0"/>
              </a:spcBef>
              <a:buNone/>
            </a:pPr>
            <a:r>
              <a:rPr lang="en-US" kern="1200" dirty="0">
                <a:solidFill>
                  <a:srgbClr val="002E51"/>
                </a:solidFill>
                <a:latin typeface="Arial"/>
                <a:cs typeface="Arial"/>
              </a:rPr>
              <a:t>MJH Life Sciences™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>
                <a:solidFill>
                  <a:srgbClr val="002E51"/>
                </a:solidFill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301959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84BF7-5D1F-89C5-B2A1-4B2336548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"/>
          <a:stretch/>
        </p:blipFill>
        <p:spPr>
          <a:xfrm>
            <a:off x="363894" y="936488"/>
            <a:ext cx="7612058" cy="29442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2F13CA-321D-74C7-8AFE-0BBF1B59E880}"/>
              </a:ext>
            </a:extLst>
          </p:cNvPr>
          <p:cNvSpPr txBox="1"/>
          <p:nvPr/>
        </p:nvSpPr>
        <p:spPr>
          <a:xfrm>
            <a:off x="305509" y="4623279"/>
            <a:ext cx="6053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1A1A1A"/>
                </a:solidFill>
                <a:latin typeface="acumin-pro"/>
              </a:rPr>
              <a:t>Stephen T Oh et al., </a:t>
            </a:r>
            <a:r>
              <a:rPr lang="en-US" sz="1800" i="1">
                <a:solidFill>
                  <a:srgbClr val="1A1A1A"/>
                </a:solidFill>
                <a:latin typeface="acumin-pro"/>
              </a:rPr>
              <a:t>Blood</a:t>
            </a:r>
            <a:r>
              <a:rPr lang="en-US" sz="1800">
                <a:solidFill>
                  <a:srgbClr val="1A1A1A"/>
                </a:solidFill>
                <a:latin typeface="acumin-pro"/>
              </a:rPr>
              <a:t> 2022; 140 (Supplement 1): 1518–1521.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65905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605FC3-F3D9-3F0A-3F5F-0A3F8505D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532" y="510819"/>
            <a:ext cx="6243620" cy="39091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97D8D4-B213-3220-CFCC-DC3A75101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552" y="188244"/>
            <a:ext cx="3568897" cy="1080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774238-0044-C589-B54B-3B0F1EC1B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072" y="4637574"/>
            <a:ext cx="6090432" cy="3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62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249B-D316-1259-A4A3-6CC8C94F4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22" y="361951"/>
            <a:ext cx="2420155" cy="1218390"/>
          </a:xfrm>
        </p:spPr>
        <p:txBody>
          <a:bodyPr anchor="ctr">
            <a:normAutofit fontScale="90000"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Newest Approval: September </a:t>
            </a:r>
            <a:r>
              <a:rPr lang="en-US" sz="3000" dirty="0"/>
              <a:t>15, 2023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8F0F0-0DD5-3160-602F-05CFD1BE2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86" y="1431472"/>
            <a:ext cx="2857649" cy="2709862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1500" err="1"/>
              <a:t>Momelotinib</a:t>
            </a:r>
            <a:r>
              <a:rPr lang="en-US" sz="1500"/>
              <a:t> (</a:t>
            </a:r>
            <a:r>
              <a:rPr lang="en-US" sz="1500" err="1"/>
              <a:t>Ojjaara</a:t>
            </a:r>
            <a:r>
              <a:rPr lang="en-US" sz="1500"/>
              <a:t>)</a:t>
            </a:r>
          </a:p>
          <a:p>
            <a:pPr lvl="1"/>
            <a:r>
              <a:rPr lang="en-US" sz="1500"/>
              <a:t>Oral inhibitor of activin A receptor type 1 (ACVR1), JAK1 &amp; JAK2; ALK2</a:t>
            </a:r>
          </a:p>
          <a:p>
            <a:pPr lvl="1"/>
            <a:r>
              <a:rPr lang="en-US" sz="1500"/>
              <a:t>ACVR1 member of the TGFB receptor superfamily</a:t>
            </a:r>
          </a:p>
          <a:p>
            <a:r>
              <a:rPr lang="en-US" sz="1500"/>
              <a:t>Approval based on two studies</a:t>
            </a:r>
          </a:p>
          <a:p>
            <a:pPr lvl="1"/>
            <a:r>
              <a:rPr lang="en-US" sz="1200"/>
              <a:t>Head to Head Study in MF – endpoint spleen response</a:t>
            </a:r>
          </a:p>
          <a:p>
            <a:pPr lvl="1"/>
            <a:r>
              <a:rPr lang="en-US" sz="1200"/>
              <a:t>Randomized study in MF – endpoint transfusion dependence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2A1586-91C4-FDEE-11E3-4633A0BC4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893" y="104367"/>
            <a:ext cx="5080979" cy="50415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240292-38FC-B355-B606-F9B477EE2DCB}"/>
              </a:ext>
            </a:extLst>
          </p:cNvPr>
          <p:cNvSpPr txBox="1"/>
          <p:nvPr/>
        </p:nvSpPr>
        <p:spPr>
          <a:xfrm>
            <a:off x="-76856" y="3956668"/>
            <a:ext cx="5616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Figure: </a:t>
            </a:r>
            <a:r>
              <a:rPr lang="en-US" sz="1400" dirty="0" err="1"/>
              <a:t>Tefferi</a:t>
            </a:r>
            <a:r>
              <a:rPr lang="en-US" sz="1400" dirty="0"/>
              <a:t> et al, </a:t>
            </a:r>
            <a:r>
              <a:rPr lang="en-US" sz="1400" dirty="0" err="1"/>
              <a:t>Haematologica</a:t>
            </a:r>
            <a:r>
              <a:rPr lang="en-US" sz="14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442119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249B-D316-1259-A4A3-6CC8C94F4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												Newest Approval: September 15,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8F0F0-0DD5-3160-602F-05CFD1BE2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52331"/>
            <a:ext cx="7886700" cy="3364706"/>
          </a:xfrm>
        </p:spPr>
        <p:txBody>
          <a:bodyPr>
            <a:normAutofit fontScale="85000" lnSpcReduction="20000"/>
          </a:bodyPr>
          <a:lstStyle/>
          <a:p>
            <a:r>
              <a:rPr lang="en-US" sz="1800" dirty="0"/>
              <a:t>MOMENTUM Study</a:t>
            </a:r>
          </a:p>
          <a:p>
            <a:pPr lvl="1"/>
            <a:r>
              <a:rPr lang="en-US" sz="1500" dirty="0"/>
              <a:t>Verstovsek et al., LANCET Jan 2023</a:t>
            </a:r>
          </a:p>
          <a:p>
            <a:r>
              <a:rPr lang="en-US" sz="1800" dirty="0"/>
              <a:t>WHO: Intermediate or High-risk MF with Anemia; Previously on </a:t>
            </a:r>
            <a:r>
              <a:rPr lang="en-US" sz="1800" dirty="0" err="1"/>
              <a:t>JAKi</a:t>
            </a:r>
            <a:r>
              <a:rPr lang="en-US" sz="1800" dirty="0"/>
              <a:t> ; symptomatic, cytopenic</a:t>
            </a:r>
          </a:p>
          <a:p>
            <a:r>
              <a:rPr lang="en-US" sz="1800" dirty="0"/>
              <a:t>Based on (1) Phase III Momentum Study (NCT04173494) and (2) Phase III Simplify Study (NCT01969838)</a:t>
            </a:r>
          </a:p>
          <a:p>
            <a:r>
              <a:rPr lang="en-US" sz="1800" dirty="0"/>
              <a:t>Design</a:t>
            </a:r>
          </a:p>
          <a:p>
            <a:pPr lvl="1"/>
            <a:r>
              <a:rPr lang="en-US" b="0" i="0" dirty="0">
                <a:effectLst/>
              </a:rPr>
              <a:t>Randomization (2:1)</a:t>
            </a:r>
          </a:p>
          <a:p>
            <a:pPr lvl="1"/>
            <a:r>
              <a:rPr lang="en-US" dirty="0" err="1"/>
              <a:t>M</a:t>
            </a:r>
            <a:r>
              <a:rPr lang="en-US" b="0" i="0" dirty="0" err="1">
                <a:effectLst/>
              </a:rPr>
              <a:t>omelotinib</a:t>
            </a:r>
            <a:r>
              <a:rPr lang="en-US" b="0" i="0" dirty="0">
                <a:effectLst/>
              </a:rPr>
              <a:t> (200 mg orally once per day) plus danazol placebo</a:t>
            </a:r>
          </a:p>
          <a:p>
            <a:pPr lvl="1"/>
            <a:r>
              <a:rPr lang="en-US" dirty="0"/>
              <a:t>Vs. </a:t>
            </a:r>
          </a:p>
          <a:p>
            <a:pPr lvl="1"/>
            <a:r>
              <a:rPr lang="en-US" dirty="0"/>
              <a:t>D</a:t>
            </a:r>
            <a:r>
              <a:rPr lang="en-US" b="0" i="0" dirty="0">
                <a:effectLst/>
              </a:rPr>
              <a:t>anazol (300 mg orally twice per day) plus </a:t>
            </a:r>
            <a:r>
              <a:rPr lang="en-US" b="0" i="0" dirty="0" err="1">
                <a:effectLst/>
              </a:rPr>
              <a:t>momelotinib</a:t>
            </a:r>
            <a:r>
              <a:rPr lang="en-US" b="0" i="0" dirty="0">
                <a:effectLst/>
              </a:rPr>
              <a:t> placebo</a:t>
            </a:r>
          </a:p>
          <a:p>
            <a:r>
              <a:rPr lang="en-US" sz="1800" dirty="0"/>
              <a:t>Primary Endpoints</a:t>
            </a:r>
          </a:p>
          <a:p>
            <a:pPr lvl="1"/>
            <a:r>
              <a:rPr lang="en-US" b="0" i="0" dirty="0">
                <a:effectLst/>
              </a:rPr>
              <a:t>Myelofibrosis Symptom Assessment Form (MFSAF) TSS response rate at week 24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ui-sans-serif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1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4AAE07-8307-EEB5-1FE7-85EE43B76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746" y="70372"/>
            <a:ext cx="4352013" cy="408390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C1EBC4D-2A70-B3CC-6A9B-8F845F3511CB}"/>
              </a:ext>
            </a:extLst>
          </p:cNvPr>
          <p:cNvSpPr/>
          <p:nvPr/>
        </p:nvSpPr>
        <p:spPr>
          <a:xfrm>
            <a:off x="1726324" y="1506943"/>
            <a:ext cx="2549429" cy="902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2E7E37-6D68-118F-E773-CE03AA1F1381}"/>
              </a:ext>
            </a:extLst>
          </p:cNvPr>
          <p:cNvSpPr/>
          <p:nvPr/>
        </p:nvSpPr>
        <p:spPr>
          <a:xfrm>
            <a:off x="4401878" y="214653"/>
            <a:ext cx="2822670" cy="1292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A7A08-E435-75E9-9841-DB973BF25DEC}"/>
              </a:ext>
            </a:extLst>
          </p:cNvPr>
          <p:cNvSpPr txBox="1"/>
          <p:nvPr/>
        </p:nvSpPr>
        <p:spPr>
          <a:xfrm>
            <a:off x="167952" y="4823975"/>
            <a:ext cx="27851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Verstovsek et al., LANCET Jan 2023</a:t>
            </a:r>
          </a:p>
        </p:txBody>
      </p:sp>
    </p:spTree>
    <p:extLst>
      <p:ext uri="{BB962C8B-B14F-4D97-AF65-F5344CB8AC3E}">
        <p14:creationId xmlns:p14="http://schemas.microsoft.com/office/powerpoint/2010/main" val="401219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EF0BF-8720-6233-FD70-99226AC58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4" r="4912"/>
          <a:stretch/>
        </p:blipFill>
        <p:spPr>
          <a:xfrm>
            <a:off x="6700547" y="0"/>
            <a:ext cx="2330320" cy="4212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043C77-1F37-E051-1AF5-0A4C606A1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65"/>
          <a:stretch/>
        </p:blipFill>
        <p:spPr>
          <a:xfrm>
            <a:off x="398884" y="562218"/>
            <a:ext cx="5677847" cy="30431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125B92-C7F3-32E9-E6AF-608621CC9610}"/>
              </a:ext>
            </a:extLst>
          </p:cNvPr>
          <p:cNvSpPr txBox="1"/>
          <p:nvPr/>
        </p:nvSpPr>
        <p:spPr>
          <a:xfrm>
            <a:off x="167952" y="4823975"/>
            <a:ext cx="27851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Verstovsek et al., LANCET Jan 2023</a:t>
            </a:r>
          </a:p>
        </p:txBody>
      </p:sp>
    </p:spTree>
    <p:extLst>
      <p:ext uri="{BB962C8B-B14F-4D97-AF65-F5344CB8AC3E}">
        <p14:creationId xmlns:p14="http://schemas.microsoft.com/office/powerpoint/2010/main" val="3698830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FD6726-A8AD-A8A4-0BC1-1D2C9D902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3" y="2381"/>
            <a:ext cx="9084135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7265DF-5584-BDAC-554A-58E6BA6B8254}"/>
              </a:ext>
            </a:extLst>
          </p:cNvPr>
          <p:cNvSpPr txBox="1"/>
          <p:nvPr/>
        </p:nvSpPr>
        <p:spPr>
          <a:xfrm>
            <a:off x="6179199" y="4795984"/>
            <a:ext cx="27851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Slide Courtesy: MPN HUB https://mpn-hub.com</a:t>
            </a:r>
          </a:p>
        </p:txBody>
      </p:sp>
    </p:spTree>
    <p:extLst>
      <p:ext uri="{BB962C8B-B14F-4D97-AF65-F5344CB8AC3E}">
        <p14:creationId xmlns:p14="http://schemas.microsoft.com/office/powerpoint/2010/main" val="3357799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FC74F-E1D4-A176-62F1-689B2B6A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									Phase III SIMPLIFY trials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4F2C2-75B7-C43F-6BDE-225AC5E1C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874849"/>
            <a:ext cx="7772400" cy="2742388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SIMPLIFY 1 (Mesa, JCO 2017)</a:t>
            </a:r>
          </a:p>
          <a:p>
            <a:pPr lvl="1"/>
            <a:r>
              <a:rPr lang="en-US" dirty="0"/>
              <a:t>N=432</a:t>
            </a:r>
          </a:p>
          <a:p>
            <a:pPr lvl="1"/>
            <a:r>
              <a:rPr lang="en-US" dirty="0"/>
              <a:t>Head-to-head comparison</a:t>
            </a:r>
          </a:p>
          <a:p>
            <a:pPr lvl="1"/>
            <a:r>
              <a:rPr lang="en-US" dirty="0" err="1"/>
              <a:t>Momelotinib</a:t>
            </a:r>
            <a:r>
              <a:rPr lang="en-US" dirty="0"/>
              <a:t> vs. </a:t>
            </a:r>
            <a:r>
              <a:rPr lang="en-US" dirty="0" err="1"/>
              <a:t>ruxolitinib</a:t>
            </a:r>
            <a:endParaRPr lang="en-US" dirty="0"/>
          </a:p>
          <a:p>
            <a:pPr lvl="1"/>
            <a:r>
              <a:rPr lang="en-US" dirty="0"/>
              <a:t>JAK-I naïve; 24% were transfusion dependent</a:t>
            </a:r>
          </a:p>
          <a:p>
            <a:pPr lvl="1"/>
            <a:r>
              <a:rPr lang="en-US" dirty="0"/>
              <a:t>Primary endpoint: </a:t>
            </a:r>
            <a:r>
              <a:rPr lang="en-US" u="sng" dirty="0"/>
              <a:t>non-inferiority</a:t>
            </a:r>
            <a:r>
              <a:rPr lang="en-US" dirty="0"/>
              <a:t> in reducing spleen volume by 35% at week 24</a:t>
            </a:r>
          </a:p>
          <a:p>
            <a:r>
              <a:rPr lang="en-US" dirty="0"/>
              <a:t>Primary endpoint met</a:t>
            </a:r>
          </a:p>
          <a:p>
            <a:pPr lvl="1"/>
            <a:r>
              <a:rPr lang="en-US" dirty="0"/>
              <a:t>Secondary endpoints: Symptom response, transfusion rates</a:t>
            </a:r>
          </a:p>
          <a:p>
            <a:r>
              <a:rPr lang="en-US" dirty="0"/>
              <a:t>Transfusion rates improved in </a:t>
            </a:r>
            <a:r>
              <a:rPr lang="en-US" dirty="0" err="1"/>
              <a:t>Momelotinib</a:t>
            </a:r>
            <a:r>
              <a:rPr lang="en-US" dirty="0"/>
              <a:t> arm</a:t>
            </a:r>
          </a:p>
          <a:p>
            <a:pPr lvl="1"/>
            <a:r>
              <a:rPr lang="en-US" dirty="0"/>
              <a:t>Higher week 24 transfusion independence rate</a:t>
            </a:r>
          </a:p>
          <a:p>
            <a:pPr lvl="1"/>
            <a:r>
              <a:rPr lang="en-US" dirty="0"/>
              <a:t>Increased </a:t>
            </a:r>
            <a:r>
              <a:rPr lang="en-US" dirty="0" err="1"/>
              <a:t>hgn</a:t>
            </a:r>
            <a:r>
              <a:rPr lang="en-US" dirty="0"/>
              <a:t> concentration</a:t>
            </a:r>
          </a:p>
          <a:p>
            <a:pPr lvl="1"/>
            <a:r>
              <a:rPr lang="en-US" dirty="0"/>
              <a:t>Half the transfusion burden vs. </a:t>
            </a:r>
            <a:r>
              <a:rPr lang="en-US" dirty="0" err="1"/>
              <a:t>ruxolitinib</a:t>
            </a:r>
            <a:r>
              <a:rPr lang="en-US" dirty="0"/>
              <a:t> arm</a:t>
            </a:r>
          </a:p>
          <a:p>
            <a:r>
              <a:rPr lang="en-US" dirty="0"/>
              <a:t>Transfusion Independence is associated with improved OS</a:t>
            </a:r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9FA68-C22B-3078-942E-CC97B577F0BE}"/>
              </a:ext>
            </a:extLst>
          </p:cNvPr>
          <p:cNvSpPr txBox="1"/>
          <p:nvPr/>
        </p:nvSpPr>
        <p:spPr>
          <a:xfrm>
            <a:off x="6179199" y="4795984"/>
            <a:ext cx="27851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Mesa et al., JCO 2017c</a:t>
            </a:r>
          </a:p>
        </p:txBody>
      </p:sp>
    </p:spTree>
    <p:extLst>
      <p:ext uri="{BB962C8B-B14F-4D97-AF65-F5344CB8AC3E}">
        <p14:creationId xmlns:p14="http://schemas.microsoft.com/office/powerpoint/2010/main" val="3006556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9469D-FCB2-10CF-834B-B3BB1AA67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06" y="98363"/>
            <a:ext cx="8035188" cy="4178299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EE608C-44AA-5773-03F7-A27A35534AE3}"/>
              </a:ext>
            </a:extLst>
          </p:cNvPr>
          <p:cNvSpPr txBox="1"/>
          <p:nvPr/>
        </p:nvSpPr>
        <p:spPr>
          <a:xfrm>
            <a:off x="6179199" y="4795984"/>
            <a:ext cx="27851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Mesa et al., JCO 2017c</a:t>
            </a:r>
          </a:p>
        </p:txBody>
      </p:sp>
    </p:spTree>
    <p:extLst>
      <p:ext uri="{BB962C8B-B14F-4D97-AF65-F5344CB8AC3E}">
        <p14:creationId xmlns:p14="http://schemas.microsoft.com/office/powerpoint/2010/main" val="1629329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95B33-5BA4-7442-3579-3AAF1DA7E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8" y="160564"/>
            <a:ext cx="7400925" cy="39290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945C6A-2067-CFAE-C87B-B97D06BDAB39}"/>
              </a:ext>
            </a:extLst>
          </p:cNvPr>
          <p:cNvSpPr txBox="1"/>
          <p:nvPr/>
        </p:nvSpPr>
        <p:spPr>
          <a:xfrm>
            <a:off x="6179199" y="4795984"/>
            <a:ext cx="27851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Mesa et al., JCO 2017c</a:t>
            </a:r>
          </a:p>
        </p:txBody>
      </p:sp>
    </p:spTree>
    <p:extLst>
      <p:ext uri="{BB962C8B-B14F-4D97-AF65-F5344CB8AC3E}">
        <p14:creationId xmlns:p14="http://schemas.microsoft.com/office/powerpoint/2010/main" val="2491374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>
                <a:solidFill>
                  <a:srgbClr val="003767"/>
                </a:solidFill>
              </a:rPr>
              <a:t>Thank You to Our Supporters:</a:t>
            </a:r>
            <a:endParaRPr lang="en-US" b="1"/>
          </a:p>
        </p:txBody>
      </p:sp>
      <p:pic>
        <p:nvPicPr>
          <p:cNvPr id="2" name="Picture 1" descr="A logo with white text on it&#10;&#10;Description automatically generated">
            <a:extLst>
              <a:ext uri="{FF2B5EF4-FFF2-40B4-BE49-F238E27FC236}">
                <a16:creationId xmlns:a16="http://schemas.microsoft.com/office/drawing/2014/main" id="{18BC9BF0-655D-43DB-3628-D22D979E1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538" y="572972"/>
            <a:ext cx="1581599" cy="1583120"/>
          </a:xfrm>
          <a:prstGeom prst="rect">
            <a:avLst/>
          </a:prstGeom>
        </p:spPr>
      </p:pic>
      <p:pic>
        <p:nvPicPr>
          <p:cNvPr id="5" name="Picture 4" descr="A black and red logo&#10;&#10;Description automatically generated">
            <a:extLst>
              <a:ext uri="{FF2B5EF4-FFF2-40B4-BE49-F238E27FC236}">
                <a16:creationId xmlns:a16="http://schemas.microsoft.com/office/drawing/2014/main" id="{0F75E0F3-DC87-F6E6-683C-B4B8174A9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723" y="1850660"/>
            <a:ext cx="2778503" cy="1371600"/>
          </a:xfrm>
          <a:prstGeom prst="rect">
            <a:avLst/>
          </a:prstGeom>
        </p:spPr>
      </p:pic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2E201E8A-DB96-55E8-49A0-507124B6C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723" y="3010883"/>
            <a:ext cx="2743300" cy="12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33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E5E1E-EEE6-CB66-EE2C-1E1F8E3C0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75" y="893859"/>
            <a:ext cx="2356073" cy="3360545"/>
          </a:xfrm>
        </p:spPr>
        <p:txBody>
          <a:bodyPr>
            <a:normAutofit fontScale="90000"/>
          </a:bodyPr>
          <a:lstStyle/>
          <a:p>
            <a:r>
              <a:rPr lang="en-US" sz="4950" dirty="0">
                <a:solidFill>
                  <a:schemeClr val="tx1"/>
                </a:solidFill>
              </a:rPr>
              <a:t>How to deploy this new agent?</a:t>
            </a:r>
            <a:r>
              <a:rPr lang="en-US" sz="4950" dirty="0"/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AD9F6-46B9-8BA7-C3D9-895B7361B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4196" y="1006428"/>
            <a:ext cx="3596688" cy="3135407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1800" dirty="0"/>
              <a:t>First line in patients with significant anemia</a:t>
            </a:r>
          </a:p>
          <a:p>
            <a:pPr lvl="1"/>
            <a:r>
              <a:rPr lang="en-US" dirty="0"/>
              <a:t>SIMPLIFY 1 showed 24-weeks of </a:t>
            </a:r>
            <a:r>
              <a:rPr lang="en-US" dirty="0" err="1"/>
              <a:t>momelotinib</a:t>
            </a:r>
            <a:r>
              <a:rPr lang="en-US" dirty="0"/>
              <a:t> non-inferior to RUX for spleen response, not symptom response</a:t>
            </a:r>
          </a:p>
          <a:p>
            <a:pPr lvl="1"/>
            <a:r>
              <a:rPr lang="en-US" dirty="0"/>
              <a:t>Reduced transfusion burden</a:t>
            </a:r>
          </a:p>
          <a:p>
            <a:r>
              <a:rPr lang="en-US" sz="1800" dirty="0"/>
              <a:t>Second line in patients with anemia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32982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DA0E2-D93F-8096-1406-0CA142022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											What about </a:t>
            </a:r>
            <a:r>
              <a:rPr lang="en-US" dirty="0" err="1">
                <a:solidFill>
                  <a:schemeClr val="tx1"/>
                </a:solidFill>
              </a:rPr>
              <a:t>Luspatercept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FF086-95D6-6946-F420-BF9F54B9A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71" y="800100"/>
            <a:ext cx="8172450" cy="3263504"/>
          </a:xfrm>
        </p:spPr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+mj-lt"/>
              </a:rPr>
              <a:t>Recombinant fusion protein</a:t>
            </a:r>
          </a:p>
          <a:p>
            <a:r>
              <a:rPr lang="en-US" dirty="0">
                <a:solidFill>
                  <a:srgbClr val="000000"/>
                </a:solidFill>
                <a:latin typeface="+mj-lt"/>
              </a:rPr>
              <a:t>Decreases </a:t>
            </a:r>
            <a:r>
              <a:rPr lang="en-US" b="0" i="0" dirty="0">
                <a:solidFill>
                  <a:srgbClr val="000000"/>
                </a:solidFill>
                <a:effectLst/>
                <a:latin typeface="+mj-lt"/>
              </a:rPr>
              <a:t>SMAD2 and SMAD3 signaling</a:t>
            </a:r>
          </a:p>
          <a:p>
            <a:r>
              <a:rPr lang="en-US" dirty="0">
                <a:solidFill>
                  <a:srgbClr val="000000"/>
                </a:solidFill>
                <a:latin typeface="+mj-lt"/>
              </a:rPr>
              <a:t>Approved in MDS</a:t>
            </a:r>
          </a:p>
          <a:p>
            <a:r>
              <a:rPr lang="en-US" dirty="0">
                <a:solidFill>
                  <a:srgbClr val="000000"/>
                </a:solidFill>
                <a:latin typeface="+mj-lt"/>
              </a:rPr>
              <a:t>ASCO update on data in Myelofibrosis: Aaron Gerds presented data from </a:t>
            </a:r>
            <a:r>
              <a:rPr lang="en-US" dirty="0">
                <a:solidFill>
                  <a:srgbClr val="1A1A1A"/>
                </a:solidFill>
                <a:latin typeface="+mj-lt"/>
              </a:rPr>
              <a:t>P</a:t>
            </a:r>
            <a:r>
              <a:rPr lang="en-US" b="0" i="0" dirty="0">
                <a:solidFill>
                  <a:srgbClr val="1A1A1A"/>
                </a:solidFill>
                <a:effectLst/>
                <a:latin typeface="+mj-lt"/>
              </a:rPr>
              <a:t>hase II ACE-536-MF-001</a:t>
            </a:r>
          </a:p>
          <a:p>
            <a:r>
              <a:rPr lang="en-US" dirty="0">
                <a:solidFill>
                  <a:srgbClr val="1A1A1A"/>
                </a:solidFill>
                <a:latin typeface="+mj-lt"/>
              </a:rPr>
              <a:t>Four Cohorts of patients: With and without </a:t>
            </a:r>
            <a:r>
              <a:rPr lang="en-US" dirty="0" err="1">
                <a:solidFill>
                  <a:srgbClr val="1A1A1A"/>
                </a:solidFill>
                <a:latin typeface="+mj-lt"/>
              </a:rPr>
              <a:t>Rux</a:t>
            </a:r>
            <a:r>
              <a:rPr lang="en-US" dirty="0">
                <a:solidFill>
                  <a:srgbClr val="1A1A1A"/>
                </a:solidFill>
                <a:latin typeface="+mj-lt"/>
              </a:rPr>
              <a:t>; Transfusion Dependent or Not</a:t>
            </a:r>
          </a:p>
          <a:p>
            <a:r>
              <a:rPr lang="en-US" dirty="0">
                <a:solidFill>
                  <a:srgbClr val="1A1A1A"/>
                </a:solidFill>
                <a:latin typeface="+mj-lt"/>
              </a:rPr>
              <a:t>N=95 patients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6447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3240292-38FC-B355-B606-F9B477EE2DCB}"/>
              </a:ext>
            </a:extLst>
          </p:cNvPr>
          <p:cNvSpPr txBox="1"/>
          <p:nvPr/>
        </p:nvSpPr>
        <p:spPr>
          <a:xfrm>
            <a:off x="106418" y="4786312"/>
            <a:ext cx="5616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Kubasch</a:t>
            </a:r>
            <a:r>
              <a:rPr lang="en-US" sz="1800" dirty="0"/>
              <a:t> et al, Blood Advances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FD4B31-8BF0-E00C-EB06-6EE9450E8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823" y="0"/>
            <a:ext cx="3300413" cy="42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95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B9A6F46-3F7F-658E-8A0A-48ED1B272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96" y="166574"/>
            <a:ext cx="7666607" cy="4178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634D19-16DC-40C8-6530-BDE2D69B8F1A}"/>
              </a:ext>
            </a:extLst>
          </p:cNvPr>
          <p:cNvSpPr txBox="1"/>
          <p:nvPr/>
        </p:nvSpPr>
        <p:spPr>
          <a:xfrm>
            <a:off x="6179199" y="4795984"/>
            <a:ext cx="27851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Slide Courtesy: MPN HUB https://mpn-hub.com</a:t>
            </a:r>
          </a:p>
        </p:txBody>
      </p:sp>
    </p:spTree>
    <p:extLst>
      <p:ext uri="{BB962C8B-B14F-4D97-AF65-F5344CB8AC3E}">
        <p14:creationId xmlns:p14="http://schemas.microsoft.com/office/powerpoint/2010/main" val="2035811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77481BB0-6CE6-9576-97B9-539A22538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53" y="89767"/>
            <a:ext cx="7310294" cy="41456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06C0C0-CB6A-E2C9-8DD5-26128D30E10D}"/>
              </a:ext>
            </a:extLst>
          </p:cNvPr>
          <p:cNvSpPr txBox="1"/>
          <p:nvPr/>
        </p:nvSpPr>
        <p:spPr>
          <a:xfrm>
            <a:off x="6179199" y="4795984"/>
            <a:ext cx="27851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Slide Courtesy: MPN HUB https://mpn-hub.com</a:t>
            </a:r>
          </a:p>
        </p:txBody>
      </p:sp>
    </p:spTree>
    <p:extLst>
      <p:ext uri="{BB962C8B-B14F-4D97-AF65-F5344CB8AC3E}">
        <p14:creationId xmlns:p14="http://schemas.microsoft.com/office/powerpoint/2010/main" val="3968932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E9B67-74E9-80DD-CAC3-D008497F7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482998"/>
            <a:ext cx="2564892" cy="4187361"/>
          </a:xfrm>
        </p:spPr>
        <p:txBody>
          <a:bodyPr anchor="ctr">
            <a:normAutofit/>
          </a:bodyPr>
          <a:lstStyle/>
          <a:p>
            <a:r>
              <a:rPr lang="en-US" sz="4050" dirty="0">
                <a:solidFill>
                  <a:schemeClr val="tx1"/>
                </a:solidFill>
              </a:rPr>
              <a:t>Other anti-anemia agents?</a:t>
            </a: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BAA62910-9945-CA37-1ECF-81F33DABD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722" y="547044"/>
            <a:ext cx="5170932" cy="27923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38DEC-8501-C5B6-8EBF-F58B25D64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3339346"/>
            <a:ext cx="5170932" cy="1071365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1650" dirty="0"/>
              <a:t>BET-inhibitors</a:t>
            </a:r>
          </a:p>
          <a:p>
            <a:pPr lvl="1"/>
            <a:r>
              <a:rPr lang="en-US" sz="1650" dirty="0"/>
              <a:t>MANIFEST study</a:t>
            </a:r>
          </a:p>
          <a:p>
            <a:pPr lvl="1"/>
            <a:r>
              <a:rPr lang="en-US" sz="1650" dirty="0" err="1"/>
              <a:t>Pelabresib</a:t>
            </a:r>
            <a:r>
              <a:rPr lang="en-US" sz="1650" dirty="0"/>
              <a:t> (CPI-1610); BET inhibitor +/- </a:t>
            </a:r>
            <a:r>
              <a:rPr lang="en-US" sz="1650" dirty="0" err="1"/>
              <a:t>Ruxolitinib</a:t>
            </a:r>
            <a:endParaRPr lang="en-US" sz="1650" dirty="0"/>
          </a:p>
          <a:p>
            <a:pPr lvl="1"/>
            <a:endParaRPr lang="en-US" sz="1650" dirty="0"/>
          </a:p>
        </p:txBody>
      </p:sp>
    </p:spTree>
    <p:extLst>
      <p:ext uri="{BB962C8B-B14F-4D97-AF65-F5344CB8AC3E}">
        <p14:creationId xmlns:p14="http://schemas.microsoft.com/office/powerpoint/2010/main" val="1691102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A698D-0F59-4A90-DA38-61947A83E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										Anemia in Myelofibrosis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232CF-D4F3-294F-44CB-749EEDE74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03398"/>
            <a:ext cx="7772400" cy="2742388"/>
          </a:xfrm>
        </p:spPr>
        <p:txBody>
          <a:bodyPr/>
          <a:lstStyle/>
          <a:p>
            <a:r>
              <a:rPr lang="en-US" dirty="0"/>
              <a:t>Rule out other causes</a:t>
            </a:r>
          </a:p>
          <a:p>
            <a:pPr lvl="1"/>
            <a:r>
              <a:rPr lang="en-US" dirty="0"/>
              <a:t>Nutritional deficiency, Bleeding, Hemolysis</a:t>
            </a:r>
          </a:p>
          <a:p>
            <a:r>
              <a:rPr lang="en-US" dirty="0"/>
              <a:t>Measure serum erythropoietin</a:t>
            </a:r>
          </a:p>
          <a:p>
            <a:pPr lvl="1"/>
            <a:r>
              <a:rPr lang="en-US" dirty="0"/>
              <a:t>Less than 500 </a:t>
            </a:r>
            <a:r>
              <a:rPr lang="en-US" dirty="0" err="1"/>
              <a:t>mU</a:t>
            </a:r>
            <a:r>
              <a:rPr lang="en-US" dirty="0"/>
              <a:t>/mL</a:t>
            </a:r>
          </a:p>
          <a:p>
            <a:pPr lvl="2"/>
            <a:r>
              <a:rPr lang="en-US" dirty="0"/>
              <a:t>ESAs; Clinical Trial</a:t>
            </a:r>
          </a:p>
          <a:p>
            <a:pPr lvl="1"/>
            <a:r>
              <a:rPr lang="en-US" dirty="0"/>
              <a:t>Greater than 500 </a:t>
            </a:r>
            <a:r>
              <a:rPr lang="en-US" dirty="0" err="1"/>
              <a:t>mU</a:t>
            </a:r>
            <a:r>
              <a:rPr lang="en-US" dirty="0"/>
              <a:t>/mL</a:t>
            </a:r>
          </a:p>
          <a:p>
            <a:pPr lvl="2"/>
            <a:r>
              <a:rPr lang="en-US" dirty="0"/>
              <a:t>Clinical Trial</a:t>
            </a:r>
          </a:p>
          <a:p>
            <a:pPr lvl="2"/>
            <a:r>
              <a:rPr lang="en-US" dirty="0" err="1"/>
              <a:t>Imids</a:t>
            </a:r>
            <a:endParaRPr lang="en-US" dirty="0"/>
          </a:p>
          <a:p>
            <a:pPr lvl="2"/>
            <a:r>
              <a:rPr lang="en-US" dirty="0" err="1"/>
              <a:t>Luspatercept</a:t>
            </a:r>
            <a:endParaRPr lang="en-US" dirty="0"/>
          </a:p>
          <a:p>
            <a:pPr lvl="2"/>
            <a:r>
              <a:rPr lang="en-US" dirty="0" err="1"/>
              <a:t>Momelotinib</a:t>
            </a:r>
            <a:r>
              <a:rPr lang="en-US" dirty="0"/>
              <a:t>, </a:t>
            </a:r>
            <a:r>
              <a:rPr lang="en-US" dirty="0" err="1"/>
              <a:t>Pacritinib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037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B018A-57CE-C79B-E9A7-32F84EFA0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										Future Studies to Watch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AEC42-B1EE-1680-E3F2-1A2D45F6F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Placebo-controlled, Phase III Study of Navitoclax in combination with </a:t>
            </a:r>
            <a:r>
              <a:rPr lang="en-US" dirty="0" err="1"/>
              <a:t>Ruxolitinib</a:t>
            </a:r>
            <a:r>
              <a:rPr lang="en-US" dirty="0"/>
              <a:t> vs </a:t>
            </a:r>
            <a:r>
              <a:rPr lang="en-US" dirty="0" err="1"/>
              <a:t>Ruxolitinib</a:t>
            </a:r>
            <a:r>
              <a:rPr lang="en-US" dirty="0"/>
              <a:t> + Placebo – TRANSFORM 1</a:t>
            </a:r>
          </a:p>
          <a:p>
            <a:r>
              <a:rPr lang="en-US" dirty="0"/>
              <a:t>N=230</a:t>
            </a:r>
          </a:p>
          <a:p>
            <a:r>
              <a:rPr lang="en-US" dirty="0"/>
              <a:t>No prior </a:t>
            </a:r>
            <a:r>
              <a:rPr lang="en-US" dirty="0" err="1"/>
              <a:t>JAKinhibitor</a:t>
            </a:r>
            <a:r>
              <a:rPr lang="en-US" dirty="0"/>
              <a:t> treatment</a:t>
            </a:r>
          </a:p>
          <a:p>
            <a:r>
              <a:rPr lang="en-US" dirty="0"/>
              <a:t>Primary Endpoint: SVR 35%</a:t>
            </a:r>
          </a:p>
          <a:p>
            <a:r>
              <a:rPr lang="en-US" dirty="0"/>
              <a:t>Drug Targets: BCL2; BCL-XL</a:t>
            </a:r>
          </a:p>
          <a:p>
            <a:r>
              <a:rPr lang="en-US" dirty="0"/>
              <a:t>Phase II study, called REFINE – had cohort that matched enrollment criteria 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ui-sans-serif"/>
              </a:rPr>
              <a:t>Results: spleen volume reduction of at least 35% at week 24</a:t>
            </a:r>
          </a:p>
          <a:p>
            <a:pPr lvl="1"/>
            <a:r>
              <a:rPr lang="en-US" dirty="0"/>
              <a:t>Reduction in Bone Marrow Fibrosis; reduction in VAF also observed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335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AFD960-20C9-4607-A342-EF8322FB83F3}"/>
              </a:ext>
            </a:extLst>
          </p:cNvPr>
          <p:cNvSpPr/>
          <p:nvPr/>
        </p:nvSpPr>
        <p:spPr>
          <a:xfrm>
            <a:off x="0" y="74975"/>
            <a:ext cx="9144000" cy="4998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662" y="74975"/>
            <a:ext cx="8306539" cy="546378"/>
          </a:xfrm>
        </p:spPr>
        <p:txBody>
          <a:bodyPr>
            <a:normAutofit/>
          </a:bodyPr>
          <a:lstStyle/>
          <a:p>
            <a:r>
              <a:rPr lang="en-US" sz="2700"/>
              <a:t>Myelofibrosis: 2023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814" y="686762"/>
            <a:ext cx="8879457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>
                <a:latin typeface="+mj-lt"/>
              </a:rPr>
              <a:t>Risk Stratification/Goals of Care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3814" y="1450433"/>
            <a:ext cx="4355883" cy="357796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fr-FR" sz="1300" i="1">
                <a:latin typeface="+mj-lt"/>
              </a:rPr>
              <a:t>Risk Stratification: DIPSS+; MIPSS70+ Ver 2.0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93815" y="4264088"/>
            <a:ext cx="2161928" cy="671538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 dirty="0" err="1">
                <a:latin typeface="+mj-lt"/>
              </a:rPr>
              <a:t>Ruxolitinib</a:t>
            </a:r>
            <a:r>
              <a:rPr lang="en-US" sz="1200" dirty="0">
                <a:latin typeface="+mj-lt"/>
              </a:rPr>
              <a:t> or </a:t>
            </a:r>
            <a:r>
              <a:rPr lang="en-US" sz="1200" dirty="0" err="1">
                <a:latin typeface="+mj-lt"/>
              </a:rPr>
              <a:t>Hydrea</a:t>
            </a:r>
            <a:r>
              <a:rPr lang="en-US" sz="1200" dirty="0">
                <a:latin typeface="+mj-lt"/>
              </a:rPr>
              <a:t> or </a:t>
            </a:r>
            <a:r>
              <a:rPr lang="en-US" sz="1200" dirty="0" err="1">
                <a:latin typeface="+mj-lt"/>
              </a:rPr>
              <a:t>Fedratinib</a:t>
            </a:r>
            <a:r>
              <a:rPr lang="en-US" sz="1200" dirty="0">
                <a:latin typeface="+mj-lt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+mj-lt"/>
              </a:rPr>
              <a:t>Pacritinib</a:t>
            </a:r>
            <a:r>
              <a:rPr lang="en-US" sz="1200" dirty="0">
                <a:solidFill>
                  <a:srgbClr val="FF0000"/>
                </a:solidFill>
                <a:latin typeface="+mj-lt"/>
              </a:rPr>
              <a:t> or </a:t>
            </a:r>
            <a:r>
              <a:rPr lang="en-US" sz="1200" dirty="0" err="1">
                <a:solidFill>
                  <a:srgbClr val="FF0000"/>
                </a:solidFill>
                <a:latin typeface="+mj-lt"/>
              </a:rPr>
              <a:t>Momelotinib</a:t>
            </a:r>
            <a:endParaRPr lang="da-DK" sz="12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814" y="1087712"/>
            <a:ext cx="4355883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400" b="1">
                <a:latin typeface="+mj-lt"/>
              </a:rPr>
              <a:t>Curative Therapy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BC7DAA1-D075-4B7A-B9ED-E417C1DF71D6}"/>
              </a:ext>
            </a:extLst>
          </p:cNvPr>
          <p:cNvSpPr/>
          <p:nvPr/>
        </p:nvSpPr>
        <p:spPr>
          <a:xfrm>
            <a:off x="193815" y="3492405"/>
            <a:ext cx="2161928" cy="4523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200">
                <a:latin typeface="+mj-lt"/>
              </a:rPr>
              <a:t>Splenomegaly/Symptoms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43A8F22-7DD0-4A49-9C88-29B6BC24F8C9}"/>
              </a:ext>
            </a:extLst>
          </p:cNvPr>
          <p:cNvCxnSpPr>
            <a:cxnSpLocks/>
            <a:stCxn id="71" idx="2"/>
            <a:endCxn id="35" idx="0"/>
          </p:cNvCxnSpPr>
          <p:nvPr/>
        </p:nvCxnSpPr>
        <p:spPr>
          <a:xfrm>
            <a:off x="1274779" y="3944774"/>
            <a:ext cx="0" cy="319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625390" y="1083887"/>
            <a:ext cx="4431575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400" b="1">
                <a:latin typeface="+mj-lt"/>
              </a:rPr>
              <a:t>Symptom Management/Palliative Therapy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43A8F22-7DD0-4A49-9C88-29B6BC24F8C9}"/>
              </a:ext>
            </a:extLst>
          </p:cNvPr>
          <p:cNvCxnSpPr>
            <a:cxnSpLocks/>
          </p:cNvCxnSpPr>
          <p:nvPr/>
        </p:nvCxnSpPr>
        <p:spPr>
          <a:xfrm>
            <a:off x="7996410" y="3767691"/>
            <a:ext cx="0" cy="493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9BC7DAA1-D075-4B7A-B9ED-E417C1DF71D6}"/>
              </a:ext>
            </a:extLst>
          </p:cNvPr>
          <p:cNvSpPr/>
          <p:nvPr/>
        </p:nvSpPr>
        <p:spPr>
          <a:xfrm>
            <a:off x="6922278" y="3507743"/>
            <a:ext cx="2161928" cy="4523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200">
                <a:latin typeface="+mj-lt"/>
              </a:rPr>
              <a:t>Anemia or Evidence of Marrow Failure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912233" y="4261291"/>
            <a:ext cx="2168355" cy="698211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>
                <a:latin typeface="+mj-lt"/>
              </a:rPr>
              <a:t>Clinical Trial, </a:t>
            </a:r>
            <a:r>
              <a:rPr lang="en-US" sz="1200" err="1">
                <a:solidFill>
                  <a:srgbClr val="FF0000"/>
                </a:solidFill>
                <a:latin typeface="+mj-lt"/>
              </a:rPr>
              <a:t>Momelotinib</a:t>
            </a:r>
            <a:r>
              <a:rPr lang="en-US" sz="120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1200" err="1">
                <a:solidFill>
                  <a:srgbClr val="FF0000"/>
                </a:solidFill>
                <a:latin typeface="+mj-lt"/>
              </a:rPr>
              <a:t>Pacritinib</a:t>
            </a:r>
            <a:r>
              <a:rPr lang="en-US" sz="120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1200" err="1">
                <a:solidFill>
                  <a:srgbClr val="FF0000"/>
                </a:solidFill>
                <a:latin typeface="+mj-lt"/>
              </a:rPr>
              <a:t>Luspatercept</a:t>
            </a:r>
            <a:r>
              <a:rPr lang="en-US" sz="1200">
                <a:latin typeface="+mj-lt"/>
              </a:rPr>
              <a:t>, EPO , Androgens, IMIDS</a:t>
            </a:r>
            <a:endParaRPr lang="da-DK" sz="1200" i="1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43164" y="4268182"/>
            <a:ext cx="2164446" cy="671538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 err="1">
                <a:latin typeface="+mj-lt"/>
              </a:rPr>
              <a:t>Hydrea</a:t>
            </a:r>
            <a:r>
              <a:rPr lang="en-US" sz="1200">
                <a:latin typeface="+mj-lt"/>
              </a:rPr>
              <a:t> or Interferon</a:t>
            </a:r>
            <a:endParaRPr lang="da-DK" sz="1200" i="1">
              <a:latin typeface="+mj-lt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43A8F22-7DD0-4A49-9C88-29B6BC24F8C9}"/>
              </a:ext>
            </a:extLst>
          </p:cNvPr>
          <p:cNvCxnSpPr>
            <a:cxnSpLocks/>
          </p:cNvCxnSpPr>
          <p:nvPr/>
        </p:nvCxnSpPr>
        <p:spPr>
          <a:xfrm flipH="1">
            <a:off x="3519607" y="3837269"/>
            <a:ext cx="5630" cy="452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9BC7DAA1-D075-4B7A-B9ED-E417C1DF71D6}"/>
              </a:ext>
            </a:extLst>
          </p:cNvPr>
          <p:cNvSpPr/>
          <p:nvPr/>
        </p:nvSpPr>
        <p:spPr>
          <a:xfrm>
            <a:off x="2454425" y="3507743"/>
            <a:ext cx="2156298" cy="4523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200">
                <a:latin typeface="+mj-lt"/>
              </a:rPr>
              <a:t>Clotting without Symptoms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E032E0-C75A-4FED-B9B1-427155CEAF2B}"/>
              </a:ext>
            </a:extLst>
          </p:cNvPr>
          <p:cNvSpPr/>
          <p:nvPr/>
        </p:nvSpPr>
        <p:spPr>
          <a:xfrm>
            <a:off x="193815" y="1830972"/>
            <a:ext cx="1828715" cy="210885"/>
          </a:xfrm>
          <a:prstGeom prst="rect">
            <a:avLst/>
          </a:prstGeom>
          <a:solidFill>
            <a:srgbClr val="ACD8D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100">
                <a:latin typeface="+mj-lt"/>
              </a:rPr>
              <a:t>Very High, High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3A3957-28AF-4133-B30C-3371AB493824}"/>
              </a:ext>
            </a:extLst>
          </p:cNvPr>
          <p:cNvSpPr/>
          <p:nvPr/>
        </p:nvSpPr>
        <p:spPr>
          <a:xfrm>
            <a:off x="193815" y="2070606"/>
            <a:ext cx="1828715" cy="407813"/>
          </a:xfrm>
          <a:prstGeom prst="rect">
            <a:avLst/>
          </a:prstGeom>
          <a:solidFill>
            <a:srgbClr val="DBF3F3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100">
                <a:latin typeface="+mj-lt"/>
              </a:rPr>
              <a:t>Transplantation in Short Term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818A66-4E49-4399-A018-889DB13F2E67}"/>
              </a:ext>
            </a:extLst>
          </p:cNvPr>
          <p:cNvSpPr/>
          <p:nvPr/>
        </p:nvSpPr>
        <p:spPr>
          <a:xfrm>
            <a:off x="2082024" y="1838515"/>
            <a:ext cx="2489976" cy="210885"/>
          </a:xfrm>
          <a:prstGeom prst="rect">
            <a:avLst/>
          </a:prstGeom>
          <a:solidFill>
            <a:srgbClr val="ACD8D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100">
                <a:latin typeface="+mj-lt"/>
              </a:rPr>
              <a:t>Intermediate, Low, Very Low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FE05BC-23EF-42FC-B3B9-E277D51F8E48}"/>
              </a:ext>
            </a:extLst>
          </p:cNvPr>
          <p:cNvSpPr/>
          <p:nvPr/>
        </p:nvSpPr>
        <p:spPr>
          <a:xfrm>
            <a:off x="2082024" y="2079386"/>
            <a:ext cx="2489976" cy="405122"/>
          </a:xfrm>
          <a:prstGeom prst="rect">
            <a:avLst/>
          </a:prstGeom>
          <a:solidFill>
            <a:srgbClr val="DBF3F3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100">
                <a:latin typeface="+mj-lt"/>
              </a:rPr>
              <a:t>Transplantation Consultation, Discussion of Triggers for Transplant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3BA9FD-0CAD-4882-9904-079FF12CA88C}"/>
              </a:ext>
            </a:extLst>
          </p:cNvPr>
          <p:cNvSpPr txBox="1"/>
          <p:nvPr/>
        </p:nvSpPr>
        <p:spPr>
          <a:xfrm>
            <a:off x="4633542" y="1446392"/>
            <a:ext cx="4423422" cy="357796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fr-FR" sz="1300" i="1">
                <a:latin typeface="+mj-lt"/>
              </a:rPr>
              <a:t>Risk Stratification for </a:t>
            </a:r>
            <a:r>
              <a:rPr lang="fr-FR" sz="1300" i="1" err="1">
                <a:latin typeface="+mj-lt"/>
              </a:rPr>
              <a:t>Prognostication</a:t>
            </a:r>
            <a:r>
              <a:rPr lang="fr-FR" sz="1300" i="1">
                <a:latin typeface="+mj-lt"/>
              </a:rPr>
              <a:t>: DIPSS+; MIPSS70+ Ver 2.0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5429BD-F784-4F23-BE60-8812E33EAEA5}"/>
              </a:ext>
            </a:extLst>
          </p:cNvPr>
          <p:cNvSpPr txBox="1"/>
          <p:nvPr/>
        </p:nvSpPr>
        <p:spPr>
          <a:xfrm>
            <a:off x="185662" y="3017849"/>
            <a:ext cx="8879457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>
                <a:latin typeface="+mj-lt"/>
              </a:rPr>
              <a:t>Observation vs. Symptom Management/Disease Control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DDC96C5-1A53-49E5-8619-86466D44E0D6}"/>
              </a:ext>
            </a:extLst>
          </p:cNvPr>
          <p:cNvSpPr txBox="1"/>
          <p:nvPr/>
        </p:nvSpPr>
        <p:spPr>
          <a:xfrm>
            <a:off x="4690510" y="4272868"/>
            <a:ext cx="2161928" cy="698211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>
                <a:latin typeface="+mj-lt"/>
              </a:rPr>
              <a:t>(</a:t>
            </a:r>
            <a:r>
              <a:rPr lang="en-US" sz="1200" err="1">
                <a:latin typeface="+mj-lt"/>
              </a:rPr>
              <a:t>Ruxolitinib</a:t>
            </a:r>
            <a:r>
              <a:rPr lang="en-US" sz="1200">
                <a:latin typeface="+mj-lt"/>
              </a:rPr>
              <a:t> + HMA) or Clinical Trial (Check </a:t>
            </a:r>
            <a:r>
              <a:rPr lang="en-US" sz="1200" err="1">
                <a:latin typeface="+mj-lt"/>
              </a:rPr>
              <a:t>IDHmut</a:t>
            </a:r>
            <a:r>
              <a:rPr lang="en-US" sz="1200">
                <a:latin typeface="+mj-lt"/>
              </a:rPr>
              <a:t>)</a:t>
            </a:r>
            <a:endParaRPr lang="da-DK" sz="1200" i="1"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86E8810-5E05-4374-AECE-A5A091CD80A4}"/>
              </a:ext>
            </a:extLst>
          </p:cNvPr>
          <p:cNvSpPr/>
          <p:nvPr/>
        </p:nvSpPr>
        <p:spPr>
          <a:xfrm>
            <a:off x="4690510" y="3501185"/>
            <a:ext cx="2161928" cy="4523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200">
                <a:latin typeface="+mj-lt"/>
              </a:rPr>
              <a:t>Accelerated/Blast Phase Disease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D69F1F9-9355-4E86-AD0C-8E7CC4EABE77}"/>
              </a:ext>
            </a:extLst>
          </p:cNvPr>
          <p:cNvCxnSpPr>
            <a:cxnSpLocks/>
            <a:stCxn id="43" idx="2"/>
            <a:endCxn id="42" idx="0"/>
          </p:cNvCxnSpPr>
          <p:nvPr/>
        </p:nvCxnSpPr>
        <p:spPr>
          <a:xfrm>
            <a:off x="5771474" y="3953554"/>
            <a:ext cx="0" cy="319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DA0ED0DB-542E-4668-B09D-D01C4907F8E5}"/>
              </a:ext>
            </a:extLst>
          </p:cNvPr>
          <p:cNvSpPr/>
          <p:nvPr/>
        </p:nvSpPr>
        <p:spPr>
          <a:xfrm>
            <a:off x="193815" y="2588694"/>
            <a:ext cx="8863150" cy="304682"/>
          </a:xfrm>
          <a:prstGeom prst="rect">
            <a:avLst/>
          </a:prstGeom>
          <a:solidFill>
            <a:srgbClr val="ACD8D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400" b="1">
                <a:latin typeface="+mj-lt"/>
              </a:rPr>
              <a:t>Use Risk Stratification and Patient History, Symptoms to Determine Need for Treatment</a:t>
            </a:r>
          </a:p>
        </p:txBody>
      </p:sp>
    </p:spTree>
    <p:extLst>
      <p:ext uri="{BB962C8B-B14F-4D97-AF65-F5344CB8AC3E}">
        <p14:creationId xmlns:p14="http://schemas.microsoft.com/office/powerpoint/2010/main" val="79218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D3EF2-2028-B29B-E373-B028AFD8C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											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DAC08-9884-41D2-2E31-1FB0914FF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Selection of JAK inhibition is becoming more nuanced</a:t>
            </a:r>
          </a:p>
          <a:p>
            <a:pPr lvl="1"/>
            <a:r>
              <a:rPr lang="en-US" dirty="0"/>
              <a:t>Consider symptoms, </a:t>
            </a:r>
            <a:r>
              <a:rPr lang="en-US" dirty="0" err="1"/>
              <a:t>cytopenias</a:t>
            </a:r>
            <a:r>
              <a:rPr lang="en-US" dirty="0"/>
              <a:t> and treatment goals</a:t>
            </a:r>
          </a:p>
          <a:p>
            <a:r>
              <a:rPr lang="en-US" dirty="0"/>
              <a:t>“Off-target” effects may play a role in anemia management</a:t>
            </a:r>
          </a:p>
          <a:p>
            <a:r>
              <a:rPr lang="en-US" dirty="0"/>
              <a:t>Outside of transplant, no definitive effect on survival yet, but may be coming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517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C114EF-FD1D-1FD2-8880-5BD7AE8F1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60" y="191079"/>
            <a:ext cx="8404080" cy="408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864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B57F-F0DA-0D9A-BE4C-2B06656EA5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 for your attention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BD9D50-65DF-342B-AF1D-E71A6BDD6F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72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3805364-3E24-344F-95DA-43DA6B97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727F13-6791-5B49-9F46-3BF36290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0D5927F-FD5E-F648-9B5E-758022183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06FA8-1ADF-6743-B3FD-1CA6C6C63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6" y="0"/>
            <a:ext cx="9129925" cy="514826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C209DA-DD76-F140-A409-CC2B6FB9E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" y="91440"/>
            <a:ext cx="9129925" cy="514826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CE685F-3E0A-4645-A5C2-F8F5499F2E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9E371F3-F698-6E43-9AF5-D6112EDA06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61F0C6-188E-94BA-269D-24C866E23D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B4A22D-3BE1-6C4A-812D-C1E98E8E0076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MYELOFIBROSIS/HEMATOLOGY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DD176-7412-694A-BED9-E7F8655CA44E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Wednesday</a:t>
            </a:r>
            <a:r>
              <a:rPr lang="en-US" sz="1600">
                <a:solidFill>
                  <a:schemeClr val="bg1"/>
                </a:solidFill>
                <a:latin typeface="Corporate S Demi" panose="02020500000000000000" pitchFamily="18" charset="0"/>
              </a:rPr>
              <a:t>, September </a:t>
            </a:r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2</a:t>
            </a:r>
            <a:r>
              <a:rPr lang="en-US" sz="1600">
                <a:solidFill>
                  <a:schemeClr val="bg1"/>
                </a:solidFill>
                <a:latin typeface="Corporate S Demi" panose="02020500000000000000" pitchFamily="18" charset="0"/>
              </a:rPr>
              <a:t>0</a:t>
            </a:r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17709050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Sameem Abedin, MD</a:t>
            </a:r>
          </a:p>
          <a:p>
            <a:r>
              <a:rPr lang="en-US" dirty="0">
                <a:solidFill>
                  <a:srgbClr val="002E51"/>
                </a:solidFill>
              </a:rPr>
              <a:t>Associate Professor of Medicine</a:t>
            </a:r>
          </a:p>
          <a:p>
            <a:r>
              <a:rPr lang="en-US" dirty="0">
                <a:solidFill>
                  <a:srgbClr val="002E51"/>
                </a:solidFill>
              </a:rPr>
              <a:t>BMT and Cell Therapy Program</a:t>
            </a:r>
          </a:p>
          <a:p>
            <a:r>
              <a:rPr lang="en-US" dirty="0">
                <a:solidFill>
                  <a:srgbClr val="002E51"/>
                </a:solidFill>
              </a:rPr>
              <a:t>Medical College of Wisconsin</a:t>
            </a:r>
          </a:p>
          <a:p>
            <a:r>
              <a:rPr lang="en-US" dirty="0">
                <a:solidFill>
                  <a:srgbClr val="002E51"/>
                </a:solidFill>
              </a:rPr>
              <a:t>Milwaukee, WI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Updates in Chronic GVHD</a:t>
            </a:r>
          </a:p>
        </p:txBody>
      </p:sp>
    </p:spTree>
    <p:extLst>
      <p:ext uri="{BB962C8B-B14F-4D97-AF65-F5344CB8AC3E}">
        <p14:creationId xmlns:p14="http://schemas.microsoft.com/office/powerpoint/2010/main" val="16431605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Chronic GVHD</a:t>
            </a:r>
          </a:p>
        </p:txBody>
      </p:sp>
      <p:pic>
        <p:nvPicPr>
          <p:cNvPr id="3" name="New picture">
            <a:extLst>
              <a:ext uri="{FF2B5EF4-FFF2-40B4-BE49-F238E27FC236}">
                <a16:creationId xmlns:a16="http://schemas.microsoft.com/office/drawing/2014/main" id="{DA3EC78D-C32B-A664-A3C9-AC3913518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863" y="1395849"/>
            <a:ext cx="3391678" cy="288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42067A-1D6E-EAA9-36DB-EBB1466DD77B}"/>
              </a:ext>
            </a:extLst>
          </p:cNvPr>
          <p:cNvSpPr txBox="1"/>
          <p:nvPr/>
        </p:nvSpPr>
        <p:spPr>
          <a:xfrm>
            <a:off x="-1688" y="4052829"/>
            <a:ext cx="45736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Hamilton BK.  Hematology Am Soc </a:t>
            </a:r>
            <a:r>
              <a:rPr lang="en-US" sz="1000" dirty="0" err="1"/>
              <a:t>Hematol</a:t>
            </a:r>
            <a:r>
              <a:rPr lang="en-US" sz="1000" dirty="0"/>
              <a:t> Educ Program 2021 (1): 648-654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5DAE47-CAB2-7192-F1E7-4D47C1092D0A}"/>
              </a:ext>
            </a:extLst>
          </p:cNvPr>
          <p:cNvSpPr txBox="1"/>
          <p:nvPr/>
        </p:nvSpPr>
        <p:spPr>
          <a:xfrm>
            <a:off x="81045" y="1395849"/>
            <a:ext cx="48630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 b="1" dirty="0"/>
          </a:p>
          <a:p>
            <a:r>
              <a:rPr lang="en-US" sz="1050" b="1" dirty="0"/>
              <a:t>Expansion auto-immune T cells and B cells due to early and persistent inflammation post transplant. </a:t>
            </a:r>
          </a:p>
          <a:p>
            <a:endParaRPr lang="en-US" sz="1050" b="1" dirty="0"/>
          </a:p>
          <a:p>
            <a:r>
              <a:rPr lang="en-US" sz="1050" b="1" dirty="0"/>
              <a:t>Impaired thymic function impairs elimination of autoimmune cells.</a:t>
            </a:r>
          </a:p>
          <a:p>
            <a:endParaRPr lang="en-US" sz="1050" b="1" dirty="0"/>
          </a:p>
          <a:p>
            <a:r>
              <a:rPr lang="en-US" sz="1050" b="1" dirty="0"/>
              <a:t>Auto-immune T-cells/B-cells attack self, resulting in organ injury followed by pathologic healing (fibrosis)</a:t>
            </a:r>
          </a:p>
        </p:txBody>
      </p:sp>
    </p:spTree>
    <p:extLst>
      <p:ext uri="{BB962C8B-B14F-4D97-AF65-F5344CB8AC3E}">
        <p14:creationId xmlns:p14="http://schemas.microsoft.com/office/powerpoint/2010/main" val="89077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Clinical Features of Chronic GVHD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EB55B-F6C9-687B-BEB5-9E24F0DDE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394973" y="1221861"/>
            <a:ext cx="3303367" cy="2207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3D7CDC-7042-9BB7-81C0-121EF90F2B01}"/>
              </a:ext>
            </a:extLst>
          </p:cNvPr>
          <p:cNvSpPr txBox="1"/>
          <p:nvPr/>
        </p:nvSpPr>
        <p:spPr>
          <a:xfrm>
            <a:off x="4654194" y="780836"/>
            <a:ext cx="341401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SKIN:</a:t>
            </a:r>
          </a:p>
          <a:p>
            <a:r>
              <a:rPr lang="en-US" sz="1600" dirty="0"/>
              <a:t>Hyperpigmented/hypopigmented skin, erythematous skin, pruritis,</a:t>
            </a:r>
          </a:p>
          <a:p>
            <a:r>
              <a:rPr lang="en-US" sz="1600" dirty="0"/>
              <a:t>Hidebound/shiny skin, sclerotic skin</a:t>
            </a:r>
          </a:p>
          <a:p>
            <a:r>
              <a:rPr lang="en-US" sz="1600" dirty="0"/>
              <a:t>Soft nails</a:t>
            </a:r>
          </a:p>
          <a:p>
            <a:endParaRPr lang="en-US" sz="1600" dirty="0"/>
          </a:p>
          <a:p>
            <a:r>
              <a:rPr lang="en-US" sz="1600" dirty="0"/>
              <a:t>MOUTH:</a:t>
            </a:r>
          </a:p>
          <a:p>
            <a:r>
              <a:rPr lang="en-US" sz="1600" dirty="0"/>
              <a:t>Dusky, erythematous mucosa.  Lichenoid changes, reduced gingiva</a:t>
            </a:r>
          </a:p>
          <a:p>
            <a:endParaRPr lang="en-US" sz="1600" dirty="0"/>
          </a:p>
          <a:p>
            <a:r>
              <a:rPr lang="en-US" sz="1600" dirty="0"/>
              <a:t>UPPER GI: </a:t>
            </a:r>
          </a:p>
          <a:p>
            <a:r>
              <a:rPr lang="en-US" sz="1600" dirty="0"/>
              <a:t>Sclerotic changes in esophagus – anorexia, weight loss</a:t>
            </a:r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97126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Clinical Features of Chronic GVHD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AFB10C-C4EE-C523-B1A7-050E294BF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39" y="1067479"/>
            <a:ext cx="3414013" cy="233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D9CFB9-7459-89A4-CC9C-049E100A20D5}"/>
              </a:ext>
            </a:extLst>
          </p:cNvPr>
          <p:cNvSpPr txBox="1"/>
          <p:nvPr/>
        </p:nvSpPr>
        <p:spPr>
          <a:xfrm>
            <a:off x="3799132" y="1435358"/>
            <a:ext cx="416248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2D2E2D"/>
                </a:solidFill>
                <a:latin typeface="Arial"/>
                <a:ea typeface="+mn-ea"/>
                <a:cs typeface="+mn-cs"/>
              </a:rPr>
              <a:t>Eyes: Dry eyes.  Light and wind sensitivity.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2D2E2D"/>
                </a:solidFill>
                <a:latin typeface="Arial"/>
                <a:ea typeface="+mn-ea"/>
                <a:cs typeface="+mn-cs"/>
              </a:rPr>
              <a:t>Eyes appear hyper vascular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2D2E2D"/>
              </a:solidFill>
              <a:latin typeface="Arial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2D2E2D"/>
                </a:solidFill>
                <a:latin typeface="Arial"/>
                <a:ea typeface="+mn-ea"/>
                <a:cs typeface="+mn-cs"/>
              </a:rPr>
              <a:t>Lungs: dyspnea on exertion.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2D2E2D"/>
                </a:solidFill>
                <a:latin typeface="Arial"/>
                <a:ea typeface="+mn-ea"/>
                <a:cs typeface="+mn-cs"/>
              </a:rPr>
              <a:t>Air trapping, bronchial wall thickening.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2D2E2D"/>
              </a:solidFill>
              <a:latin typeface="Arial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2D2E2D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2255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7F52CB-0400-71E7-943C-63FAA13E2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Consideration of systemic therapy:</a:t>
            </a:r>
          </a:p>
          <a:p>
            <a:pPr marL="0" indent="0">
              <a:buNone/>
            </a:pPr>
            <a:r>
              <a:rPr lang="en-US" dirty="0"/>
              <a:t>1 - Extensive or persistent Mild chronic GVHD</a:t>
            </a:r>
          </a:p>
          <a:p>
            <a:pPr marL="0" indent="0">
              <a:buNone/>
            </a:pPr>
            <a:r>
              <a:rPr lang="en-US" dirty="0"/>
              <a:t>2 – Moderate or severe chronic GVHD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Standard therapy is corticosteroids:</a:t>
            </a:r>
          </a:p>
          <a:p>
            <a:pPr>
              <a:buFontTx/>
              <a:buChar char="-"/>
            </a:pPr>
            <a:r>
              <a:rPr lang="en-US" dirty="0"/>
              <a:t>0.5-1.0mg/kg/day Prednisone equivalent with taper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Could consider restarting immunosuppression (sirolimus or tacrolimus)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C50D525A-F1E9-3E6B-3F1D-8AEC316841F1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807256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b="1" kern="0" dirty="0">
                <a:solidFill>
                  <a:srgbClr val="002060"/>
                </a:solidFill>
              </a:rPr>
              <a:t>Chronic GVHD Treatment</a:t>
            </a:r>
          </a:p>
        </p:txBody>
      </p:sp>
    </p:spTree>
    <p:extLst>
      <p:ext uri="{BB962C8B-B14F-4D97-AF65-F5344CB8AC3E}">
        <p14:creationId xmlns:p14="http://schemas.microsoft.com/office/powerpoint/2010/main" val="167487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47D711-338E-67D8-CC1A-1D63F7ED7591}"/>
              </a:ext>
            </a:extLst>
          </p:cNvPr>
          <p:cNvSpPr txBox="1"/>
          <p:nvPr/>
        </p:nvSpPr>
        <p:spPr>
          <a:xfrm>
            <a:off x="1075888" y="1543859"/>
            <a:ext cx="810561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STEROID REFRACTORY</a:t>
            </a:r>
          </a:p>
          <a:p>
            <a:r>
              <a:rPr lang="en-US" sz="1800" dirty="0"/>
              <a:t>Progressive disease while on Prednisone 1mg/kg/day for 1-2 weeks</a:t>
            </a:r>
          </a:p>
          <a:p>
            <a:r>
              <a:rPr lang="en-US" sz="1800" dirty="0"/>
              <a:t>Persistent disease while on Prednisone 0.5mg/kg/day for 1-2 months</a:t>
            </a:r>
          </a:p>
          <a:p>
            <a:endParaRPr lang="en-US" sz="1800" dirty="0"/>
          </a:p>
          <a:p>
            <a:r>
              <a:rPr lang="en-US" sz="1800" dirty="0"/>
              <a:t>STEROID DEPENDENCE</a:t>
            </a:r>
          </a:p>
          <a:p>
            <a:r>
              <a:rPr lang="en-US" sz="1800" dirty="0"/>
              <a:t>Inability to taper Prednisone below 0.25mg/kg/day, two unsuccessful attempts</a:t>
            </a:r>
          </a:p>
          <a:p>
            <a:endParaRPr lang="en-US" sz="1800" dirty="0"/>
          </a:p>
          <a:p>
            <a:r>
              <a:rPr lang="en-US" sz="1800" dirty="0"/>
              <a:t>STEROID INTOLERANCE</a:t>
            </a:r>
          </a:p>
          <a:p>
            <a:r>
              <a:rPr lang="en-US" sz="1800" dirty="0"/>
              <a:t>Unacceptable toxicity due to steroid therapy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451E5AE-7626-7100-0FF3-D35D8D282FDB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807256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b="1" kern="0" dirty="0">
                <a:solidFill>
                  <a:srgbClr val="002060"/>
                </a:solidFill>
              </a:rPr>
              <a:t>Steroid-refractory Chronic GVHD</a:t>
            </a:r>
          </a:p>
        </p:txBody>
      </p:sp>
    </p:spTree>
    <p:extLst>
      <p:ext uri="{BB962C8B-B14F-4D97-AF65-F5344CB8AC3E}">
        <p14:creationId xmlns:p14="http://schemas.microsoft.com/office/powerpoint/2010/main" val="33957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REACH3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290D2-40BB-6112-EC3C-4ACDC388B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1"/>
            <a:ext cx="9144000" cy="128465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F4BA72-E504-3C46-0A74-C79472773774}"/>
              </a:ext>
            </a:extLst>
          </p:cNvPr>
          <p:cNvSpPr txBox="1">
            <a:spLocks/>
          </p:cNvSpPr>
          <p:nvPr/>
        </p:nvSpPr>
        <p:spPr>
          <a:xfrm>
            <a:off x="0" y="2332726"/>
            <a:ext cx="5049667" cy="1697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712" indent="-230712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tabLst/>
              <a:defRPr sz="2667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1422" indent="-230712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ppleSymbols" panose="02000000000000000000" pitchFamily="2" charset="-79"/>
              <a:buChar char="⎼"/>
              <a:tabLst/>
              <a:defRPr sz="21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77" indent="-22224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Courier New" panose="02070309020205020404" pitchFamily="49" charset="0"/>
              <a:buChar char="o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Open-label, Randomized Phase 3 Trial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Ruxolitinib (JAK inhibitor) at 10mg twice daily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Investigators choice – ECP, MMF, Ibrutinib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Primary endpoint: ORR at week 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8E0497-46A6-C9BE-2D28-6BBD679C48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663"/>
          <a:stretch/>
        </p:blipFill>
        <p:spPr>
          <a:xfrm>
            <a:off x="5049667" y="2098354"/>
            <a:ext cx="3900018" cy="216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786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z="1600" b="1" i="0" dirty="0">
                <a:solidFill>
                  <a:srgbClr val="1C1D1F"/>
                </a:solidFill>
                <a:effectLst/>
                <a:latin typeface="acumin-pro"/>
              </a:rPr>
              <a:t>Early Versus Late Treatment with Ruxolitinib in Patients with Steroid-Refractory Chronic Graft-Versus-Host Disease: A Post Hoc Analysis from the Randomized, Phase 3 REACH3 Study</a:t>
            </a:r>
            <a:br>
              <a:rPr lang="en-US" sz="1600" b="1" i="0" dirty="0">
                <a:solidFill>
                  <a:srgbClr val="1C1D1F"/>
                </a:solidFill>
                <a:effectLst/>
                <a:latin typeface="acumin-pro"/>
              </a:rPr>
            </a:br>
            <a:endParaRPr lang="en-US" sz="1600" b="1" dirty="0">
              <a:solidFill>
                <a:srgbClr val="002E51"/>
              </a:solidFill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86184CE3-1336-9423-E60A-F68A52D2B9CF}"/>
              </a:ext>
            </a:extLst>
          </p:cNvPr>
          <p:cNvSpPr txBox="1">
            <a:spLocks/>
          </p:cNvSpPr>
          <p:nvPr/>
        </p:nvSpPr>
        <p:spPr>
          <a:xfrm>
            <a:off x="85458" y="1671601"/>
            <a:ext cx="3794333" cy="1697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712" indent="-230712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tabLst/>
              <a:defRPr sz="2667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1422" indent="-230712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ppleSymbols" panose="02000000000000000000" pitchFamily="2" charset="-79"/>
              <a:buChar char="⎼"/>
              <a:tabLst/>
              <a:defRPr sz="21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77" indent="-22224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Courier New" panose="02070309020205020404" pitchFamily="49" charset="0"/>
              <a:buChar char="o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Post-Hoc Analysis: ORR at week 24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Early: &lt;14 days from SR-cGVHD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Late: 14-28 days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Very late: 28 or more days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F6A051-9BC3-7F8F-2386-6AEEC8FA0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962" y="2057984"/>
            <a:ext cx="5230026" cy="138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93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eb page&#10;&#10;Description automatically generated with low confidence">
            <a:extLst>
              <a:ext uri="{FF2B5EF4-FFF2-40B4-BE49-F238E27FC236}">
                <a16:creationId xmlns:a16="http://schemas.microsoft.com/office/drawing/2014/main" id="{7F8FA186-0545-F7A8-36CD-4C6571303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919"/>
            <a:ext cx="9144000" cy="5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243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2E51"/>
                </a:solidFill>
              </a:rPr>
              <a:t>ROCKstar</a:t>
            </a:r>
            <a:r>
              <a:rPr lang="en-US" b="1" dirty="0">
                <a:solidFill>
                  <a:srgbClr val="002E51"/>
                </a:solidFill>
              </a:rPr>
              <a:t> Study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6560DD-C2F9-8CE5-71EE-42DB52A39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139" y="699917"/>
            <a:ext cx="6354647" cy="1633526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608BF36-73E3-919E-1B3B-66F469EDE13D}"/>
              </a:ext>
            </a:extLst>
          </p:cNvPr>
          <p:cNvSpPr txBox="1">
            <a:spLocks/>
          </p:cNvSpPr>
          <p:nvPr/>
        </p:nvSpPr>
        <p:spPr>
          <a:xfrm>
            <a:off x="0" y="2425193"/>
            <a:ext cx="5049667" cy="1697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712" indent="-230712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tabLst/>
              <a:defRPr sz="2667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1422" indent="-230712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ppleSymbols" panose="02000000000000000000" pitchFamily="2" charset="-79"/>
              <a:buChar char="⎼"/>
              <a:tabLst/>
              <a:defRPr sz="21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77" indent="-22224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Courier New" panose="02070309020205020404" pitchFamily="49" charset="0"/>
              <a:buChar char="o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Belumosudil is a RHO kinase-2 (ROCK2) inhibitor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Downregulates inflammatory cytokines, increases T regs, and downregulates pro-fibrotic pathway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Belumosudil at 200mg Daily Or Belumosudil at 200mg BID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6BEDDC-AA1F-11D0-DB40-45B50C8BB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675" y="2350357"/>
            <a:ext cx="3091619" cy="194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771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Promising options on the horizon: Axatilimab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A16AA-391B-DECA-0A45-42D1B93F604B}"/>
              </a:ext>
            </a:extLst>
          </p:cNvPr>
          <p:cNvSpPr txBox="1"/>
          <p:nvPr/>
        </p:nvSpPr>
        <p:spPr>
          <a:xfrm>
            <a:off x="427290" y="1953371"/>
            <a:ext cx="81339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Fibrosis with chronic GVHD is a primary reason for treatment resistance</a:t>
            </a:r>
          </a:p>
          <a:p>
            <a:endParaRPr lang="en-US" sz="1600" dirty="0"/>
          </a:p>
          <a:p>
            <a:r>
              <a:rPr lang="en-US" sz="1600" dirty="0"/>
              <a:t>Colony-stimulating factor 1 receptor (CSF1R) dependent macrophages promote fibrosis</a:t>
            </a:r>
          </a:p>
          <a:p>
            <a:endParaRPr lang="en-US" sz="1600" b="1" dirty="0"/>
          </a:p>
          <a:p>
            <a:r>
              <a:rPr lang="en-US" sz="1600" b="1" dirty="0"/>
              <a:t>Axatilimab </a:t>
            </a:r>
            <a:r>
              <a:rPr lang="en-US" sz="1600" dirty="0"/>
              <a:t>is a humanized monoclonal antibody that binds to CSF1R, </a:t>
            </a:r>
          </a:p>
          <a:p>
            <a:r>
              <a:rPr lang="en-US" sz="1600" dirty="0"/>
              <a:t>inhibiting profibrotic macrophages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3250541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17B318-0626-C067-ADB9-8B4D461F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I/II Study of Axatilimab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A096D2-76D3-4E96-706C-83F0D4E22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324" y="1040481"/>
            <a:ext cx="3614281" cy="3067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F60330-C108-AD19-5A67-D485D2F54B3A}"/>
              </a:ext>
            </a:extLst>
          </p:cNvPr>
          <p:cNvSpPr txBox="1"/>
          <p:nvPr/>
        </p:nvSpPr>
        <p:spPr>
          <a:xfrm>
            <a:off x="-1688" y="4052829"/>
            <a:ext cx="20762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Kitko</a:t>
            </a:r>
            <a:r>
              <a:rPr lang="en-US" sz="1000" dirty="0"/>
              <a:t> CL.  JCO 41(10) 1864-1875</a:t>
            </a:r>
          </a:p>
        </p:txBody>
      </p:sp>
    </p:spTree>
    <p:extLst>
      <p:ext uri="{BB962C8B-B14F-4D97-AF65-F5344CB8AC3E}">
        <p14:creationId xmlns:p14="http://schemas.microsoft.com/office/powerpoint/2010/main" val="15219275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6B26A3-2D68-6103-AD73-D9D736281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7055" y="989413"/>
            <a:ext cx="8330013" cy="2936240"/>
          </a:xfrm>
        </p:spPr>
        <p:txBody>
          <a:bodyPr/>
          <a:lstStyle/>
          <a:p>
            <a:r>
              <a:rPr lang="en-US" sz="1600" dirty="0"/>
              <a:t>Chronic GVHD is an immune mediated complication after allogeneic HCT that can result in significant impairments to quality of life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After corticosteroid therapy, identification of non-responders and early initiation of ruxolitinib may allow for more meaningful responses</a:t>
            </a:r>
          </a:p>
          <a:p>
            <a:endParaRPr lang="en-US" sz="1600" dirty="0"/>
          </a:p>
          <a:p>
            <a:r>
              <a:rPr lang="en-US" sz="1600" dirty="0"/>
              <a:t>Among patients with ongoing issues related to GVHD, Belumosudil is now available</a:t>
            </a:r>
          </a:p>
          <a:p>
            <a:endParaRPr lang="en-US" sz="1600" dirty="0"/>
          </a:p>
          <a:p>
            <a:r>
              <a:rPr lang="en-US" sz="1600" dirty="0"/>
              <a:t>In the future, agents that more directly target fibrosis may be available and useful options for patients with chronic GVHD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251AD2-67CD-0971-D251-E0042BDD5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9347451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3805364-3E24-344F-95DA-43DA6B97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727F13-6791-5B49-9F46-3BF36290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0D5927F-FD5E-F648-9B5E-758022183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06FA8-1ADF-6743-B3FD-1CA6C6C63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6" y="0"/>
            <a:ext cx="9129925" cy="514826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C209DA-DD76-F140-A409-CC2B6FB9E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" y="91440"/>
            <a:ext cx="9129925" cy="514826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CE685F-3E0A-4645-A5C2-F8F5499F2E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9E371F3-F698-6E43-9AF5-D6112EDA06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61F0C6-188E-94BA-269D-24C866E23D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B4A22D-3BE1-6C4A-812D-C1E98E8E0076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MYELOFIBROSIS/HEMATOLOGY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DD176-7412-694A-BED9-E7F8655CA44E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Wednesday</a:t>
            </a:r>
            <a:r>
              <a:rPr lang="en-US" sz="1600">
                <a:solidFill>
                  <a:schemeClr val="bg1"/>
                </a:solidFill>
                <a:latin typeface="Corporate S Demi" panose="02020500000000000000" pitchFamily="18" charset="0"/>
              </a:rPr>
              <a:t>, September </a:t>
            </a:r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2</a:t>
            </a:r>
            <a:r>
              <a:rPr lang="en-US" sz="1600">
                <a:solidFill>
                  <a:schemeClr val="bg1"/>
                </a:solidFill>
                <a:latin typeface="Corporate S Demi" panose="02020500000000000000" pitchFamily="18" charset="0"/>
              </a:rPr>
              <a:t>0</a:t>
            </a:r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29553970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Lyndsey Runaas, MD</a:t>
            </a:r>
          </a:p>
          <a:p>
            <a:r>
              <a:rPr lang="en-US" dirty="0">
                <a:solidFill>
                  <a:srgbClr val="002E51"/>
                </a:solidFill>
              </a:rPr>
              <a:t>Assistant Professor</a:t>
            </a:r>
          </a:p>
          <a:p>
            <a:r>
              <a:rPr lang="en-US" dirty="0">
                <a:solidFill>
                  <a:srgbClr val="002E51"/>
                </a:solidFill>
              </a:rPr>
              <a:t>Medical College of Wisconsin</a:t>
            </a:r>
          </a:p>
          <a:p>
            <a:r>
              <a:rPr lang="en-US" dirty="0">
                <a:solidFill>
                  <a:srgbClr val="002E51"/>
                </a:solidFill>
              </a:rPr>
              <a:t>Milwaukee, WI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Updates in AML</a:t>
            </a:r>
          </a:p>
        </p:txBody>
      </p:sp>
    </p:spTree>
    <p:extLst>
      <p:ext uri="{BB962C8B-B14F-4D97-AF65-F5344CB8AC3E}">
        <p14:creationId xmlns:p14="http://schemas.microsoft.com/office/powerpoint/2010/main" val="41650664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168401"/>
            <a:ext cx="6400800" cy="2915920"/>
          </a:xfrm>
        </p:spPr>
        <p:txBody>
          <a:bodyPr/>
          <a:lstStyle/>
          <a:p>
            <a:r>
              <a:rPr lang="en-US" sz="2000" dirty="0">
                <a:solidFill>
                  <a:srgbClr val="002E51"/>
                </a:solidFill>
              </a:rPr>
              <a:t>-oral, daily, </a:t>
            </a:r>
            <a:r>
              <a:rPr lang="en-US" sz="2000" u="sng" dirty="0">
                <a:solidFill>
                  <a:srgbClr val="002E51"/>
                </a:solidFill>
              </a:rPr>
              <a:t>2</a:t>
            </a:r>
            <a:r>
              <a:rPr lang="en-US" sz="2000" u="sng" baseline="30000" dirty="0">
                <a:solidFill>
                  <a:srgbClr val="002E51"/>
                </a:solidFill>
              </a:rPr>
              <a:t>nd</a:t>
            </a:r>
            <a:r>
              <a:rPr lang="en-US" sz="2000" u="sng" dirty="0">
                <a:solidFill>
                  <a:srgbClr val="002E51"/>
                </a:solidFill>
              </a:rPr>
              <a:t> generation</a:t>
            </a:r>
            <a:r>
              <a:rPr lang="en-US" sz="2000" dirty="0">
                <a:solidFill>
                  <a:srgbClr val="002E51"/>
                </a:solidFill>
              </a:rPr>
              <a:t> </a:t>
            </a:r>
            <a:r>
              <a:rPr lang="en-US" sz="2000" i="1" dirty="0">
                <a:solidFill>
                  <a:srgbClr val="002E51"/>
                </a:solidFill>
              </a:rPr>
              <a:t>type 2</a:t>
            </a:r>
            <a:r>
              <a:rPr lang="en-US" sz="2000" dirty="0">
                <a:solidFill>
                  <a:srgbClr val="002E51"/>
                </a:solidFill>
              </a:rPr>
              <a:t> FLT3 inhibitor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 err="1"/>
              <a:t>Quizartinib</a:t>
            </a:r>
            <a:endParaRPr lang="en-US" b="1" dirty="0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31FDBE06-BC35-5027-1683-089EA0C4AA1A}"/>
              </a:ext>
            </a:extLst>
          </p:cNvPr>
          <p:cNvGraphicFramePr>
            <a:graphicFrameLocks noGrp="1"/>
          </p:cNvGraphicFramePr>
          <p:nvPr/>
        </p:nvGraphicFramePr>
        <p:xfrm>
          <a:off x="1676400" y="1853993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87856203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2880692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950405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915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FIRST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sunitinib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sorafenib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876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midostaurin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ponatinib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076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lestaurtinib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tandutinib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2820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SECOND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crenolanib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quizartinib</a:t>
                      </a:r>
                      <a:endParaRPr lang="en-US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2225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gilteritinib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562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78215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F88703-629F-7C3D-121E-845A9EA46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Randomized, double-blind, placebo-controlled phase 3 trial</a:t>
            </a:r>
          </a:p>
          <a:p>
            <a:r>
              <a:rPr lang="en-US" dirty="0"/>
              <a:t>26 countries</a:t>
            </a:r>
          </a:p>
          <a:p>
            <a:r>
              <a:rPr lang="en-US" dirty="0"/>
              <a:t>Enrolled </a:t>
            </a:r>
          </a:p>
          <a:p>
            <a:pPr lvl="1"/>
            <a:r>
              <a:rPr lang="en-US" dirty="0"/>
              <a:t>Newly diagnosed, FLT3 ITD + patients (VAF &gt;3%)</a:t>
            </a:r>
          </a:p>
          <a:p>
            <a:pPr lvl="1"/>
            <a:r>
              <a:rPr lang="en-US" dirty="0"/>
              <a:t>Aged </a:t>
            </a:r>
            <a:r>
              <a:rPr lang="en-US" b="1" dirty="0"/>
              <a:t>18-75</a:t>
            </a:r>
          </a:p>
          <a:p>
            <a:pPr lvl="1"/>
            <a:r>
              <a:rPr lang="en-US" dirty="0"/>
              <a:t>between </a:t>
            </a:r>
            <a:r>
              <a:rPr lang="en-US" u="sng" dirty="0"/>
              <a:t>9/27/2016-8/14/2019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F6DC64C-0990-078E-5CFB-4CD59A4C8E3D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b="1" kern="0" dirty="0" err="1">
                <a:solidFill>
                  <a:schemeClr val="tx1"/>
                </a:solidFill>
              </a:rPr>
              <a:t>QuANTUM</a:t>
            </a:r>
            <a:r>
              <a:rPr lang="en-US" b="1" kern="0" dirty="0">
                <a:solidFill>
                  <a:schemeClr val="tx1"/>
                </a:solidFill>
              </a:rPr>
              <a:t>-First</a:t>
            </a:r>
          </a:p>
        </p:txBody>
      </p:sp>
    </p:spTree>
    <p:extLst>
      <p:ext uri="{BB962C8B-B14F-4D97-AF65-F5344CB8AC3E}">
        <p14:creationId xmlns:p14="http://schemas.microsoft.com/office/powerpoint/2010/main" val="5015889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F88703-629F-7C3D-121E-845A9EA46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Tx: </a:t>
            </a:r>
          </a:p>
          <a:p>
            <a:pPr lvl="1"/>
            <a:r>
              <a:rPr lang="en-US" dirty="0"/>
              <a:t>3+7 + </a:t>
            </a:r>
            <a:r>
              <a:rPr lang="en-US" i="1" dirty="0"/>
              <a:t>placebo</a:t>
            </a:r>
            <a:r>
              <a:rPr lang="en-US" dirty="0"/>
              <a:t> OR </a:t>
            </a:r>
            <a:r>
              <a:rPr lang="en-US" dirty="0" err="1"/>
              <a:t>quizartinib</a:t>
            </a:r>
            <a:r>
              <a:rPr lang="en-US" dirty="0"/>
              <a:t> 40 mg orally on D8 X 14 days</a:t>
            </a:r>
          </a:p>
          <a:p>
            <a:r>
              <a:rPr lang="en-US" dirty="0"/>
              <a:t>IF </a:t>
            </a:r>
            <a:r>
              <a:rPr lang="en-US" dirty="0" err="1"/>
              <a:t>CR</a:t>
            </a:r>
            <a:r>
              <a:rPr lang="en-US" dirty="0" err="1">
                <a:sym typeface="Wingdings" panose="05000000000000000000" pitchFamily="2" charset="2"/>
              </a:rPr>
              <a:t>consolidation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HIDAC + </a:t>
            </a:r>
            <a:r>
              <a:rPr lang="en-US" i="1" dirty="0"/>
              <a:t>placebo</a:t>
            </a:r>
            <a:r>
              <a:rPr lang="en-US" dirty="0"/>
              <a:t>/</a:t>
            </a:r>
            <a:r>
              <a:rPr lang="en-US" dirty="0" err="1"/>
              <a:t>quizartinib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 err="1"/>
              <a:t>Allo</a:t>
            </a:r>
            <a:r>
              <a:rPr lang="en-US" dirty="0"/>
              <a:t> SCT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HIDAC + </a:t>
            </a:r>
            <a:r>
              <a:rPr lang="en-US" i="1" dirty="0"/>
              <a:t>placebo</a:t>
            </a:r>
            <a:r>
              <a:rPr lang="en-US" dirty="0"/>
              <a:t>/</a:t>
            </a:r>
            <a:r>
              <a:rPr lang="en-US" dirty="0" err="1"/>
              <a:t>quizartinib</a:t>
            </a:r>
            <a:r>
              <a:rPr lang="en-US" dirty="0" err="1">
                <a:sym typeface="Wingdings" panose="05000000000000000000" pitchFamily="2" charset="2"/>
              </a:rPr>
              <a:t>Allo</a:t>
            </a:r>
            <a:r>
              <a:rPr lang="en-US" dirty="0">
                <a:sym typeface="Wingdings" panose="05000000000000000000" pitchFamily="2" charset="2"/>
              </a:rPr>
              <a:t> SCT</a:t>
            </a:r>
          </a:p>
          <a:p>
            <a:pPr marL="514350" indent="-457200"/>
            <a:r>
              <a:rPr lang="en-US" dirty="0">
                <a:sym typeface="Wingdings" panose="05000000000000000000" pitchFamily="2" charset="2"/>
              </a:rPr>
              <a:t>After consolidation</a:t>
            </a:r>
          </a:p>
          <a:p>
            <a:pPr marL="914400" lvl="1" indent="-457200"/>
            <a:r>
              <a:rPr lang="en-US" i="1" dirty="0">
                <a:sym typeface="Wingdings" panose="05000000000000000000" pitchFamily="2" charset="2"/>
              </a:rPr>
              <a:t>placebo</a:t>
            </a:r>
            <a:r>
              <a:rPr lang="en-US" dirty="0">
                <a:sym typeface="Wingdings" panose="05000000000000000000" pitchFamily="2" charset="2"/>
              </a:rPr>
              <a:t>/</a:t>
            </a:r>
            <a:r>
              <a:rPr lang="en-US" dirty="0" err="1">
                <a:sym typeface="Wingdings" panose="05000000000000000000" pitchFamily="2" charset="2"/>
              </a:rPr>
              <a:t>quizartinib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u="sng" dirty="0">
                <a:sym typeface="Wingdings" panose="05000000000000000000" pitchFamily="2" charset="2"/>
              </a:rPr>
              <a:t>continuation therapy</a:t>
            </a:r>
            <a:r>
              <a:rPr lang="en-US" dirty="0">
                <a:sym typeface="Wingdings" panose="05000000000000000000" pitchFamily="2" charset="2"/>
              </a:rPr>
              <a:t> – up to 3 years</a:t>
            </a:r>
            <a:endParaRPr lang="en-US" i="1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F6DC64C-0990-078E-5CFB-4CD59A4C8E3D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b="1" kern="0" dirty="0" err="1">
                <a:solidFill>
                  <a:schemeClr val="tx1"/>
                </a:solidFill>
              </a:rPr>
              <a:t>QuANTUM</a:t>
            </a:r>
            <a:r>
              <a:rPr lang="en-US" b="1" kern="0" dirty="0">
                <a:solidFill>
                  <a:schemeClr val="tx1"/>
                </a:solidFill>
              </a:rPr>
              <a:t>-First</a:t>
            </a:r>
          </a:p>
        </p:txBody>
      </p:sp>
    </p:spTree>
    <p:extLst>
      <p:ext uri="{BB962C8B-B14F-4D97-AF65-F5344CB8AC3E}">
        <p14:creationId xmlns:p14="http://schemas.microsoft.com/office/powerpoint/2010/main" val="5697987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F88703-629F-7C3D-121E-845A9EA46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Primary efficacy outcome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Overall survival</a:t>
            </a:r>
          </a:p>
          <a:p>
            <a:r>
              <a:rPr lang="en-US" i="1" dirty="0"/>
              <a:t>Secondary efficacy outcomes:</a:t>
            </a:r>
          </a:p>
          <a:p>
            <a:pPr lvl="1"/>
            <a:r>
              <a:rPr lang="en-US" dirty="0"/>
              <a:t>EFS – time from randomization to lack of complete remission/relapse/death</a:t>
            </a:r>
          </a:p>
          <a:p>
            <a:pPr lvl="1"/>
            <a:r>
              <a:rPr lang="en-US" dirty="0"/>
              <a:t>Rates of CR</a:t>
            </a:r>
          </a:p>
          <a:p>
            <a:r>
              <a:rPr lang="en-US" i="1" dirty="0"/>
              <a:t>Exploratory outcomes:</a:t>
            </a:r>
          </a:p>
          <a:p>
            <a:pPr lvl="1"/>
            <a:r>
              <a:rPr lang="en-US" dirty="0"/>
              <a:t>RFS</a:t>
            </a:r>
          </a:p>
          <a:p>
            <a:pPr lvl="1"/>
            <a:r>
              <a:rPr lang="en-US" dirty="0"/>
              <a:t>Duration of CR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F6DC64C-0990-078E-5CFB-4CD59A4C8E3D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b="1" kern="0" dirty="0" err="1">
                <a:solidFill>
                  <a:schemeClr val="tx1"/>
                </a:solidFill>
              </a:rPr>
              <a:t>QuANTUM</a:t>
            </a:r>
            <a:r>
              <a:rPr lang="en-US" b="1" kern="0" dirty="0">
                <a:solidFill>
                  <a:schemeClr val="tx1"/>
                </a:solidFill>
              </a:rPr>
              <a:t>-First</a:t>
            </a:r>
          </a:p>
        </p:txBody>
      </p:sp>
    </p:spTree>
    <p:extLst>
      <p:ext uri="{BB962C8B-B14F-4D97-AF65-F5344CB8AC3E}">
        <p14:creationId xmlns:p14="http://schemas.microsoft.com/office/powerpoint/2010/main" val="1453726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F9D7D5-AB92-4A40-B4B8-01770603E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82"/>
            <a:ext cx="9144000" cy="514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640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95B54B-B621-5E96-8113-C2EC0D54D1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381"/>
          <a:stretch/>
        </p:blipFill>
        <p:spPr>
          <a:xfrm>
            <a:off x="1878768" y="934721"/>
            <a:ext cx="5617014" cy="32588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18DBC26-79B1-F30E-6644-100FA1B3E722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b="1" kern="0" dirty="0" err="1">
                <a:solidFill>
                  <a:schemeClr val="tx1"/>
                </a:solidFill>
              </a:rPr>
              <a:t>QuANTUM</a:t>
            </a:r>
            <a:r>
              <a:rPr lang="en-US" b="1" kern="0" dirty="0">
                <a:solidFill>
                  <a:schemeClr val="tx1"/>
                </a:solidFill>
              </a:rPr>
              <a:t>-First</a:t>
            </a:r>
          </a:p>
        </p:txBody>
      </p:sp>
    </p:spTree>
    <p:extLst>
      <p:ext uri="{BB962C8B-B14F-4D97-AF65-F5344CB8AC3E}">
        <p14:creationId xmlns:p14="http://schemas.microsoft.com/office/powerpoint/2010/main" val="12191760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1C9674-9DBD-3A3A-2DE1-559F3DA36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EFS:  lack of CR within </a:t>
            </a:r>
            <a:r>
              <a:rPr lang="en-US" u="sng" dirty="0"/>
              <a:t>42 days </a:t>
            </a:r>
            <a:r>
              <a:rPr lang="en-US" dirty="0"/>
              <a:t>from the start of last induction cycle – NO difference</a:t>
            </a:r>
          </a:p>
          <a:p>
            <a:pPr lvl="1"/>
            <a:r>
              <a:rPr lang="en-US" dirty="0"/>
              <a:t>Favored </a:t>
            </a:r>
            <a:r>
              <a:rPr lang="en-US" dirty="0" err="1"/>
              <a:t>quizartinib</a:t>
            </a:r>
            <a:r>
              <a:rPr lang="en-US" dirty="0"/>
              <a:t> with original protocol definition of lack of induction </a:t>
            </a:r>
            <a:r>
              <a:rPr lang="en-US" dirty="0" err="1"/>
              <a:t>tx</a:t>
            </a:r>
            <a:r>
              <a:rPr lang="en-US" dirty="0"/>
              <a:t> success if no composite complete remission up to </a:t>
            </a:r>
            <a:r>
              <a:rPr lang="en-US" u="sng" dirty="0"/>
              <a:t>56 days</a:t>
            </a:r>
            <a:r>
              <a:rPr lang="en-US" dirty="0"/>
              <a:t>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3B117341-6F77-4136-549B-329F5E59BE78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b="1" kern="0" dirty="0" err="1">
                <a:solidFill>
                  <a:schemeClr val="tx1"/>
                </a:solidFill>
              </a:rPr>
              <a:t>QuANTUM</a:t>
            </a:r>
            <a:r>
              <a:rPr lang="en-US" b="1" kern="0" dirty="0">
                <a:solidFill>
                  <a:schemeClr val="tx1"/>
                </a:solidFill>
              </a:rPr>
              <a:t>-First</a:t>
            </a:r>
          </a:p>
        </p:txBody>
      </p:sp>
    </p:spTree>
    <p:extLst>
      <p:ext uri="{BB962C8B-B14F-4D97-AF65-F5344CB8AC3E}">
        <p14:creationId xmlns:p14="http://schemas.microsoft.com/office/powerpoint/2010/main" val="27511959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4A2B5D-C7DB-1A67-1727-0AB5960CA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Rates of </a:t>
            </a:r>
          </a:p>
          <a:p>
            <a:pPr lvl="1"/>
            <a:r>
              <a:rPr lang="en-US" dirty="0"/>
              <a:t>CR</a:t>
            </a:r>
          </a:p>
          <a:p>
            <a:pPr lvl="1"/>
            <a:r>
              <a:rPr lang="en-US" dirty="0"/>
              <a:t>composite CR (CR + </a:t>
            </a:r>
            <a:r>
              <a:rPr lang="en-US" dirty="0" err="1"/>
              <a:t>CRi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CRi</a:t>
            </a:r>
            <a:endParaRPr lang="en-US" dirty="0"/>
          </a:p>
          <a:p>
            <a:pPr lvl="1"/>
            <a:r>
              <a:rPr lang="en-US" dirty="0"/>
              <a:t> CR with MRD negativity </a:t>
            </a:r>
          </a:p>
          <a:p>
            <a:pPr lvl="1"/>
            <a:r>
              <a:rPr lang="en-US" dirty="0"/>
              <a:t>composite CR with MRD negativity</a:t>
            </a:r>
          </a:p>
          <a:p>
            <a:pPr marL="457200" lvl="1" indent="0">
              <a:buNone/>
            </a:pPr>
            <a:r>
              <a:rPr lang="en-US" dirty="0"/>
              <a:t> were similar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D9927E1-9476-3D38-30A0-0FA6BCBD3560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b="1" kern="0" dirty="0" err="1">
                <a:solidFill>
                  <a:schemeClr val="tx1"/>
                </a:solidFill>
              </a:rPr>
              <a:t>QuANTUM</a:t>
            </a:r>
            <a:r>
              <a:rPr lang="en-US" b="1" kern="0" dirty="0">
                <a:solidFill>
                  <a:schemeClr val="tx1"/>
                </a:solidFill>
              </a:rPr>
              <a:t>-First</a:t>
            </a:r>
          </a:p>
        </p:txBody>
      </p:sp>
    </p:spTree>
    <p:extLst>
      <p:ext uri="{BB962C8B-B14F-4D97-AF65-F5344CB8AC3E}">
        <p14:creationId xmlns:p14="http://schemas.microsoft.com/office/powerpoint/2010/main" val="34527947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293F11-9102-AA6F-AAEC-FBA1627D5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03" b="33376"/>
          <a:stretch/>
        </p:blipFill>
        <p:spPr>
          <a:xfrm>
            <a:off x="2075837" y="1033670"/>
            <a:ext cx="4726235" cy="27829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2647F2-64B9-06DF-FA4D-EEB2465F1438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b="1" kern="0" dirty="0" err="1">
                <a:solidFill>
                  <a:schemeClr val="tx1"/>
                </a:solidFill>
              </a:rPr>
              <a:t>QuANTUM</a:t>
            </a:r>
            <a:r>
              <a:rPr lang="en-US" b="1" kern="0" dirty="0">
                <a:solidFill>
                  <a:schemeClr val="tx1"/>
                </a:solidFill>
              </a:rPr>
              <a:t>-First</a:t>
            </a:r>
          </a:p>
        </p:txBody>
      </p:sp>
    </p:spTree>
    <p:extLst>
      <p:ext uri="{BB962C8B-B14F-4D97-AF65-F5344CB8AC3E}">
        <p14:creationId xmlns:p14="http://schemas.microsoft.com/office/powerpoint/2010/main" val="32506177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A7157B-641F-63DE-244C-579C46AE1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60"/>
            <a:ext cx="9144000" cy="9692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90F8A-E7F4-DC83-9165-CD5B117217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83"/>
          <a:stretch/>
        </p:blipFill>
        <p:spPr>
          <a:xfrm>
            <a:off x="2239622" y="1020946"/>
            <a:ext cx="4286138" cy="245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211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230ADB-7866-32E5-C5AE-26E414A9C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AEs:</a:t>
            </a:r>
          </a:p>
          <a:p>
            <a:pPr lvl="1"/>
            <a:r>
              <a:rPr lang="en-US" sz="1600" dirty="0"/>
              <a:t>G3 or G4 AEs in &gt;10% of patients – febrile neutropenia, hypokalemia, pneumonia, neutropenia (in </a:t>
            </a:r>
            <a:r>
              <a:rPr lang="en-US" sz="1600" dirty="0" err="1"/>
              <a:t>quizartinib</a:t>
            </a:r>
            <a:r>
              <a:rPr lang="en-US" sz="1600" dirty="0"/>
              <a:t> only)</a:t>
            </a:r>
          </a:p>
          <a:p>
            <a:pPr lvl="1"/>
            <a:r>
              <a:rPr lang="en-US" sz="1600" dirty="0"/>
              <a:t>G5 infection (8% vs 6%)</a:t>
            </a:r>
          </a:p>
          <a:p>
            <a:pPr lvl="1"/>
            <a:r>
              <a:rPr lang="en-US" sz="1600" dirty="0"/>
              <a:t>Induction deaths (6% vs 3%)</a:t>
            </a:r>
          </a:p>
          <a:p>
            <a:pPr lvl="1"/>
            <a:r>
              <a:rPr lang="en-US" sz="1600" dirty="0"/>
              <a:t>Time to hematologic recovery in patients with CR</a:t>
            </a:r>
          </a:p>
          <a:p>
            <a:pPr lvl="2"/>
            <a:r>
              <a:rPr lang="en-US" sz="1400" dirty="0"/>
              <a:t>Neutrophils – 36 (29-44) vs 29 (27-38)</a:t>
            </a:r>
          </a:p>
          <a:p>
            <a:pPr lvl="2"/>
            <a:r>
              <a:rPr lang="en-US" sz="1400" dirty="0" err="1"/>
              <a:t>Plt</a:t>
            </a:r>
            <a:r>
              <a:rPr lang="en-US" sz="1400" dirty="0"/>
              <a:t> – 31 (28-40) vs 29 (26-34)</a:t>
            </a:r>
          </a:p>
          <a:p>
            <a:pPr lvl="1"/>
            <a:r>
              <a:rPr lang="en-US" sz="1600" dirty="0"/>
              <a:t>QT prolongation </a:t>
            </a:r>
          </a:p>
          <a:p>
            <a:pPr lvl="2"/>
            <a:r>
              <a:rPr lang="en-US" sz="1400" dirty="0" err="1"/>
              <a:t>QTcF</a:t>
            </a:r>
            <a:r>
              <a:rPr lang="en-US" sz="1400" dirty="0"/>
              <a:t> of &gt;500 was uncommon (2% in </a:t>
            </a:r>
            <a:r>
              <a:rPr lang="en-US" sz="1400" dirty="0" err="1"/>
              <a:t>quizartinib</a:t>
            </a:r>
            <a:r>
              <a:rPr lang="en-US" sz="1400" dirty="0"/>
              <a:t> group)</a:t>
            </a:r>
          </a:p>
          <a:p>
            <a:pPr lvl="2"/>
            <a:r>
              <a:rPr lang="en-US" sz="1400" dirty="0"/>
              <a:t>No cases of </a:t>
            </a:r>
            <a:r>
              <a:rPr lang="en-US" sz="1400" dirty="0" err="1"/>
              <a:t>torsades</a:t>
            </a:r>
            <a:r>
              <a:rPr lang="en-US" sz="1400" dirty="0"/>
              <a:t> de pointes</a:t>
            </a:r>
          </a:p>
          <a:p>
            <a:pPr lvl="2"/>
            <a:r>
              <a:rPr lang="en-US" sz="1400" dirty="0"/>
              <a:t>2 patients in </a:t>
            </a:r>
            <a:r>
              <a:rPr lang="en-US" sz="1400" dirty="0" err="1"/>
              <a:t>quizaritinib</a:t>
            </a:r>
            <a:r>
              <a:rPr lang="en-US" sz="1400" dirty="0"/>
              <a:t> group had cardiac arrest with recorded VF on ECG</a:t>
            </a:r>
          </a:p>
          <a:p>
            <a:endParaRPr lang="en-US" sz="1800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0FE15C3-10DD-D42E-EA5C-817C19F643B6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b="1" kern="0" dirty="0" err="1">
                <a:solidFill>
                  <a:schemeClr val="tx1"/>
                </a:solidFill>
              </a:rPr>
              <a:t>QuANTUM</a:t>
            </a:r>
            <a:r>
              <a:rPr lang="en-US" b="1" kern="0" dirty="0">
                <a:solidFill>
                  <a:schemeClr val="tx1"/>
                </a:solidFill>
              </a:rPr>
              <a:t>-First</a:t>
            </a:r>
          </a:p>
        </p:txBody>
      </p:sp>
    </p:spTree>
    <p:extLst>
      <p:ext uri="{BB962C8B-B14F-4D97-AF65-F5344CB8AC3E}">
        <p14:creationId xmlns:p14="http://schemas.microsoft.com/office/powerpoint/2010/main" val="2856284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FC1BFB3-DF40-F389-D7CF-AF0DF1CE5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074753"/>
            <a:ext cx="6400800" cy="2651759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Concerns: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Placebo comparator (</a:t>
            </a:r>
            <a:r>
              <a:rPr lang="en-US" sz="1800" dirty="0" err="1"/>
              <a:t>midostaurin</a:t>
            </a:r>
            <a:r>
              <a:rPr lang="en-US" sz="1800" dirty="0"/>
              <a:t> approved in 2017)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Low rates of N. American recruitment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Daunorubicin dose is 60 (same as RATIFY)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/>
              <a:t>Pros: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Included older patients (RATIFY &lt; 59) – but did it help these patients?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Encouraged </a:t>
            </a:r>
            <a:r>
              <a:rPr lang="en-US" sz="1600" dirty="0" err="1"/>
              <a:t>allo</a:t>
            </a:r>
            <a:r>
              <a:rPr lang="en-US" sz="1600" dirty="0"/>
              <a:t> SCT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Strong primary endpoint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Included antifungal </a:t>
            </a:r>
            <a:r>
              <a:rPr lang="en-US" sz="1600" dirty="0" err="1"/>
              <a:t>ppx</a:t>
            </a:r>
            <a:r>
              <a:rPr lang="en-US" sz="1600" dirty="0"/>
              <a:t> – with dose adjustments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4ACF77-3F0F-CE20-A24E-A7946314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0" dirty="0" err="1">
                <a:solidFill>
                  <a:schemeClr val="tx1"/>
                </a:solidFill>
              </a:rPr>
              <a:t>QuANTUM</a:t>
            </a:r>
            <a:r>
              <a:rPr lang="en-US" b="1" kern="0" dirty="0">
                <a:solidFill>
                  <a:schemeClr val="tx1"/>
                </a:solidFill>
              </a:rPr>
              <a:t>-First</a:t>
            </a:r>
            <a:br>
              <a:rPr lang="en-US" b="1" kern="0" dirty="0">
                <a:solidFill>
                  <a:schemeClr val="tx1"/>
                </a:solidFill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CE1EA2-95DF-D635-9356-E9158FBA6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008" y="998772"/>
            <a:ext cx="4061407" cy="265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168401"/>
            <a:ext cx="6400800" cy="291592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2E51"/>
                </a:solidFill>
              </a:rPr>
              <a:t>-oral, small-molecule inhibitor of IDH1</a:t>
            </a:r>
          </a:p>
          <a:p>
            <a:pPr algn="l"/>
            <a:endParaRPr lang="en-US" dirty="0">
              <a:solidFill>
                <a:srgbClr val="002E51"/>
              </a:solidFill>
            </a:endParaRPr>
          </a:p>
          <a:p>
            <a:pPr algn="l"/>
            <a:r>
              <a:rPr lang="en-US" dirty="0">
                <a:solidFill>
                  <a:srgbClr val="002E51"/>
                </a:solidFill>
              </a:rPr>
              <a:t>-IDH1 mutations seen in 7-14% of patients with AML; 3-4% of patients with MDS</a:t>
            </a:r>
          </a:p>
          <a:p>
            <a:pPr algn="l"/>
            <a:r>
              <a:rPr lang="en-US" dirty="0">
                <a:solidFill>
                  <a:srgbClr val="002E51"/>
                </a:solidFill>
              </a:rPr>
              <a:t>-block normal differentiation of stem/progenitor cells and promote neoplastic transformation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 err="1"/>
              <a:t>Olutasidenib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194698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EEB492-3DED-3E43-72D2-F03739A024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93" t="69192" r="5421" b="5788"/>
          <a:stretch/>
        </p:blipFill>
        <p:spPr>
          <a:xfrm>
            <a:off x="1188573" y="477486"/>
            <a:ext cx="6420825" cy="382417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9FE7137-D44C-3E17-D186-3555FF565D9C}"/>
              </a:ext>
            </a:extLst>
          </p:cNvPr>
          <p:cNvSpPr/>
          <p:nvPr/>
        </p:nvSpPr>
        <p:spPr bwMode="auto">
          <a:xfrm>
            <a:off x="755374" y="2878372"/>
            <a:ext cx="779228" cy="31805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98380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51DC93-9681-6E0A-1621-3BEE48625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Safety + Tolerability</a:t>
            </a:r>
          </a:p>
          <a:p>
            <a:pPr lvl="1"/>
            <a:r>
              <a:rPr lang="en-US" dirty="0"/>
              <a:t>Differentiation syndrome:  13%; maximum G3; mostly C1.  All resolved with treatment interruption, dose reduction, dexamethasone or supportive treatments.</a:t>
            </a:r>
          </a:p>
          <a:p>
            <a:pPr lvl="1"/>
            <a:r>
              <a:rPr lang="en-US" dirty="0"/>
              <a:t>G3 or higher LFT abnormalities – 11-16%; 2 patients discontinued because of</a:t>
            </a:r>
          </a:p>
          <a:p>
            <a:pPr lvl="1"/>
            <a:r>
              <a:rPr lang="en-US" dirty="0"/>
              <a:t>QT prolongation – only in combination arm, 7%; all transient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3BDD8C9-44A3-B271-49DF-03F0EC48D7B4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b="1" kern="0" dirty="0" err="1">
                <a:solidFill>
                  <a:schemeClr val="tx1"/>
                </a:solidFill>
              </a:rPr>
              <a:t>Olutasidenib</a:t>
            </a:r>
            <a:endParaRPr lang="en-US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19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BB1F4D-133C-13AB-85EA-C2EE54362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650" y="1981404"/>
            <a:ext cx="3479104" cy="1241822"/>
          </a:xfrm>
        </p:spPr>
        <p:txBody>
          <a:bodyPr>
            <a:noAutofit/>
          </a:bodyPr>
          <a:lstStyle/>
          <a:p>
            <a:pPr algn="l"/>
            <a:r>
              <a:rPr lang="en-US" sz="1500" b="1" i="1">
                <a:solidFill>
                  <a:srgbClr val="E6A5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Events</a:t>
            </a:r>
            <a:endParaRPr lang="en-US" sz="1500" b="1" i="1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Medicine:</a:t>
            </a:r>
            <a:r>
              <a:rPr 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 16, </a:t>
            </a:r>
            <a:br>
              <a:rPr 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Washington, DC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Breast: </a:t>
            </a:r>
            <a:r>
              <a:rPr 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4, San Antonio, TX</a:t>
            </a:r>
          </a:p>
          <a:p>
            <a:pPr algn="l"/>
            <a:br>
              <a:rPr lang="en-US" sz="1050">
                <a:solidFill>
                  <a:srgbClr val="E6A51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848280A-52CF-14A2-72C8-A76D653B1539}"/>
              </a:ext>
            </a:extLst>
          </p:cNvPr>
          <p:cNvSpPr txBox="1">
            <a:spLocks/>
          </p:cNvSpPr>
          <p:nvPr/>
        </p:nvSpPr>
        <p:spPr>
          <a:xfrm>
            <a:off x="2852803" y="1981404"/>
            <a:ext cx="3479104" cy="124182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00" b="1" i="1">
                <a:solidFill>
                  <a:srgbClr val="E6A5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Events</a:t>
            </a:r>
            <a:endParaRPr lang="en-US" sz="1500" b="1">
              <a:solidFill>
                <a:srgbClr val="E6A5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Genitourinary: </a:t>
            </a:r>
            <a:r>
              <a:rPr 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24, San Francisco, CA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Lung: </a:t>
            </a:r>
            <a:r>
              <a:rPr 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March, Atlanta, GA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Gyn-</a:t>
            </a:r>
            <a:r>
              <a:rPr lang="en-US" sz="105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</a:t>
            </a:r>
            <a:r>
              <a:rPr lang="en-US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May, Austin, TX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Lung: </a:t>
            </a:r>
            <a:r>
              <a:rPr 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June, Chicago, IL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Gastrointestinal: </a:t>
            </a:r>
            <a:r>
              <a:rPr 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November, Washington, DC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Breast: </a:t>
            </a:r>
            <a:r>
              <a:rPr 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December, San Antonio, TX</a:t>
            </a:r>
          </a:p>
        </p:txBody>
      </p:sp>
    </p:spTree>
    <p:extLst>
      <p:ext uri="{BB962C8B-B14F-4D97-AF65-F5344CB8AC3E}">
        <p14:creationId xmlns:p14="http://schemas.microsoft.com/office/powerpoint/2010/main" val="42141126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741707-905C-B247-2B6F-F62A71D42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940" t="60506" r="4037" b="16136"/>
          <a:stretch/>
        </p:blipFill>
        <p:spPr>
          <a:xfrm>
            <a:off x="4345878" y="488109"/>
            <a:ext cx="3486158" cy="3061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FF9B0B-0C4C-D001-517A-55801672EF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69" t="44017" r="4037" b="38475"/>
          <a:stretch/>
        </p:blipFill>
        <p:spPr>
          <a:xfrm>
            <a:off x="341906" y="344986"/>
            <a:ext cx="3816626" cy="25618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645CAA-6866-6561-1843-E5E221205759}"/>
              </a:ext>
            </a:extLst>
          </p:cNvPr>
          <p:cNvSpPr txBox="1"/>
          <p:nvPr/>
        </p:nvSpPr>
        <p:spPr>
          <a:xfrm>
            <a:off x="1061499" y="2989690"/>
            <a:ext cx="2377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Monotherapy</a:t>
            </a:r>
          </a:p>
          <a:p>
            <a:r>
              <a:rPr lang="en-US" sz="2000" dirty="0"/>
              <a:t>OR: 41%, 25%</a:t>
            </a:r>
          </a:p>
          <a:p>
            <a:r>
              <a:rPr lang="en-US" sz="2000" dirty="0"/>
              <a:t>CR: 7%, 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5BB94A-EC3E-CB26-02CF-D1FABB623A50}"/>
              </a:ext>
            </a:extLst>
          </p:cNvPr>
          <p:cNvSpPr txBox="1"/>
          <p:nvPr/>
        </p:nvSpPr>
        <p:spPr>
          <a:xfrm>
            <a:off x="4448129" y="3451355"/>
            <a:ext cx="3281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Combination Therapy</a:t>
            </a:r>
          </a:p>
          <a:p>
            <a:r>
              <a:rPr lang="en-US" sz="2000" dirty="0"/>
              <a:t>OR: 46%, 77%</a:t>
            </a:r>
          </a:p>
          <a:p>
            <a:r>
              <a:rPr lang="en-US" sz="2000" dirty="0"/>
              <a:t>CR: 15%, 54%</a:t>
            </a:r>
          </a:p>
        </p:txBody>
      </p:sp>
    </p:spTree>
    <p:extLst>
      <p:ext uri="{BB962C8B-B14F-4D97-AF65-F5344CB8AC3E}">
        <p14:creationId xmlns:p14="http://schemas.microsoft.com/office/powerpoint/2010/main" val="6225595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2E7B375A-D0E5-4CF4-B628-1AE9549359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/>
              <a:t>Pros: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evaluation of IDH1 inhibitor with </a:t>
            </a:r>
            <a:r>
              <a:rPr lang="en-US" dirty="0" err="1"/>
              <a:t>aza</a:t>
            </a:r>
            <a:r>
              <a:rPr lang="en-US" dirty="0"/>
              <a:t> in MDS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eval showing clinically significant activity of </a:t>
            </a:r>
            <a:r>
              <a:rPr lang="en-US" dirty="0" err="1"/>
              <a:t>IDHi</a:t>
            </a:r>
            <a:r>
              <a:rPr lang="en-US" dirty="0"/>
              <a:t> monotherapy in MDS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4C8B6B-0323-6171-0D3D-14B101930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407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AC4860-ECE2-96FB-1AAE-566AC7DB9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56" t="52975" r="5223" b="23756"/>
          <a:stretch/>
        </p:blipFill>
        <p:spPr>
          <a:xfrm>
            <a:off x="1734072" y="389613"/>
            <a:ext cx="5901868" cy="368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77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F8C1DF-2893-E41C-2E2E-CFA9851B4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37" y="317814"/>
            <a:ext cx="5416139" cy="325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593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E366B-8995-A4A4-C420-F7A01C1C9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err="1"/>
              <a:t>Erba</a:t>
            </a:r>
            <a:r>
              <a:rPr lang="en-US" sz="1600" dirty="0"/>
              <a:t> et al.  “</a:t>
            </a:r>
            <a:r>
              <a:rPr lang="en-US" sz="1600" dirty="0" err="1"/>
              <a:t>Quizartinib</a:t>
            </a:r>
            <a:r>
              <a:rPr lang="en-US" sz="1600" dirty="0"/>
              <a:t> plus chemotherapy in newly diagnosed patients with </a:t>
            </a:r>
            <a:r>
              <a:rPr lang="en-US" sz="1600" i="1" dirty="0"/>
              <a:t>FLT3</a:t>
            </a:r>
            <a:r>
              <a:rPr lang="en-US" sz="1600" dirty="0"/>
              <a:t>-internal-tandem-deuplication-positive acute myeloid </a:t>
            </a:r>
            <a:r>
              <a:rPr lang="en-US" sz="1600" dirty="0" err="1"/>
              <a:t>leukaemia</a:t>
            </a:r>
            <a:r>
              <a:rPr lang="en-US" sz="1600" dirty="0"/>
              <a:t> (</a:t>
            </a:r>
            <a:r>
              <a:rPr lang="en-US" sz="1600" dirty="0" err="1"/>
              <a:t>QuANTUM</a:t>
            </a:r>
            <a:r>
              <a:rPr lang="en-US" sz="1600" dirty="0"/>
              <a:t>-First): a randomized, double-blind, placebo-controlled, phase 3 trial.” </a:t>
            </a:r>
            <a:r>
              <a:rPr lang="en-US" sz="1600" i="1" dirty="0"/>
              <a:t>Lancet</a:t>
            </a:r>
            <a:r>
              <a:rPr lang="en-US" sz="1600" dirty="0"/>
              <a:t>. 2023; 401:1571-83.</a:t>
            </a:r>
          </a:p>
          <a:p>
            <a:r>
              <a:rPr lang="en-US" sz="1600" dirty="0" err="1"/>
              <a:t>Larrosa</a:t>
            </a:r>
            <a:r>
              <a:rPr lang="en-US" sz="1600" dirty="0"/>
              <a:t>-Garcia, M and Baer, M. “FLT3 inhibitors in acute myeloid leukemia: Current status and future directions.”  </a:t>
            </a:r>
            <a:r>
              <a:rPr lang="en-US" sz="1600" i="1" dirty="0"/>
              <a:t>Mol Cancer </a:t>
            </a:r>
            <a:r>
              <a:rPr lang="en-US" sz="1600" i="1" dirty="0" err="1"/>
              <a:t>Ther</a:t>
            </a:r>
            <a:r>
              <a:rPr lang="en-US" sz="1600" i="1" dirty="0"/>
              <a:t>.  </a:t>
            </a:r>
            <a:r>
              <a:rPr lang="en-US" sz="1600" dirty="0"/>
              <a:t>2017 Jun; 16(6): 991-1001.</a:t>
            </a:r>
          </a:p>
          <a:p>
            <a:r>
              <a:rPr lang="en-US" sz="1600" dirty="0"/>
              <a:t>Watts et al.  “</a:t>
            </a:r>
            <a:r>
              <a:rPr lang="en-US" sz="1600" dirty="0" err="1"/>
              <a:t>Olutasidenib</a:t>
            </a:r>
            <a:r>
              <a:rPr lang="en-US" sz="1600" dirty="0"/>
              <a:t> alone or with azacytidine in IDH1-mutated acute myeloid </a:t>
            </a:r>
            <a:r>
              <a:rPr lang="en-US" sz="1600" dirty="0" err="1"/>
              <a:t>leukaemia</a:t>
            </a:r>
            <a:r>
              <a:rPr lang="en-US" sz="1600" dirty="0"/>
              <a:t> and myelodysplastic syndrome:  phase 1 results of a phase 1/2 trial.” </a:t>
            </a:r>
            <a:r>
              <a:rPr lang="en-US" sz="1600" i="1" dirty="0"/>
              <a:t>Lancet </a:t>
            </a:r>
            <a:r>
              <a:rPr lang="en-US" sz="1600" i="1" dirty="0" err="1"/>
              <a:t>Haematol</a:t>
            </a:r>
            <a:r>
              <a:rPr lang="en-US" sz="1600" dirty="0"/>
              <a:t>. 2023; 10:e46-58</a:t>
            </a:r>
          </a:p>
          <a:p>
            <a:r>
              <a:rPr lang="en-US" sz="1600" dirty="0" err="1"/>
              <a:t>Botton</a:t>
            </a:r>
            <a:r>
              <a:rPr lang="en-US" sz="1600" dirty="0"/>
              <a:t> et al.  “</a:t>
            </a:r>
            <a:r>
              <a:rPr lang="en-US" sz="1600" dirty="0" err="1"/>
              <a:t>Olutasidenib</a:t>
            </a:r>
            <a:r>
              <a:rPr lang="en-US" sz="1600" dirty="0"/>
              <a:t> (FT-2102) induces durable complete remissions in patients with relapsed or refractory </a:t>
            </a:r>
            <a:r>
              <a:rPr lang="en-US" sz="1600" i="1" dirty="0"/>
              <a:t>IDH1-</a:t>
            </a:r>
            <a:r>
              <a:rPr lang="en-US" sz="1600" dirty="0"/>
              <a:t>mutated AML.” </a:t>
            </a:r>
            <a:r>
              <a:rPr lang="en-US" sz="1600" i="1" dirty="0"/>
              <a:t>Blood Adv.  </a:t>
            </a:r>
            <a:r>
              <a:rPr lang="en-US" sz="1600" dirty="0"/>
              <a:t>(2023)7(13):3117-3127.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592260-5F6E-9524-DE67-6086DCE17588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b="1" kern="0" dirty="0">
                <a:solidFill>
                  <a:schemeClr val="tx1"/>
                </a:solidFill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3588095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3805364-3E24-344F-95DA-43DA6B97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727F13-6791-5B49-9F46-3BF36290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0D5927F-FD5E-F648-9B5E-758022183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06FA8-1ADF-6743-B3FD-1CA6C6C63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6" y="0"/>
            <a:ext cx="9129925" cy="514826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C209DA-DD76-F140-A409-CC2B6FB9E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" y="91440"/>
            <a:ext cx="9129925" cy="514826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CE685F-3E0A-4645-A5C2-F8F5499F2E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9E371F3-F698-6E43-9AF5-D6112EDA06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61F0C6-188E-94BA-269D-24C866E23D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91440"/>
            <a:ext cx="9129925" cy="51482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B4A22D-3BE1-6C4A-812D-C1E98E8E0076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MYELOFIBROSIS/HEMATOLOGY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DD176-7412-694A-BED9-E7F8655CA44E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Wednesday</a:t>
            </a:r>
            <a:r>
              <a:rPr lang="en-US" sz="1600">
                <a:solidFill>
                  <a:schemeClr val="bg1"/>
                </a:solidFill>
                <a:latin typeface="Corporate S Demi" panose="02020500000000000000" pitchFamily="18" charset="0"/>
              </a:rPr>
              <a:t>, September </a:t>
            </a:r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2</a:t>
            </a:r>
            <a:r>
              <a:rPr lang="en-US" sz="1600">
                <a:solidFill>
                  <a:schemeClr val="bg1"/>
                </a:solidFill>
                <a:latin typeface="Corporate S Demi" panose="02020500000000000000" pitchFamily="18" charset="0"/>
              </a:rPr>
              <a:t>0</a:t>
            </a:r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20285592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910032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Timothy S. Fenske, MD</a:t>
            </a:r>
          </a:p>
          <a:p>
            <a:r>
              <a:rPr lang="en-US" sz="2200" dirty="0">
                <a:solidFill>
                  <a:srgbClr val="002E51"/>
                </a:solidFill>
              </a:rPr>
              <a:t>Professor of Medicine</a:t>
            </a:r>
          </a:p>
          <a:p>
            <a:r>
              <a:rPr lang="en-US" sz="2200" dirty="0">
                <a:solidFill>
                  <a:srgbClr val="002E51"/>
                </a:solidFill>
              </a:rPr>
              <a:t>Medical College of Wisconsin</a:t>
            </a:r>
          </a:p>
          <a:p>
            <a:r>
              <a:rPr lang="en-US" sz="2200" dirty="0">
                <a:solidFill>
                  <a:srgbClr val="002E51"/>
                </a:solidFill>
              </a:rPr>
              <a:t>Milwaukee, WI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58288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BTK Inhibitors for Managing MCL</a:t>
            </a:r>
          </a:p>
        </p:txBody>
      </p:sp>
    </p:spTree>
    <p:extLst>
      <p:ext uri="{BB962C8B-B14F-4D97-AF65-F5344CB8AC3E}">
        <p14:creationId xmlns:p14="http://schemas.microsoft.com/office/powerpoint/2010/main" val="6452219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63550" y="1106011"/>
            <a:ext cx="8216900" cy="2936240"/>
          </a:xfrm>
        </p:spPr>
        <p:txBody>
          <a:bodyPr/>
          <a:lstStyle/>
          <a:p>
            <a:r>
              <a:rPr lang="en-US" sz="2600" dirty="0"/>
              <a:t>TRIANGLE (ibrutinib in first line MCL)</a:t>
            </a:r>
          </a:p>
          <a:p>
            <a:r>
              <a:rPr lang="en-US" sz="2600" dirty="0"/>
              <a:t>Newer BTK combinations (1L and R/R)</a:t>
            </a:r>
          </a:p>
          <a:p>
            <a:r>
              <a:rPr lang="en-US" sz="2600" dirty="0"/>
              <a:t>Updated results for acalabrutinib for R/R MCL (ACE-LY-004 trial)</a:t>
            </a:r>
          </a:p>
          <a:p>
            <a:r>
              <a:rPr lang="en-US" sz="2600" dirty="0"/>
              <a:t>Zanubrutinib for R/R MCL</a:t>
            </a:r>
          </a:p>
          <a:p>
            <a:r>
              <a:rPr lang="en-US" sz="2600" dirty="0" err="1"/>
              <a:t>Pirtobrutinib</a:t>
            </a:r>
            <a:r>
              <a:rPr lang="en-US" sz="2600" dirty="0"/>
              <a:t> for R/R MCL (BRUIN-MCL-321 trial)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910072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CA4F0-693E-B54B-95B6-5466E9416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2" y="90183"/>
            <a:ext cx="5521854" cy="646331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C00000"/>
                </a:solidFill>
              </a:rPr>
              <a:t>BTKi/ Lenalidomide combo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F0733-5D69-8DF8-77E2-77DDD70B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17" y="777081"/>
            <a:ext cx="4866217" cy="358378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Acalabrutinib + Lenalidomide + Rituximab</a:t>
            </a:r>
          </a:p>
          <a:p>
            <a:pPr lvl="1"/>
            <a:r>
              <a:rPr lang="en-US" dirty="0" err="1"/>
              <a:t>Ritux</a:t>
            </a:r>
            <a:r>
              <a:rPr lang="en-US" dirty="0"/>
              <a:t> weekly x4, then Q8 weeks</a:t>
            </a:r>
          </a:p>
          <a:p>
            <a:pPr lvl="1"/>
            <a:r>
              <a:rPr lang="en-US" dirty="0" err="1"/>
              <a:t>Acala</a:t>
            </a:r>
            <a:r>
              <a:rPr lang="en-US" dirty="0"/>
              <a:t> 100mg po bid continuous</a:t>
            </a:r>
          </a:p>
          <a:p>
            <a:pPr lvl="1"/>
            <a:r>
              <a:rPr lang="en-US" dirty="0"/>
              <a:t>Len 15-20 mg po D1-21 on 28d cycle for first year; then 15 mg</a:t>
            </a:r>
          </a:p>
          <a:p>
            <a:pPr lvl="1"/>
            <a:endParaRPr lang="en-US" dirty="0"/>
          </a:p>
          <a:p>
            <a:r>
              <a:rPr lang="en-US" dirty="0"/>
              <a:t>N=24; 63% int/high MIPI; 29% Ki-67&gt; 30%</a:t>
            </a:r>
          </a:p>
          <a:p>
            <a:r>
              <a:rPr lang="en-US" dirty="0"/>
              <a:t>29% (N=7) with TP53 mutations</a:t>
            </a:r>
          </a:p>
          <a:p>
            <a:r>
              <a:rPr lang="en-US" dirty="0"/>
              <a:t>By 1 year, 100% ORR and 91% CR. </a:t>
            </a:r>
          </a:p>
          <a:p>
            <a:r>
              <a:rPr lang="en-US" dirty="0"/>
              <a:t>7/7 TP53 mutated patients responded.  2 have relapsed</a:t>
            </a:r>
          </a:p>
          <a:p>
            <a:r>
              <a:rPr lang="en-US" dirty="0"/>
              <a:t>Of those with MRD testing, 100% neg by C20</a:t>
            </a:r>
          </a:p>
          <a:p>
            <a:r>
              <a:rPr lang="en-US" dirty="0"/>
              <a:t>67% developed covid-19; all recovered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42661-CC54-96DC-217C-0E1667F44AC8}"/>
              </a:ext>
            </a:extLst>
          </p:cNvPr>
          <p:cNvSpPr txBox="1"/>
          <p:nvPr/>
        </p:nvSpPr>
        <p:spPr>
          <a:xfrm>
            <a:off x="4370917" y="4401429"/>
            <a:ext cx="4428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Ruan</a:t>
            </a:r>
            <a:r>
              <a:rPr lang="en-US" sz="1600" dirty="0"/>
              <a:t> et al, ASH 2022; and Jia </a:t>
            </a:r>
            <a:r>
              <a:rPr lang="en-US" sz="1600" dirty="0" err="1"/>
              <a:t>Ruan</a:t>
            </a:r>
            <a:r>
              <a:rPr lang="en-US" sz="1600" dirty="0"/>
              <a:t>, personal communication</a:t>
            </a:r>
          </a:p>
        </p:txBody>
      </p:sp>
      <p:pic>
        <p:nvPicPr>
          <p:cNvPr id="6" name="Picture 5" descr="A graph of a survival&#10;&#10;Description automatically generated">
            <a:extLst>
              <a:ext uri="{FF2B5EF4-FFF2-40B4-BE49-F238E27FC236}">
                <a16:creationId xmlns:a16="http://schemas.microsoft.com/office/drawing/2014/main" id="{77D5F0E1-65DD-E476-11EA-9B93951E7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00" y="846667"/>
            <a:ext cx="3471275" cy="290618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8744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CA4F0-693E-B54B-95B6-5466E9416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00096" y="130971"/>
            <a:ext cx="6682317" cy="839984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BTK/ </a:t>
            </a:r>
            <a:r>
              <a:rPr lang="en-US" sz="3200" dirty="0" err="1">
                <a:solidFill>
                  <a:srgbClr val="C00000"/>
                </a:solidFill>
              </a:rPr>
              <a:t>Venetoclax</a:t>
            </a:r>
            <a:r>
              <a:rPr lang="en-US" sz="3200" dirty="0">
                <a:solidFill>
                  <a:srgbClr val="C00000"/>
                </a:solidFill>
              </a:rPr>
              <a:t> combos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F0733-5D69-8DF8-77E2-77DDD70B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2" y="870941"/>
            <a:ext cx="8143875" cy="3772496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BOVen</a:t>
            </a:r>
            <a:endParaRPr lang="en-US" dirty="0"/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ui-sans-serif"/>
              </a:rPr>
              <a:t>Kumar A,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ui-sans-serif"/>
              </a:rPr>
              <a:t>Soumerai</a:t>
            </a:r>
            <a:r>
              <a:rPr lang="en-US" b="0" i="0" dirty="0">
                <a:solidFill>
                  <a:srgbClr val="000000"/>
                </a:solidFill>
                <a:effectLst/>
                <a:latin typeface="ui-sans-serif"/>
              </a:rPr>
              <a:t> JD, Abramson JS, et al. Preliminary safety and efficacy from a multicenter, investigator initiated phase II study </a:t>
            </a:r>
            <a:r>
              <a:rPr lang="en-US" b="1" i="0" dirty="0">
                <a:solidFill>
                  <a:srgbClr val="FF0000"/>
                </a:solidFill>
                <a:effectLst/>
                <a:latin typeface="ui-sans-serif"/>
              </a:rPr>
              <a:t>in untreated TP53 mutant mantle cell lymphoma </a:t>
            </a:r>
            <a:r>
              <a:rPr lang="en-US" b="0" i="0" dirty="0">
                <a:solidFill>
                  <a:srgbClr val="000000"/>
                </a:solidFill>
                <a:effectLst/>
                <a:latin typeface="ui-sans-serif"/>
              </a:rPr>
              <a:t>with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ui-sans-serif"/>
              </a:rPr>
              <a:t>zanutbrutinib</a:t>
            </a:r>
            <a:r>
              <a:rPr lang="en-US" b="0" i="0" dirty="0">
                <a:solidFill>
                  <a:srgbClr val="000000"/>
                </a:solidFill>
                <a:effectLst/>
                <a:latin typeface="ui-sans-serif"/>
              </a:rPr>
              <a:t>, Obinutuzumab, and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ui-sans-serif"/>
              </a:rPr>
              <a:t>venetoclax</a:t>
            </a:r>
            <a:r>
              <a:rPr lang="en-US" b="0" i="0" dirty="0">
                <a:solidFill>
                  <a:srgbClr val="000000"/>
                </a:solidFill>
                <a:effectLst/>
                <a:latin typeface="ui-sans-serif"/>
              </a:rPr>
              <a:t> (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ui-sans-serif"/>
              </a:rPr>
              <a:t>BOVen</a:t>
            </a:r>
            <a:r>
              <a:rPr lang="en-US" b="0" i="0" dirty="0">
                <a:solidFill>
                  <a:srgbClr val="000000"/>
                </a:solidFill>
                <a:effectLst/>
                <a:latin typeface="ui-sans-serif"/>
              </a:rPr>
              <a:t>). ASH 2021, Poster 3540. </a:t>
            </a:r>
          </a:p>
          <a:p>
            <a:pPr lvl="2"/>
            <a:r>
              <a:rPr lang="en-US" dirty="0" err="1">
                <a:solidFill>
                  <a:srgbClr val="000000"/>
                </a:solidFill>
                <a:latin typeface="ui-sans-serif"/>
              </a:rPr>
              <a:t>Obin</a:t>
            </a:r>
            <a:r>
              <a:rPr lang="en-US" dirty="0">
                <a:solidFill>
                  <a:srgbClr val="000000"/>
                </a:solidFill>
                <a:latin typeface="ui-sans-serif"/>
              </a:rPr>
              <a:t> x 8 cycles; </a:t>
            </a:r>
            <a:r>
              <a:rPr lang="en-US" dirty="0" err="1">
                <a:solidFill>
                  <a:srgbClr val="000000"/>
                </a:solidFill>
                <a:latin typeface="ui-sans-serif"/>
              </a:rPr>
              <a:t>Zanu</a:t>
            </a:r>
            <a:r>
              <a:rPr lang="en-US" dirty="0">
                <a:solidFill>
                  <a:srgbClr val="000000"/>
                </a:solidFill>
                <a:latin typeface="ui-sans-serif"/>
              </a:rPr>
              <a:t> + Ven x 2 </a:t>
            </a:r>
            <a:r>
              <a:rPr lang="en-US" dirty="0" err="1">
                <a:solidFill>
                  <a:srgbClr val="000000"/>
                </a:solidFill>
                <a:latin typeface="ui-sans-serif"/>
              </a:rPr>
              <a:t>yrs</a:t>
            </a:r>
            <a:r>
              <a:rPr lang="en-US" dirty="0">
                <a:solidFill>
                  <a:srgbClr val="000000"/>
                </a:solidFill>
                <a:latin typeface="ui-sans-serif"/>
              </a:rPr>
              <a:t> unless remains MRD pos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ORR 96%;  CR 76%. (N=25; median f/u 12 </a:t>
            </a:r>
            <a:r>
              <a:rPr lang="en-US" b="1" dirty="0" err="1">
                <a:solidFill>
                  <a:srgbClr val="FF0000"/>
                </a:solidFill>
              </a:rPr>
              <a:t>mo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r>
              <a:rPr lang="en-US" dirty="0"/>
              <a:t>OASIS</a:t>
            </a:r>
          </a:p>
          <a:p>
            <a:pPr lvl="1"/>
            <a:r>
              <a:rPr lang="en-US" b="0" i="0" dirty="0" err="1">
                <a:solidFill>
                  <a:srgbClr val="000000"/>
                </a:solidFill>
                <a:effectLst/>
                <a:latin typeface="ui-sans-serif"/>
              </a:rPr>
              <a:t>LeGouill</a:t>
            </a:r>
            <a:r>
              <a:rPr lang="en-US" b="0" i="0" dirty="0">
                <a:solidFill>
                  <a:srgbClr val="000000"/>
                </a:solidFill>
                <a:effectLst/>
                <a:latin typeface="ui-sans-serif"/>
              </a:rPr>
              <a:t> S,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ui-sans-serif"/>
              </a:rPr>
              <a:t>Morschhauser</a:t>
            </a:r>
            <a:r>
              <a:rPr lang="en-US" b="0" i="0" dirty="0">
                <a:solidFill>
                  <a:srgbClr val="000000"/>
                </a:solidFill>
                <a:effectLst/>
                <a:latin typeface="ui-sans-serif"/>
              </a:rPr>
              <a:t> F, Chiron D, et al. Ibrutinib, Obinutuzumab, and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ui-sans-serif"/>
              </a:rPr>
              <a:t>venetoclax</a:t>
            </a:r>
            <a:r>
              <a:rPr lang="en-US" b="0" i="0" dirty="0">
                <a:solidFill>
                  <a:srgbClr val="000000"/>
                </a:solidFill>
                <a:effectLst/>
                <a:latin typeface="ui-sans-serif"/>
              </a:rPr>
              <a:t> in relapsed and untreated patients with mantle cell lymphoma: a phase 1/2 trial. </a:t>
            </a:r>
            <a:r>
              <a:rPr lang="en-US" b="0" i="1" dirty="0">
                <a:solidFill>
                  <a:srgbClr val="000000"/>
                </a:solidFill>
                <a:effectLst/>
                <a:latin typeface="ui-sans-serif"/>
              </a:rPr>
              <a:t>Blood</a:t>
            </a:r>
            <a:r>
              <a:rPr lang="en-US" b="0" i="0" dirty="0">
                <a:solidFill>
                  <a:srgbClr val="000000"/>
                </a:solidFill>
                <a:effectLst/>
                <a:latin typeface="ui-sans-serif"/>
              </a:rPr>
              <a:t>. 2021;137(7):877-887.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ui-sans-serif"/>
              </a:rPr>
              <a:t>doi</a:t>
            </a:r>
            <a:r>
              <a:rPr lang="en-US" b="0" i="0" dirty="0">
                <a:solidFill>
                  <a:srgbClr val="000000"/>
                </a:solidFill>
                <a:effectLst/>
                <a:latin typeface="ui-sans-serif"/>
              </a:rPr>
              <a:t>: 10.1182/blood.2020008727</a:t>
            </a:r>
            <a:endParaRPr lang="en-US" dirty="0"/>
          </a:p>
          <a:p>
            <a:r>
              <a:rPr lang="en-US" dirty="0"/>
              <a:t>SYMPATICO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ui-sans-serif"/>
              </a:rPr>
              <a:t>Wang M,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ui-sans-serif"/>
              </a:rPr>
              <a:t>Ramchandren</a:t>
            </a:r>
            <a:r>
              <a:rPr lang="en-US" b="0" i="0" dirty="0">
                <a:solidFill>
                  <a:srgbClr val="000000"/>
                </a:solidFill>
                <a:effectLst/>
                <a:latin typeface="ui-sans-serif"/>
              </a:rPr>
              <a:t> R, Chen R, et al. Concurrent ibrutinib plus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ui-sans-serif"/>
              </a:rPr>
              <a:t>venetoclax</a:t>
            </a:r>
            <a:r>
              <a:rPr lang="en-US" b="0" i="0" dirty="0">
                <a:solidFill>
                  <a:srgbClr val="000000"/>
                </a:solidFill>
                <a:effectLst/>
                <a:latin typeface="ui-sans-serif"/>
              </a:rPr>
              <a:t> in relapsed/refractory mantle cell lymphoma: the safety run-in of the phase 3 SYMPATICO study. </a:t>
            </a:r>
            <a:r>
              <a:rPr lang="en-US" b="0" i="1" dirty="0">
                <a:solidFill>
                  <a:srgbClr val="000000"/>
                </a:solidFill>
                <a:effectLst/>
                <a:latin typeface="ui-sans-serif"/>
              </a:rPr>
              <a:t>J 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ui-sans-serif"/>
              </a:rPr>
              <a:t>Hematol</a:t>
            </a:r>
            <a:r>
              <a:rPr lang="en-US" b="0" i="1" dirty="0">
                <a:solidFill>
                  <a:srgbClr val="000000"/>
                </a:solidFill>
                <a:effectLst/>
                <a:latin typeface="ui-sans-serif"/>
              </a:rPr>
              <a:t> Oncol</a:t>
            </a:r>
            <a:r>
              <a:rPr lang="en-US" b="0" i="0" dirty="0">
                <a:solidFill>
                  <a:srgbClr val="000000"/>
                </a:solidFill>
                <a:effectLst/>
                <a:latin typeface="ui-sans-serif"/>
              </a:rPr>
              <a:t>. 2021;14(1):179. doi:10.1186/s13045-021-01188-x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337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E43BC3-672D-24DC-CC75-0B51AD1CD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233" y="-53788"/>
            <a:ext cx="9582898" cy="434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476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5068-DC0E-CB4E-8515-4FC5B8E39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523" y="130750"/>
            <a:ext cx="7886700" cy="994172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TRIANGLE Trial (Europe)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C38750EB-E9FD-454D-AF52-F9D970F33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22"/>
          <a:stretch/>
        </p:blipFill>
        <p:spPr>
          <a:xfrm>
            <a:off x="425999" y="644769"/>
            <a:ext cx="5238531" cy="294941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3618C-B1DD-F042-AC22-040E58EE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94E3-1C47-504D-BA30-6C2371F28617}" type="slidenum">
              <a:rPr lang="en-US" smtClean="0"/>
              <a:t>80</a:t>
            </a:fld>
            <a:endParaRPr lang="en-US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14E8B8EC-3A61-294B-89DD-8D2F47AB9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811" y="2381"/>
            <a:ext cx="2111189" cy="162647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113263A-3F67-1340-8938-CC449321C362}"/>
              </a:ext>
            </a:extLst>
          </p:cNvPr>
          <p:cNvSpPr txBox="1">
            <a:spLocks/>
          </p:cNvSpPr>
          <p:nvPr/>
        </p:nvSpPr>
        <p:spPr>
          <a:xfrm>
            <a:off x="6258295" y="2021115"/>
            <a:ext cx="2750860" cy="216406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870 pts (290 per arm) </a:t>
            </a:r>
          </a:p>
          <a:p>
            <a:r>
              <a:rPr lang="en-US" sz="1800" dirty="0"/>
              <a:t>Activated Oct 2017</a:t>
            </a:r>
          </a:p>
          <a:p>
            <a:r>
              <a:rPr lang="en-US" sz="1800" dirty="0"/>
              <a:t>Completed accrual Dec 2020</a:t>
            </a:r>
          </a:p>
          <a:p>
            <a:r>
              <a:rPr lang="en-US" sz="1800" dirty="0"/>
              <a:t>Abstract #1 at ASH 2022</a:t>
            </a:r>
          </a:p>
          <a:p>
            <a:endParaRPr lang="en-US" sz="1725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5B0484-232E-98C2-F18C-F0BC5EB38E18}"/>
              </a:ext>
            </a:extLst>
          </p:cNvPr>
          <p:cNvSpPr txBox="1"/>
          <p:nvPr/>
        </p:nvSpPr>
        <p:spPr>
          <a:xfrm>
            <a:off x="5748766" y="4541956"/>
            <a:ext cx="3117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Dreyling</a:t>
            </a:r>
            <a:r>
              <a:rPr lang="en-US" sz="1400" dirty="0"/>
              <a:t> et al, ASH 2022, Abstract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EE81F-7B49-351F-0743-4F01D77AD7C7}"/>
              </a:ext>
            </a:extLst>
          </p:cNvPr>
          <p:cNvSpPr txBox="1"/>
          <p:nvPr/>
        </p:nvSpPr>
        <p:spPr>
          <a:xfrm>
            <a:off x="425999" y="3534146"/>
            <a:ext cx="59633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Between 2016-2020, 870 randomized 1:1:1</a:t>
            </a:r>
          </a:p>
          <a:p>
            <a:r>
              <a:rPr lang="en-US" sz="1700" b="1" dirty="0">
                <a:solidFill>
                  <a:srgbClr val="FF0000"/>
                </a:solidFill>
              </a:rPr>
              <a:t>R </a:t>
            </a:r>
            <a:r>
              <a:rPr lang="en-US" sz="1700" b="1" dirty="0" err="1">
                <a:solidFill>
                  <a:srgbClr val="FF0000"/>
                </a:solidFill>
              </a:rPr>
              <a:t>maint</a:t>
            </a:r>
            <a:r>
              <a:rPr lang="en-US" sz="1700" b="1" dirty="0">
                <a:solidFill>
                  <a:srgbClr val="FF0000"/>
                </a:solidFill>
              </a:rPr>
              <a:t> added later (54-58% of pts received R </a:t>
            </a:r>
            <a:r>
              <a:rPr lang="en-US" sz="1700" b="1" dirty="0" err="1">
                <a:solidFill>
                  <a:srgbClr val="FF0000"/>
                </a:solidFill>
              </a:rPr>
              <a:t>maint</a:t>
            </a:r>
            <a:r>
              <a:rPr lang="en-US" sz="1700" b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240625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095E7-99B6-4CDA-147A-25EA9211F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88" y="138407"/>
            <a:ext cx="3786179" cy="85725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Triangle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6FBAC2-BCCE-FF3D-7739-615A54359F33}"/>
              </a:ext>
            </a:extLst>
          </p:cNvPr>
          <p:cNvSpPr txBox="1"/>
          <p:nvPr/>
        </p:nvSpPr>
        <p:spPr>
          <a:xfrm>
            <a:off x="499830" y="4113130"/>
            <a:ext cx="3834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Dreyling</a:t>
            </a:r>
            <a:r>
              <a:rPr lang="en-US" sz="1200" dirty="0"/>
              <a:t> et al, ASH 2022, Abstract 1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84E892E-8F05-0B66-2397-A72FCE4AC4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1" t="37300" r="49229" b="2443"/>
          <a:stretch/>
        </p:blipFill>
        <p:spPr>
          <a:xfrm>
            <a:off x="4956917" y="379305"/>
            <a:ext cx="3192295" cy="214664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1565EE-AD4F-EA41-B7AF-3378693CF7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37" t="35205" r="698" b="2443"/>
          <a:stretch/>
        </p:blipFill>
        <p:spPr>
          <a:xfrm>
            <a:off x="4956917" y="2618202"/>
            <a:ext cx="3192295" cy="214664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2754CC-BA05-F0F3-8015-7CDA4E292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607" y="567032"/>
            <a:ext cx="4039920" cy="3394472"/>
          </a:xfrm>
        </p:spPr>
        <p:txBody>
          <a:bodyPr>
            <a:normAutofit lnSpcReduction="10000"/>
          </a:bodyPr>
          <a:lstStyle/>
          <a:p>
            <a:endParaRPr lang="en-US" sz="1800" dirty="0"/>
          </a:p>
          <a:p>
            <a:r>
              <a:rPr lang="en-US" sz="1800" dirty="0"/>
              <a:t>With median follow up of 31 </a:t>
            </a:r>
            <a:r>
              <a:rPr lang="en-US" sz="1800" dirty="0" err="1"/>
              <a:t>mo</a:t>
            </a:r>
            <a:endParaRPr lang="en-US" sz="1800" dirty="0"/>
          </a:p>
          <a:p>
            <a:r>
              <a:rPr lang="en-US" sz="1800" dirty="0"/>
              <a:t>A+I was superior to A</a:t>
            </a:r>
          </a:p>
          <a:p>
            <a:pPr lvl="1"/>
            <a:r>
              <a:rPr lang="en-US" sz="1500" dirty="0"/>
              <a:t>3 </a:t>
            </a:r>
            <a:r>
              <a:rPr lang="en-US" sz="1500" dirty="0" err="1"/>
              <a:t>yr</a:t>
            </a:r>
            <a:r>
              <a:rPr lang="en-US" sz="1500" dirty="0"/>
              <a:t> FFS 88% vs 72% (p=0.0008)</a:t>
            </a:r>
          </a:p>
          <a:p>
            <a:r>
              <a:rPr lang="en-US" sz="1800" dirty="0"/>
              <a:t>A failed to show superiority to I</a:t>
            </a:r>
          </a:p>
          <a:p>
            <a:r>
              <a:rPr lang="en-US" sz="1800" dirty="0"/>
              <a:t>- 3 </a:t>
            </a:r>
            <a:r>
              <a:rPr lang="en-US" sz="1800" dirty="0" err="1"/>
              <a:t>yr</a:t>
            </a:r>
            <a:r>
              <a:rPr lang="en-US" sz="1800" dirty="0"/>
              <a:t> FFS 72% vs 86%</a:t>
            </a:r>
          </a:p>
          <a:p>
            <a:r>
              <a:rPr lang="en-US" sz="1800" dirty="0"/>
              <a:t>3 </a:t>
            </a:r>
            <a:r>
              <a:rPr lang="en-US" sz="1800" dirty="0" err="1"/>
              <a:t>yr</a:t>
            </a:r>
            <a:r>
              <a:rPr lang="en-US" sz="1800" dirty="0"/>
              <a:t> OS: 86%, 91%, 92% for the 3 arms (not stat </a:t>
            </a:r>
            <a:r>
              <a:rPr lang="en-US" sz="1800" dirty="0" err="1"/>
              <a:t>signif</a:t>
            </a:r>
            <a:r>
              <a:rPr lang="en-US" sz="1800" dirty="0"/>
              <a:t> yet)</a:t>
            </a:r>
          </a:p>
          <a:p>
            <a:r>
              <a:rPr lang="en-US" sz="1800" dirty="0" err="1"/>
              <a:t>LyMA</a:t>
            </a:r>
            <a:r>
              <a:rPr lang="en-US" sz="1800" dirty="0"/>
              <a:t>:  3 </a:t>
            </a:r>
            <a:r>
              <a:rPr lang="en-US" sz="1800" dirty="0" err="1"/>
              <a:t>yr</a:t>
            </a:r>
            <a:r>
              <a:rPr lang="en-US" sz="1800" dirty="0"/>
              <a:t> PFS approx. 90% and 3 </a:t>
            </a:r>
            <a:r>
              <a:rPr lang="en-US" sz="1800" dirty="0" err="1"/>
              <a:t>yr</a:t>
            </a:r>
            <a:r>
              <a:rPr lang="en-US" sz="1800" dirty="0"/>
              <a:t> OS approx. 95%.  </a:t>
            </a:r>
            <a:r>
              <a:rPr lang="en-US" sz="1800" u="sng" dirty="0"/>
              <a:t>Triangle ”A” arm doing significantly worse than expected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989F30-9D67-6E42-B543-B9067B2C9CF2}"/>
              </a:ext>
            </a:extLst>
          </p:cNvPr>
          <p:cNvCxnSpPr>
            <a:cxnSpLocks/>
          </p:cNvCxnSpPr>
          <p:nvPr/>
        </p:nvCxnSpPr>
        <p:spPr>
          <a:xfrm flipV="1">
            <a:off x="6909818" y="471554"/>
            <a:ext cx="0" cy="40063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899AD51-6F76-7951-0031-9304BCA0D5CF}"/>
              </a:ext>
            </a:extLst>
          </p:cNvPr>
          <p:cNvSpPr txBox="1"/>
          <p:nvPr/>
        </p:nvSpPr>
        <p:spPr>
          <a:xfrm>
            <a:off x="6736386" y="50629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79502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CAB1D-17E5-89D2-BDF9-527E1C2F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7704"/>
            <a:ext cx="8416496" cy="994172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</a:rPr>
              <a:t>Do the prelim results from Triangle change practice?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b="1" u="sng" dirty="0">
                <a:solidFill>
                  <a:srgbClr val="C00000"/>
                </a:solidFill>
              </a:rPr>
              <a:t>Unclear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D12B4-E062-300B-AC26-C7213F65C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41" y="955908"/>
            <a:ext cx="8597456" cy="3752914"/>
          </a:xfrm>
        </p:spPr>
        <p:txBody>
          <a:bodyPr>
            <a:normAutofit/>
          </a:bodyPr>
          <a:lstStyle/>
          <a:p>
            <a:r>
              <a:rPr lang="en-US" sz="1500" dirty="0"/>
              <a:t>Follow up is short (median 31 </a:t>
            </a:r>
            <a:r>
              <a:rPr lang="en-US" sz="1500" dirty="0" err="1"/>
              <a:t>mo</a:t>
            </a:r>
            <a:r>
              <a:rPr lang="en-US" sz="1500" dirty="0"/>
              <a:t>) – curves could change as we get out past </a:t>
            </a:r>
            <a:r>
              <a:rPr lang="en-US" sz="1500" dirty="0" err="1"/>
              <a:t>maint</a:t>
            </a:r>
            <a:r>
              <a:rPr lang="en-US" sz="1500" dirty="0"/>
              <a:t>. Need longer f/u</a:t>
            </a:r>
          </a:p>
          <a:p>
            <a:r>
              <a:rPr lang="en-US" sz="1500" dirty="0"/>
              <a:t>Control arm of Triangle performing no better than “no maintenance” arm of </a:t>
            </a:r>
            <a:r>
              <a:rPr lang="en-US" sz="1500" dirty="0" err="1"/>
              <a:t>LyMA</a:t>
            </a:r>
            <a:r>
              <a:rPr lang="en-US" sz="1500" dirty="0"/>
              <a:t> trial</a:t>
            </a:r>
          </a:p>
          <a:p>
            <a:r>
              <a:rPr lang="en-US" sz="1500" dirty="0"/>
              <a:t>We know auto-HCT med PFS following Nordic or RCHOP/RDHAP is about 8-9 yrs.  For those who complete auto, </a:t>
            </a:r>
            <a:r>
              <a:rPr lang="en-US" sz="1500" b="1" dirty="0">
                <a:solidFill>
                  <a:srgbClr val="C00000"/>
                </a:solidFill>
              </a:rPr>
              <a:t>10-11 </a:t>
            </a:r>
            <a:r>
              <a:rPr lang="en-US" sz="1500" b="1" dirty="0" err="1">
                <a:solidFill>
                  <a:srgbClr val="C00000"/>
                </a:solidFill>
              </a:rPr>
              <a:t>yrs</a:t>
            </a:r>
            <a:r>
              <a:rPr lang="en-US" sz="1500" b="1" dirty="0">
                <a:solidFill>
                  <a:srgbClr val="C00000"/>
                </a:solidFill>
              </a:rPr>
              <a:t> </a:t>
            </a:r>
            <a:r>
              <a:rPr lang="en-US" sz="1500" dirty="0"/>
              <a:t>(maybe even longer with </a:t>
            </a:r>
            <a:r>
              <a:rPr lang="en-US" sz="1500" dirty="0" err="1"/>
              <a:t>maint</a:t>
            </a:r>
            <a:r>
              <a:rPr lang="en-US" sz="1500" dirty="0"/>
              <a:t> R)</a:t>
            </a:r>
          </a:p>
          <a:p>
            <a:r>
              <a:rPr lang="en-US" sz="1500" dirty="0"/>
              <a:t>Ibrutinib being withdrawn from market for MCL</a:t>
            </a:r>
          </a:p>
          <a:p>
            <a:r>
              <a:rPr lang="en-US" sz="1500" dirty="0"/>
              <a:t>Unclear whether 2</a:t>
            </a:r>
            <a:r>
              <a:rPr lang="en-US" sz="1500" baseline="30000" dirty="0"/>
              <a:t>nd</a:t>
            </a:r>
            <a:r>
              <a:rPr lang="en-US" sz="1500" dirty="0"/>
              <a:t> gen BTK-</a:t>
            </a:r>
            <a:r>
              <a:rPr lang="en-US" sz="1500" dirty="0" err="1"/>
              <a:t>i</a:t>
            </a:r>
            <a:r>
              <a:rPr lang="en-US" sz="1500" dirty="0"/>
              <a:t> will be covered 1L for this indication</a:t>
            </a:r>
          </a:p>
          <a:p>
            <a:r>
              <a:rPr lang="en-US" sz="1500" dirty="0"/>
              <a:t>Unclear how to pair BTK-</a:t>
            </a:r>
            <a:r>
              <a:rPr lang="en-US" sz="1500" dirty="0" err="1"/>
              <a:t>i</a:t>
            </a:r>
            <a:r>
              <a:rPr lang="en-US" sz="1500" dirty="0"/>
              <a:t> with some induction regimens (RCHOP/RHDAP not commonly used in U.S.)</a:t>
            </a:r>
          </a:p>
          <a:p>
            <a:r>
              <a:rPr lang="en-US" sz="1500" dirty="0"/>
              <a:t>Unclear if BTKi will be effective in relapse setting if given as part of 1L therapy</a:t>
            </a:r>
          </a:p>
          <a:p>
            <a:r>
              <a:rPr lang="en-US" sz="1500" dirty="0"/>
              <a:t>EA4151 is asking a different question (whether auto-HCT benefits MRD-neg patients) and that is approaching accrual goal now (nearly 600 pts enrolled to date; 86% of target)</a:t>
            </a:r>
          </a:p>
          <a:p>
            <a:r>
              <a:rPr lang="en-US" sz="1500" dirty="0"/>
              <a:t>Many centers still offering 1L auto-HCT and still enrolling on EA4151 but a few are not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32135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349" y="2381"/>
            <a:ext cx="4255162" cy="653138"/>
          </a:xfrm>
          <a:solidFill>
            <a:schemeClr val="accent1">
              <a:alpha val="49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700" dirty="0"/>
              <a:t>EA4151/BMT-CTN 1601- Schema</a:t>
            </a:r>
          </a:p>
        </p:txBody>
      </p:sp>
      <p:sp>
        <p:nvSpPr>
          <p:cNvPr id="7" name="Rectangle 6"/>
          <p:cNvSpPr/>
          <p:nvPr/>
        </p:nvSpPr>
        <p:spPr>
          <a:xfrm>
            <a:off x="1322616" y="1170070"/>
            <a:ext cx="224605" cy="27886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/>
              </a:rPr>
              <a:t>PREREGISTRATION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547221" y="2563497"/>
            <a:ext cx="240983" cy="181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020053" y="2037904"/>
            <a:ext cx="119007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305480" y="227838"/>
            <a:ext cx="208847" cy="23794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Calibri"/>
              </a:rPr>
              <a:t>RANDOMIZATION</a:t>
            </a:r>
            <a:endParaRPr lang="en-US" sz="1200" b="1" baseline="3000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26721" y="1797233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Calibri"/>
              </a:rPr>
              <a:t>MRD-</a:t>
            </a:r>
            <a:r>
              <a:rPr lang="en-US" sz="1200" b="1" dirty="0" err="1">
                <a:solidFill>
                  <a:srgbClr val="C00000"/>
                </a:solidFill>
                <a:latin typeface="Calibri"/>
              </a:rPr>
              <a:t>neg</a:t>
            </a:r>
            <a:r>
              <a:rPr lang="en-US" sz="1200" b="1" dirty="0">
                <a:solidFill>
                  <a:srgbClr val="C00000"/>
                </a:solidFill>
                <a:latin typeface="Calibri"/>
              </a:rPr>
              <a:t> CR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95144" y="2720729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PR (MRD + or -) </a:t>
            </a:r>
          </a:p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or MRD-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pos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CR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524733" y="969524"/>
            <a:ext cx="341391" cy="401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524733" y="2102510"/>
            <a:ext cx="341391" cy="401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78950" y="904190"/>
            <a:ext cx="581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Calibri"/>
              </a:rPr>
              <a:t>Step 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88202" y="2068116"/>
            <a:ext cx="79651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Submit</a:t>
            </a:r>
          </a:p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diagnostic tissue for molecular testing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29626" y="2905661"/>
            <a:ext cx="98616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u="sng" dirty="0">
                <a:solidFill>
                  <a:prstClr val="black"/>
                </a:solidFill>
                <a:latin typeface="Calibri"/>
              </a:rPr>
              <a:t>Arm C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  <a:latin typeface="Calibri"/>
              </a:rPr>
              <a:t>Auto-HCT 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  <a:latin typeface="Calibri"/>
              </a:rPr>
              <a:t>+ Rituximab 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  <a:latin typeface="Calibri"/>
              </a:rPr>
              <a:t>x 3 years</a:t>
            </a:r>
            <a:endParaRPr lang="en-US" sz="1200" b="1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08265" y="1758635"/>
            <a:ext cx="81303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>
                <a:solidFill>
                  <a:srgbClr val="C00000"/>
                </a:solidFill>
                <a:latin typeface="Calibri"/>
              </a:rPr>
              <a:t>Arm B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  <a:latin typeface="Calibri"/>
              </a:rPr>
              <a:t>Rituximab x 3 years</a:t>
            </a:r>
            <a:endParaRPr lang="en-US" sz="1200" b="1" baseline="3000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70483" y="627190"/>
            <a:ext cx="95090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u="sng" dirty="0">
                <a:solidFill>
                  <a:srgbClr val="C00000"/>
                </a:solidFill>
                <a:latin typeface="Calibri"/>
              </a:rPr>
              <a:t>Arm A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  <a:latin typeface="Calibri"/>
              </a:rPr>
              <a:t>Auto-HCT 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  <a:latin typeface="Calibri"/>
              </a:rPr>
              <a:t>+ Rituximab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  <a:latin typeface="Calibri"/>
              </a:rPr>
              <a:t>x 3 years</a:t>
            </a:r>
            <a:endParaRPr lang="en-US" sz="1200" b="1" baseline="3000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39681" y="7219"/>
            <a:ext cx="581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Calibri"/>
              </a:rPr>
              <a:t>Step 1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828981" y="2548075"/>
            <a:ext cx="3205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162642" y="1769933"/>
            <a:ext cx="856523" cy="15943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/>
              </a:rPr>
              <a:t>Post-induction restaging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  <a:latin typeface="Calibri"/>
              </a:rPr>
              <a:t>+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  <a:latin typeface="Calibri"/>
              </a:rPr>
              <a:t>Submission of blood for MRD assessment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74967" y="3906742"/>
            <a:ext cx="1120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No informative</a:t>
            </a:r>
          </a:p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marker: MRD </a:t>
            </a:r>
          </a:p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indeterminate</a:t>
            </a:r>
            <a:endParaRPr lang="en-US" sz="1200" baseline="300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335016" y="3065435"/>
            <a:ext cx="2881766" cy="1491191"/>
            <a:chOff x="7170415" y="3190503"/>
            <a:chExt cx="745589" cy="2166424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7170415" y="5353195"/>
              <a:ext cx="74558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172517" y="3190503"/>
              <a:ext cx="0" cy="21664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3760867" y="2296323"/>
            <a:ext cx="3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Calibri"/>
              </a:rPr>
              <a:t>Yes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06460" y="2755320"/>
            <a:ext cx="206891" cy="22407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/>
              </a:rPr>
              <a:t>REGISTRATION</a:t>
            </a:r>
            <a:endParaRPr lang="en-US" sz="1200" baseline="300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972861" y="2210113"/>
            <a:ext cx="790849" cy="708583"/>
            <a:chOff x="4012031" y="783285"/>
            <a:chExt cx="1385013" cy="1240943"/>
          </a:xfrm>
        </p:grpSpPr>
        <p:sp>
          <p:nvSpPr>
            <p:cNvPr id="35" name="TextBox 34"/>
            <p:cNvSpPr txBox="1"/>
            <p:nvPr/>
          </p:nvSpPr>
          <p:spPr>
            <a:xfrm>
              <a:off x="4102186" y="787649"/>
              <a:ext cx="1294858" cy="1131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Calibri"/>
                </a:rPr>
                <a:t>Clonal</a:t>
              </a:r>
            </a:p>
            <a:p>
              <a:r>
                <a:rPr lang="en-US" sz="1200" b="1" dirty="0">
                  <a:solidFill>
                    <a:srgbClr val="FF0000"/>
                  </a:solidFill>
                  <a:latin typeface="Calibri"/>
                </a:rPr>
                <a:t>Marker </a:t>
              </a:r>
            </a:p>
            <a:p>
              <a:r>
                <a:rPr lang="en-US" sz="1200" b="1" dirty="0">
                  <a:solidFill>
                    <a:srgbClr val="FF0000"/>
                  </a:solidFill>
                  <a:latin typeface="Calibri"/>
                </a:rPr>
                <a:t>Present?</a:t>
              </a:r>
              <a:endParaRPr lang="en-US" sz="1200" b="1" baseline="30000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 rot="18819336">
              <a:off x="4014143" y="781173"/>
              <a:ext cx="1240943" cy="12451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>
            <a:off x="2585839" y="2563497"/>
            <a:ext cx="240983" cy="181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2"/>
          </p:cNvCxnSpPr>
          <p:nvPr/>
        </p:nvCxnSpPr>
        <p:spPr>
          <a:xfrm>
            <a:off x="4590903" y="3364290"/>
            <a:ext cx="0" cy="118976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024199" y="3197970"/>
            <a:ext cx="118592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784034" y="4081274"/>
            <a:ext cx="1418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MRD indeterminate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913296" y="3983854"/>
            <a:ext cx="95090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u="sng" dirty="0">
                <a:solidFill>
                  <a:prstClr val="black"/>
                </a:solidFill>
                <a:latin typeface="Calibri"/>
              </a:rPr>
              <a:t>Arm D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  <a:latin typeface="Calibri"/>
              </a:rPr>
              <a:t>Auto-HCT 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  <a:latin typeface="Calibri"/>
              </a:rPr>
              <a:t>+ Rituximab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  <a:latin typeface="Calibri"/>
              </a:rPr>
              <a:t>x 3 years</a:t>
            </a:r>
            <a:endParaRPr lang="en-US" sz="1200" b="1" baseline="30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6524733" y="3195964"/>
            <a:ext cx="341391" cy="401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524733" y="4556765"/>
            <a:ext cx="341391" cy="401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851945" y="846739"/>
            <a:ext cx="1388480" cy="762003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088" b="1" u="sng" dirty="0">
                <a:solidFill>
                  <a:srgbClr val="1F497D"/>
                </a:solidFill>
                <a:latin typeface="Calibri"/>
              </a:rPr>
              <a:t>Stratify:</a:t>
            </a:r>
          </a:p>
          <a:p>
            <a:pPr indent="137160">
              <a:buFont typeface="Arial" panose="020B0604020202020204" pitchFamily="34" charset="0"/>
              <a:buChar char="•"/>
            </a:pPr>
            <a:r>
              <a:rPr lang="en-US" sz="1088" b="1" dirty="0">
                <a:solidFill>
                  <a:srgbClr val="1F497D"/>
                </a:solidFill>
                <a:latin typeface="Calibri"/>
              </a:rPr>
              <a:t>MIPI-c</a:t>
            </a:r>
          </a:p>
          <a:p>
            <a:pPr indent="137160">
              <a:buFont typeface="Arial" panose="020B0604020202020204" pitchFamily="34" charset="0"/>
              <a:buChar char="•"/>
            </a:pPr>
            <a:r>
              <a:rPr lang="en-US" sz="1088" b="1" dirty="0">
                <a:solidFill>
                  <a:srgbClr val="1F497D"/>
                </a:solidFill>
                <a:latin typeface="Calibri"/>
              </a:rPr>
              <a:t>Intensive vs non-</a:t>
            </a:r>
          </a:p>
          <a:p>
            <a:r>
              <a:rPr lang="en-US" sz="1088" b="1" dirty="0">
                <a:solidFill>
                  <a:srgbClr val="1F497D"/>
                </a:solidFill>
                <a:latin typeface="Calibri"/>
              </a:rPr>
              <a:t>   intensive induction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35857" y="848554"/>
            <a:ext cx="1805958" cy="830997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indent="13716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1F497D"/>
                </a:solidFill>
                <a:latin typeface="Calibri"/>
              </a:rPr>
              <a:t>Any induction regimen</a:t>
            </a:r>
          </a:p>
          <a:p>
            <a:pPr indent="13716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Enroll before, during, or    </a:t>
            </a:r>
          </a:p>
          <a:p>
            <a:r>
              <a:rPr lang="en-US" sz="1200" b="1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    after induction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04908" y="3202272"/>
            <a:ext cx="369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Calibri"/>
              </a:rPr>
              <a:t>No</a:t>
            </a:r>
          </a:p>
        </p:txBody>
      </p:sp>
      <p:pic>
        <p:nvPicPr>
          <p:cNvPr id="43" name="Picture 42" descr="Screen Shot 2015-04-26 at 9.35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0" y="141550"/>
            <a:ext cx="1346438" cy="412347"/>
          </a:xfrm>
          <a:prstGeom prst="rect">
            <a:avLst/>
          </a:prstGeom>
          <a:ln w="31750">
            <a:solidFill>
              <a:srgbClr val="3366FF"/>
            </a:solidFill>
          </a:ln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969" y="188394"/>
            <a:ext cx="902979" cy="342359"/>
          </a:xfrm>
          <a:prstGeom prst="rect">
            <a:avLst/>
          </a:prstGeom>
          <a:noFill/>
          <a:ln w="76200" cmpd="tri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4837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C2B7D-0A5F-D50F-851E-BB7749E08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93767" y="157208"/>
            <a:ext cx="6310498" cy="71968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Acalabrutinib in R/R MCL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ACAB59-85E0-9BC7-A323-C8EE7EA35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860" y="724887"/>
            <a:ext cx="3504890" cy="3263504"/>
          </a:xfrm>
        </p:spPr>
        <p:txBody>
          <a:bodyPr>
            <a:noAutofit/>
          </a:bodyPr>
          <a:lstStyle/>
          <a:p>
            <a:r>
              <a:rPr lang="en-US" sz="1600" dirty="0"/>
              <a:t>ACE-LY-004 trial</a:t>
            </a:r>
          </a:p>
          <a:p>
            <a:r>
              <a:rPr lang="en-US" sz="1600" dirty="0"/>
              <a:t>N=124 patients</a:t>
            </a:r>
          </a:p>
          <a:p>
            <a:r>
              <a:rPr lang="en-US" sz="1600" dirty="0"/>
              <a:t>ORR 81.5%; CR 47.6%</a:t>
            </a:r>
          </a:p>
          <a:p>
            <a:r>
              <a:rPr lang="en-US" sz="1600" dirty="0"/>
              <a:t>Median DOR 28.6 </a:t>
            </a:r>
            <a:r>
              <a:rPr lang="en-US" sz="1600" dirty="0" err="1"/>
              <a:t>mo</a:t>
            </a:r>
            <a:endParaRPr lang="en-US" sz="1600" dirty="0"/>
          </a:p>
          <a:p>
            <a:r>
              <a:rPr lang="en-US" sz="1600" dirty="0"/>
              <a:t>Median PFS 22.0 </a:t>
            </a:r>
            <a:r>
              <a:rPr lang="en-US" sz="1600" dirty="0" err="1"/>
              <a:t>mo</a:t>
            </a:r>
            <a:endParaRPr lang="en-US" sz="1600" dirty="0"/>
          </a:p>
          <a:p>
            <a:r>
              <a:rPr lang="en-US" sz="1600" dirty="0"/>
              <a:t>Estimated median OS (</a:t>
            </a:r>
            <a:r>
              <a:rPr lang="en-US" sz="1600" dirty="0" err="1"/>
              <a:t>mOS</a:t>
            </a:r>
            <a:r>
              <a:rPr lang="en-US" sz="1600" dirty="0"/>
              <a:t>) was 59.2 months</a:t>
            </a:r>
          </a:p>
          <a:p>
            <a:r>
              <a:rPr lang="en-US" sz="1600" dirty="0"/>
              <a:t>Estimated 5-year OS rate was 49.5% (95% CI: 40.1%, 58.2%)</a:t>
            </a:r>
          </a:p>
          <a:p>
            <a:r>
              <a:rPr lang="en-US" sz="1600" dirty="0"/>
              <a:t>43% on therapy for &gt; 2 </a:t>
            </a:r>
            <a:r>
              <a:rPr lang="en-US" sz="1600" dirty="0" err="1"/>
              <a:t>yrs</a:t>
            </a:r>
            <a:endParaRPr lang="en-US" sz="1600" dirty="0"/>
          </a:p>
          <a:p>
            <a:r>
              <a:rPr lang="en-US" sz="1600" dirty="0"/>
              <a:t>11% on therapy &gt; 5 </a:t>
            </a:r>
            <a:r>
              <a:rPr lang="en-US" sz="1600" dirty="0" err="1"/>
              <a:t>yrs</a:t>
            </a:r>
            <a:r>
              <a:rPr lang="en-US" sz="1600" dirty="0"/>
              <a:t> 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EEC34D-54B3-DE9B-C9E8-2C15F0A3A9C4}"/>
              </a:ext>
            </a:extLst>
          </p:cNvPr>
          <p:cNvSpPr txBox="1"/>
          <p:nvPr/>
        </p:nvSpPr>
        <p:spPr>
          <a:xfrm>
            <a:off x="4738256" y="4499103"/>
            <a:ext cx="3574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Le </a:t>
            </a:r>
            <a:r>
              <a:rPr lang="en-US" sz="1600" dirty="0" err="1"/>
              <a:t>Gouill</a:t>
            </a:r>
            <a:r>
              <a:rPr lang="en-US" sz="1600" dirty="0"/>
              <a:t> et al, </a:t>
            </a:r>
            <a:r>
              <a:rPr lang="en-US" sz="1600" dirty="0" err="1"/>
              <a:t>Haematologica</a:t>
            </a:r>
            <a:r>
              <a:rPr lang="en-US" sz="1600" dirty="0"/>
              <a:t> (2022)</a:t>
            </a:r>
          </a:p>
        </p:txBody>
      </p:sp>
      <p:pic>
        <p:nvPicPr>
          <p:cNvPr id="5" name="Picture 4" descr="A graph showing the growth of patients&#10;&#10;Description automatically generated">
            <a:extLst>
              <a:ext uri="{FF2B5EF4-FFF2-40B4-BE49-F238E27FC236}">
                <a16:creationId xmlns:a16="http://schemas.microsoft.com/office/drawing/2014/main" id="{586BDBFB-EBB1-2BC3-C26E-D60C6E5F3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044" y="876891"/>
            <a:ext cx="4998385" cy="31115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 descr="A graph of a number of months&#10;&#10;Description automatically generated">
            <a:extLst>
              <a:ext uri="{FF2B5EF4-FFF2-40B4-BE49-F238E27FC236}">
                <a16:creationId xmlns:a16="http://schemas.microsoft.com/office/drawing/2014/main" id="{DFBBCCB8-85D5-5C69-8B32-5C3E9E92C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043" y="724887"/>
            <a:ext cx="4998385" cy="32635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 descr="A graph of a patient's response rate&#10;&#10;Description automatically generated">
            <a:extLst>
              <a:ext uri="{FF2B5EF4-FFF2-40B4-BE49-F238E27FC236}">
                <a16:creationId xmlns:a16="http://schemas.microsoft.com/office/drawing/2014/main" id="{6D166767-6363-E5E6-E25B-AED434358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462" y="693054"/>
            <a:ext cx="5199678" cy="347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5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C2B7D-0A5F-D50F-851E-BB7749E08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066" y="168028"/>
            <a:ext cx="4786322" cy="71968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Acalabrutinib in R/R MCL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ACAB59-85E0-9BC7-A323-C8EE7EA35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65" y="1404876"/>
            <a:ext cx="3574472" cy="1324037"/>
          </a:xfrm>
        </p:spPr>
        <p:txBody>
          <a:bodyPr>
            <a:normAutofit fontScale="77500" lnSpcReduction="20000"/>
          </a:bodyPr>
          <a:lstStyle/>
          <a:p>
            <a:r>
              <a:rPr lang="en-US" sz="2200" dirty="0" err="1"/>
              <a:t>Acala</a:t>
            </a:r>
            <a:r>
              <a:rPr lang="en-US" sz="2200" dirty="0"/>
              <a:t> was stopped due to toxicity in 12.1%</a:t>
            </a:r>
          </a:p>
          <a:p>
            <a:r>
              <a:rPr lang="en-US" sz="2200" dirty="0"/>
              <a:t>Head to head study vs ibrutinib in R/R CLL/SLL shows improved tolerability of </a:t>
            </a:r>
            <a:r>
              <a:rPr lang="en-US" sz="2200" dirty="0" err="1"/>
              <a:t>acala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EEC34D-54B3-DE9B-C9E8-2C15F0A3A9C4}"/>
              </a:ext>
            </a:extLst>
          </p:cNvPr>
          <p:cNvSpPr txBox="1"/>
          <p:nvPr/>
        </p:nvSpPr>
        <p:spPr>
          <a:xfrm>
            <a:off x="4738256" y="4499103"/>
            <a:ext cx="3574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Le </a:t>
            </a:r>
            <a:r>
              <a:rPr lang="en-US" sz="1600" dirty="0" err="1"/>
              <a:t>Gouill</a:t>
            </a:r>
            <a:r>
              <a:rPr lang="en-US" sz="1600" dirty="0"/>
              <a:t> et al, </a:t>
            </a:r>
            <a:r>
              <a:rPr lang="en-US" sz="1600" dirty="0" err="1"/>
              <a:t>Haematologica</a:t>
            </a:r>
            <a:r>
              <a:rPr lang="en-US" sz="1600" dirty="0"/>
              <a:t> (2022)</a:t>
            </a:r>
          </a:p>
        </p:txBody>
      </p:sp>
      <p:pic>
        <p:nvPicPr>
          <p:cNvPr id="12" name="Picture 11" descr="A table of medical information&#10;&#10;Description automatically generated">
            <a:extLst>
              <a:ext uri="{FF2B5EF4-FFF2-40B4-BE49-F238E27FC236}">
                <a16:creationId xmlns:a16="http://schemas.microsoft.com/office/drawing/2014/main" id="{5926E015-848A-07AE-A1C0-6DDF18B3B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010" y="266109"/>
            <a:ext cx="3426963" cy="4005263"/>
          </a:xfrm>
          <a:prstGeom prst="rect">
            <a:avLst/>
          </a:prstGeom>
        </p:spPr>
      </p:pic>
      <p:pic>
        <p:nvPicPr>
          <p:cNvPr id="10" name="Picture 9" descr="A graph of a number of patients with hemorrhagic hemorrhage&#10;&#10;Description automatically generated">
            <a:extLst>
              <a:ext uri="{FF2B5EF4-FFF2-40B4-BE49-F238E27FC236}">
                <a16:creationId xmlns:a16="http://schemas.microsoft.com/office/drawing/2014/main" id="{889428FE-24EA-CD51-2AC9-315D0F9C2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037" y="876891"/>
            <a:ext cx="5129391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2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C2B7D-0A5F-D50F-851E-BB7749E08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86188" y="143594"/>
            <a:ext cx="6310498" cy="71968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Zanubrutinib in R/R MCL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ACAB59-85E0-9BC7-A323-C8EE7EA35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859" y="724887"/>
            <a:ext cx="3722571" cy="3263504"/>
          </a:xfrm>
        </p:spPr>
        <p:txBody>
          <a:bodyPr>
            <a:noAutofit/>
          </a:bodyPr>
          <a:lstStyle/>
          <a:p>
            <a:r>
              <a:rPr lang="en-US" sz="1600" dirty="0"/>
              <a:t>Phase 2 trial</a:t>
            </a:r>
          </a:p>
          <a:p>
            <a:r>
              <a:rPr lang="en-US" sz="1600" dirty="0"/>
              <a:t>N=86 patients; </a:t>
            </a:r>
            <a:r>
              <a:rPr lang="en-US" sz="1600" dirty="0" err="1"/>
              <a:t>zanu</a:t>
            </a:r>
            <a:r>
              <a:rPr lang="en-US" sz="1600" dirty="0"/>
              <a:t> 160mg po bid</a:t>
            </a:r>
          </a:p>
          <a:p>
            <a:r>
              <a:rPr lang="en-US" sz="1600" b="1" dirty="0"/>
              <a:t>ORR 83.7%; CR 77.9%</a:t>
            </a:r>
          </a:p>
          <a:p>
            <a:r>
              <a:rPr lang="en-US" sz="1600" dirty="0"/>
              <a:t>Median DOR not reached</a:t>
            </a:r>
          </a:p>
          <a:p>
            <a:r>
              <a:rPr lang="en-US" sz="1600" dirty="0"/>
              <a:t>Median PFS 33.0 </a:t>
            </a:r>
            <a:r>
              <a:rPr lang="en-US" sz="1600" dirty="0" err="1"/>
              <a:t>mo</a:t>
            </a:r>
            <a:endParaRPr lang="en-US" sz="1600" dirty="0"/>
          </a:p>
          <a:p>
            <a:r>
              <a:rPr lang="en-US" sz="1600" dirty="0"/>
              <a:t>3 year PFS 47.6% and 3 year OS 74.8%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EEC34D-54B3-DE9B-C9E8-2C15F0A3A9C4}"/>
              </a:ext>
            </a:extLst>
          </p:cNvPr>
          <p:cNvSpPr txBox="1"/>
          <p:nvPr/>
        </p:nvSpPr>
        <p:spPr>
          <a:xfrm>
            <a:off x="4738256" y="4499103"/>
            <a:ext cx="3574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Song et al, Blood (2022)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CFFB50-2872-1557-9FDA-FB96565FF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6"/>
          <a:stretch/>
        </p:blipFill>
        <p:spPr>
          <a:xfrm>
            <a:off x="4540038" y="802279"/>
            <a:ext cx="4202028" cy="30117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08B118-5FDF-4F1F-E76D-EF4BE8959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095" y="724887"/>
            <a:ext cx="4208794" cy="32635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059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C2B7D-0A5F-D50F-851E-BB7749E08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1891" y="75458"/>
            <a:ext cx="6310498" cy="71968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Zanubrutinib in R/R MCL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EEC34D-54B3-DE9B-C9E8-2C15F0A3A9C4}"/>
              </a:ext>
            </a:extLst>
          </p:cNvPr>
          <p:cNvSpPr txBox="1"/>
          <p:nvPr/>
        </p:nvSpPr>
        <p:spPr>
          <a:xfrm>
            <a:off x="4738256" y="4499103"/>
            <a:ext cx="3574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Song et al, Blood (2022)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3AA44-20DE-EF74-65F5-8E9DBAD77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418" y="214737"/>
            <a:ext cx="3664371" cy="3801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3E33C6-2617-8ACB-8CDC-51DD472A7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784" y="795141"/>
            <a:ext cx="5233415" cy="3250057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E46DE74B-359C-795A-5508-85DCD1606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859" y="724887"/>
            <a:ext cx="3722571" cy="3263504"/>
          </a:xfrm>
        </p:spPr>
        <p:txBody>
          <a:bodyPr>
            <a:noAutofit/>
          </a:bodyPr>
          <a:lstStyle/>
          <a:p>
            <a:r>
              <a:rPr lang="en-US" sz="1600" dirty="0"/>
              <a:t>Neutropenia most common AE at 46% overall and 19% Gr 3-4</a:t>
            </a:r>
          </a:p>
          <a:p>
            <a:r>
              <a:rPr lang="en-US" sz="1600" dirty="0"/>
              <a:t>No Gr 3 neutropenia after 18 </a:t>
            </a:r>
            <a:r>
              <a:rPr lang="en-US" sz="1600" dirty="0" err="1"/>
              <a:t>mo</a:t>
            </a:r>
            <a:endParaRPr lang="en-US" sz="1600" dirty="0"/>
          </a:p>
          <a:p>
            <a:r>
              <a:rPr lang="en-US" sz="1600" dirty="0"/>
              <a:t>No new Gr 3-4 HTN or major hemorrhage, no cases of </a:t>
            </a:r>
            <a:r>
              <a:rPr lang="en-US" sz="1600" dirty="0" err="1"/>
              <a:t>Afib</a:t>
            </a:r>
            <a:r>
              <a:rPr lang="en-US" sz="1600" dirty="0"/>
              <a:t>/ flutter</a:t>
            </a:r>
          </a:p>
          <a:p>
            <a:r>
              <a:rPr lang="en-US" sz="1600" dirty="0"/>
              <a:t>No gr 3-4 cardiac </a:t>
            </a:r>
            <a:r>
              <a:rPr lang="en-US" sz="1600" dirty="0" err="1"/>
              <a:t>Aes</a:t>
            </a:r>
            <a:endParaRPr lang="en-US" sz="1600" dirty="0"/>
          </a:p>
          <a:p>
            <a:r>
              <a:rPr lang="en-US" sz="1600" dirty="0"/>
              <a:t>Head to head studies vs ibrutinib in R/R CLL/SLL and WM show improved safety and tolerability of </a:t>
            </a:r>
            <a:r>
              <a:rPr lang="en-US" sz="1600" dirty="0" err="1"/>
              <a:t>zanubrutinib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5166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C2B7D-0A5F-D50F-851E-BB7749E08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04298" y="87123"/>
            <a:ext cx="6310498" cy="719683"/>
          </a:xfrm>
        </p:spPr>
        <p:txBody>
          <a:bodyPr>
            <a:normAutofit/>
          </a:bodyPr>
          <a:lstStyle/>
          <a:p>
            <a:r>
              <a:rPr lang="en-US" sz="3000" dirty="0" err="1">
                <a:solidFill>
                  <a:srgbClr val="C00000"/>
                </a:solidFill>
              </a:rPr>
              <a:t>Pirtobrutinib</a:t>
            </a:r>
            <a:r>
              <a:rPr lang="en-US" sz="3000" dirty="0">
                <a:solidFill>
                  <a:srgbClr val="C00000"/>
                </a:solidFill>
              </a:rPr>
              <a:t> in R/R MCL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ACAB59-85E0-9BC7-A323-C8EE7EA35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48" y="791486"/>
            <a:ext cx="4036484" cy="3263504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/>
              <a:t>A non-covalent BTK-I</a:t>
            </a:r>
          </a:p>
          <a:p>
            <a:r>
              <a:rPr lang="en-US" sz="1600" dirty="0"/>
              <a:t>Retains activity against the </a:t>
            </a:r>
            <a:r>
              <a:rPr lang="en-US" sz="1600" dirty="0" err="1"/>
              <a:t>cBTKi</a:t>
            </a:r>
            <a:r>
              <a:rPr lang="en-US" sz="1600" dirty="0"/>
              <a:t>-resistant C481S mutation (seen in CLL)</a:t>
            </a:r>
          </a:p>
          <a:p>
            <a:r>
              <a:rPr lang="en-US" sz="1600" dirty="0"/>
              <a:t>Study enrolled 104 pts, 90 of whom had prior </a:t>
            </a:r>
            <a:r>
              <a:rPr lang="en-US" sz="1600" dirty="0" err="1"/>
              <a:t>cBTKi</a:t>
            </a:r>
            <a:endParaRPr lang="en-US" sz="1600" dirty="0"/>
          </a:p>
          <a:p>
            <a:r>
              <a:rPr lang="en-US" sz="1600" dirty="0"/>
              <a:t>70% int/high MIPI; 21% prior HCT; 4% prior CAR</a:t>
            </a:r>
          </a:p>
          <a:p>
            <a:r>
              <a:rPr lang="en-US" sz="1600" dirty="0"/>
              <a:t>Among the prior </a:t>
            </a:r>
            <a:r>
              <a:rPr lang="en-US" sz="1600" dirty="0" err="1"/>
              <a:t>cBTKi</a:t>
            </a:r>
            <a:r>
              <a:rPr lang="en-US" sz="1600" dirty="0"/>
              <a:t> treated pts, </a:t>
            </a:r>
            <a:r>
              <a:rPr lang="en-US" sz="1600" b="1" dirty="0"/>
              <a:t>ORR 58%</a:t>
            </a:r>
          </a:p>
          <a:p>
            <a:r>
              <a:rPr lang="en-US" sz="1600" dirty="0"/>
              <a:t>Very favorable toxicity profile</a:t>
            </a:r>
          </a:p>
          <a:p>
            <a:r>
              <a:rPr lang="en-US" sz="1600" dirty="0"/>
              <a:t>FDA approved 1/27/23 after prior covalent BTK-I therapy</a:t>
            </a:r>
          </a:p>
          <a:p>
            <a:r>
              <a:rPr lang="en-US" sz="1600" dirty="0"/>
              <a:t>Ongoing randomized trial (vs other BTKi) as first BTKi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022074-F00D-B06F-5501-428C1F1A6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48" y="1390915"/>
            <a:ext cx="4268363" cy="257867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 descr="A graph of a number of patients&#10;&#10;Description automatically generated">
            <a:extLst>
              <a:ext uri="{FF2B5EF4-FFF2-40B4-BE49-F238E27FC236}">
                <a16:creationId xmlns:a16="http://schemas.microsoft.com/office/drawing/2014/main" id="{25ACBCFF-F0C0-CFD4-6229-5B5657D82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60" y="942379"/>
            <a:ext cx="4354953" cy="296171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EEC34D-54B3-DE9B-C9E8-2C15F0A3A9C4}"/>
              </a:ext>
            </a:extLst>
          </p:cNvPr>
          <p:cNvSpPr txBox="1"/>
          <p:nvPr/>
        </p:nvSpPr>
        <p:spPr>
          <a:xfrm>
            <a:off x="6476427" y="4344724"/>
            <a:ext cx="301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Wang et al, J Clin </a:t>
            </a:r>
            <a:r>
              <a:rPr lang="en-US" sz="1800" dirty="0" err="1"/>
              <a:t>Onc</a:t>
            </a:r>
            <a:r>
              <a:rPr lang="en-US" sz="1800" dirty="0"/>
              <a:t> (2023)</a:t>
            </a:r>
          </a:p>
        </p:txBody>
      </p:sp>
    </p:spTree>
    <p:extLst>
      <p:ext uri="{BB962C8B-B14F-4D97-AF65-F5344CB8AC3E}">
        <p14:creationId xmlns:p14="http://schemas.microsoft.com/office/powerpoint/2010/main" val="81812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B794808A-19FE-97EB-4000-B8A95F725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262"/>
          <a:stretch/>
        </p:blipFill>
        <p:spPr>
          <a:xfrm>
            <a:off x="1434600" y="227917"/>
            <a:ext cx="6274800" cy="3874478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2CC22D-7C19-C48F-41F2-217A22E5C85E}"/>
              </a:ext>
            </a:extLst>
          </p:cNvPr>
          <p:cNvSpPr txBox="1"/>
          <p:nvPr/>
        </p:nvSpPr>
        <p:spPr>
          <a:xfrm>
            <a:off x="5564014" y="4488932"/>
            <a:ext cx="3734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Wang et al, J Clin </a:t>
            </a:r>
            <a:r>
              <a:rPr lang="en-US" sz="1600" dirty="0" err="1"/>
              <a:t>Onc</a:t>
            </a:r>
            <a:r>
              <a:rPr lang="en-US" sz="1600" dirty="0"/>
              <a:t> (2023)</a:t>
            </a:r>
          </a:p>
        </p:txBody>
      </p:sp>
    </p:spTree>
    <p:extLst>
      <p:ext uri="{BB962C8B-B14F-4D97-AF65-F5344CB8AC3E}">
        <p14:creationId xmlns:p14="http://schemas.microsoft.com/office/powerpoint/2010/main" val="569454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567E0-9FB4-E2D0-F57B-56251EA6F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612" y="1253778"/>
            <a:ext cx="9045387" cy="264766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003767"/>
                </a:solidFill>
              </a:rPr>
              <a:t>Ehab Atallah</a:t>
            </a:r>
            <a:r>
              <a:rPr lang="en-US" sz="2800" b="1" dirty="0">
                <a:solidFill>
                  <a:srgbClr val="003767"/>
                </a:solidFill>
              </a:rPr>
              <a:t>, MD</a:t>
            </a:r>
            <a:endParaRPr lang="en-US" sz="2800" dirty="0">
              <a:solidFill>
                <a:srgbClr val="003767"/>
              </a:solidFill>
            </a:endParaRPr>
          </a:p>
          <a:p>
            <a:pPr marL="0" indent="0" algn="ctr">
              <a:buNone/>
            </a:pPr>
            <a:r>
              <a:rPr lang="en-US" sz="2100">
                <a:solidFill>
                  <a:srgbClr val="003767"/>
                </a:solidFill>
                <a:cs typeface="Arial"/>
              </a:rPr>
              <a:t>Professor of Medicine </a:t>
            </a:r>
            <a:endParaRPr lang="en-US">
              <a:solidFill>
                <a:srgbClr val="003767"/>
              </a:solidFill>
              <a:cs typeface="Arial"/>
            </a:endParaRPr>
          </a:p>
          <a:p>
            <a:pPr marL="0" indent="0" algn="ctr">
              <a:buNone/>
            </a:pPr>
            <a:r>
              <a:rPr lang="en-US" sz="2100">
                <a:solidFill>
                  <a:srgbClr val="003767"/>
                </a:solidFill>
                <a:cs typeface="Arial"/>
              </a:rPr>
              <a:t>Section Head of Hematological Malignancies</a:t>
            </a:r>
            <a:endParaRPr lang="en-US">
              <a:solidFill>
                <a:srgbClr val="003767"/>
              </a:solidFill>
              <a:cs typeface="Arial"/>
            </a:endParaRPr>
          </a:p>
          <a:p>
            <a:pPr marL="0" indent="0" algn="ctr">
              <a:buNone/>
            </a:pPr>
            <a:r>
              <a:rPr lang="en-US" sz="2100" dirty="0">
                <a:solidFill>
                  <a:srgbClr val="003767"/>
                </a:solidFill>
                <a:cs typeface="Arial"/>
              </a:rPr>
              <a:t>Froedtert Hospital and The Medical College of Wisconsin Cancer Network</a:t>
            </a:r>
            <a:endParaRPr lang="en-US" dirty="0">
              <a:solidFill>
                <a:srgbClr val="003767"/>
              </a:solidFill>
            </a:endParaRPr>
          </a:p>
          <a:p>
            <a:pPr marL="0" indent="0" algn="ctr">
              <a:buNone/>
            </a:pPr>
            <a:r>
              <a:rPr lang="en-US" sz="2100" dirty="0">
                <a:solidFill>
                  <a:srgbClr val="003767"/>
                </a:solidFill>
              </a:rPr>
              <a:t>Milwaukee, WI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5A5EB2-7AC2-92C2-D216-90AAF7FAD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Chair</a:t>
            </a:r>
          </a:p>
        </p:txBody>
      </p:sp>
    </p:spTree>
    <p:extLst>
      <p:ext uri="{BB962C8B-B14F-4D97-AF65-F5344CB8AC3E}">
        <p14:creationId xmlns:p14="http://schemas.microsoft.com/office/powerpoint/2010/main" val="6666637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FC67D5-4555-FE44-B73E-B8B53977D7D4}"/>
              </a:ext>
            </a:extLst>
          </p:cNvPr>
          <p:cNvSpPr/>
          <p:nvPr/>
        </p:nvSpPr>
        <p:spPr>
          <a:xfrm>
            <a:off x="3036603" y="1414880"/>
            <a:ext cx="2175272" cy="6429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FADB07-5AF3-1A40-BFD7-1671F6BDB302}"/>
              </a:ext>
            </a:extLst>
          </p:cNvPr>
          <p:cNvSpPr/>
          <p:nvPr/>
        </p:nvSpPr>
        <p:spPr>
          <a:xfrm>
            <a:off x="3036603" y="1508597"/>
            <a:ext cx="1960959" cy="433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CA734F99-A549-BE45-A57E-C128B1B30C98}"/>
              </a:ext>
            </a:extLst>
          </p:cNvPr>
          <p:cNvGraphicFramePr>
            <a:graphicFrameLocks/>
          </p:cNvGraphicFramePr>
          <p:nvPr/>
        </p:nvGraphicFramePr>
        <p:xfrm>
          <a:off x="674925" y="695954"/>
          <a:ext cx="7472876" cy="2849007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3483B2">
                        <a:tint val="50000"/>
                        <a:satMod val="300000"/>
                      </a:srgbClr>
                    </a:gs>
                    <a:gs pos="35000">
                      <a:srgbClr val="3483B2">
                        <a:tint val="37000"/>
                        <a:satMod val="300000"/>
                      </a:srgbClr>
                    </a:gs>
                    <a:gs pos="100000">
                      <a:srgbClr val="3483B2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138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6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6573">
                  <a:extLst>
                    <a:ext uri="{9D8B030D-6E8A-4147-A177-3AD203B41FA5}">
                      <a16:colId xmlns:a16="http://schemas.microsoft.com/office/drawing/2014/main" val="613283896"/>
                    </a:ext>
                  </a:extLst>
                </a:gridCol>
                <a:gridCol w="6625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053650535"/>
                    </a:ext>
                  </a:extLst>
                </a:gridCol>
                <a:gridCol w="830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57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32009">
                  <a:extLst>
                    <a:ext uri="{9D8B030D-6E8A-4147-A177-3AD203B41FA5}">
                      <a16:colId xmlns:a16="http://schemas.microsoft.com/office/drawing/2014/main" val="1519928847"/>
                    </a:ext>
                  </a:extLst>
                </a:gridCol>
              </a:tblGrid>
              <a:tr h="2848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Regimen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Pts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ORR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mPFS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mDOR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err="1">
                          <a:solidFill>
                            <a:schemeClr val="bg1"/>
                          </a:solidFill>
                        </a:rPr>
                        <a:t>mOS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/>
                        <a:t>Ref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31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Bortezomib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32%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Approved in 2006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1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Lenalidomide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 (prior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bortez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28%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Approved 6/5/13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70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Len*+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Ritux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(R</a:t>
                      </a:r>
                      <a:r>
                        <a:rPr lang="en-US" sz="11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44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57%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36%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6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Ibrutinib*</a:t>
                      </a:r>
                    </a:p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 pooled trials)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28%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26.7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Approved 11/13/13</a:t>
                      </a:r>
                    </a:p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MCL indication withdrawn 4/6/23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683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Acalabrutinib*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81%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48%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Approved 10/31/17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817196"/>
                  </a:ext>
                </a:extLst>
              </a:tr>
              <a:tr h="25683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Zanubrutinib*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86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86%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78%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&gt;30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 (3y)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Approved 11/14/19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750508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Pirtobrutinib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(prior BTK-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90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58%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reached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Approved 1/27/23</a:t>
                      </a:r>
                    </a:p>
                    <a:p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483B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83B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91117"/>
                  </a:ext>
                </a:extLst>
              </a:tr>
            </a:tbl>
          </a:graphicData>
        </a:graphic>
      </p:graphicFrame>
      <p:sp>
        <p:nvSpPr>
          <p:cNvPr id="15" name="TextBox 1">
            <a:extLst>
              <a:ext uri="{FF2B5EF4-FFF2-40B4-BE49-F238E27FC236}">
                <a16:creationId xmlns:a16="http://schemas.microsoft.com/office/drawing/2014/main" id="{6F16AE7E-EE36-3646-ACE0-2FF629E43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762" y="3944283"/>
            <a:ext cx="7472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900" b="0" baseline="30000" dirty="0">
                <a:solidFill>
                  <a:srgbClr val="000000"/>
                </a:solidFill>
              </a:rPr>
              <a:t>1</a:t>
            </a:r>
            <a:r>
              <a:rPr lang="en-US" altLang="en-US" sz="900" b="0" dirty="0">
                <a:solidFill>
                  <a:srgbClr val="000000"/>
                </a:solidFill>
              </a:rPr>
              <a:t>Goy et al, Ann Oncol (2009); </a:t>
            </a:r>
            <a:r>
              <a:rPr lang="en-US" altLang="en-US" sz="900" b="0" baseline="30000" dirty="0">
                <a:solidFill>
                  <a:srgbClr val="000000"/>
                </a:solidFill>
              </a:rPr>
              <a:t>2</a:t>
            </a:r>
            <a:r>
              <a:rPr lang="en-US" altLang="en-US" sz="900" b="0" dirty="0">
                <a:solidFill>
                  <a:srgbClr val="000000"/>
                </a:solidFill>
              </a:rPr>
              <a:t>Goy et al, JCO (2013); </a:t>
            </a:r>
            <a:r>
              <a:rPr lang="en-US" altLang="en-US" sz="900" b="0" baseline="30000" dirty="0">
                <a:solidFill>
                  <a:srgbClr val="000000"/>
                </a:solidFill>
              </a:rPr>
              <a:t>3</a:t>
            </a:r>
            <a:r>
              <a:rPr lang="en-US" altLang="en-US" sz="900" b="0" dirty="0">
                <a:solidFill>
                  <a:srgbClr val="000000"/>
                </a:solidFill>
              </a:rPr>
              <a:t>Wang et al, Lancet Oncol (2012); </a:t>
            </a:r>
            <a:r>
              <a:rPr lang="en-US" altLang="en-US" sz="900" b="0" baseline="30000" dirty="0">
                <a:solidFill>
                  <a:srgbClr val="000000"/>
                </a:solidFill>
              </a:rPr>
              <a:t>4</a:t>
            </a:r>
            <a:r>
              <a:rPr lang="en-US" altLang="en-US" sz="900" b="0" dirty="0">
                <a:solidFill>
                  <a:srgbClr val="000000"/>
                </a:solidFill>
              </a:rPr>
              <a:t>Dreyling et al, </a:t>
            </a:r>
            <a:r>
              <a:rPr lang="en-US" altLang="en-US" sz="900" b="0" dirty="0" err="1">
                <a:solidFill>
                  <a:srgbClr val="000000"/>
                </a:solidFill>
              </a:rPr>
              <a:t>Hemasphere</a:t>
            </a:r>
            <a:r>
              <a:rPr lang="en-US" altLang="en-US" sz="900" b="0" dirty="0">
                <a:solidFill>
                  <a:srgbClr val="000000"/>
                </a:solidFill>
              </a:rPr>
              <a:t> (2022). </a:t>
            </a:r>
            <a:r>
              <a:rPr lang="en-US" altLang="en-US" sz="900" b="0" baseline="30000" dirty="0">
                <a:solidFill>
                  <a:srgbClr val="000000"/>
                </a:solidFill>
              </a:rPr>
              <a:t>5</a:t>
            </a:r>
            <a:r>
              <a:rPr lang="en-US" altLang="en-US" sz="900" b="0" dirty="0">
                <a:solidFill>
                  <a:srgbClr val="000000"/>
                </a:solidFill>
              </a:rPr>
              <a:t>Le </a:t>
            </a:r>
            <a:r>
              <a:rPr lang="en-US" altLang="en-US" sz="900" b="0" dirty="0" err="1">
                <a:solidFill>
                  <a:srgbClr val="000000"/>
                </a:solidFill>
              </a:rPr>
              <a:t>Gouille</a:t>
            </a:r>
            <a:r>
              <a:rPr lang="en-US" altLang="en-US" sz="900" b="0" dirty="0">
                <a:solidFill>
                  <a:srgbClr val="000000"/>
                </a:solidFill>
              </a:rPr>
              <a:t> et al, </a:t>
            </a:r>
            <a:r>
              <a:rPr lang="en-US" altLang="en-US" sz="900" b="0" dirty="0" err="1">
                <a:solidFill>
                  <a:srgbClr val="000000"/>
                </a:solidFill>
              </a:rPr>
              <a:t>Haematologica</a:t>
            </a:r>
            <a:r>
              <a:rPr lang="en-US" altLang="en-US" sz="900" b="0" dirty="0">
                <a:solidFill>
                  <a:srgbClr val="000000"/>
                </a:solidFill>
              </a:rPr>
              <a:t> (2003); </a:t>
            </a:r>
            <a:r>
              <a:rPr lang="en-US" altLang="en-US" sz="900" b="0" baseline="30000" dirty="0">
                <a:solidFill>
                  <a:srgbClr val="000000"/>
                </a:solidFill>
              </a:rPr>
              <a:t>6</a:t>
            </a:r>
            <a:r>
              <a:rPr lang="en-US" altLang="en-US" sz="900" b="0" dirty="0">
                <a:solidFill>
                  <a:srgbClr val="000000"/>
                </a:solidFill>
              </a:rPr>
              <a:t>Song et al, Blood (2022); </a:t>
            </a:r>
            <a:r>
              <a:rPr lang="en-US" altLang="en-US" sz="900" b="0" baseline="30000" dirty="0">
                <a:solidFill>
                  <a:srgbClr val="000000"/>
                </a:solidFill>
              </a:rPr>
              <a:t>7</a:t>
            </a:r>
            <a:r>
              <a:rPr lang="en-US" altLang="en-US" sz="900" b="0" dirty="0">
                <a:solidFill>
                  <a:srgbClr val="000000"/>
                </a:solidFill>
              </a:rPr>
              <a:t>Wang et al, JCO (2023)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2476572-D071-EB48-B849-283DE61D45CE}"/>
              </a:ext>
            </a:extLst>
          </p:cNvPr>
          <p:cNvSpPr txBox="1">
            <a:spLocks/>
          </p:cNvSpPr>
          <p:nvPr/>
        </p:nvSpPr>
        <p:spPr>
          <a:xfrm>
            <a:off x="996200" y="120950"/>
            <a:ext cx="6858000" cy="70994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825" b="1" dirty="0">
                <a:solidFill>
                  <a:srgbClr val="294383"/>
                </a:solidFill>
                <a:ea typeface="ＭＳ Ｐゴシック" panose="020B0600070205080204" pitchFamily="34" charset="-128"/>
              </a:rPr>
              <a:t>FDA approved options for </a:t>
            </a:r>
            <a:r>
              <a:rPr lang="en-US" altLang="en-US" sz="3825" b="1" dirty="0" err="1">
                <a:solidFill>
                  <a:srgbClr val="294383"/>
                </a:solidFill>
                <a:ea typeface="ＭＳ Ｐゴシック" panose="020B0600070205080204" pitchFamily="34" charset="-128"/>
              </a:rPr>
              <a:t>rel-refr</a:t>
            </a:r>
            <a:r>
              <a:rPr lang="en-US" altLang="en-US" sz="3825" b="1" dirty="0">
                <a:solidFill>
                  <a:srgbClr val="294383"/>
                </a:solidFill>
                <a:ea typeface="ＭＳ Ｐゴシック" panose="020B0600070205080204" pitchFamily="34" charset="-128"/>
              </a:rPr>
              <a:t> MCL </a:t>
            </a:r>
            <a:r>
              <a:rPr lang="en-US" altLang="en-US" sz="2400" b="1" dirty="0">
                <a:solidFill>
                  <a:srgbClr val="294383"/>
                </a:solidFill>
                <a:ea typeface="ＭＳ Ｐゴシック" panose="020B0600070205080204" pitchFamily="34" charset="-128"/>
              </a:rPr>
              <a:t>(excluding CAR-T)</a:t>
            </a:r>
            <a:br>
              <a:rPr lang="en-US" altLang="en-US" sz="2400" b="1" dirty="0">
                <a:solidFill>
                  <a:srgbClr val="294383"/>
                </a:solidFill>
                <a:ea typeface="ＭＳ Ｐゴシック" panose="020B0600070205080204" pitchFamily="34" charset="-128"/>
              </a:rPr>
            </a:br>
            <a:endParaRPr lang="en-US" altLang="en-US" sz="1275" b="1" dirty="0">
              <a:solidFill>
                <a:srgbClr val="294383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DE723-AE24-D942-C9CF-8B5601D47432}"/>
              </a:ext>
            </a:extLst>
          </p:cNvPr>
          <p:cNvSpPr txBox="1"/>
          <p:nvPr/>
        </p:nvSpPr>
        <p:spPr>
          <a:xfrm>
            <a:off x="674925" y="3544961"/>
            <a:ext cx="2910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*FDA approved agent</a:t>
            </a:r>
          </a:p>
        </p:txBody>
      </p:sp>
    </p:spTree>
    <p:extLst>
      <p:ext uri="{BB962C8B-B14F-4D97-AF65-F5344CB8AC3E}">
        <p14:creationId xmlns:p14="http://schemas.microsoft.com/office/powerpoint/2010/main" val="13375155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96C48-7CCE-EE94-5CAF-4B732C392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E261A-2C15-CFBC-9003-136DC1CA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282" y="1110470"/>
            <a:ext cx="8463558" cy="2742388"/>
          </a:xfrm>
        </p:spPr>
        <p:txBody>
          <a:bodyPr/>
          <a:lstStyle/>
          <a:p>
            <a:r>
              <a:rPr lang="en-US" sz="1900" b="0" i="0" dirty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Retrospective study used EMR data from Integra Connect database in 18 US community-based oncology practices. </a:t>
            </a:r>
          </a:p>
          <a:p>
            <a:r>
              <a:rPr lang="en-US" sz="1900" b="0" i="0" dirty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Adults with MCL diagnosis on ≥2 separate dates who started BTKi therapy between 1/1/2019 and 11/30/2021 were included.</a:t>
            </a:r>
          </a:p>
          <a:p>
            <a:r>
              <a:rPr lang="en-US" sz="1900" b="0" i="0" dirty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Baseline comorbidities were collected ≤90 days prior to index date based on diagnosis records. </a:t>
            </a:r>
          </a:p>
          <a:p>
            <a:r>
              <a:rPr lang="en-US" sz="1900" b="0" i="0" dirty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Treatment duration was calculated based on EMR and claims until end of follow up. Discontinuation data was based on unstructured physician notes. Kaplan-Meier analysis was used to compare treatment duration between the 3 BTKi groups.</a:t>
            </a:r>
            <a:endParaRPr lang="en-US" sz="19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3852DA-43BC-969A-6575-D44F4C1E70C4}"/>
              </a:ext>
            </a:extLst>
          </p:cNvPr>
          <p:cNvSpPr txBox="1">
            <a:spLocks/>
          </p:cNvSpPr>
          <p:nvPr/>
        </p:nvSpPr>
        <p:spPr>
          <a:xfrm>
            <a:off x="330157" y="210275"/>
            <a:ext cx="6870743" cy="719683"/>
          </a:xfr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1700" b="1" i="0" dirty="0">
                <a:solidFill>
                  <a:srgbClr val="2B3341"/>
                </a:solidFill>
                <a:effectLst/>
                <a:latin typeface="Inter"/>
              </a:rPr>
              <a:t>Real-world treatment patterns of Bruton tyrosine kinase inhibitors (BTKi) in patients with mantle cell lymphoma (MCL) in community oncology practices in the United States (US).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1CA943-3DDA-7AA8-191C-55153AF6BC50}"/>
              </a:ext>
            </a:extLst>
          </p:cNvPr>
          <p:cNvSpPr txBox="1"/>
          <p:nvPr/>
        </p:nvSpPr>
        <p:spPr>
          <a:xfrm>
            <a:off x="4683732" y="4568656"/>
            <a:ext cx="3155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 err="1">
                <a:solidFill>
                  <a:srgbClr val="4D4D4D"/>
                </a:solidFill>
                <a:effectLst/>
                <a:latin typeface="Roboto" panose="020F0502020204030204" pitchFamily="34" charset="0"/>
              </a:rPr>
              <a:t>Bijal</a:t>
            </a:r>
            <a:r>
              <a:rPr lang="en-US" sz="1800" b="0" i="0" dirty="0">
                <a:solidFill>
                  <a:srgbClr val="4D4D4D"/>
                </a:solidFill>
                <a:effectLst/>
                <a:latin typeface="Roboto" panose="020F0502020204030204" pitchFamily="34" charset="0"/>
              </a:rPr>
              <a:t> Shah et al, ASCO 2023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318146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96C48-7CCE-EE94-5CAF-4B732C392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E261A-2C15-CFBC-9003-136DC1CA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282" y="1110470"/>
            <a:ext cx="8463558" cy="2742388"/>
          </a:xfrm>
        </p:spPr>
        <p:txBody>
          <a:bodyPr/>
          <a:lstStyle/>
          <a:p>
            <a:r>
              <a:rPr lang="en-US" sz="1600" b="0" i="0" dirty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402 MCL patients identified to start BTKi therapy (44 </a:t>
            </a:r>
            <a:r>
              <a:rPr lang="en-US" sz="1600" b="0" i="0" dirty="0" err="1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zanubrutinib</a:t>
            </a:r>
            <a:r>
              <a:rPr lang="en-US" sz="1600" b="0" i="0" dirty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; 161 acalabrutinib; 197 ibrutinib)</a:t>
            </a:r>
          </a:p>
          <a:p>
            <a:r>
              <a:rPr lang="en-US" sz="1600" b="0" i="0" dirty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median age (range) at BTKi therapy start was 75 (56-89) years in </a:t>
            </a:r>
            <a:r>
              <a:rPr lang="en-US" sz="1600" b="0" i="0" dirty="0" err="1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zanubrutinib</a:t>
            </a:r>
            <a:r>
              <a:rPr lang="en-US" sz="1600" b="0" i="0" dirty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, 76 (36-89) in acalabrutinib, and 72 (36-89) in ibrutinib group (</a:t>
            </a:r>
            <a:r>
              <a:rPr lang="en-US" sz="1600" b="0" i="1" dirty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P</a:t>
            </a:r>
            <a:r>
              <a:rPr lang="en-US" sz="1600" b="0" i="0" dirty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&lt;0.01; Table). </a:t>
            </a:r>
          </a:p>
          <a:p>
            <a:r>
              <a:rPr lang="en-US" sz="1600" b="0" i="0" dirty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no significant difference between the 3 BTKi groups in other baseline characteristics. Half of </a:t>
            </a:r>
            <a:r>
              <a:rPr lang="en-US" sz="1600" b="0" i="0" dirty="0" err="1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zanubrutinib</a:t>
            </a:r>
            <a:r>
              <a:rPr lang="en-US" sz="1600" b="0" i="0" dirty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 patients used other BTKi in prior therapy, with 31.8% switched from other BTKis to </a:t>
            </a:r>
            <a:r>
              <a:rPr lang="en-US" sz="1600" b="0" i="0" dirty="0" err="1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zanubrutinib</a:t>
            </a:r>
            <a:r>
              <a:rPr lang="en-US" sz="1600" b="0" i="0" dirty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 ≤60 days of treatment start. In acalabrutinib group, 29% had prior BTKi use. Given a later approval date, </a:t>
            </a:r>
            <a:r>
              <a:rPr lang="en-US" sz="1600" b="0" i="0" dirty="0" err="1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zanubrutinib</a:t>
            </a:r>
            <a:r>
              <a:rPr lang="en-US" sz="1600" b="0" i="0" dirty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 group had a relative shorter mean follow-up period (493 days [d]) vs acalabrutinib (701 d) and ibrutinib (746 d). Nevertheless, </a:t>
            </a:r>
            <a:r>
              <a:rPr lang="en-US" sz="1600" b="0" i="0" dirty="0" err="1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zanubrutinib</a:t>
            </a:r>
            <a:r>
              <a:rPr lang="en-US" sz="1600" b="0" i="0" dirty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 patients had significantly longer median treatment duration (292 d) vs acalabrutinib (259 d) and ibrutinib (149 d) (</a:t>
            </a:r>
            <a:r>
              <a:rPr lang="en-US" sz="1600" b="0" i="1" dirty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P</a:t>
            </a:r>
            <a:r>
              <a:rPr lang="en-US" sz="1600" b="0" i="0" dirty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&lt;.01).</a:t>
            </a:r>
            <a:endParaRPr lang="en-US" sz="19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3852DA-43BC-969A-6575-D44F4C1E70C4}"/>
              </a:ext>
            </a:extLst>
          </p:cNvPr>
          <p:cNvSpPr txBox="1">
            <a:spLocks/>
          </p:cNvSpPr>
          <p:nvPr/>
        </p:nvSpPr>
        <p:spPr>
          <a:xfrm>
            <a:off x="330157" y="210275"/>
            <a:ext cx="6870743" cy="719683"/>
          </a:xfr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1700" b="1" i="0" dirty="0">
                <a:solidFill>
                  <a:srgbClr val="2B3341"/>
                </a:solidFill>
                <a:effectLst/>
                <a:latin typeface="Inter"/>
              </a:rPr>
              <a:t>Real-world treatment patterns of Bruton tyrosine kinase inhibitors (BTKi) in patients with mantle cell lymphoma (MCL) in community oncology practices in the United States (US).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1CA943-3DDA-7AA8-191C-55153AF6BC50}"/>
              </a:ext>
            </a:extLst>
          </p:cNvPr>
          <p:cNvSpPr txBox="1"/>
          <p:nvPr/>
        </p:nvSpPr>
        <p:spPr>
          <a:xfrm>
            <a:off x="4683732" y="4568656"/>
            <a:ext cx="3155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 err="1">
                <a:solidFill>
                  <a:srgbClr val="4D4D4D"/>
                </a:solidFill>
                <a:effectLst/>
                <a:latin typeface="Roboto" panose="020F0502020204030204" pitchFamily="34" charset="0"/>
              </a:rPr>
              <a:t>Bijal</a:t>
            </a:r>
            <a:r>
              <a:rPr lang="en-US" sz="1800" b="0" i="0" dirty="0">
                <a:solidFill>
                  <a:srgbClr val="4D4D4D"/>
                </a:solidFill>
                <a:effectLst/>
                <a:latin typeface="Roboto" panose="020F0502020204030204" pitchFamily="34" charset="0"/>
              </a:rPr>
              <a:t> Shah et al, ASCO 2023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810048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96C48-7CCE-EE94-5CAF-4B732C392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1CA943-3DDA-7AA8-191C-55153AF6BC50}"/>
              </a:ext>
            </a:extLst>
          </p:cNvPr>
          <p:cNvSpPr txBox="1"/>
          <p:nvPr/>
        </p:nvSpPr>
        <p:spPr>
          <a:xfrm>
            <a:off x="4683732" y="4568656"/>
            <a:ext cx="3155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 err="1">
                <a:solidFill>
                  <a:srgbClr val="4D4D4D"/>
                </a:solidFill>
                <a:effectLst/>
                <a:latin typeface="Roboto" panose="020F0502020204030204" pitchFamily="34" charset="0"/>
              </a:rPr>
              <a:t>Bijal</a:t>
            </a:r>
            <a:r>
              <a:rPr lang="en-US" sz="1800" b="0" i="0" dirty="0">
                <a:solidFill>
                  <a:srgbClr val="4D4D4D"/>
                </a:solidFill>
                <a:effectLst/>
                <a:latin typeface="Roboto" panose="020F0502020204030204" pitchFamily="34" charset="0"/>
              </a:rPr>
              <a:t> Shah et al, ASCO 2023</a:t>
            </a:r>
            <a:endParaRPr lang="en-US" sz="1800" dirty="0"/>
          </a:p>
        </p:txBody>
      </p:sp>
      <p:pic>
        <p:nvPicPr>
          <p:cNvPr id="9" name="Picture 8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8EC16B3E-F3BF-1995-8870-203C5116E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65" y="371065"/>
            <a:ext cx="7202826" cy="38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953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C79700-96E0-F44F-9C53-A323862E3AF5}"/>
              </a:ext>
            </a:extLst>
          </p:cNvPr>
          <p:cNvSpPr/>
          <p:nvPr/>
        </p:nvSpPr>
        <p:spPr>
          <a:xfrm>
            <a:off x="6475238" y="978275"/>
            <a:ext cx="2558352" cy="1937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777"/>
            <a:r>
              <a:rPr lang="en-US" sz="2398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!</a:t>
            </a:r>
            <a:br>
              <a:rPr lang="en-US" sz="2398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398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398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tfenske@mcw.edu</a:t>
            </a:r>
            <a:br>
              <a:rPr lang="en-US" sz="2398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398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398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sz="2398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timfenske</a:t>
            </a:r>
            <a:endParaRPr lang="en-US" sz="1799" dirty="0">
              <a:solidFill>
                <a:srgbClr val="006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DD9E78-57FF-CA49-8D42-0F7EB82B9D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7882" y="2428058"/>
            <a:ext cx="459839" cy="467991"/>
          </a:xfrm>
          <a:prstGeom prst="rect">
            <a:avLst/>
          </a:prstGeom>
        </p:spPr>
      </p:pic>
      <p:pic>
        <p:nvPicPr>
          <p:cNvPr id="11" name="Picture 10" descr="A picture containing sky, outdoor, city, road&#10;&#10;Description automatically generated">
            <a:extLst>
              <a:ext uri="{FF2B5EF4-FFF2-40B4-BE49-F238E27FC236}">
                <a16:creationId xmlns:a16="http://schemas.microsoft.com/office/drawing/2014/main" id="{63CA2E1F-BF4F-974B-A29B-0C9E075D5F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67" y="70052"/>
            <a:ext cx="5604082" cy="435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8110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3805364-3E24-344F-95DA-43DA6B97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727F13-6791-5B49-9F46-3BF36290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0D5927F-FD5E-F648-9B5E-758022183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06FA8-1ADF-6743-B3FD-1CA6C6C63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6" y="0"/>
            <a:ext cx="9129925" cy="514826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C209DA-DD76-F140-A409-CC2B6FB9E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" y="91440"/>
            <a:ext cx="9129925" cy="514826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CE685F-3E0A-4645-A5C2-F8F5499F2E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9E371F3-F698-6E43-9AF5-D6112EDA06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61F0C6-188E-94BA-269D-24C866E23D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B4A22D-3BE1-6C4A-812D-C1E98E8E0076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MYELOFIBROSIS/HEMATOLOGY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DD176-7412-694A-BED9-E7F8655CA44E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Wednesday</a:t>
            </a:r>
            <a:r>
              <a:rPr lang="en-US" sz="1600">
                <a:solidFill>
                  <a:schemeClr val="bg1"/>
                </a:solidFill>
                <a:latin typeface="Corporate S Demi" panose="02020500000000000000" pitchFamily="18" charset="0"/>
              </a:rPr>
              <a:t>, September </a:t>
            </a:r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2</a:t>
            </a:r>
            <a:r>
              <a:rPr lang="en-US" sz="1600">
                <a:solidFill>
                  <a:schemeClr val="bg1"/>
                </a:solidFill>
                <a:latin typeface="Corporate S Demi" panose="02020500000000000000" pitchFamily="18" charset="0"/>
              </a:rPr>
              <a:t>0</a:t>
            </a:r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208377402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93DCC-8F2F-4D86-9444-91FD91312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94982" y="307181"/>
            <a:ext cx="9083487" cy="17907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CAR-T cell therapy for lymphoid leukemia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0D0AB-A6A3-4BA8-AD68-FFB736582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232212"/>
            <a:ext cx="6400800" cy="1669228"/>
          </a:xfrm>
        </p:spPr>
        <p:txBody>
          <a:bodyPr/>
          <a:lstStyle/>
          <a:p>
            <a:r>
              <a:rPr lang="en-US" sz="2000" dirty="0"/>
              <a:t>Guru Subramanian Guru Murthy MD, MS</a:t>
            </a:r>
          </a:p>
          <a:p>
            <a:r>
              <a:rPr lang="en-US" sz="2000" dirty="0"/>
              <a:t>Assistant professor, Hematology/Oncology</a:t>
            </a:r>
          </a:p>
          <a:p>
            <a:r>
              <a:rPr lang="en-US" sz="2000" dirty="0"/>
              <a:t>Medical College of Wisconsin</a:t>
            </a:r>
          </a:p>
          <a:p>
            <a:r>
              <a:rPr lang="en-US" sz="2000" dirty="0"/>
              <a:t>Milwaukee, Wisconsin</a:t>
            </a:r>
          </a:p>
        </p:txBody>
      </p:sp>
    </p:spTree>
    <p:extLst>
      <p:ext uri="{BB962C8B-B14F-4D97-AF65-F5344CB8AC3E}">
        <p14:creationId xmlns:p14="http://schemas.microsoft.com/office/powerpoint/2010/main" val="150640377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AA2C4-2E24-4A72-BCDD-45270D454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CA9D3F-0E70-27E6-41F5-0ED58AD05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013" y="1412422"/>
            <a:ext cx="5149331" cy="256596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712657-9268-E017-9A13-CC5800991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206" y="1293971"/>
            <a:ext cx="3068324" cy="25659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394ECB-EDF9-B7EE-2B5C-F7C635F65C58}"/>
              </a:ext>
            </a:extLst>
          </p:cNvPr>
          <p:cNvSpPr txBox="1"/>
          <p:nvPr/>
        </p:nvSpPr>
        <p:spPr>
          <a:xfrm>
            <a:off x="408013" y="477311"/>
            <a:ext cx="5359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CD19 CAR-T cells – B-ALL and CLL</a:t>
            </a:r>
            <a:endParaRPr lang="en-US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31B7C27-BB76-DB10-713F-531E2758312A}"/>
              </a:ext>
            </a:extLst>
          </p:cNvPr>
          <p:cNvGraphicFramePr>
            <a:graphicFrameLocks noGrp="1"/>
          </p:cNvGraphicFramePr>
          <p:nvPr/>
        </p:nvGraphicFramePr>
        <p:xfrm>
          <a:off x="209470" y="1270397"/>
          <a:ext cx="5458193" cy="2857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9398">
                  <a:extLst>
                    <a:ext uri="{9D8B030D-6E8A-4147-A177-3AD203B41FA5}">
                      <a16:colId xmlns:a16="http://schemas.microsoft.com/office/drawing/2014/main" val="2572600138"/>
                    </a:ext>
                  </a:extLst>
                </a:gridCol>
                <a:gridCol w="1686354">
                  <a:extLst>
                    <a:ext uri="{9D8B030D-6E8A-4147-A177-3AD203B41FA5}">
                      <a16:colId xmlns:a16="http://schemas.microsoft.com/office/drawing/2014/main" val="346467320"/>
                    </a:ext>
                  </a:extLst>
                </a:gridCol>
                <a:gridCol w="1952441">
                  <a:extLst>
                    <a:ext uri="{9D8B030D-6E8A-4147-A177-3AD203B41FA5}">
                      <a16:colId xmlns:a16="http://schemas.microsoft.com/office/drawing/2014/main" val="4178524369"/>
                    </a:ext>
                  </a:extLst>
                </a:gridCol>
              </a:tblGrid>
              <a:tr h="610113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CAR-T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Costimulatory 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Disease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351292"/>
                  </a:ext>
                </a:extLst>
              </a:tr>
              <a:tr h="610113">
                <a:tc>
                  <a:txBody>
                    <a:bodyPr/>
                    <a:lstStyle/>
                    <a:p>
                      <a:r>
                        <a:rPr lang="en-US" sz="1400" dirty="0" err="1"/>
                        <a:t>Tisagenlecleucel</a:t>
                      </a:r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4-1BB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Approved for B-ALL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138716"/>
                  </a:ext>
                </a:extLst>
              </a:tr>
              <a:tr h="610113">
                <a:tc>
                  <a:txBody>
                    <a:bodyPr/>
                    <a:lstStyle/>
                    <a:p>
                      <a:r>
                        <a:rPr lang="en-US" sz="1400" dirty="0" err="1"/>
                        <a:t>Brexucabtagene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autoleucel</a:t>
                      </a:r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CD28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Approved for B-ALL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264288"/>
                  </a:ext>
                </a:extLst>
              </a:tr>
              <a:tr h="416821">
                <a:tc>
                  <a:txBody>
                    <a:bodyPr/>
                    <a:lstStyle/>
                    <a:p>
                      <a:r>
                        <a:rPr lang="en-US" sz="1400" dirty="0" err="1"/>
                        <a:t>Obe-cel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4-1BB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Clinical trials in B-ALL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90122"/>
                  </a:ext>
                </a:extLst>
              </a:tr>
              <a:tr h="610113">
                <a:tc>
                  <a:txBody>
                    <a:bodyPr/>
                    <a:lstStyle/>
                    <a:p>
                      <a:r>
                        <a:rPr lang="en-US" sz="1400" dirty="0"/>
                        <a:t>Lisocabtagene </a:t>
                      </a:r>
                      <a:r>
                        <a:rPr lang="en-US" sz="1400" dirty="0" err="1"/>
                        <a:t>maraleucel</a:t>
                      </a:r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4-1BB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Clinical trials in CLL/SLL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954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48968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51737-57F3-4206-AA97-958C594A7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EEAB2-92EC-96C6-790F-66C946415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6" y="1579125"/>
            <a:ext cx="7772400" cy="274238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CD-19 CAR-T cell therapy for B-ALL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616B7C-CF8D-C96F-0EF2-14EBEC240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401C9-85DE-C931-AD7F-FBDA56295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32446-EE4E-A04C-B16A-5398FB2B413D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163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4B5F9-4733-401B-8BCA-C0AB17A3A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EB55B0-7069-4B1A-B3F4-95359E0FE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3DF32-68DD-414E-81BD-351362146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32446-EE4E-A04C-B16A-5398FB2B413D}" type="slidenum">
              <a:rPr lang="en-US" smtClean="0"/>
              <a:pPr/>
              <a:t>99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E70A480-AD53-4542-94C6-887C976DC0DE}"/>
              </a:ext>
            </a:extLst>
          </p:cNvPr>
          <p:cNvGraphicFramePr>
            <a:graphicFrameLocks noGrp="1"/>
          </p:cNvGraphicFramePr>
          <p:nvPr/>
        </p:nvGraphicFramePr>
        <p:xfrm>
          <a:off x="1753173" y="1416495"/>
          <a:ext cx="5353896" cy="2475891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109858">
                  <a:extLst>
                    <a:ext uri="{9D8B030D-6E8A-4147-A177-3AD203B41FA5}">
                      <a16:colId xmlns:a16="http://schemas.microsoft.com/office/drawing/2014/main" val="984577940"/>
                    </a:ext>
                  </a:extLst>
                </a:gridCol>
                <a:gridCol w="621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271">
                  <a:extLst>
                    <a:ext uri="{9D8B030D-6E8A-4147-A177-3AD203B41FA5}">
                      <a16:colId xmlns:a16="http://schemas.microsoft.com/office/drawing/2014/main" val="1499201663"/>
                    </a:ext>
                  </a:extLst>
                </a:gridCol>
                <a:gridCol w="545859">
                  <a:extLst>
                    <a:ext uri="{9D8B030D-6E8A-4147-A177-3AD203B41FA5}">
                      <a16:colId xmlns:a16="http://schemas.microsoft.com/office/drawing/2014/main" val="4255761213"/>
                    </a:ext>
                  </a:extLst>
                </a:gridCol>
                <a:gridCol w="1844555">
                  <a:extLst>
                    <a:ext uri="{9D8B030D-6E8A-4147-A177-3AD203B41FA5}">
                      <a16:colId xmlns:a16="http://schemas.microsoft.com/office/drawing/2014/main" val="2866087676"/>
                    </a:ext>
                  </a:extLst>
                </a:gridCol>
              </a:tblGrid>
              <a:tr h="324995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effectLst/>
                        </a:rPr>
                        <a:t>CAR-T type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effectLst/>
                        </a:rPr>
                        <a:t>Median</a:t>
                      </a: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effectLst/>
                        </a:rPr>
                        <a:t> a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effectLst/>
                        </a:rPr>
                        <a:t>ge</a:t>
                      </a: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effectLst/>
                        </a:rPr>
                        <a:t>(range)</a:t>
                      </a: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effectLst/>
                        </a:rPr>
                        <a:t>CR/</a:t>
                      </a:r>
                      <a:r>
                        <a:rPr lang="en-US" sz="1000" kern="1200" dirty="0" err="1">
                          <a:solidFill>
                            <a:schemeClr val="tx1"/>
                          </a:solidFill>
                          <a:effectLst/>
                        </a:rPr>
                        <a:t>CRi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Survival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58318860"/>
                  </a:ext>
                </a:extLst>
              </a:tr>
              <a:tr h="342629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19-28z</a:t>
                      </a:r>
                      <a:r>
                        <a:rPr lang="en-US" sz="1000" kern="1200" baseline="0" dirty="0">
                          <a:effectLst/>
                        </a:rPr>
                        <a:t>  (MSKCC)</a:t>
                      </a:r>
                      <a:endParaRPr lang="en-US" sz="10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53</a:t>
                      </a:r>
                      <a:endParaRPr lang="en-US" sz="10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baseline="0" dirty="0">
                          <a:effectLst/>
                        </a:rPr>
                        <a:t>44 (23-74)</a:t>
                      </a:r>
                      <a:endParaRPr lang="en-US" sz="10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83%</a:t>
                      </a:r>
                      <a:endParaRPr lang="en-US" sz="10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Median OS: 12.9 </a:t>
                      </a:r>
                      <a:r>
                        <a:rPr lang="en-US" sz="1000" kern="1200" dirty="0" err="1">
                          <a:effectLst/>
                        </a:rPr>
                        <a:t>mon</a:t>
                      </a:r>
                      <a:endParaRPr lang="en-US" sz="1000" kern="1200" dirty="0">
                        <a:effectLst/>
                      </a:endParaRP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Median EFS</a:t>
                      </a:r>
                      <a:r>
                        <a:rPr lang="en-US" sz="1000" kern="1200" baseline="0" dirty="0">
                          <a:effectLst/>
                        </a:rPr>
                        <a:t> 6.1 </a:t>
                      </a:r>
                      <a:r>
                        <a:rPr lang="en-US" sz="1000" kern="1200" baseline="0" dirty="0" err="1">
                          <a:effectLst/>
                        </a:rPr>
                        <a:t>mon</a:t>
                      </a:r>
                      <a:endParaRPr lang="en-US" sz="1000" kern="12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70453861"/>
                  </a:ext>
                </a:extLst>
              </a:tr>
              <a:tr h="352110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19-41BBz</a:t>
                      </a:r>
                      <a:r>
                        <a:rPr lang="en-US" sz="1000" kern="1200" baseline="0" dirty="0">
                          <a:effectLst/>
                        </a:rPr>
                        <a:t>  </a:t>
                      </a:r>
                      <a:r>
                        <a:rPr lang="en-US" sz="1000" kern="1200" dirty="0">
                          <a:effectLst/>
                        </a:rPr>
                        <a:t>(FHRC)</a:t>
                      </a:r>
                      <a:endParaRPr lang="en-US" sz="10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53</a:t>
                      </a:r>
                      <a:endParaRPr lang="en-US" sz="10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baseline="0" dirty="0">
                          <a:effectLst/>
                        </a:rPr>
                        <a:t>39 (20-76)</a:t>
                      </a:r>
                      <a:endParaRPr lang="en-US" sz="10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85%</a:t>
                      </a:r>
                      <a:endParaRPr lang="en-US" sz="10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Median OS 20 </a:t>
                      </a:r>
                      <a:r>
                        <a:rPr lang="en-US" sz="1000" kern="1200" dirty="0" err="1">
                          <a:effectLst/>
                        </a:rPr>
                        <a:t>mon</a:t>
                      </a:r>
                      <a:endParaRPr lang="en-US" sz="1000" kern="1200" dirty="0">
                        <a:effectLst/>
                      </a:endParaRP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Median EFS 7.6 </a:t>
                      </a:r>
                      <a:r>
                        <a:rPr lang="en-US" sz="1000" kern="1200" dirty="0" err="1">
                          <a:effectLst/>
                        </a:rPr>
                        <a:t>mon</a:t>
                      </a:r>
                      <a:endParaRPr lang="en-US" sz="1000" kern="12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83485591"/>
                  </a:ext>
                </a:extLst>
              </a:tr>
              <a:tr h="361669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19-41BBz</a:t>
                      </a:r>
                      <a:r>
                        <a:rPr lang="en-US" sz="1000" kern="1200" baseline="0" dirty="0">
                          <a:effectLst/>
                        </a:rPr>
                        <a:t> </a:t>
                      </a:r>
                      <a:r>
                        <a:rPr lang="en-US" sz="1000" kern="1200" dirty="0">
                          <a:effectLst/>
                        </a:rPr>
                        <a:t>(CTL019)</a:t>
                      </a:r>
                      <a:endParaRPr lang="en-US" sz="10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+mn-lt"/>
                        </a:rPr>
                        <a:t>75</a:t>
                      </a:r>
                      <a:endParaRPr lang="en-US" sz="10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12 (3-23)</a:t>
                      </a:r>
                      <a:endParaRPr lang="en-US" sz="10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81%</a:t>
                      </a:r>
                      <a:endParaRPr lang="en-US" sz="10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baseline="0" dirty="0">
                          <a:effectLst/>
                        </a:rPr>
                        <a:t>EFS</a:t>
                      </a:r>
                      <a:r>
                        <a:rPr lang="en-US" sz="1000" kern="1200" dirty="0">
                          <a:effectLst/>
                        </a:rPr>
                        <a:t>:</a:t>
                      </a:r>
                      <a:r>
                        <a:rPr lang="en-US" sz="1000" kern="1200" baseline="0" dirty="0">
                          <a:effectLst/>
                        </a:rPr>
                        <a:t> 50</a:t>
                      </a:r>
                      <a:r>
                        <a:rPr lang="en-US" sz="1000" kern="1200" dirty="0">
                          <a:effectLst/>
                        </a:rPr>
                        <a:t>% (12-mon)</a:t>
                      </a:r>
                    </a:p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OS 76% (12-mon)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8652874"/>
                  </a:ext>
                </a:extLst>
              </a:tr>
              <a:tr h="371150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19-28z</a:t>
                      </a:r>
                      <a:r>
                        <a:rPr lang="en-US" sz="1000" kern="1200" baseline="0" dirty="0">
                          <a:effectLst/>
                        </a:rPr>
                        <a:t>  </a:t>
                      </a:r>
                      <a:r>
                        <a:rPr lang="en-US" sz="1000" kern="1200" dirty="0">
                          <a:effectLst/>
                        </a:rPr>
                        <a:t>(NCI)</a:t>
                      </a:r>
                      <a:endParaRPr lang="en-US" sz="10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20</a:t>
                      </a:r>
                      <a:endParaRPr lang="en-US" sz="10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14 (5-27)</a:t>
                      </a:r>
                      <a:endParaRPr lang="en-US" sz="10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70%</a:t>
                      </a:r>
                      <a:endParaRPr lang="en-US" sz="10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baseline="0" dirty="0">
                          <a:effectLst/>
                        </a:rPr>
                        <a:t>OS: 51.6% (10 </a:t>
                      </a:r>
                      <a:r>
                        <a:rPr lang="en-US" sz="1000" kern="1200" baseline="0" dirty="0" err="1">
                          <a:effectLst/>
                        </a:rPr>
                        <a:t>mon</a:t>
                      </a:r>
                      <a:r>
                        <a:rPr lang="en-US" sz="1000" kern="1200" baseline="0" dirty="0">
                          <a:effectLst/>
                        </a:rPr>
                        <a:t>)</a:t>
                      </a:r>
                      <a:endParaRPr lang="en-US" sz="10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09050548"/>
                  </a:ext>
                </a:extLst>
              </a:tr>
              <a:tr h="361669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19-41BBz</a:t>
                      </a:r>
                      <a:r>
                        <a:rPr lang="en-US" sz="1000" kern="1200" baseline="0" dirty="0">
                          <a:effectLst/>
                        </a:rPr>
                        <a:t>  </a:t>
                      </a:r>
                      <a:r>
                        <a:rPr lang="en-US" sz="1000" kern="1200" dirty="0">
                          <a:effectLst/>
                        </a:rPr>
                        <a:t>(SCRI)</a:t>
                      </a:r>
                      <a:endParaRPr lang="en-US" sz="10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45</a:t>
                      </a:r>
                      <a:endParaRPr lang="en-US" sz="10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12</a:t>
                      </a:r>
                      <a:r>
                        <a:rPr lang="en-US" sz="1000" kern="1200" baseline="0" dirty="0">
                          <a:effectLst/>
                        </a:rPr>
                        <a:t> (1-25)</a:t>
                      </a:r>
                      <a:endParaRPr lang="en-US" sz="10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89%</a:t>
                      </a:r>
                      <a:endParaRPr lang="en-US" sz="10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baseline="0" dirty="0">
                          <a:effectLst/>
                        </a:rPr>
                        <a:t>EFS: 51% (12 </a:t>
                      </a:r>
                      <a:r>
                        <a:rPr lang="en-US" sz="1000" kern="1200" baseline="0" dirty="0" err="1">
                          <a:effectLst/>
                        </a:rPr>
                        <a:t>mon</a:t>
                      </a:r>
                      <a:r>
                        <a:rPr lang="en-US" sz="1000" kern="1200" baseline="0" dirty="0">
                          <a:effectLst/>
                        </a:rPr>
                        <a:t>)</a:t>
                      </a:r>
                      <a:endParaRPr lang="en-US" sz="1000" dirty="0">
                        <a:effectLst/>
                      </a:endParaRP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baseline="0" dirty="0">
                          <a:effectLst/>
                        </a:rPr>
                        <a:t>OS: 70% (12 </a:t>
                      </a:r>
                      <a:r>
                        <a:rPr lang="en-US" sz="1000" kern="1200" baseline="0" dirty="0" err="1">
                          <a:effectLst/>
                        </a:rPr>
                        <a:t>mon</a:t>
                      </a:r>
                      <a:r>
                        <a:rPr lang="en-US" sz="1000" kern="1200" baseline="0" dirty="0">
                          <a:effectLst/>
                        </a:rPr>
                        <a:t>)</a:t>
                      </a:r>
                      <a:endParaRPr lang="en-US" sz="10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0982170"/>
                  </a:ext>
                </a:extLst>
              </a:tr>
              <a:tr h="361669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KTE-X19 (Zuma-3)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40 (19-84)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71%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Median OS 18.2 </a:t>
                      </a:r>
                      <a:r>
                        <a:rPr lang="en-US" sz="10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mon</a:t>
                      </a:r>
                      <a:endParaRPr lang="en-US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Median RFS 11.6 </a:t>
                      </a:r>
                      <a:r>
                        <a:rPr lang="en-US" sz="10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mon</a:t>
                      </a:r>
                      <a:endParaRPr lang="en-US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456371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02673" y="3561947"/>
            <a:ext cx="2187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en-US" sz="80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Park J et al. NEJM. 2018</a:t>
            </a:r>
          </a:p>
          <a:p>
            <a:pPr lvl="0"/>
            <a:r>
              <a:rPr lang="en-US" altLang="en-US" sz="80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Hay KA et al. Blood. 2019;</a:t>
            </a:r>
          </a:p>
          <a:p>
            <a:pPr lvl="0"/>
            <a:r>
              <a:rPr lang="en-US" altLang="en-US" sz="80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Shah B et al. ASCO 2021</a:t>
            </a:r>
          </a:p>
          <a:p>
            <a:pPr lvl="0"/>
            <a:r>
              <a:rPr lang="en-US" altLang="en-US" sz="80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Maude S et al. NEJM 2018</a:t>
            </a:r>
            <a:br>
              <a:rPr lang="en-US" altLang="en-US" sz="80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en-US" sz="80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Lee D et al.  Lancet. 2015</a:t>
            </a:r>
          </a:p>
          <a:p>
            <a:pPr lvl="0"/>
            <a:r>
              <a:rPr lang="en-US" altLang="en-US" sz="80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Gardner R et al.  Blood. 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E60DD-3419-9985-5254-FA27710EAD90}"/>
              </a:ext>
            </a:extLst>
          </p:cNvPr>
          <p:cNvSpPr txBox="1"/>
          <p:nvPr/>
        </p:nvSpPr>
        <p:spPr>
          <a:xfrm>
            <a:off x="680643" y="584004"/>
            <a:ext cx="28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Published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99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12"/>
    </mc:Choice>
    <mc:Fallback xmlns="">
      <p:transition spd="slow" advTm="40412"/>
    </mc:Fallback>
  </mc:AlternateContent>
</p:sld>
</file>

<file path=ppt/theme/theme1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6459BA09A55A48A26552F8CF890A5E" ma:contentTypeVersion="14" ma:contentTypeDescription="Create a new document." ma:contentTypeScope="" ma:versionID="23f5c8f08b1a1d65690ec793b377a057">
  <xsd:schema xmlns:xsd="http://www.w3.org/2001/XMLSchema" xmlns:xs="http://www.w3.org/2001/XMLSchema" xmlns:p="http://schemas.microsoft.com/office/2006/metadata/properties" xmlns:ns3="5d185315-3185-4f85-882e-9624ef9185a2" xmlns:ns4="bd2a530d-6ddd-4962-a7b9-5fc3be46eaed" targetNamespace="http://schemas.microsoft.com/office/2006/metadata/properties" ma:root="true" ma:fieldsID="eead1677efee3c2be5ce849ca58fdede" ns3:_="" ns4:_="">
    <xsd:import namespace="5d185315-3185-4f85-882e-9624ef9185a2"/>
    <xsd:import namespace="bd2a530d-6ddd-4962-a7b9-5fc3be46ea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85315-3185-4f85-882e-9624ef9185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a530d-6ddd-4962-a7b9-5fc3be46eae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5DAC3F-13AB-46E7-8F34-0AA229403CBA}">
  <ds:schemaRefs>
    <ds:schemaRef ds:uri="5d185315-3185-4f85-882e-9624ef9185a2"/>
    <ds:schemaRef ds:uri="bd2a530d-6ddd-4962-a7b9-5fc3be46ea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BEC0C9A-B742-4687-A9CB-8B149E7DD7A8}">
  <ds:schemaRefs>
    <ds:schemaRef ds:uri="5d185315-3185-4f85-882e-9624ef9185a2"/>
    <ds:schemaRef ds:uri="bd2a530d-6ddd-4962-a7b9-5fc3be46eae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7D2C464-C771-4E2C-A4E0-A9031062A0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10746</Words>
  <Application>Microsoft Office PowerPoint</Application>
  <PresentationFormat>Custom</PresentationFormat>
  <Paragraphs>1453</Paragraphs>
  <Slides>167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167</vt:i4>
      </vt:variant>
    </vt:vector>
  </HeadingPairs>
  <TitlesOfParts>
    <vt:vector size="201" baseType="lpstr">
      <vt:lpstr>acumin-pro</vt:lpstr>
      <vt:lpstr>-apple-system</vt:lpstr>
      <vt:lpstr>Arial</vt:lpstr>
      <vt:lpstr>Arial Unicode MS</vt:lpstr>
      <vt:lpstr>BlinkMacSystemFont</vt:lpstr>
      <vt:lpstr>Calibri</vt:lpstr>
      <vt:lpstr>Calibri </vt:lpstr>
      <vt:lpstr>Calibri Light</vt:lpstr>
      <vt:lpstr>Cambria</vt:lpstr>
      <vt:lpstr>Corporate A Medium</vt:lpstr>
      <vt:lpstr>Corporate S Demi</vt:lpstr>
      <vt:lpstr>Courier New</vt:lpstr>
      <vt:lpstr>ElsevierGulliver</vt:lpstr>
      <vt:lpstr>Franklin Gothic Book</vt:lpstr>
      <vt:lpstr>Georgia</vt:lpstr>
      <vt:lpstr>Inter</vt:lpstr>
      <vt:lpstr>Lyon Display</vt:lpstr>
      <vt:lpstr>Lyon Text Web</vt:lpstr>
      <vt:lpstr>Merriweather</vt:lpstr>
      <vt:lpstr>Noto Sans</vt:lpstr>
      <vt:lpstr>Roboto</vt:lpstr>
      <vt:lpstr>Source Sans Pro</vt:lpstr>
      <vt:lpstr>StarSymbol</vt:lpstr>
      <vt:lpstr>Times</vt:lpstr>
      <vt:lpstr>Times New Roman</vt:lpstr>
      <vt:lpstr>ui-sans-serif</vt:lpstr>
      <vt:lpstr>Wingdings</vt:lpstr>
      <vt:lpstr>MLC2015_PPT_Slides</vt:lpstr>
      <vt:lpstr>Custom Design</vt:lpstr>
      <vt:lpstr>1_Custom Design</vt:lpstr>
      <vt:lpstr>Office Theme</vt:lpstr>
      <vt:lpstr>Custom Design</vt:lpstr>
      <vt:lpstr>Office Theme</vt:lpstr>
      <vt:lpstr>MLC2015_PPT_Slides</vt:lpstr>
      <vt:lpstr>PowerPoint Presentation</vt:lpstr>
      <vt:lpstr>Welcome</vt:lpstr>
      <vt:lpstr>Thank You to Our Supporters: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 Chair</vt:lpstr>
      <vt:lpstr>2023 Update:  Primary Myelofibrosis</vt:lpstr>
      <vt:lpstr>Topics To Cover</vt:lpstr>
      <vt:lpstr>PowerPoint Presentation</vt:lpstr>
      <vt:lpstr>Epidemiology</vt:lpstr>
      <vt:lpstr>Initial approach</vt:lpstr>
      <vt:lpstr>Clinical Heterogeneity</vt:lpstr>
      <vt:lpstr>Myelofibrosis 2022</vt:lpstr>
      <vt:lpstr>Currently Approved</vt:lpstr>
      <vt:lpstr>Anemia in Myelofibrosis</vt:lpstr>
      <vt:lpstr>           Anemia and JAK inhibitors</vt:lpstr>
      <vt:lpstr>PowerPoint Presentation</vt:lpstr>
      <vt:lpstr>PowerPoint Presentation</vt:lpstr>
      <vt:lpstr>Newest Approval: September 15, 2023</vt:lpstr>
      <vt:lpstr>            Newest Approval: September 15, 2023</vt:lpstr>
      <vt:lpstr>PowerPoint Presentation</vt:lpstr>
      <vt:lpstr>PowerPoint Presentation</vt:lpstr>
      <vt:lpstr>PowerPoint Presentation</vt:lpstr>
      <vt:lpstr>         Phase III SIMPLIFY trials </vt:lpstr>
      <vt:lpstr>PowerPoint Presentation</vt:lpstr>
      <vt:lpstr>PowerPoint Presentation</vt:lpstr>
      <vt:lpstr>How to deploy this new agent?? </vt:lpstr>
      <vt:lpstr>           What about Luspatercept</vt:lpstr>
      <vt:lpstr>PowerPoint Presentation</vt:lpstr>
      <vt:lpstr>PowerPoint Presentation</vt:lpstr>
      <vt:lpstr>PowerPoint Presentation</vt:lpstr>
      <vt:lpstr>Other anti-anemia agents?</vt:lpstr>
      <vt:lpstr>          Anemia in Myelofibrosis</vt:lpstr>
      <vt:lpstr>          Future Studies to Watch</vt:lpstr>
      <vt:lpstr>Myelofibrosis: 2023</vt:lpstr>
      <vt:lpstr>           Conclusions</vt:lpstr>
      <vt:lpstr>Thank you for your attention</vt:lpstr>
      <vt:lpstr>PowerPoint Presentation</vt:lpstr>
      <vt:lpstr>Updates in Chronic GVHD</vt:lpstr>
      <vt:lpstr>Chronic GVHD</vt:lpstr>
      <vt:lpstr>Clinical Features of Chronic GVHD</vt:lpstr>
      <vt:lpstr>Clinical Features of Chronic GVHD</vt:lpstr>
      <vt:lpstr>PowerPoint Presentation</vt:lpstr>
      <vt:lpstr>PowerPoint Presentation</vt:lpstr>
      <vt:lpstr>REACH3</vt:lpstr>
      <vt:lpstr>Early Versus Late Treatment with Ruxolitinib in Patients with Steroid-Refractory Chronic Graft-Versus-Host Disease: A Post Hoc Analysis from the Randomized, Phase 3 REACH3 Study </vt:lpstr>
      <vt:lpstr>ROCKstar Study</vt:lpstr>
      <vt:lpstr>Promising options on the horizon: Axatilimab</vt:lpstr>
      <vt:lpstr>Phase I/II Study of Axatilimab</vt:lpstr>
      <vt:lpstr>Conclusion</vt:lpstr>
      <vt:lpstr>PowerPoint Presentation</vt:lpstr>
      <vt:lpstr>Updates in AML</vt:lpstr>
      <vt:lpstr>Quizartinib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QuANTUM-First </vt:lpstr>
      <vt:lpstr>Olutasidenib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BTK Inhibitors for Managing MCL</vt:lpstr>
      <vt:lpstr>Outline</vt:lpstr>
      <vt:lpstr>BTKi/ Lenalidomide combo</vt:lpstr>
      <vt:lpstr>BTK/ Venetoclax combos</vt:lpstr>
      <vt:lpstr>TRIANGLE Trial (Europe)</vt:lpstr>
      <vt:lpstr>Triangle study</vt:lpstr>
      <vt:lpstr>Do the prelim results from Triangle change practice? Unclear</vt:lpstr>
      <vt:lpstr>EA4151/BMT-CTN 1601- Schema</vt:lpstr>
      <vt:lpstr>Acalabrutinib in R/R MCL</vt:lpstr>
      <vt:lpstr>Acalabrutinib in R/R MCL</vt:lpstr>
      <vt:lpstr>Zanubrutinib in R/R MCL</vt:lpstr>
      <vt:lpstr>Zanubrutinib in R/R MCL</vt:lpstr>
      <vt:lpstr>Pirtobrutinib in R/R MCL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CAR-T cell therapy for lymphoid leukemia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</vt:lpstr>
      <vt:lpstr>PowerPoint Presentation</vt:lpstr>
      <vt:lpstr>Updates in Chronic Lymphocytic Leukemia</vt:lpstr>
      <vt:lpstr>          Outline</vt:lpstr>
      <vt:lpstr>PowerPoint Presentation</vt:lpstr>
      <vt:lpstr>           So many options…</vt:lpstr>
      <vt:lpstr>Choosing Frontline CLL Therapy in 2023</vt:lpstr>
      <vt:lpstr>Results of a Phase 3 Study of IVO vs IO for Previously Untreated Older Patients with CLL and impact of COVID-19 (Alliance).</vt:lpstr>
      <vt:lpstr>                      Results of a phase 3 study of IVO vs IO for previously untreated older patients (pts)             with chronic lymphocytic leukemia (CLL) and impact of COVID-19 (Alliance). </vt:lpstr>
      <vt:lpstr>Choosing Frontline CLL Therapy in 2023</vt:lpstr>
      <vt:lpstr>Final analysis of the CLL2-GIVe trial: obinutuzumab, ibrutinib, and venetoclax for untreated CLL with del(17p)/TP53mut </vt:lpstr>
      <vt:lpstr>Final analysis of the CLL2-GIVe trial: obinutuzumab, ibrutinib, and venetoclax for untreated CLL with del(17p)/TP53mut</vt:lpstr>
      <vt:lpstr>Choosing Frontline CLL Therapy in 2023</vt:lpstr>
      <vt:lpstr>PowerPoint Presentation</vt:lpstr>
      <vt:lpstr>SEQUOIA (BGB-3111-304) Study Design </vt:lpstr>
      <vt:lpstr>Select Baseline Patient and Disease Characteristics</vt:lpstr>
      <vt:lpstr>Progression-Free Survival Per IRC Assessment</vt:lpstr>
      <vt:lpstr>Progression-Free Survival Per IRC Assessment by IGHV Status </vt:lpstr>
      <vt:lpstr>Overall Survival</vt:lpstr>
      <vt:lpstr>Adverse Events of Interest</vt:lpstr>
      <vt:lpstr>Cohort 2: PFS Per IRC Assessment in Patients With Del(17p)</vt:lpstr>
      <vt:lpstr>CONCLUSIONS</vt:lpstr>
      <vt:lpstr>Choosing Frontline CLL Therapy in 2023</vt:lpstr>
      <vt:lpstr>          CAPTIVATE: Study Design</vt:lpstr>
      <vt:lpstr>Ibrutinib Plus Venetoclax for First-Line Treatment of Chronic Lymphocytic Leukemia: Primary Analysis Results From the Minimal Residual Disease Cohort of the Randomized Phase II CAPTIVATE Study   </vt:lpstr>
      <vt:lpstr>Fixed-duration ibrutinib plus venetoclax for first-line treatment of CLL: primary analysis of the CAPTIVATE FD cohort </vt:lpstr>
      <vt:lpstr>Fixed-duration ibrutinib plus venetoclax for first-line treatment of CLL: primary analysis of the CAPTIVATE FD cohort </vt:lpstr>
      <vt:lpstr>Fixed-Duration Ibrutinib-Venetoclax in Patients with Chronic Lymphocytic Leukemia and Comorbidities-GLOW Trial</vt:lpstr>
      <vt:lpstr>Fixed-Duration Ibrutinib-Venetoclax in Patients with Chronic Lymphocytic Leukemia and Comorbidities-Results</vt:lpstr>
      <vt:lpstr>PowerPoint Presentation</vt:lpstr>
      <vt:lpstr>Choosing Frontline CLL Therapy in 2023</vt:lpstr>
      <vt:lpstr>Acalabrutinib, Venetoclax, and Obinutuzumab as Frontline Treatment</vt:lpstr>
      <vt:lpstr>Acalabrutinib, Venetoclax, and Obinutuzumab as Frontline Treatment</vt:lpstr>
      <vt:lpstr>PowerPoint Presentation</vt:lpstr>
      <vt:lpstr>Choosing Frontline CLL Therapy in 2023</vt:lpstr>
      <vt:lpstr>Zanubrutinib, Obinutuzumab, and Venetoclax with MRD Disease-Driven Discontinuation in previously untreated patients with CLL/SLL</vt:lpstr>
      <vt:lpstr>Zanubrutinib, Obinutuzumab, and Venetoclax with MRD Disease-Driven Discontinuation in previously untreated patients with CLL/SLL</vt:lpstr>
      <vt:lpstr>Choosing Frontline CLL Therapy in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Choosing Frontline CLL Therapy in 2023</vt:lpstr>
      <vt:lpstr>    CLL 14 trial</vt:lpstr>
      <vt:lpstr>Results</vt:lpstr>
      <vt:lpstr>           MRD negativity rate-PCR</vt:lpstr>
      <vt:lpstr>MRD outcome</vt:lpstr>
      <vt:lpstr>   CLL 14 Outcomes</vt:lpstr>
      <vt:lpstr>Choosing Frontline CLL Therapy in 2023</vt:lpstr>
      <vt:lpstr>Acalabrutinib With or Without Obinutuzumab vs. Chlorambucil and Obinutuzmab for Treatment-Naive CLL (ELEVATE TN): a Randomised, Controlled, Phase III trial </vt:lpstr>
      <vt:lpstr>                       Acalabrutinib with or without obinutuzumab versus chlorambucil and obinutuzmab for             treatment-naive chronic lymphocytic leukaemia (ELEVATE TN): a randomised, controlled, phase 3 trial </vt:lpstr>
      <vt:lpstr>Acalabrutinib with or without obinutuzumab versus chlorambucil and obinutuzmab for treatment-naive chronic lymphocytic leukaemia (ELEVATE TN): a randomised, controlled, phase 3 trial </vt:lpstr>
      <vt:lpstr>                     Clinical effects of a single dose of cannabinoids to patients with chronic lymphocytic leukemia. </vt:lpstr>
      <vt:lpstr>PowerPoint Presentation</vt:lpstr>
      <vt:lpstr>PowerPoint Presentation</vt:lpstr>
      <vt:lpstr>PowerPoint Presentation</vt:lpstr>
      <vt:lpstr>Thank You to Our Supporters:</vt:lpstr>
      <vt:lpstr>Concluding Remarks</vt:lpstr>
    </vt:vector>
  </TitlesOfParts>
  <Company>Intellisphere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Donald</dc:creator>
  <cp:lastModifiedBy>Sean Gallagher</cp:lastModifiedBy>
  <cp:revision>36</cp:revision>
  <dcterms:modified xsi:type="dcterms:W3CDTF">2023-09-21T17:27:54Z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0x0101004A6459BA09A55A48A26552F8CF890A5E</vt:lpwstr>
  </property>
</Properties>
</file>